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3.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90"/>
  </p:notesMasterIdLst>
  <p:sldIdLst>
    <p:sldId id="257" r:id="rId5"/>
    <p:sldId id="263" r:id="rId6"/>
    <p:sldId id="320" r:id="rId7"/>
    <p:sldId id="321" r:id="rId8"/>
    <p:sldId id="418" r:id="rId9"/>
    <p:sldId id="471" r:id="rId10"/>
    <p:sldId id="420" r:id="rId11"/>
    <p:sldId id="472" r:id="rId12"/>
    <p:sldId id="473" r:id="rId13"/>
    <p:sldId id="474" r:id="rId14"/>
    <p:sldId id="475" r:id="rId15"/>
    <p:sldId id="477" r:id="rId16"/>
    <p:sldId id="478" r:id="rId17"/>
    <p:sldId id="479" r:id="rId18"/>
    <p:sldId id="480" r:id="rId19"/>
    <p:sldId id="481" r:id="rId20"/>
    <p:sldId id="482" r:id="rId21"/>
    <p:sldId id="483" r:id="rId22"/>
    <p:sldId id="489" r:id="rId23"/>
    <p:sldId id="487" r:id="rId24"/>
    <p:sldId id="488" r:id="rId25"/>
    <p:sldId id="484" r:id="rId26"/>
    <p:sldId id="485" r:id="rId27"/>
    <p:sldId id="486" r:id="rId28"/>
    <p:sldId id="476" r:id="rId29"/>
    <p:sldId id="491" r:id="rId30"/>
    <p:sldId id="490" r:id="rId31"/>
    <p:sldId id="492" r:id="rId32"/>
    <p:sldId id="493" r:id="rId33"/>
    <p:sldId id="494" r:id="rId34"/>
    <p:sldId id="495" r:id="rId35"/>
    <p:sldId id="496" r:id="rId36"/>
    <p:sldId id="512" r:id="rId37"/>
    <p:sldId id="513" r:id="rId38"/>
    <p:sldId id="514" r:id="rId39"/>
    <p:sldId id="515" r:id="rId40"/>
    <p:sldId id="516" r:id="rId41"/>
    <p:sldId id="517" r:id="rId42"/>
    <p:sldId id="518" r:id="rId43"/>
    <p:sldId id="497" r:id="rId44"/>
    <p:sldId id="498" r:id="rId45"/>
    <p:sldId id="499" r:id="rId46"/>
    <p:sldId id="500" r:id="rId47"/>
    <p:sldId id="501" r:id="rId48"/>
    <p:sldId id="502" r:id="rId49"/>
    <p:sldId id="503" r:id="rId50"/>
    <p:sldId id="504" r:id="rId51"/>
    <p:sldId id="505" r:id="rId52"/>
    <p:sldId id="506" r:id="rId53"/>
    <p:sldId id="507" r:id="rId54"/>
    <p:sldId id="508" r:id="rId55"/>
    <p:sldId id="509" r:id="rId56"/>
    <p:sldId id="510" r:id="rId57"/>
    <p:sldId id="511" r:id="rId58"/>
    <p:sldId id="519" r:id="rId59"/>
    <p:sldId id="520" r:id="rId60"/>
    <p:sldId id="521" r:id="rId61"/>
    <p:sldId id="522" r:id="rId62"/>
    <p:sldId id="530" r:id="rId63"/>
    <p:sldId id="531" r:id="rId64"/>
    <p:sldId id="532" r:id="rId65"/>
    <p:sldId id="533" r:id="rId66"/>
    <p:sldId id="534" r:id="rId67"/>
    <p:sldId id="535" r:id="rId68"/>
    <p:sldId id="536" r:id="rId69"/>
    <p:sldId id="537" r:id="rId70"/>
    <p:sldId id="523" r:id="rId71"/>
    <p:sldId id="524" r:id="rId72"/>
    <p:sldId id="525" r:id="rId73"/>
    <p:sldId id="526" r:id="rId74"/>
    <p:sldId id="527" r:id="rId75"/>
    <p:sldId id="528" r:id="rId76"/>
    <p:sldId id="529" r:id="rId77"/>
    <p:sldId id="538" r:id="rId78"/>
    <p:sldId id="540" r:id="rId79"/>
    <p:sldId id="541" r:id="rId80"/>
    <p:sldId id="542" r:id="rId81"/>
    <p:sldId id="543" r:id="rId82"/>
    <p:sldId id="544" r:id="rId83"/>
    <p:sldId id="545" r:id="rId84"/>
    <p:sldId id="546" r:id="rId85"/>
    <p:sldId id="547" r:id="rId86"/>
    <p:sldId id="539" r:id="rId87"/>
    <p:sldId id="548" r:id="rId88"/>
    <p:sldId id="259"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98B"/>
    <a:srgbClr val="E3E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5" autoAdjust="0"/>
    <p:restoredTop sz="82287"/>
  </p:normalViewPr>
  <p:slideViewPr>
    <p:cSldViewPr snapToGrid="0">
      <p:cViewPr varScale="1">
        <p:scale>
          <a:sx n="101" d="100"/>
          <a:sy n="101" d="100"/>
        </p:scale>
        <p:origin x="1080" y="20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ilore Fabul" userId="S::hanilore.fabul@wearemci.com::a4f64501-d9a8-44fc-ac8f-52c93e26f39a" providerId="AD" clId="Web-{2DBFC115-7302-CF48-ADCB-6EF515F79B5E}"/>
    <pc:docChg chg="mod modMainMaster">
      <pc:chgData name="Hanilore Fabul" userId="S::hanilore.fabul@wearemci.com::a4f64501-d9a8-44fc-ac8f-52c93e26f39a" providerId="AD" clId="Web-{2DBFC115-7302-CF48-ADCB-6EF515F79B5E}" dt="2023-11-27T09:46:44.154" v="1" actId="33475"/>
      <pc:docMkLst>
        <pc:docMk/>
      </pc:docMkLst>
      <pc:sldMasterChg chg="addSp">
        <pc:chgData name="Hanilore Fabul" userId="S::hanilore.fabul@wearemci.com::a4f64501-d9a8-44fc-ac8f-52c93e26f39a" providerId="AD" clId="Web-{2DBFC115-7302-CF48-ADCB-6EF515F79B5E}" dt="2023-11-27T09:46:44.154" v="0" actId="33475"/>
        <pc:sldMasterMkLst>
          <pc:docMk/>
          <pc:sldMasterMk cId="604388262" sldId="2147483732"/>
        </pc:sldMasterMkLst>
        <pc:spChg chg="add">
          <ac:chgData name="Hanilore Fabul" userId="S::hanilore.fabul@wearemci.com::a4f64501-d9a8-44fc-ac8f-52c93e26f39a" providerId="AD" clId="Web-{2DBFC115-7302-CF48-ADCB-6EF515F79B5E}" dt="2023-11-27T09:46:44.154" v="0" actId="33475"/>
          <ac:spMkLst>
            <pc:docMk/>
            <pc:sldMasterMk cId="604388262" sldId="2147483732"/>
            <ac:spMk id="12" creationId="{8FA96CF6-4709-D1BC-B989-B5C9D381707B}"/>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75"/>
          <c:y val="0.12225900000000001"/>
          <c:w val="0.89842497014097311"/>
          <c:h val="0.78344000000000003"/>
        </c:manualLayout>
      </c:layout>
      <c:barChart>
        <c:barDir val="col"/>
        <c:grouping val="clustered"/>
        <c:varyColors val="1"/>
        <c:ser>
          <c:idx val="0"/>
          <c:order val="0"/>
          <c:tx>
            <c:v/>
          </c:tx>
          <c:invertIfNegative val="0"/>
          <c:dPt>
            <c:idx val="0"/>
            <c:invertIfNegative val="1"/>
            <c:bubble3D val="0"/>
            <c:spPr>
              <a:solidFill>
                <a:schemeClr val="accent1"/>
              </a:solidFill>
              <a:ln>
                <a:noFill/>
              </a:ln>
              <a:effectLst/>
            </c:spPr>
            <c:extLst>
              <c:ext xmlns:c16="http://schemas.microsoft.com/office/drawing/2014/chart" uri="{C3380CC4-5D6E-409C-BE32-E72D297353CC}">
                <c16:uniqueId val="{00000000-4E55-7648-A061-79341CA258B5}"/>
              </c:ext>
            </c:extLst>
          </c:dPt>
          <c:dPt>
            <c:idx val="1"/>
            <c:invertIfNegative val="1"/>
            <c:bubble3D val="0"/>
            <c:spPr>
              <a:solidFill>
                <a:schemeClr val="accent3"/>
              </a:solidFill>
              <a:ln>
                <a:noFill/>
              </a:ln>
              <a:effectLst/>
            </c:spPr>
            <c:extLst>
              <c:ext xmlns:c16="http://schemas.microsoft.com/office/drawing/2014/chart" uri="{C3380CC4-5D6E-409C-BE32-E72D297353CC}">
                <c16:uniqueId val="{00000002-4E55-7648-A061-79341CA258B5}"/>
              </c:ext>
            </c:extLst>
          </c:dPt>
          <c:dPt>
            <c:idx val="2"/>
            <c:invertIfNegative val="1"/>
            <c:bubble3D val="0"/>
            <c:spPr>
              <a:solidFill>
                <a:schemeClr val="accent5"/>
              </a:solidFill>
              <a:ln>
                <a:noFill/>
              </a:ln>
              <a:effectLst/>
            </c:spPr>
            <c:extLst>
              <c:ext xmlns:c16="http://schemas.microsoft.com/office/drawing/2014/chart" uri="{C3380CC4-5D6E-409C-BE32-E72D297353CC}">
                <c16:uniqueId val="{00000004-4E55-7648-A061-79341CA258B5}"/>
              </c:ext>
            </c:extLst>
          </c:dPt>
          <c:dPt>
            <c:idx val="3"/>
            <c:invertIfNegative val="1"/>
            <c:bubble3D val="0"/>
            <c:spPr>
              <a:solidFill>
                <a:schemeClr val="accent1">
                  <a:lumMod val="60000"/>
                </a:schemeClr>
              </a:solidFill>
              <a:ln>
                <a:noFill/>
              </a:ln>
              <a:effectLst/>
            </c:spPr>
            <c:extLst>
              <c:ext xmlns:c16="http://schemas.microsoft.com/office/drawing/2014/chart" uri="{C3380CC4-5D6E-409C-BE32-E72D297353CC}">
                <c16:uniqueId val="{00000006-4E55-7648-A061-79341CA258B5}"/>
              </c:ext>
            </c:extLst>
          </c:dPt>
          <c:dPt>
            <c:idx val="4"/>
            <c:invertIfNegative val="1"/>
            <c:bubble3D val="0"/>
            <c:spPr>
              <a:solidFill>
                <a:schemeClr val="accent3">
                  <a:lumMod val="60000"/>
                </a:schemeClr>
              </a:solidFill>
              <a:ln>
                <a:noFill/>
              </a:ln>
              <a:effectLst/>
            </c:spPr>
            <c:extLst>
              <c:ext xmlns:c16="http://schemas.microsoft.com/office/drawing/2014/chart" uri="{C3380CC4-5D6E-409C-BE32-E72D297353CC}">
                <c16:uniqueId val="{00000008-4E55-7648-A061-79341CA258B5}"/>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5"/>
              <c:pt idx="0">
                <c:v>Forgetfulness</c:v>
              </c:pt>
              <c:pt idx="1">
                <c:v>Away From Drug</c:v>
              </c:pt>
              <c:pt idx="2">
                <c:v>Timing/Frequency</c:v>
              </c:pt>
              <c:pt idx="3">
                <c:v>Side Effects</c:v>
              </c:pt>
              <c:pt idx="4">
                <c:v>No Improvements</c:v>
              </c:pt>
            </c:strLit>
          </c:cat>
          <c:val>
            <c:numLit>
              <c:formatCode>General</c:formatCode>
              <c:ptCount val="5"/>
              <c:pt idx="0">
                <c:v>39</c:v>
              </c:pt>
              <c:pt idx="1">
                <c:v>26</c:v>
              </c:pt>
              <c:pt idx="2">
                <c:v>9</c:v>
              </c:pt>
              <c:pt idx="3">
                <c:v>2</c:v>
              </c:pt>
              <c:pt idx="4">
                <c:v>1</c:v>
              </c:pt>
            </c:numLit>
          </c:val>
          <c:extLst>
            <c:ext xmlns:c16="http://schemas.microsoft.com/office/drawing/2014/chart" uri="{C3380CC4-5D6E-409C-BE32-E72D297353CC}">
              <c16:uniqueId val="{00000009-4E55-7648-A061-79341CA258B5}"/>
            </c:ext>
          </c:extLst>
        </c:ser>
        <c:dLbls>
          <c:showLegendKey val="0"/>
          <c:showVal val="0"/>
          <c:showCatName val="0"/>
          <c:showSerName val="0"/>
          <c:showPercent val="0"/>
          <c:showBubbleSize val="0"/>
        </c:dLbls>
        <c:gapWidth val="100"/>
        <c:axId val="2094734552"/>
        <c:axId val="2094734553"/>
      </c:barChart>
      <c:catAx>
        <c:axId val="2094734552"/>
        <c:scaling>
          <c:orientation val="minMax"/>
        </c:scaling>
        <c:delete val="0"/>
        <c:axPos val="b"/>
        <c:numFmt formatCode="General" sourceLinked="0"/>
        <c:majorTickMark val="out"/>
        <c:minorTickMark val="none"/>
        <c:tickLblPos val="low"/>
        <c:spPr>
          <a:noFill/>
          <a:ln w="12700" cap="flat" cmpd="sng" algn="ctr">
            <a:solidFill>
              <a:srgbClr val="FFFFFF"/>
            </a:solidFill>
            <a:prstDash val="solid"/>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2094734553"/>
        <c:crosses val="autoZero"/>
        <c:auto val="1"/>
        <c:lblAlgn val="ctr"/>
        <c:lblOffset val="100"/>
        <c:noMultiLvlLbl val="1"/>
      </c:catAx>
      <c:valAx>
        <c:axId val="2094734553"/>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ID"/>
                  <a:t>Number of patients</a:t>
                </a:r>
              </a:p>
            </c:rich>
          </c:tx>
          <c:overlay val="1"/>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0" sourceLinked="0"/>
        <c:majorTickMark val="out"/>
        <c:minorTickMark val="none"/>
        <c:tickLblPos val="nextTo"/>
        <c:spPr>
          <a:noFill/>
          <a:ln w="12700" cap="flat" cmpd="sng" algn="ctr">
            <a:solidFill>
              <a:srgbClr val="FFFFFF"/>
            </a:solidFill>
            <a:prstDash val="solid"/>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2094734552"/>
        <c:crosses val="autoZero"/>
        <c:crossBetween val="between"/>
        <c:majorUnit val="10"/>
        <c:minorUnit val="5"/>
      </c:valAx>
      <c:spPr>
        <a:noFill/>
        <a:ln w="12700" cap="flat">
          <a:noFill/>
          <a:miter lim="400000"/>
        </a:ln>
        <a:effectLst/>
      </c:spPr>
    </c:plotArea>
    <c:plotVisOnly val="1"/>
    <c:dispBlanksAs val="gap"/>
    <c:showDLblsOverMax val="1"/>
  </c:chart>
  <c:spPr>
    <a:noFill/>
    <a:ln w="9525" cap="rnd" cmpd="sng" algn="ctr">
      <a:noFill/>
      <a:prstDash val="solid"/>
    </a:ln>
    <a:effectLst/>
  </c:spPr>
  <c:txPr>
    <a:bodyPr/>
    <a:lstStyle/>
    <a:p>
      <a:pPr>
        <a:defRPr>
          <a:solidFill>
            <a:schemeClr val="bg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43684787908731E-2"/>
          <c:y val="0.21229348528946482"/>
          <c:w val="0.84562599999999999"/>
          <c:h val="0.72379599999999999"/>
        </c:manualLayout>
      </c:layout>
      <c:barChart>
        <c:barDir val="col"/>
        <c:grouping val="clustered"/>
        <c:varyColors val="0"/>
        <c:ser>
          <c:idx val="0"/>
          <c:order val="0"/>
          <c:tx>
            <c:strRef>
              <c:f>Sheet1!$A$2</c:f>
              <c:strCache>
                <c:ptCount val="1"/>
                <c:pt idx="0">
                  <c:v>Patient report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3 - 4 x</c:v>
                </c:pt>
                <c:pt idx="1">
                  <c:v>2 - 3 x</c:v>
                </c:pt>
                <c:pt idx="2">
                  <c:v>1 - 2 x</c:v>
                </c:pt>
                <c:pt idx="3">
                  <c:v>0</c:v>
                </c:pt>
              </c:strCache>
            </c:strRef>
          </c:cat>
          <c:val>
            <c:numRef>
              <c:f>Sheet1!$B$2:$E$2</c:f>
              <c:numCache>
                <c:formatCode>General</c:formatCode>
                <c:ptCount val="4"/>
                <c:pt idx="0">
                  <c:v>98.9</c:v>
                </c:pt>
                <c:pt idx="1">
                  <c:v>1.1000000000000001</c:v>
                </c:pt>
                <c:pt idx="2">
                  <c:v>0</c:v>
                </c:pt>
                <c:pt idx="3">
                  <c:v>0</c:v>
                </c:pt>
              </c:numCache>
            </c:numRef>
          </c:val>
          <c:extLst>
            <c:ext xmlns:c16="http://schemas.microsoft.com/office/drawing/2014/chart" uri="{C3380CC4-5D6E-409C-BE32-E72D297353CC}">
              <c16:uniqueId val="{00000000-ADCF-1F40-82BB-45A5EC183E4C}"/>
            </c:ext>
          </c:extLst>
        </c:ser>
        <c:ser>
          <c:idx val="1"/>
          <c:order val="1"/>
          <c:tx>
            <c:strRef>
              <c:f>Sheet1!$A$3</c:f>
              <c:strCache>
                <c:ptCount val="1"/>
                <c:pt idx="0">
                  <c:v>Drop monitor</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3 - 4 x</c:v>
                </c:pt>
                <c:pt idx="1">
                  <c:v>2 - 3 x</c:v>
                </c:pt>
                <c:pt idx="2">
                  <c:v>1 - 2 x</c:v>
                </c:pt>
                <c:pt idx="3">
                  <c:v>0</c:v>
                </c:pt>
              </c:strCache>
            </c:strRef>
          </c:cat>
          <c:val>
            <c:numRef>
              <c:f>Sheet1!$B$3:$E$3</c:f>
              <c:numCache>
                <c:formatCode>General</c:formatCode>
                <c:ptCount val="4"/>
                <c:pt idx="0">
                  <c:v>65.8</c:v>
                </c:pt>
                <c:pt idx="1">
                  <c:v>19</c:v>
                </c:pt>
                <c:pt idx="2">
                  <c:v>9.1999999999999993</c:v>
                </c:pt>
                <c:pt idx="3">
                  <c:v>6</c:v>
                </c:pt>
              </c:numCache>
            </c:numRef>
          </c:val>
          <c:extLst>
            <c:ext xmlns:c16="http://schemas.microsoft.com/office/drawing/2014/chart" uri="{C3380CC4-5D6E-409C-BE32-E72D297353CC}">
              <c16:uniqueId val="{00000001-ADCF-1F40-82BB-45A5EC183E4C}"/>
            </c:ext>
          </c:extLst>
        </c:ser>
        <c:ser>
          <c:idx val="2"/>
          <c:order val="2"/>
          <c:tx>
            <c:strRef>
              <c:f>Sheet1!$A$4</c:f>
            </c:strRef>
          </c:tx>
          <c:spPr>
            <a:solidFill>
              <a:schemeClr val="accent5"/>
            </a:solidFill>
            <a:ln>
              <a:noFill/>
            </a:ln>
            <a:effectLst/>
          </c:spPr>
          <c:invertIfNegative val="0"/>
          <c:cat>
            <c:strRef>
              <c:f>Sheet1!$B$1:$E$1</c:f>
              <c:strCache>
                <c:ptCount val="4"/>
                <c:pt idx="0">
                  <c:v>3 - 4 x</c:v>
                </c:pt>
                <c:pt idx="1">
                  <c:v>2 - 3 x</c:v>
                </c:pt>
                <c:pt idx="2">
                  <c:v>1 - 2 x</c:v>
                </c:pt>
                <c:pt idx="3">
                  <c:v>0</c:v>
                </c:pt>
              </c:strCache>
            </c:strRef>
          </c:cat>
          <c:val>
            <c:numRef>
              <c:f>Sheet1!$B$4:$E$4</c:f>
            </c:numRef>
          </c:val>
          <c:extLst>
            <c:ext xmlns:c16="http://schemas.microsoft.com/office/drawing/2014/chart" uri="{C3380CC4-5D6E-409C-BE32-E72D297353CC}">
              <c16:uniqueId val="{00000002-ADCF-1F40-82BB-45A5EC183E4C}"/>
            </c:ext>
          </c:extLst>
        </c:ser>
        <c:dLbls>
          <c:showLegendKey val="0"/>
          <c:showVal val="0"/>
          <c:showCatName val="0"/>
          <c:showSerName val="0"/>
          <c:showPercent val="0"/>
          <c:showBubbleSize val="0"/>
        </c:dLbls>
        <c:gapWidth val="150"/>
        <c:axId val="2094734552"/>
        <c:axId val="2094734553"/>
      </c:barChart>
      <c:catAx>
        <c:axId val="209473455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ID"/>
                  <a:t>Frequency of pilocarpine drop instillation</a:t>
                </a:r>
              </a:p>
            </c:rich>
          </c:tx>
          <c:overlay val="1"/>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General" sourceLinked="0"/>
        <c:majorTickMark val="out"/>
        <c:minorTickMark val="none"/>
        <c:tickLblPos val="low"/>
        <c:spPr>
          <a:noFill/>
          <a:ln w="38100" cap="flat" cmpd="sng" algn="ctr">
            <a:solidFill>
              <a:srgbClr val="FF0000"/>
            </a:solidFill>
            <a:prstDash val="solid"/>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2094734553"/>
        <c:crosses val="autoZero"/>
        <c:auto val="1"/>
        <c:lblAlgn val="ctr"/>
        <c:lblOffset val="100"/>
        <c:noMultiLvlLbl val="1"/>
      </c:catAx>
      <c:valAx>
        <c:axId val="2094734553"/>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ID"/>
                  <a:t>Adherence (%)</a:t>
                </a:r>
              </a:p>
            </c:rich>
          </c:tx>
          <c:overlay val="1"/>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0.####" sourceLinked="0"/>
        <c:majorTickMark val="out"/>
        <c:minorTickMark val="none"/>
        <c:tickLblPos val="nextTo"/>
        <c:spPr>
          <a:noFill/>
          <a:ln w="38100" cap="flat" cmpd="sng" algn="ctr">
            <a:solidFill>
              <a:srgbClr val="FF0000"/>
            </a:solidFill>
            <a:prstDash val="solid"/>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2094734552"/>
        <c:crosses val="autoZero"/>
        <c:crossBetween val="between"/>
        <c:majorUnit val="25"/>
        <c:minorUnit val="12.5"/>
      </c:valAx>
      <c:spPr>
        <a:noFill/>
        <a:ln w="12700" cap="flat">
          <a:noFill/>
          <a:miter lim="400000"/>
        </a:ln>
        <a:effectLst/>
      </c:spPr>
    </c:plotArea>
    <c:legend>
      <c:legendPos val="r"/>
      <c:layout>
        <c:manualLayout>
          <c:xMode val="edge"/>
          <c:yMode val="edge"/>
          <c:x val="0.72637200000000002"/>
          <c:y val="0.13622999999999999"/>
          <c:w val="0.27362799999999998"/>
          <c:h val="0.19259999999999999"/>
        </c:manualLayout>
      </c:layout>
      <c:overlay val="1"/>
      <c:spPr>
        <a:noFill/>
        <a:ln w="12700" cap="flat">
          <a:noFill/>
          <a:miter lim="400000"/>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showDLblsOverMax val="1"/>
  </c:chart>
  <c:spPr>
    <a:noFill/>
    <a:ln w="9525" cap="rnd" cmpd="sng" algn="ctr">
      <a:noFill/>
      <a:prstDash val="solid"/>
    </a:ln>
    <a:effectLst/>
  </c:spPr>
  <c:txPr>
    <a:bodyPr/>
    <a:lstStyle/>
    <a:p>
      <a:pPr>
        <a:defRPr>
          <a:solidFill>
            <a:schemeClr val="bg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2100" b="1" i="0" u="none" strike="noStrike">
                <a:solidFill>
                  <a:srgbClr val="000000"/>
                </a:solidFill>
                <a:latin typeface="Calibri"/>
              </a:defRPr>
            </a:pPr>
            <a:r>
              <a:rPr lang="en-ID" sz="2100" b="1" i="0" u="none" strike="noStrike">
                <a:solidFill>
                  <a:srgbClr val="000000"/>
                </a:solidFill>
                <a:latin typeface="Calibri"/>
              </a:rPr>
              <a:t>Annual healthcare costs by vision loss cohort</a:t>
            </a:r>
          </a:p>
        </c:rich>
      </c:tx>
      <c:layout>
        <c:manualLayout>
          <c:xMode val="edge"/>
          <c:yMode val="edge"/>
          <c:x val="0.17333200000000001"/>
          <c:y val="0"/>
          <c:w val="0.65333600000000003"/>
          <c:h val="0.11167299999999999"/>
        </c:manualLayout>
      </c:layout>
      <c:overlay val="1"/>
      <c:spPr>
        <a:noFill/>
        <a:effectLst/>
      </c:spPr>
    </c:title>
    <c:autoTitleDeleted val="0"/>
    <c:plotArea>
      <c:layout>
        <c:manualLayout>
          <c:layoutTarget val="inner"/>
          <c:xMode val="edge"/>
          <c:yMode val="edge"/>
          <c:x val="0.122084"/>
          <c:y val="0.11167299999999999"/>
          <c:w val="0.86245799999999995"/>
          <c:h val="0.717086"/>
        </c:manualLayout>
      </c:layout>
      <c:barChart>
        <c:barDir val="bar"/>
        <c:grouping val="clustered"/>
        <c:varyColors val="0"/>
        <c:ser>
          <c:idx val="0"/>
          <c:order val="0"/>
          <c:tx>
            <c:strRef>
              <c:f>Sheet1!$B$1</c:f>
              <c:strCache>
                <c:ptCount val="1"/>
                <c:pt idx="0">
                  <c:v>Total cost</c:v>
                </c:pt>
              </c:strCache>
            </c:strRef>
          </c:tx>
          <c:spPr>
            <a:solidFill>
              <a:srgbClr val="4F81BD"/>
            </a:solidFill>
            <a:ln w="12700" cap="flat">
              <a:noFill/>
              <a:miter lim="400000"/>
            </a:ln>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1">
                  <c:v>(n=3172)</c:v>
                </c:pt>
                <c:pt idx="2">
                  <c:v>(n=3404)</c:v>
                </c:pt>
                <c:pt idx="3">
                  <c:v>(n=7725)</c:v>
                </c:pt>
              </c:strCache>
            </c:strRef>
          </c:cat>
          <c:val>
            <c:numRef>
              <c:f>Sheet1!$B$2:$B$5</c:f>
              <c:numCache>
                <c:formatCode>General</c:formatCode>
                <c:ptCount val="4"/>
                <c:pt idx="1">
                  <c:v>18670</c:v>
                </c:pt>
                <c:pt idx="2">
                  <c:v>15312</c:v>
                </c:pt>
                <c:pt idx="3">
                  <c:v>13162</c:v>
                </c:pt>
              </c:numCache>
            </c:numRef>
          </c:val>
          <c:extLst>
            <c:ext xmlns:c16="http://schemas.microsoft.com/office/drawing/2014/chart" uri="{C3380CC4-5D6E-409C-BE32-E72D297353CC}">
              <c16:uniqueId val="{00000000-A7CD-314A-8EF0-534371CE2F05}"/>
            </c:ext>
          </c:extLst>
        </c:ser>
        <c:ser>
          <c:idx val="1"/>
          <c:order val="1"/>
          <c:tx>
            <c:strRef>
              <c:f>Sheet1!$C$1</c:f>
              <c:strCache>
                <c:ptCount val="1"/>
                <c:pt idx="0">
                  <c:v>Inpatient</c:v>
                </c:pt>
              </c:strCache>
            </c:strRef>
          </c:tx>
          <c:spPr>
            <a:solidFill>
              <a:srgbClr val="C0504D"/>
            </a:solidFill>
            <a:ln w="12700" cap="flat">
              <a:noFill/>
              <a:miter lim="400000"/>
            </a:ln>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1">
                  <c:v>(n=3172)</c:v>
                </c:pt>
                <c:pt idx="2">
                  <c:v>(n=3404)</c:v>
                </c:pt>
                <c:pt idx="3">
                  <c:v>(n=7725)</c:v>
                </c:pt>
              </c:strCache>
            </c:strRef>
          </c:cat>
          <c:val>
            <c:numRef>
              <c:f>Sheet1!$C$2:$C$5</c:f>
              <c:numCache>
                <c:formatCode>General</c:formatCode>
                <c:ptCount val="4"/>
                <c:pt idx="1">
                  <c:v>12957</c:v>
                </c:pt>
                <c:pt idx="2">
                  <c:v>9795</c:v>
                </c:pt>
                <c:pt idx="3">
                  <c:v>7909</c:v>
                </c:pt>
              </c:numCache>
            </c:numRef>
          </c:val>
          <c:extLst>
            <c:ext xmlns:c16="http://schemas.microsoft.com/office/drawing/2014/chart" uri="{C3380CC4-5D6E-409C-BE32-E72D297353CC}">
              <c16:uniqueId val="{00000001-A7CD-314A-8EF0-534371CE2F05}"/>
            </c:ext>
          </c:extLst>
        </c:ser>
        <c:dLbls>
          <c:showLegendKey val="0"/>
          <c:showVal val="0"/>
          <c:showCatName val="0"/>
          <c:showSerName val="0"/>
          <c:showPercent val="0"/>
          <c:showBubbleSize val="0"/>
        </c:dLbls>
        <c:gapWidth val="75"/>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808080"/>
            </a:solidFill>
            <a:prstDash val="solid"/>
            <a:round/>
          </a:ln>
        </c:spPr>
        <c:txPr>
          <a:bodyPr rot="0"/>
          <a:lstStyle/>
          <a:p>
            <a:pPr>
              <a:defRPr sz="1600" b="0" i="0" u="none" strike="noStrike">
                <a:solidFill>
                  <a:srgbClr val="000000"/>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t"/>
        <c:title>
          <c:tx>
            <c:rich>
              <a:bodyPr rot="0"/>
              <a:lstStyle/>
              <a:p>
                <a:pPr>
                  <a:defRPr sz="1700" b="0" i="0" u="none" strike="noStrike">
                    <a:solidFill>
                      <a:srgbClr val="000000"/>
                    </a:solidFill>
                    <a:latin typeface="Calibri"/>
                  </a:defRPr>
                </a:pPr>
                <a:r>
                  <a:rPr lang="en-ID" sz="1700" b="0" i="0" u="none" strike="noStrike">
                    <a:solidFill>
                      <a:srgbClr val="000000"/>
                    </a:solidFill>
                    <a:latin typeface="Calibri"/>
                  </a:rPr>
                  <a:t>Mean cost per patient*</a:t>
                </a:r>
              </a:p>
            </c:rich>
          </c:tx>
          <c:overlay val="1"/>
        </c:title>
        <c:numFmt formatCode="0" sourceLinked="0"/>
        <c:majorTickMark val="none"/>
        <c:minorTickMark val="none"/>
        <c:tickLblPos val="none"/>
        <c:spPr>
          <a:ln w="12700" cap="flat">
            <a:solidFill>
              <a:srgbClr val="808080"/>
            </a:solidFill>
            <a:prstDash val="solid"/>
            <a:round/>
          </a:ln>
        </c:spPr>
        <c:txPr>
          <a:bodyPr rot="0"/>
          <a:lstStyle/>
          <a:p>
            <a:pPr>
              <a:defRPr sz="1800" b="0" i="0" u="none" strike="noStrike">
                <a:solidFill>
                  <a:srgbClr val="000000"/>
                </a:solidFill>
                <a:latin typeface="Calibri"/>
              </a:defRPr>
            </a:pPr>
            <a:endParaRPr lang="en-US"/>
          </a:p>
        </c:txPr>
        <c:crossAx val="2094734552"/>
        <c:crosses val="autoZero"/>
        <c:crossBetween val="between"/>
        <c:majorUnit val="5000"/>
        <c:minorUnit val="2500"/>
      </c:valAx>
      <c:spPr>
        <a:solidFill>
          <a:srgbClr val="FFFFFF"/>
        </a:solidFill>
        <a:ln w="12700" cap="flat">
          <a:noFill/>
          <a:miter lim="400000"/>
        </a:ln>
        <a:effectLst/>
      </c:spPr>
    </c:plotArea>
    <c:legend>
      <c:legendPos val="b"/>
      <c:layout>
        <c:manualLayout>
          <c:xMode val="edge"/>
          <c:yMode val="edge"/>
          <c:x val="0.34617199999999998"/>
          <c:y val="0.93489500000000003"/>
          <c:w val="0.39757700000000001"/>
          <c:h val="6.5104999999999996E-2"/>
        </c:manualLayout>
      </c:layout>
      <c:overlay val="1"/>
      <c:spPr>
        <a:noFill/>
        <a:ln w="12700" cap="flat">
          <a:noFill/>
          <a:miter lim="400000"/>
        </a:ln>
        <a:effectLst/>
      </c:spPr>
      <c:txPr>
        <a:bodyPr rot="0"/>
        <a:lstStyle/>
        <a:p>
          <a:pPr>
            <a:defRPr sz="1800" b="0" i="0" u="none" strike="noStrike">
              <a:solidFill>
                <a:srgbClr val="000000"/>
              </a:solidFill>
              <a:latin typeface="Calibri"/>
            </a:defRPr>
          </a:pPr>
          <a:endParaRPr lang="en-US"/>
        </a:p>
      </c:txPr>
    </c:legend>
    <c:plotVisOnly val="1"/>
    <c:dispBlanksAs val="gap"/>
    <c:showDLblsOverMax val="1"/>
  </c:chart>
  <c:spPr>
    <a:solidFill>
      <a:srgbClr val="FFFFFF"/>
    </a:solidFill>
    <a:ln w="12700" cap="flat">
      <a:solidFill>
        <a:srgbClr val="808080"/>
      </a:solidFill>
      <a:prstDash val="solid"/>
      <a:round/>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0.00298</cdr:x>
      <cdr:y>0.00583</cdr:y>
    </cdr:from>
    <cdr:to>
      <cdr:x>0.85175</cdr:x>
      <cdr:y>0.14887</cdr:y>
    </cdr:to>
    <cdr:pic>
      <cdr:nvPicPr>
        <cdr:cNvPr id="3" name="chart">
          <a:extLst xmlns:a="http://schemas.openxmlformats.org/drawingml/2006/main">
            <a:ext uri="{FF2B5EF4-FFF2-40B4-BE49-F238E27FC236}">
              <a16:creationId xmlns:a16="http://schemas.microsoft.com/office/drawing/2014/main" id="{52DC9AED-1508-6A48-B878-8D3F66F1F6F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2953" y="26392"/>
          <a:ext cx="9372600" cy="6477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0.92709</cdr:x>
      <cdr:y>0.08462</cdr:y>
    </cdr:to>
    <cdr:sp macro="" textlink="">
      <cdr:nvSpPr>
        <cdr:cNvPr id="2" name="Patient report versus drop monitor estimate of adherence">
          <a:extLst xmlns:a="http://schemas.openxmlformats.org/drawingml/2006/main">
            <a:ext uri="{FF2B5EF4-FFF2-40B4-BE49-F238E27FC236}">
              <a16:creationId xmlns:a16="http://schemas.microsoft.com/office/drawing/2014/main" id="{E4ADDC7B-9AA4-A344-A9A9-CA312263AEAE}"/>
            </a:ext>
          </a:extLst>
        </cdr:cNvPr>
        <cdr:cNvSpPr txBox="1"/>
      </cdr:nvSpPr>
      <cdr:spPr>
        <a:xfrm xmlns:a="http://schemas.openxmlformats.org/drawingml/2006/main">
          <a:off x="0" y="0"/>
          <a:ext cx="9671495" cy="369328"/>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lc="http://schemas.openxmlformats.org/drawingml/2006/lockedCanvas" val="1"/>
          </a:ext>
        </a:extLst>
      </cdr:spPr>
      <cdr:txBody>
        <a:bodyPr xmlns:a="http://schemas.openxmlformats.org/drawingml/2006/main" lIns="45718" tIns="45718" rIns="45718" bIns="45718">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xmlns:a="http://schemas.openxmlformats.org/drawingml/2006/main">
          <a:r>
            <a:rPr b="1" dirty="0"/>
            <a:t>Patient report versus drop monitor estimate of adherence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E8F68-2DC2-C148-B12F-DA3D629B2564}"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11480-9655-6B49-BFD2-3CBE88FC15E5}" type="slidenum">
              <a:rPr lang="en-US" smtClean="0"/>
              <a:t>‹#›</a:t>
            </a:fld>
            <a:endParaRPr lang="en-US"/>
          </a:p>
        </p:txBody>
      </p:sp>
    </p:spTree>
    <p:extLst>
      <p:ext uri="{BB962C8B-B14F-4D97-AF65-F5344CB8AC3E}">
        <p14:creationId xmlns:p14="http://schemas.microsoft.com/office/powerpoint/2010/main" val="224407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a:t>
            </a:fld>
            <a:endParaRPr lang="en-US"/>
          </a:p>
        </p:txBody>
      </p:sp>
    </p:spTree>
    <p:extLst>
      <p:ext uri="{BB962C8B-B14F-4D97-AF65-F5344CB8AC3E}">
        <p14:creationId xmlns:p14="http://schemas.microsoft.com/office/powerpoint/2010/main" val="71525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10</a:t>
            </a:fld>
            <a:endParaRPr lang="en-US"/>
          </a:p>
        </p:txBody>
      </p:sp>
    </p:spTree>
    <p:extLst>
      <p:ext uri="{BB962C8B-B14F-4D97-AF65-F5344CB8AC3E}">
        <p14:creationId xmlns:p14="http://schemas.microsoft.com/office/powerpoint/2010/main" val="4052535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11</a:t>
            </a:fld>
            <a:endParaRPr lang="en-US"/>
          </a:p>
        </p:txBody>
      </p:sp>
    </p:spTree>
    <p:extLst>
      <p:ext uri="{BB962C8B-B14F-4D97-AF65-F5344CB8AC3E}">
        <p14:creationId xmlns:p14="http://schemas.microsoft.com/office/powerpoint/2010/main" val="49960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12</a:t>
            </a:fld>
            <a:endParaRPr lang="en-US"/>
          </a:p>
        </p:txBody>
      </p:sp>
    </p:spTree>
    <p:extLst>
      <p:ext uri="{BB962C8B-B14F-4D97-AF65-F5344CB8AC3E}">
        <p14:creationId xmlns:p14="http://schemas.microsoft.com/office/powerpoint/2010/main" val="405558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a:t>
            </a:r>
          </a:p>
          <a:p>
            <a:r>
              <a:rPr lang="en-ID" dirty="0"/>
              <a:t>Bramley T, </a:t>
            </a:r>
            <a:r>
              <a:rPr lang="en-ID" dirty="0" err="1"/>
              <a:t>Peeples</a:t>
            </a:r>
            <a:r>
              <a:rPr lang="en-ID" dirty="0"/>
              <a:t> P, Walt JG, </a:t>
            </a:r>
            <a:r>
              <a:rPr lang="en-ID" dirty="0" err="1"/>
              <a:t>Juhasz</a:t>
            </a:r>
            <a:r>
              <a:rPr lang="en-ID" dirty="0"/>
              <a:t> M, Hansen JE. Impact of vision loss on costs and outcomes in Medicare beneficiaries with glaucoma. </a:t>
            </a:r>
            <a:r>
              <a:rPr lang="en-ID" i="1" dirty="0"/>
              <a:t>Arch </a:t>
            </a:r>
            <a:r>
              <a:rPr lang="en-ID" i="1" dirty="0" err="1"/>
              <a:t>Ophthalmol</a:t>
            </a:r>
            <a:r>
              <a:rPr lang="en-ID" dirty="0"/>
              <a:t> 2008; 126: 849–56.</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13</a:t>
            </a:fld>
            <a:endParaRPr lang="en-US"/>
          </a:p>
        </p:txBody>
      </p:sp>
    </p:spTree>
    <p:extLst>
      <p:ext uri="{BB962C8B-B14F-4D97-AF65-F5344CB8AC3E}">
        <p14:creationId xmlns:p14="http://schemas.microsoft.com/office/powerpoint/2010/main" val="214345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References</a:t>
            </a:r>
          </a:p>
          <a:p>
            <a:r>
              <a:rPr lang="en-ID" dirty="0"/>
              <a:t>1. Burr JM, </a:t>
            </a:r>
            <a:r>
              <a:rPr lang="en-ID" dirty="0" err="1"/>
              <a:t>Kilonzo</a:t>
            </a:r>
            <a:r>
              <a:rPr lang="en-ID" dirty="0"/>
              <a:t> M, Vale L, Ryan M. Developing a preference-based Glaucoma Utility Index using a discrete choice experiment. </a:t>
            </a:r>
            <a:r>
              <a:rPr lang="en-ID" i="1" dirty="0" err="1"/>
              <a:t>Optom</a:t>
            </a:r>
            <a:r>
              <a:rPr lang="en-ID" i="1" dirty="0"/>
              <a:t> Vis Sci</a:t>
            </a:r>
            <a:r>
              <a:rPr lang="en-ID" dirty="0"/>
              <a:t> 2007; 84: 797–808.</a:t>
            </a:r>
          </a:p>
          <a:p>
            <a:r>
              <a:rPr lang="en-ID" dirty="0"/>
              <a:t>2. Aspinall PA, Johnson ZK, </a:t>
            </a:r>
            <a:r>
              <a:rPr lang="en-ID" dirty="0" err="1"/>
              <a:t>Azuara</a:t>
            </a:r>
            <a:r>
              <a:rPr lang="en-ID" dirty="0"/>
              <a:t>-Blanco A, </a:t>
            </a:r>
            <a:r>
              <a:rPr lang="en-ID" dirty="0" err="1"/>
              <a:t>Montarzino</a:t>
            </a:r>
            <a:r>
              <a:rPr lang="en-ID" dirty="0"/>
              <a:t> A, Brice R, Vickers A. Evaluation of quality of life and priorities of patients with glaucoma. </a:t>
            </a:r>
            <a:r>
              <a:rPr lang="en-ID" i="1" dirty="0"/>
              <a:t>Invest </a:t>
            </a:r>
            <a:r>
              <a:rPr lang="en-ID" i="1" dirty="0" err="1"/>
              <a:t>Ophthalmol</a:t>
            </a:r>
            <a:r>
              <a:rPr lang="en-ID" i="1" dirty="0"/>
              <a:t> Vis Sci</a:t>
            </a:r>
            <a:r>
              <a:rPr lang="en-ID" dirty="0"/>
              <a:t> 2008; 49: 1907–15.</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14</a:t>
            </a:fld>
            <a:endParaRPr lang="en-US"/>
          </a:p>
        </p:txBody>
      </p:sp>
    </p:spTree>
    <p:extLst>
      <p:ext uri="{BB962C8B-B14F-4D97-AF65-F5344CB8AC3E}">
        <p14:creationId xmlns:p14="http://schemas.microsoft.com/office/powerpoint/2010/main" val="365718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a:t>
            </a:r>
          </a:p>
          <a:p>
            <a:r>
              <a:rPr lang="en-ID" dirty="0" err="1"/>
              <a:t>Ramulu</a:t>
            </a:r>
            <a:r>
              <a:rPr lang="en-ID" dirty="0"/>
              <a:t> PY, West SK, Munoz B, </a:t>
            </a:r>
            <a:r>
              <a:rPr lang="en-ID" dirty="0" err="1"/>
              <a:t>Jampel</a:t>
            </a:r>
            <a:r>
              <a:rPr lang="en-ID" dirty="0"/>
              <a:t> HD, Friedman DS. Glaucoma and reading speed: the Salisbury Eye Evaluation project. </a:t>
            </a:r>
            <a:r>
              <a:rPr lang="en-ID" i="1" dirty="0"/>
              <a:t>Arch </a:t>
            </a:r>
            <a:r>
              <a:rPr lang="en-ID" i="1" dirty="0" err="1"/>
              <a:t>Ophthalmol</a:t>
            </a:r>
            <a:r>
              <a:rPr lang="en-ID" dirty="0"/>
              <a:t> 2009; 127: 82–7.</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15</a:t>
            </a:fld>
            <a:endParaRPr lang="en-US"/>
          </a:p>
        </p:txBody>
      </p:sp>
    </p:spTree>
    <p:extLst>
      <p:ext uri="{BB962C8B-B14F-4D97-AF65-F5344CB8AC3E}">
        <p14:creationId xmlns:p14="http://schemas.microsoft.com/office/powerpoint/2010/main" val="368895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References</a:t>
            </a:r>
          </a:p>
          <a:p>
            <a:r>
              <a:rPr lang="en-ID" dirty="0"/>
              <a:t>1. Friedman DS, Freeman E, Munoz B, </a:t>
            </a:r>
            <a:r>
              <a:rPr lang="en-ID" dirty="0" err="1"/>
              <a:t>Jampel</a:t>
            </a:r>
            <a:r>
              <a:rPr lang="en-ID" dirty="0"/>
              <a:t> HD, West SK. Glaucoma and mobility performance: the Salisbury Eye Evaluation Project. </a:t>
            </a:r>
            <a:r>
              <a:rPr lang="en-ID" i="1" dirty="0"/>
              <a:t>Ophthalmology</a:t>
            </a:r>
            <a:r>
              <a:rPr lang="en-ID" dirty="0"/>
              <a:t> 2007; 114: 2232–7.</a:t>
            </a:r>
          </a:p>
          <a:p>
            <a:r>
              <a:rPr lang="en-ID" dirty="0"/>
              <a:t>2. Turano KA, Rubin GS, Quigley HA. Mobility performance in glaucoma. </a:t>
            </a:r>
            <a:r>
              <a:rPr lang="en-ID" i="1" dirty="0"/>
              <a:t>Invest </a:t>
            </a:r>
            <a:r>
              <a:rPr lang="en-ID" i="1" dirty="0" err="1"/>
              <a:t>Ophthalmol</a:t>
            </a:r>
            <a:r>
              <a:rPr lang="en-ID" i="1" dirty="0"/>
              <a:t> Vis Sci</a:t>
            </a:r>
            <a:r>
              <a:rPr lang="en-ID" dirty="0"/>
              <a:t> 1999; 40: 2803–9.</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16</a:t>
            </a:fld>
            <a:endParaRPr lang="en-US"/>
          </a:p>
        </p:txBody>
      </p:sp>
    </p:spTree>
    <p:extLst>
      <p:ext uri="{BB962C8B-B14F-4D97-AF65-F5344CB8AC3E}">
        <p14:creationId xmlns:p14="http://schemas.microsoft.com/office/powerpoint/2010/main" val="1973422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900"/>
            </a:pPr>
            <a:endParaRPr lang="en-ID" dirty="0"/>
          </a:p>
          <a:p>
            <a:pPr>
              <a:defRPr sz="900" b="1"/>
            </a:pPr>
            <a:r>
              <a:rPr lang="en-ID" dirty="0"/>
              <a:t>References</a:t>
            </a:r>
          </a:p>
          <a:p>
            <a:pPr>
              <a:defRPr sz="900"/>
            </a:pPr>
            <a:r>
              <a:rPr lang="en-ID" dirty="0"/>
              <a:t>1. </a:t>
            </a:r>
            <a:r>
              <a:rPr lang="en-ID" dirty="0" err="1"/>
              <a:t>Ivers</a:t>
            </a:r>
            <a:r>
              <a:rPr lang="en-ID" dirty="0"/>
              <a:t> RQ, Cumming RG, Mitchell P, </a:t>
            </a:r>
            <a:r>
              <a:rPr lang="en-ID" dirty="0" err="1"/>
              <a:t>Attebo</a:t>
            </a:r>
            <a:r>
              <a:rPr lang="en-ID" dirty="0"/>
              <a:t> K. Visual impairment and falls in older adults: the Blue Mountains Eye Study. </a:t>
            </a:r>
            <a:r>
              <a:rPr lang="en-ID" i="1" dirty="0"/>
              <a:t>J Am </a:t>
            </a:r>
            <a:r>
              <a:rPr lang="en-ID" i="1" dirty="0" err="1"/>
              <a:t>Geriatr</a:t>
            </a:r>
            <a:r>
              <a:rPr lang="en-ID" i="1" dirty="0"/>
              <a:t> </a:t>
            </a:r>
            <a:r>
              <a:rPr lang="en-ID" i="1" dirty="0" err="1"/>
              <a:t>Soc</a:t>
            </a:r>
            <a:r>
              <a:rPr lang="en-ID" dirty="0"/>
              <a:t> 1998; 46: 58–64.</a:t>
            </a:r>
          </a:p>
          <a:p>
            <a:pPr>
              <a:defRPr sz="900"/>
            </a:pPr>
            <a:r>
              <a:rPr lang="en-ID" dirty="0"/>
              <a:t>2. </a:t>
            </a:r>
            <a:r>
              <a:rPr lang="en-ID" dirty="0" err="1"/>
              <a:t>Haymes</a:t>
            </a:r>
            <a:r>
              <a:rPr lang="en-ID" dirty="0"/>
              <a:t> SA, Leblanc RP, </a:t>
            </a:r>
            <a:r>
              <a:rPr lang="en-ID" dirty="0" err="1"/>
              <a:t>Nicolela</a:t>
            </a:r>
            <a:r>
              <a:rPr lang="en-ID" dirty="0"/>
              <a:t> MT, Chiasson LA, Chauhan BC. Risk of falls and motor vehicle collisions in glaucoma. </a:t>
            </a:r>
            <a:r>
              <a:rPr lang="en-ID" i="1" dirty="0"/>
              <a:t>Invest </a:t>
            </a:r>
            <a:r>
              <a:rPr lang="en-ID" i="1" dirty="0" err="1"/>
              <a:t>Ophthalmol</a:t>
            </a:r>
            <a:r>
              <a:rPr lang="en-ID" i="1" dirty="0"/>
              <a:t> Vis Sci</a:t>
            </a:r>
            <a:r>
              <a:rPr lang="en-ID" dirty="0"/>
              <a:t> 2007; 48: 1149–55.</a:t>
            </a:r>
          </a:p>
          <a:p>
            <a:pPr>
              <a:defRPr sz="900"/>
            </a:pPr>
            <a:r>
              <a:rPr lang="en-ID" dirty="0"/>
              <a:t>3. Lamoureux EL, Chong E, Wang JJ </a:t>
            </a:r>
            <a:r>
              <a:rPr lang="en-ID" i="1" dirty="0"/>
              <a:t>et al</a:t>
            </a:r>
            <a:r>
              <a:rPr lang="en-ID" dirty="0"/>
              <a:t>. Visual impairment, causes of vision loss, and falls: the Singapore Malay Eye Study. </a:t>
            </a:r>
            <a:r>
              <a:rPr lang="en-ID" i="1" dirty="0"/>
              <a:t>Invest </a:t>
            </a:r>
            <a:r>
              <a:rPr lang="en-ID" i="1" dirty="0" err="1"/>
              <a:t>Ophthalmol</a:t>
            </a:r>
            <a:r>
              <a:rPr lang="en-ID" i="1" dirty="0"/>
              <a:t> Vis Sci</a:t>
            </a:r>
            <a:r>
              <a:rPr lang="en-ID" dirty="0"/>
              <a:t> 2008; 49: 528–33.</a:t>
            </a:r>
          </a:p>
          <a:p>
            <a:pPr>
              <a:defRPr sz="900"/>
            </a:pPr>
            <a:r>
              <a:rPr lang="en-ID" dirty="0"/>
              <a:t>4. Tinetti ME, Doucette JT, Claus EB. The contribution of predisposing and situational risk factors to serious fall injuries. </a:t>
            </a:r>
            <a:r>
              <a:rPr lang="en-ID" i="1" dirty="0"/>
              <a:t>J Am </a:t>
            </a:r>
            <a:r>
              <a:rPr lang="en-ID" i="1" dirty="0" err="1"/>
              <a:t>Geriatr</a:t>
            </a:r>
            <a:r>
              <a:rPr lang="en-ID" i="1" dirty="0"/>
              <a:t> </a:t>
            </a:r>
            <a:r>
              <a:rPr lang="en-ID" i="1" dirty="0" err="1"/>
              <a:t>Soc</a:t>
            </a:r>
            <a:r>
              <a:rPr lang="en-ID" dirty="0"/>
              <a:t> 1995; 43: 1207–13.</a:t>
            </a:r>
          </a:p>
          <a:p>
            <a:pPr>
              <a:defRPr sz="900"/>
            </a:pPr>
            <a:r>
              <a:rPr lang="en-ID" dirty="0"/>
              <a:t>5. Tinetti ME, Doucette J, Claus E, </a:t>
            </a:r>
            <a:r>
              <a:rPr lang="en-ID" dirty="0" err="1"/>
              <a:t>Marottoli</a:t>
            </a:r>
            <a:r>
              <a:rPr lang="en-ID" dirty="0"/>
              <a:t> R. Risk factors for serious injury during falls by older persons in the community. </a:t>
            </a:r>
            <a:r>
              <a:rPr lang="en-ID" i="1" dirty="0"/>
              <a:t>J Am </a:t>
            </a:r>
            <a:r>
              <a:rPr lang="en-ID" i="1" dirty="0" err="1"/>
              <a:t>Geriatr</a:t>
            </a:r>
            <a:r>
              <a:rPr lang="en-ID" i="1" dirty="0"/>
              <a:t> </a:t>
            </a:r>
            <a:r>
              <a:rPr lang="en-ID" i="1" dirty="0" err="1"/>
              <a:t>Soc</a:t>
            </a:r>
            <a:r>
              <a:rPr lang="en-ID" dirty="0"/>
              <a:t> 1995; 43: 1214–21.</a:t>
            </a:r>
          </a:p>
          <a:p>
            <a:pPr>
              <a:defRPr sz="900"/>
            </a:pPr>
            <a:r>
              <a:rPr lang="en-ID" dirty="0"/>
              <a:t>6. Stevens JA, Hasbrouck LM, Durant TM </a:t>
            </a:r>
            <a:r>
              <a:rPr lang="en-ID" i="1" dirty="0"/>
              <a:t>et al</a:t>
            </a:r>
            <a:r>
              <a:rPr lang="en-ID" dirty="0"/>
              <a:t>. Surveillance for injuries and violence among older adults. </a:t>
            </a:r>
            <a:r>
              <a:rPr lang="en-ID" i="1" dirty="0"/>
              <a:t>MMWR CDC </a:t>
            </a:r>
            <a:r>
              <a:rPr lang="en-ID" i="1" dirty="0" err="1"/>
              <a:t>Surveill</a:t>
            </a:r>
            <a:r>
              <a:rPr lang="en-ID" i="1" dirty="0"/>
              <a:t> </a:t>
            </a:r>
            <a:r>
              <a:rPr lang="en-ID" i="1" dirty="0" err="1"/>
              <a:t>Summ</a:t>
            </a:r>
            <a:r>
              <a:rPr lang="en-ID" dirty="0"/>
              <a:t> 1999; 48: 27–50.</a:t>
            </a:r>
          </a:p>
          <a:p>
            <a:pPr>
              <a:defRPr sz="900"/>
            </a:pPr>
            <a:r>
              <a:rPr lang="en-ID" dirty="0"/>
              <a:t>7. Tinetti ME, Williams CS. Falls, injuries due to falls, and the risk of admission to a nursing home. </a:t>
            </a:r>
            <a:r>
              <a:rPr lang="en-ID" i="1" dirty="0"/>
              <a:t>N </a:t>
            </a:r>
            <a:r>
              <a:rPr lang="en-ID" i="1" dirty="0" err="1"/>
              <a:t>Engl</a:t>
            </a:r>
            <a:r>
              <a:rPr lang="en-ID" i="1" dirty="0"/>
              <a:t> J Med</a:t>
            </a:r>
            <a:r>
              <a:rPr lang="en-ID" dirty="0"/>
              <a:t> 1997; 337: 1279–84.</a:t>
            </a:r>
          </a:p>
          <a:p>
            <a:pPr>
              <a:defRPr sz="900"/>
            </a:pPr>
            <a:r>
              <a:rPr lang="en-ID" dirty="0"/>
              <a:t>8. Carroll NV, </a:t>
            </a:r>
            <a:r>
              <a:rPr lang="en-ID" dirty="0" err="1"/>
              <a:t>Slattum</a:t>
            </a:r>
            <a:r>
              <a:rPr lang="en-ID" dirty="0"/>
              <a:t> PW, Cox FM. The cost of falls among the community-dwelling elderly. </a:t>
            </a:r>
            <a:r>
              <a:rPr lang="en-ID" i="1" dirty="0"/>
              <a:t>J </a:t>
            </a:r>
            <a:r>
              <a:rPr lang="en-ID" i="1" dirty="0" err="1"/>
              <a:t>Manag</a:t>
            </a:r>
            <a:r>
              <a:rPr lang="en-ID" i="1" dirty="0"/>
              <a:t> Care Pharm</a:t>
            </a:r>
            <a:r>
              <a:rPr lang="en-ID" dirty="0"/>
              <a:t> 2005; 11: 307–16.</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17</a:t>
            </a:fld>
            <a:endParaRPr lang="en-US"/>
          </a:p>
        </p:txBody>
      </p:sp>
    </p:spTree>
    <p:extLst>
      <p:ext uri="{BB962C8B-B14F-4D97-AF65-F5344CB8AC3E}">
        <p14:creationId xmlns:p14="http://schemas.microsoft.com/office/powerpoint/2010/main" val="363811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b="1"/>
            </a:pPr>
            <a:r>
              <a:rPr lang="en-ID" dirty="0"/>
              <a:t>Reference</a:t>
            </a:r>
          </a:p>
          <a:p>
            <a:pPr>
              <a:spcBef>
                <a:spcPts val="0"/>
              </a:spcBef>
            </a:pPr>
            <a:r>
              <a:rPr lang="en-ID" dirty="0" err="1"/>
              <a:t>Haymes</a:t>
            </a:r>
            <a:r>
              <a:rPr lang="en-ID" dirty="0"/>
              <a:t> SA, Leblanc RP, </a:t>
            </a:r>
            <a:r>
              <a:rPr lang="en-ID" dirty="0" err="1"/>
              <a:t>Nicolela</a:t>
            </a:r>
            <a:r>
              <a:rPr lang="en-ID" dirty="0"/>
              <a:t> MT, Chiasson LA, Chauhan BC. Risk of falls and motor vehicle collisions in glaucoma. </a:t>
            </a:r>
            <a:r>
              <a:rPr lang="en-ID" i="1" dirty="0"/>
              <a:t>Invest </a:t>
            </a:r>
            <a:r>
              <a:rPr lang="en-ID" i="1" dirty="0" err="1"/>
              <a:t>Ophthalmol</a:t>
            </a:r>
            <a:r>
              <a:rPr lang="en-ID" i="1" dirty="0"/>
              <a:t> Vis Sci</a:t>
            </a:r>
            <a:r>
              <a:rPr lang="en-ID" dirty="0"/>
              <a:t> 2007; 48: 1149–55.</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18</a:t>
            </a:fld>
            <a:endParaRPr lang="en-US"/>
          </a:p>
        </p:txBody>
      </p:sp>
    </p:spTree>
    <p:extLst>
      <p:ext uri="{BB962C8B-B14F-4D97-AF65-F5344CB8AC3E}">
        <p14:creationId xmlns:p14="http://schemas.microsoft.com/office/powerpoint/2010/main" val="32812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r>
              <a:rPr lang="en-ID" dirty="0"/>
              <a:t>Lord SR, </a:t>
            </a:r>
            <a:r>
              <a:rPr lang="en-ID" dirty="0" err="1"/>
              <a:t>Dayhew</a:t>
            </a:r>
            <a:r>
              <a:rPr lang="en-ID" dirty="0"/>
              <a:t> J, Howland A. Multifocal glasses impair edge-contrast sensitivity and depth perception and increase the risk of falls in older people. </a:t>
            </a:r>
            <a:r>
              <a:rPr lang="en-ID" i="1" dirty="0"/>
              <a:t>J Am </a:t>
            </a:r>
            <a:r>
              <a:rPr lang="en-ID" i="1" dirty="0" err="1"/>
              <a:t>Geriatr</a:t>
            </a:r>
            <a:r>
              <a:rPr lang="en-ID" i="1" dirty="0"/>
              <a:t> </a:t>
            </a:r>
            <a:r>
              <a:rPr lang="en-ID" i="1" dirty="0" err="1"/>
              <a:t>Soc</a:t>
            </a:r>
            <a:r>
              <a:rPr lang="en-ID" dirty="0"/>
              <a:t> 2002; 50: 1760–6.</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19</a:t>
            </a:fld>
            <a:endParaRPr lang="en-US"/>
          </a:p>
        </p:txBody>
      </p:sp>
    </p:spTree>
    <p:extLst>
      <p:ext uri="{BB962C8B-B14F-4D97-AF65-F5344CB8AC3E}">
        <p14:creationId xmlns:p14="http://schemas.microsoft.com/office/powerpoint/2010/main" val="43507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2</a:t>
            </a:fld>
            <a:endParaRPr lang="en-US"/>
          </a:p>
        </p:txBody>
      </p:sp>
    </p:spTree>
    <p:extLst>
      <p:ext uri="{BB962C8B-B14F-4D97-AF65-F5344CB8AC3E}">
        <p14:creationId xmlns:p14="http://schemas.microsoft.com/office/powerpoint/2010/main" val="843395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r>
              <a:rPr lang="en-ID" dirty="0"/>
              <a:t>Haran MJ, Cameron ID, </a:t>
            </a:r>
            <a:r>
              <a:rPr lang="en-ID" dirty="0" err="1"/>
              <a:t>Ivers</a:t>
            </a:r>
            <a:r>
              <a:rPr lang="en-ID" dirty="0"/>
              <a:t> RQ </a:t>
            </a:r>
            <a:r>
              <a:rPr lang="en-ID" i="1" dirty="0"/>
              <a:t>et al</a:t>
            </a:r>
            <a:r>
              <a:rPr lang="en-ID" dirty="0"/>
              <a:t>. Effect on falls of providing single lens distance vision glasses to multifocal glasses wearers: VISIBLE randomised controlled trial. </a:t>
            </a:r>
            <a:r>
              <a:rPr lang="en-ID" i="1" dirty="0"/>
              <a:t>BMJ</a:t>
            </a:r>
            <a:r>
              <a:rPr lang="en-ID" dirty="0"/>
              <a:t> 2010; 340: c2265. </a:t>
            </a:r>
            <a:r>
              <a:rPr lang="en-ID" dirty="0" err="1"/>
              <a:t>doi</a:t>
            </a:r>
            <a:r>
              <a:rPr lang="en-ID" dirty="0"/>
              <a:t>: 10.1136/bmj.c2265.</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20</a:t>
            </a:fld>
            <a:endParaRPr lang="en-US"/>
          </a:p>
        </p:txBody>
      </p:sp>
    </p:spTree>
    <p:extLst>
      <p:ext uri="{BB962C8B-B14F-4D97-AF65-F5344CB8AC3E}">
        <p14:creationId xmlns:p14="http://schemas.microsoft.com/office/powerpoint/2010/main" val="703286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References</a:t>
            </a:r>
          </a:p>
          <a:p>
            <a:r>
              <a:rPr lang="en-ID" dirty="0"/>
              <a:t>1. Harwood RH, Foss AJ, Osborn F, Gregson RM, Zaman A, </a:t>
            </a:r>
            <a:r>
              <a:rPr lang="en-ID" dirty="0" err="1"/>
              <a:t>Masud</a:t>
            </a:r>
            <a:r>
              <a:rPr lang="en-ID" dirty="0"/>
              <a:t> T. Falls and health status in elderly women following first eye cataract surgery: a randomised controlled trial. </a:t>
            </a:r>
            <a:r>
              <a:rPr lang="en-ID" i="1" dirty="0"/>
              <a:t>Br J </a:t>
            </a:r>
            <a:r>
              <a:rPr lang="en-ID" i="1" dirty="0" err="1"/>
              <a:t>Ophthalmol</a:t>
            </a:r>
            <a:r>
              <a:rPr lang="en-ID" dirty="0"/>
              <a:t> 2005; 89: 53–9.</a:t>
            </a:r>
          </a:p>
          <a:p>
            <a:r>
              <a:rPr lang="en-ID" dirty="0"/>
              <a:t>2. Foss AJ, Harwood RH, Osborn F, Gregson RM, Zaman A, </a:t>
            </a:r>
            <a:r>
              <a:rPr lang="en-ID" dirty="0" err="1"/>
              <a:t>Masud</a:t>
            </a:r>
            <a:r>
              <a:rPr lang="en-ID" dirty="0"/>
              <a:t> T. Falls and health status in elderly women following second eye cataract surgery: a randomised controlled trial. </a:t>
            </a:r>
            <a:r>
              <a:rPr lang="en-ID" i="1" dirty="0"/>
              <a:t>Age Ageing</a:t>
            </a:r>
            <a:r>
              <a:rPr lang="en-ID" dirty="0"/>
              <a:t> 2006; 35: 66–71.</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21</a:t>
            </a:fld>
            <a:endParaRPr lang="en-US"/>
          </a:p>
        </p:txBody>
      </p:sp>
    </p:spTree>
    <p:extLst>
      <p:ext uri="{BB962C8B-B14F-4D97-AF65-F5344CB8AC3E}">
        <p14:creationId xmlns:p14="http://schemas.microsoft.com/office/powerpoint/2010/main" val="2896498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Impact of diagnosis</a:t>
            </a:r>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22</a:t>
            </a:fld>
            <a:endParaRPr lang="en-US"/>
          </a:p>
        </p:txBody>
      </p:sp>
    </p:spTree>
    <p:extLst>
      <p:ext uri="{BB962C8B-B14F-4D97-AF65-F5344CB8AC3E}">
        <p14:creationId xmlns:p14="http://schemas.microsoft.com/office/powerpoint/2010/main" val="3888460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I</a:t>
            </a:r>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23</a:t>
            </a:fld>
            <a:endParaRPr lang="en-US"/>
          </a:p>
        </p:txBody>
      </p:sp>
    </p:spTree>
    <p:extLst>
      <p:ext uri="{BB962C8B-B14F-4D97-AF65-F5344CB8AC3E}">
        <p14:creationId xmlns:p14="http://schemas.microsoft.com/office/powerpoint/2010/main" val="825761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References</a:t>
            </a:r>
          </a:p>
          <a:p>
            <a:r>
              <a:rPr lang="en-ID" dirty="0"/>
              <a:t>1. </a:t>
            </a:r>
            <a:r>
              <a:rPr lang="en-ID" dirty="0" err="1"/>
              <a:t>Marottoli</a:t>
            </a:r>
            <a:r>
              <a:rPr lang="en-ID" dirty="0"/>
              <a:t> RA, Richardson ED, Stowe MH </a:t>
            </a:r>
            <a:r>
              <a:rPr lang="en-ID" i="1" dirty="0"/>
              <a:t>et al</a:t>
            </a:r>
            <a:r>
              <a:rPr lang="en-ID" dirty="0"/>
              <a:t>. Development of a test battery to identify older drivers at risk for self-reported adverse driving events. </a:t>
            </a:r>
            <a:r>
              <a:rPr lang="en-ID" i="1" dirty="0"/>
              <a:t>J Am </a:t>
            </a:r>
            <a:r>
              <a:rPr lang="en-ID" i="1" dirty="0" err="1"/>
              <a:t>Geriatr</a:t>
            </a:r>
            <a:r>
              <a:rPr lang="en-ID" i="1" dirty="0"/>
              <a:t> </a:t>
            </a:r>
            <a:r>
              <a:rPr lang="en-ID" i="1" dirty="0" err="1"/>
              <a:t>Soc</a:t>
            </a:r>
            <a:r>
              <a:rPr lang="en-ID" dirty="0"/>
              <a:t> 1998; 46: 562–8.</a:t>
            </a:r>
          </a:p>
          <a:p>
            <a:r>
              <a:rPr lang="en-ID" dirty="0"/>
              <a:t>2. Adler G, Bauer MJ, </a:t>
            </a:r>
            <a:r>
              <a:rPr lang="en-ID" dirty="0" err="1"/>
              <a:t>Rottunda</a:t>
            </a:r>
            <a:r>
              <a:rPr lang="en-ID" dirty="0"/>
              <a:t> S, </a:t>
            </a:r>
            <a:r>
              <a:rPr lang="en-ID" dirty="0" err="1"/>
              <a:t>Kuskowski</a:t>
            </a:r>
            <a:r>
              <a:rPr lang="en-ID" dirty="0"/>
              <a:t> M. Driving habits and patterns in older men with glaucoma. </a:t>
            </a:r>
            <a:r>
              <a:rPr lang="en-ID" i="1" dirty="0" err="1"/>
              <a:t>Soc</a:t>
            </a:r>
            <a:r>
              <a:rPr lang="en-ID" i="1" dirty="0"/>
              <a:t> Work Health Care</a:t>
            </a:r>
            <a:r>
              <a:rPr lang="en-ID" dirty="0"/>
              <a:t> 2005; 40: 75–87.</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24</a:t>
            </a:fld>
            <a:endParaRPr lang="en-US"/>
          </a:p>
        </p:txBody>
      </p:sp>
    </p:spTree>
    <p:extLst>
      <p:ext uri="{BB962C8B-B14F-4D97-AF65-F5344CB8AC3E}">
        <p14:creationId xmlns:p14="http://schemas.microsoft.com/office/powerpoint/2010/main" val="222691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References</a:t>
            </a:r>
          </a:p>
          <a:p>
            <a:r>
              <a:rPr lang="en-ID" dirty="0"/>
              <a:t>1. Ang GS, Eke T. Lifetime visual prognosis for patients with primary open-angle glaucoma. </a:t>
            </a:r>
            <a:r>
              <a:rPr lang="en-ID" i="1" dirty="0"/>
              <a:t>Eye (</a:t>
            </a:r>
            <a:r>
              <a:rPr lang="en-ID" i="1" dirty="0" err="1"/>
              <a:t>Lond</a:t>
            </a:r>
            <a:r>
              <a:rPr lang="en-ID" i="1" dirty="0"/>
              <a:t>)</a:t>
            </a:r>
            <a:r>
              <a:rPr lang="en-ID" dirty="0"/>
              <a:t> 2007; 21: 604–8.</a:t>
            </a:r>
          </a:p>
          <a:p>
            <a:r>
              <a:rPr lang="en-ID" dirty="0"/>
              <a:t>2. Gutierrez P, Wilson MR, Johnson C </a:t>
            </a:r>
            <a:r>
              <a:rPr lang="en-ID" i="1" dirty="0"/>
              <a:t>et al</a:t>
            </a:r>
            <a:r>
              <a:rPr lang="en-ID" dirty="0"/>
              <a:t>. Influence of glaucomatous visual field loss on health-related quality of life. </a:t>
            </a:r>
            <a:r>
              <a:rPr lang="en-ID" i="1" dirty="0"/>
              <a:t>Arch </a:t>
            </a:r>
            <a:r>
              <a:rPr lang="en-ID" i="1" dirty="0" err="1"/>
              <a:t>Ophthalmol</a:t>
            </a:r>
            <a:r>
              <a:rPr lang="en-ID" dirty="0"/>
              <a:t> 1997; 115: 777–84.</a:t>
            </a:r>
          </a:p>
          <a:p>
            <a:r>
              <a:rPr lang="en-ID" dirty="0"/>
              <a:t>3. </a:t>
            </a:r>
            <a:r>
              <a:rPr lang="en-ID" dirty="0" err="1"/>
              <a:t>Ramulu</a:t>
            </a:r>
            <a:r>
              <a:rPr lang="en-ID" dirty="0"/>
              <a:t> PY, West SK, Munoz B, </a:t>
            </a:r>
            <a:r>
              <a:rPr lang="en-ID" dirty="0" err="1"/>
              <a:t>Jampel</a:t>
            </a:r>
            <a:r>
              <a:rPr lang="en-ID" dirty="0"/>
              <a:t> HD, Friedman DS. Driving cessation and driving limitation in glaucoma: the Salisbury Eye Evaluation Project. </a:t>
            </a:r>
            <a:r>
              <a:rPr lang="en-ID" i="1" dirty="0"/>
              <a:t>Ophthalmology</a:t>
            </a:r>
            <a:r>
              <a:rPr lang="en-ID" dirty="0"/>
              <a:t> 2009; 116: 1846–53.</a:t>
            </a:r>
          </a:p>
          <a:p>
            <a:r>
              <a:rPr lang="en-ID" dirty="0"/>
              <a:t>4. Adler G, Bauer MJ, </a:t>
            </a:r>
            <a:r>
              <a:rPr lang="en-ID" dirty="0" err="1"/>
              <a:t>Rottunda</a:t>
            </a:r>
            <a:r>
              <a:rPr lang="en-ID" dirty="0"/>
              <a:t> S, </a:t>
            </a:r>
            <a:r>
              <a:rPr lang="en-ID" dirty="0" err="1"/>
              <a:t>Kuskowski</a:t>
            </a:r>
            <a:r>
              <a:rPr lang="en-ID" dirty="0"/>
              <a:t> M. Driving habits and patterns in older men with glaucoma. </a:t>
            </a:r>
            <a:r>
              <a:rPr lang="en-ID" i="1" dirty="0" err="1"/>
              <a:t>Soc</a:t>
            </a:r>
            <a:r>
              <a:rPr lang="en-ID" i="1" dirty="0"/>
              <a:t> Work Health Care</a:t>
            </a:r>
            <a:r>
              <a:rPr lang="en-ID" dirty="0"/>
              <a:t> 2005; 40: 75–87.</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25</a:t>
            </a:fld>
            <a:endParaRPr lang="en-US"/>
          </a:p>
        </p:txBody>
      </p:sp>
    </p:spTree>
    <p:extLst>
      <p:ext uri="{BB962C8B-B14F-4D97-AF65-F5344CB8AC3E}">
        <p14:creationId xmlns:p14="http://schemas.microsoft.com/office/powerpoint/2010/main" val="195856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References</a:t>
            </a:r>
          </a:p>
          <a:p>
            <a:r>
              <a:rPr lang="en-ID" dirty="0"/>
              <a:t>1. </a:t>
            </a:r>
            <a:r>
              <a:rPr lang="en-ID" dirty="0" err="1"/>
              <a:t>McGwin</a:t>
            </a:r>
            <a:r>
              <a:rPr lang="en-ID" dirty="0"/>
              <a:t> G Jr, Mays A, Joiner W, </a:t>
            </a:r>
            <a:r>
              <a:rPr lang="en-ID" dirty="0" err="1"/>
              <a:t>Decarlo</a:t>
            </a:r>
            <a:r>
              <a:rPr lang="en-ID" dirty="0"/>
              <a:t> DK, McNeal S, Owsley C. Is glaucoma associated with motor vehicle collision involvement and driving avoidance? </a:t>
            </a:r>
            <a:r>
              <a:rPr lang="en-ID" i="1" dirty="0"/>
              <a:t>Invest </a:t>
            </a:r>
            <a:r>
              <a:rPr lang="en-ID" i="1" dirty="0" err="1"/>
              <a:t>Ophthalmol</a:t>
            </a:r>
            <a:r>
              <a:rPr lang="en-ID" i="1" dirty="0"/>
              <a:t> Vis Sci</a:t>
            </a:r>
            <a:r>
              <a:rPr lang="en-ID" dirty="0"/>
              <a:t> 2004; 45: 3934–9.</a:t>
            </a:r>
          </a:p>
          <a:p>
            <a:r>
              <a:rPr lang="en-ID" dirty="0"/>
              <a:t>2. Adler G, Bauer MJ, </a:t>
            </a:r>
            <a:r>
              <a:rPr lang="en-ID" dirty="0" err="1"/>
              <a:t>Rottunda</a:t>
            </a:r>
            <a:r>
              <a:rPr lang="en-ID" dirty="0"/>
              <a:t> S, </a:t>
            </a:r>
            <a:r>
              <a:rPr lang="en-ID" dirty="0" err="1"/>
              <a:t>Kuskowski</a:t>
            </a:r>
            <a:r>
              <a:rPr lang="en-ID" dirty="0"/>
              <a:t> M. Driving habits and patterns in older men with glaucoma. </a:t>
            </a:r>
            <a:r>
              <a:rPr lang="en-ID" i="1" dirty="0" err="1"/>
              <a:t>Soc</a:t>
            </a:r>
            <a:r>
              <a:rPr lang="en-ID" i="1" dirty="0"/>
              <a:t> Work Health Care</a:t>
            </a:r>
            <a:r>
              <a:rPr lang="en-ID" dirty="0"/>
              <a:t> 2005; 40: 75–87.</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26</a:t>
            </a:fld>
            <a:endParaRPr lang="en-US"/>
          </a:p>
        </p:txBody>
      </p:sp>
    </p:spTree>
    <p:extLst>
      <p:ext uri="{BB962C8B-B14F-4D97-AF65-F5344CB8AC3E}">
        <p14:creationId xmlns:p14="http://schemas.microsoft.com/office/powerpoint/2010/main" val="3986491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References</a:t>
            </a:r>
          </a:p>
          <a:p>
            <a:r>
              <a:rPr lang="en-ID" dirty="0"/>
              <a:t>1. Hu PS, </a:t>
            </a:r>
            <a:r>
              <a:rPr lang="en-ID" dirty="0" err="1"/>
              <a:t>Trumble</a:t>
            </a:r>
            <a:r>
              <a:rPr lang="en-ID" dirty="0"/>
              <a:t> DA, Foley DJ, Eberhard JW, Wallace RB. Crash risks of older drivers: a panel data analysis. </a:t>
            </a:r>
            <a:r>
              <a:rPr lang="en-ID" i="1" dirty="0" err="1"/>
              <a:t>Accid</a:t>
            </a:r>
            <a:r>
              <a:rPr lang="en-ID" i="1" dirty="0"/>
              <a:t> Anal </a:t>
            </a:r>
            <a:r>
              <a:rPr lang="en-ID" i="1" dirty="0" err="1"/>
              <a:t>Prev</a:t>
            </a:r>
            <a:r>
              <a:rPr lang="en-ID" dirty="0"/>
              <a:t> 1998; 30: 569–81.</a:t>
            </a:r>
          </a:p>
          <a:p>
            <a:r>
              <a:rPr lang="en-ID" dirty="0"/>
              <a:t>2. </a:t>
            </a:r>
            <a:r>
              <a:rPr lang="en-ID" dirty="0" err="1"/>
              <a:t>McGwin</a:t>
            </a:r>
            <a:r>
              <a:rPr lang="en-ID" dirty="0"/>
              <a:t> G Jr, </a:t>
            </a:r>
            <a:r>
              <a:rPr lang="en-ID" dirty="0" err="1"/>
              <a:t>Xie</a:t>
            </a:r>
            <a:r>
              <a:rPr lang="en-ID" dirty="0"/>
              <a:t> A, Mays A </a:t>
            </a:r>
            <a:r>
              <a:rPr lang="en-ID" i="1" dirty="0"/>
              <a:t>et al</a:t>
            </a:r>
            <a:r>
              <a:rPr lang="en-ID" dirty="0"/>
              <a:t>. Visual field defects and the risk of motor vehicle collisions among patients with glaucoma. </a:t>
            </a:r>
            <a:r>
              <a:rPr lang="en-ID" i="1" dirty="0"/>
              <a:t>Invest </a:t>
            </a:r>
            <a:r>
              <a:rPr lang="en-ID" i="1" dirty="0" err="1"/>
              <a:t>Ophthalmol</a:t>
            </a:r>
            <a:r>
              <a:rPr lang="en-ID" i="1" dirty="0"/>
              <a:t> Vis Sci</a:t>
            </a:r>
            <a:r>
              <a:rPr lang="en-ID" dirty="0"/>
              <a:t> 2005; 46: 4437–41.</a:t>
            </a:r>
          </a:p>
          <a:p>
            <a:r>
              <a:rPr lang="en-ID" dirty="0"/>
              <a:t>3. </a:t>
            </a:r>
            <a:r>
              <a:rPr lang="en-ID" dirty="0" err="1"/>
              <a:t>Haymes</a:t>
            </a:r>
            <a:r>
              <a:rPr lang="en-ID" dirty="0"/>
              <a:t> SA, Leblanc RP, </a:t>
            </a:r>
            <a:r>
              <a:rPr lang="en-ID" dirty="0" err="1"/>
              <a:t>Nicolela</a:t>
            </a:r>
            <a:r>
              <a:rPr lang="en-ID" dirty="0"/>
              <a:t> MT, Chiasson LA, Chauhan BC. Risk of falls and motor vehicle collisions in glaucoma. </a:t>
            </a:r>
            <a:r>
              <a:rPr lang="en-ID" i="1" dirty="0"/>
              <a:t>Invest </a:t>
            </a:r>
            <a:r>
              <a:rPr lang="en-ID" i="1" dirty="0" err="1"/>
              <a:t>Ophthalmol</a:t>
            </a:r>
            <a:r>
              <a:rPr lang="en-ID" i="1" dirty="0"/>
              <a:t> Vis Sci</a:t>
            </a:r>
            <a:r>
              <a:rPr lang="en-ID" dirty="0"/>
              <a:t> 2007; 48: 1149–55.</a:t>
            </a:r>
          </a:p>
          <a:p>
            <a:r>
              <a:rPr lang="en-ID" dirty="0"/>
              <a:t>4. </a:t>
            </a:r>
            <a:r>
              <a:rPr lang="en-ID" dirty="0" err="1"/>
              <a:t>Szlyk</a:t>
            </a:r>
            <a:r>
              <a:rPr lang="en-ID" dirty="0"/>
              <a:t> JP, Mahler CL, </a:t>
            </a:r>
            <a:r>
              <a:rPr lang="en-ID" dirty="0" err="1"/>
              <a:t>Seiple</a:t>
            </a:r>
            <a:r>
              <a:rPr lang="en-ID" dirty="0"/>
              <a:t> W, Edward DP, Wilensky JT. Driving performance of glaucoma patients correlates with peripheral visual field loss. </a:t>
            </a:r>
            <a:r>
              <a:rPr lang="en-ID" i="1" dirty="0"/>
              <a:t>J Glaucoma</a:t>
            </a:r>
            <a:r>
              <a:rPr lang="en-ID" dirty="0"/>
              <a:t> 2005; 14: 145–50.</a:t>
            </a:r>
          </a:p>
          <a:p>
            <a:endParaRPr lang="en-ID" dirty="0"/>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27</a:t>
            </a:fld>
            <a:endParaRPr lang="en-US"/>
          </a:p>
        </p:txBody>
      </p:sp>
    </p:spTree>
    <p:extLst>
      <p:ext uri="{BB962C8B-B14F-4D97-AF65-F5344CB8AC3E}">
        <p14:creationId xmlns:p14="http://schemas.microsoft.com/office/powerpoint/2010/main" val="1386910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b="1"/>
            </a:pPr>
            <a:r>
              <a:rPr lang="en-ID" dirty="0"/>
              <a:t>Reference</a:t>
            </a:r>
          </a:p>
          <a:p>
            <a:pPr>
              <a:spcBef>
                <a:spcPts val="0"/>
              </a:spcBef>
            </a:pPr>
            <a:r>
              <a:rPr lang="en-ID" dirty="0" err="1"/>
              <a:t>Haymes</a:t>
            </a:r>
            <a:r>
              <a:rPr lang="en-ID" dirty="0"/>
              <a:t> SA, Leblanc RP, </a:t>
            </a:r>
            <a:r>
              <a:rPr lang="en-ID" dirty="0" err="1"/>
              <a:t>Nicolela</a:t>
            </a:r>
            <a:r>
              <a:rPr lang="en-ID" dirty="0"/>
              <a:t> MT, Chiasson LA, Chauhan BC. Risk of falls and motor vehicle collisions in glaucoma. </a:t>
            </a:r>
            <a:r>
              <a:rPr lang="en-ID" i="1" dirty="0"/>
              <a:t>Invest </a:t>
            </a:r>
            <a:r>
              <a:rPr lang="en-ID" i="1" dirty="0" err="1"/>
              <a:t>Ophthalmol</a:t>
            </a:r>
            <a:r>
              <a:rPr lang="en-ID" i="1" dirty="0"/>
              <a:t> Vis Sci</a:t>
            </a:r>
            <a:r>
              <a:rPr lang="en-ID" dirty="0"/>
              <a:t> 2007; 48: 1149–55.</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28</a:t>
            </a:fld>
            <a:endParaRPr lang="en-US"/>
          </a:p>
        </p:txBody>
      </p:sp>
    </p:spTree>
    <p:extLst>
      <p:ext uri="{BB962C8B-B14F-4D97-AF65-F5344CB8AC3E}">
        <p14:creationId xmlns:p14="http://schemas.microsoft.com/office/powerpoint/2010/main" val="2212599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Driving performance was tested in 20 patients with glaucoma and 20 age- and sex-matched control subjects with normal vision. Glaucoma patients had slight to moderate VF impairment. Instructors were unaware of participant's level of vision. There was no overall difference in skills, but glaucoma patients were six times as likely to have the driving instructor intervene (critical intervention).</a:t>
            </a:r>
          </a:p>
          <a:p>
            <a:endParaRPr lang="en-ID" dirty="0"/>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29</a:t>
            </a:fld>
            <a:endParaRPr lang="en-US"/>
          </a:p>
        </p:txBody>
      </p:sp>
    </p:spTree>
    <p:extLst>
      <p:ext uri="{BB962C8B-B14F-4D97-AF65-F5344CB8AC3E}">
        <p14:creationId xmlns:p14="http://schemas.microsoft.com/office/powerpoint/2010/main" val="221239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pPr>
              <a:defRPr>
                <a:latin typeface="Calibri"/>
                <a:ea typeface="Calibri"/>
                <a:cs typeface="Calibri"/>
                <a:sym typeface="Calibri"/>
              </a:defRPr>
            </a:pPr>
            <a:r>
              <a:rPr lang="en-ID" dirty="0" err="1"/>
              <a:t>Janz</a:t>
            </a:r>
            <a:r>
              <a:rPr lang="en-ID" dirty="0"/>
              <a:t> NK, Wren PA, </a:t>
            </a:r>
            <a:r>
              <a:rPr lang="en-ID" dirty="0" err="1"/>
              <a:t>Guire</a:t>
            </a:r>
            <a:r>
              <a:rPr lang="en-ID" dirty="0"/>
              <a:t> KE, </a:t>
            </a:r>
            <a:r>
              <a:rPr lang="en-ID" dirty="0" err="1"/>
              <a:t>Musch</a:t>
            </a:r>
            <a:r>
              <a:rPr lang="en-ID" dirty="0"/>
              <a:t> DC, Gillespie BW, </a:t>
            </a:r>
            <a:r>
              <a:rPr lang="en-ID" dirty="0" err="1"/>
              <a:t>Lichter</a:t>
            </a:r>
            <a:r>
              <a:rPr lang="en-ID" dirty="0"/>
              <a:t> PR; Collaborative Initial Glaucoma Treatment Study. Fear of blindness in the Collaborative Initial Glaucoma Treatment Study: patterns and correlates over time. </a:t>
            </a:r>
            <a:r>
              <a:rPr lang="en-ID" i="1" dirty="0"/>
              <a:t>Ophthalmology</a:t>
            </a:r>
            <a:r>
              <a:rPr lang="en-ID" dirty="0"/>
              <a:t> 2007; 114: 2213–20.</a:t>
            </a:r>
          </a:p>
          <a:p>
            <a:endParaRPr lang="en-US" altLang="ko-KR" dirty="0">
              <a:solidFill>
                <a:schemeClr val="bg1"/>
              </a:solidFill>
              <a:latin typeface="Arial" panose="020B0604020202020204" pitchFamily="34" charset="0"/>
              <a:ea typeface="굴림" panose="020B0600000101010101" pitchFamily="34" charset="-127"/>
            </a:endParaRPr>
          </a:p>
        </p:txBody>
      </p:sp>
      <p:sp>
        <p:nvSpPr>
          <p:cNvPr id="4" name="Slide Number Placeholder 3"/>
          <p:cNvSpPr>
            <a:spLocks noGrp="1"/>
          </p:cNvSpPr>
          <p:nvPr>
            <p:ph type="sldNum" sz="quarter" idx="5"/>
          </p:nvPr>
        </p:nvSpPr>
        <p:spPr/>
        <p:txBody>
          <a:bodyPr/>
          <a:lstStyle/>
          <a:p>
            <a:fld id="{93B11480-9655-6B49-BFD2-3CBE88FC15E5}" type="slidenum">
              <a:rPr lang="en-US" smtClean="0"/>
              <a:t>3</a:t>
            </a:fld>
            <a:endParaRPr lang="en-US"/>
          </a:p>
        </p:txBody>
      </p:sp>
    </p:spTree>
    <p:extLst>
      <p:ext uri="{BB962C8B-B14F-4D97-AF65-F5344CB8AC3E}">
        <p14:creationId xmlns:p14="http://schemas.microsoft.com/office/powerpoint/2010/main" val="3534489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dirty="0"/>
              <a:t>Critical interventions during driving were required for 12 (60%) of glaucoma patients, compared with 4 (20%) of controls (odds ratio = 6, 95% CI, 1.46–24.69). The most common reason for intervention was failure to see and give way to a pedestrian.</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30</a:t>
            </a:fld>
            <a:endParaRPr lang="en-US"/>
          </a:p>
        </p:txBody>
      </p:sp>
    </p:spTree>
    <p:extLst>
      <p:ext uri="{BB962C8B-B14F-4D97-AF65-F5344CB8AC3E}">
        <p14:creationId xmlns:p14="http://schemas.microsoft.com/office/powerpoint/2010/main" val="2389280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r>
              <a:rPr lang="en-ID" dirty="0" err="1"/>
              <a:t>Janz</a:t>
            </a:r>
            <a:r>
              <a:rPr lang="en-ID" dirty="0"/>
              <a:t> NK, </a:t>
            </a:r>
            <a:r>
              <a:rPr lang="en-ID" dirty="0" err="1"/>
              <a:t>Musch</a:t>
            </a:r>
            <a:r>
              <a:rPr lang="en-ID" dirty="0"/>
              <a:t> DC, Gillespie BW, Wren PA, </a:t>
            </a:r>
            <a:r>
              <a:rPr lang="en-ID" dirty="0" err="1"/>
              <a:t>Niziol</a:t>
            </a:r>
            <a:r>
              <a:rPr lang="en-ID" dirty="0"/>
              <a:t> LM; Collaborative Initial Glaucoma Treatment Study (CIGTS) Investigators. Evaluating clinical change and visual function concerns in drivers and nondrivers with glaucoma. </a:t>
            </a:r>
            <a:r>
              <a:rPr lang="en-ID" i="1" dirty="0"/>
              <a:t>Invest </a:t>
            </a:r>
            <a:r>
              <a:rPr lang="en-ID" i="1" dirty="0" err="1"/>
              <a:t>Ophthalmol</a:t>
            </a:r>
            <a:r>
              <a:rPr lang="en-ID" i="1" dirty="0"/>
              <a:t> Vis Sci</a:t>
            </a:r>
            <a:r>
              <a:rPr lang="en-ID" dirty="0"/>
              <a:t> 2009; 50: 1718–25.</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31</a:t>
            </a:fld>
            <a:endParaRPr lang="en-US"/>
          </a:p>
        </p:txBody>
      </p:sp>
    </p:spTree>
    <p:extLst>
      <p:ext uri="{BB962C8B-B14F-4D97-AF65-F5344CB8AC3E}">
        <p14:creationId xmlns:p14="http://schemas.microsoft.com/office/powerpoint/2010/main" val="1482587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32</a:t>
            </a:fld>
            <a:endParaRPr lang="en-US"/>
          </a:p>
        </p:txBody>
      </p:sp>
    </p:spTree>
    <p:extLst>
      <p:ext uri="{BB962C8B-B14F-4D97-AF65-F5344CB8AC3E}">
        <p14:creationId xmlns:p14="http://schemas.microsoft.com/office/powerpoint/2010/main" val="2935737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33</a:t>
            </a:fld>
            <a:endParaRPr lang="en-US"/>
          </a:p>
        </p:txBody>
      </p:sp>
    </p:spTree>
    <p:extLst>
      <p:ext uri="{BB962C8B-B14F-4D97-AF65-F5344CB8AC3E}">
        <p14:creationId xmlns:p14="http://schemas.microsoft.com/office/powerpoint/2010/main" val="3498555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34</a:t>
            </a:fld>
            <a:endParaRPr lang="en-US"/>
          </a:p>
        </p:txBody>
      </p:sp>
    </p:spTree>
    <p:extLst>
      <p:ext uri="{BB962C8B-B14F-4D97-AF65-F5344CB8AC3E}">
        <p14:creationId xmlns:p14="http://schemas.microsoft.com/office/powerpoint/2010/main" val="708777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35</a:t>
            </a:fld>
            <a:endParaRPr lang="en-US"/>
          </a:p>
        </p:txBody>
      </p:sp>
    </p:spTree>
    <p:extLst>
      <p:ext uri="{BB962C8B-B14F-4D97-AF65-F5344CB8AC3E}">
        <p14:creationId xmlns:p14="http://schemas.microsoft.com/office/powerpoint/2010/main" val="3811530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36</a:t>
            </a:fld>
            <a:endParaRPr lang="en-US"/>
          </a:p>
        </p:txBody>
      </p:sp>
    </p:spTree>
    <p:extLst>
      <p:ext uri="{BB962C8B-B14F-4D97-AF65-F5344CB8AC3E}">
        <p14:creationId xmlns:p14="http://schemas.microsoft.com/office/powerpoint/2010/main" val="2885957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37</a:t>
            </a:fld>
            <a:endParaRPr lang="en-US"/>
          </a:p>
        </p:txBody>
      </p:sp>
    </p:spTree>
    <p:extLst>
      <p:ext uri="{BB962C8B-B14F-4D97-AF65-F5344CB8AC3E}">
        <p14:creationId xmlns:p14="http://schemas.microsoft.com/office/powerpoint/2010/main" val="2372835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38</a:t>
            </a:fld>
            <a:endParaRPr lang="en-US"/>
          </a:p>
        </p:txBody>
      </p:sp>
    </p:spTree>
    <p:extLst>
      <p:ext uri="{BB962C8B-B14F-4D97-AF65-F5344CB8AC3E}">
        <p14:creationId xmlns:p14="http://schemas.microsoft.com/office/powerpoint/2010/main" val="3639865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39</a:t>
            </a:fld>
            <a:endParaRPr lang="en-US"/>
          </a:p>
        </p:txBody>
      </p:sp>
    </p:spTree>
    <p:extLst>
      <p:ext uri="{BB962C8B-B14F-4D97-AF65-F5344CB8AC3E}">
        <p14:creationId xmlns:p14="http://schemas.microsoft.com/office/powerpoint/2010/main" val="9370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References</a:t>
            </a:r>
          </a:p>
          <a:p>
            <a:r>
              <a:rPr lang="en-ID" dirty="0"/>
              <a:t>1. </a:t>
            </a:r>
            <a:r>
              <a:rPr lang="en-ID" dirty="0" err="1"/>
              <a:t>Janz</a:t>
            </a:r>
            <a:r>
              <a:rPr lang="en-ID" dirty="0"/>
              <a:t> NK, Wren PA, </a:t>
            </a:r>
            <a:r>
              <a:rPr lang="en-ID" dirty="0" err="1"/>
              <a:t>Guire</a:t>
            </a:r>
            <a:r>
              <a:rPr lang="en-ID" dirty="0"/>
              <a:t> KE, </a:t>
            </a:r>
            <a:r>
              <a:rPr lang="en-ID" dirty="0" err="1"/>
              <a:t>Musch</a:t>
            </a:r>
            <a:r>
              <a:rPr lang="en-ID" dirty="0"/>
              <a:t> DC, Gillespie BW, </a:t>
            </a:r>
            <a:r>
              <a:rPr lang="en-ID" dirty="0" err="1"/>
              <a:t>Lichter</a:t>
            </a:r>
            <a:r>
              <a:rPr lang="en-ID" dirty="0"/>
              <a:t> PR; Collaborative Initial Glaucoma Treatment Study. Fear of blindness in the Collaborative Initial Glaucoma Treatment Study: patterns and correlates over time. </a:t>
            </a:r>
            <a:r>
              <a:rPr lang="en-ID" i="1" dirty="0"/>
              <a:t>Ophthalmology</a:t>
            </a:r>
            <a:r>
              <a:rPr lang="en-ID" dirty="0"/>
              <a:t> 2007; 114: 2213–20.</a:t>
            </a:r>
          </a:p>
          <a:p>
            <a:r>
              <a:rPr lang="en-ID" dirty="0"/>
              <a:t>2. </a:t>
            </a:r>
            <a:r>
              <a:rPr lang="en-ID" dirty="0" err="1"/>
              <a:t>Jampel</a:t>
            </a:r>
            <a:r>
              <a:rPr lang="en-ID" dirty="0"/>
              <a:t> HD, Frick KD, </a:t>
            </a:r>
            <a:r>
              <a:rPr lang="en-ID" dirty="0" err="1"/>
              <a:t>Janz</a:t>
            </a:r>
            <a:r>
              <a:rPr lang="en-ID" dirty="0"/>
              <a:t> NK </a:t>
            </a:r>
            <a:r>
              <a:rPr lang="en-ID" i="1" dirty="0"/>
              <a:t>et al</a:t>
            </a:r>
            <a:r>
              <a:rPr lang="en-ID" dirty="0"/>
              <a:t>.; CIGTS Study Group. Depression and mood indicators in newly diagnosed glaucoma patients. </a:t>
            </a:r>
            <a:r>
              <a:rPr lang="en-ID" i="1" dirty="0"/>
              <a:t>Am J </a:t>
            </a:r>
            <a:r>
              <a:rPr lang="en-ID" i="1" dirty="0" err="1"/>
              <a:t>Ophthalmol</a:t>
            </a:r>
            <a:r>
              <a:rPr lang="en-ID" dirty="0"/>
              <a:t> 2007; 144: 238–244.</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4</a:t>
            </a:fld>
            <a:endParaRPr lang="en-US"/>
          </a:p>
        </p:txBody>
      </p:sp>
    </p:spTree>
    <p:extLst>
      <p:ext uri="{BB962C8B-B14F-4D97-AF65-F5344CB8AC3E}">
        <p14:creationId xmlns:p14="http://schemas.microsoft.com/office/powerpoint/2010/main" val="3881212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40</a:t>
            </a:fld>
            <a:endParaRPr lang="en-US"/>
          </a:p>
        </p:txBody>
      </p:sp>
    </p:spTree>
    <p:extLst>
      <p:ext uri="{BB962C8B-B14F-4D97-AF65-F5344CB8AC3E}">
        <p14:creationId xmlns:p14="http://schemas.microsoft.com/office/powerpoint/2010/main" val="3041192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a:t>
            </a:r>
          </a:p>
          <a:p>
            <a:r>
              <a:rPr lang="en-ID" dirty="0" err="1"/>
              <a:t>Osterberg</a:t>
            </a:r>
            <a:r>
              <a:rPr lang="en-ID" dirty="0"/>
              <a:t> L, </a:t>
            </a:r>
            <a:r>
              <a:rPr lang="en-ID" dirty="0" err="1"/>
              <a:t>Blaschke</a:t>
            </a:r>
            <a:r>
              <a:rPr lang="en-ID" dirty="0"/>
              <a:t> T. Adherence to medication. </a:t>
            </a:r>
            <a:r>
              <a:rPr lang="en-ID" i="1" dirty="0"/>
              <a:t>N </a:t>
            </a:r>
            <a:r>
              <a:rPr lang="en-ID" i="1" dirty="0" err="1"/>
              <a:t>Engl</a:t>
            </a:r>
            <a:r>
              <a:rPr lang="en-ID" i="1" dirty="0"/>
              <a:t> J Med</a:t>
            </a:r>
            <a:r>
              <a:rPr lang="en-ID" dirty="0"/>
              <a:t> 2005; 353: 487–97.</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41</a:t>
            </a:fld>
            <a:endParaRPr lang="en-US"/>
          </a:p>
        </p:txBody>
      </p:sp>
    </p:spTree>
    <p:extLst>
      <p:ext uri="{BB962C8B-B14F-4D97-AF65-F5344CB8AC3E}">
        <p14:creationId xmlns:p14="http://schemas.microsoft.com/office/powerpoint/2010/main" val="1200144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The key features of two early definitions of medication compliance and non-compliance are shown. These are summarised from the following published quotes:</a:t>
            </a:r>
          </a:p>
          <a:p>
            <a:r>
              <a:rPr lang="en-ID" dirty="0"/>
              <a:t>Compliance may be defined as "the extent to which the patient's behaviour (in terms of taking medications, following diets or executing other lifestyle changes) coincides with the clinical prescription".</a:t>
            </a:r>
            <a:r>
              <a:rPr lang="en-ID" baseline="30000" dirty="0"/>
              <a:t>1</a:t>
            </a:r>
          </a:p>
          <a:p>
            <a:r>
              <a:rPr lang="en-ID" dirty="0"/>
              <a:t>Non-compliance may be defined as “failure to comply (intentional or accidental) with the physician's directions (expressed or implied) in the self-administration of any medication”.</a:t>
            </a:r>
            <a:r>
              <a:rPr lang="en-ID" baseline="30000" dirty="0"/>
              <a:t>2</a:t>
            </a:r>
          </a:p>
          <a:p>
            <a:pPr>
              <a:defRPr baseline="30000"/>
            </a:pPr>
            <a:endParaRPr lang="en-ID" baseline="30000" dirty="0"/>
          </a:p>
          <a:p>
            <a:pPr>
              <a:defRPr b="1"/>
            </a:pPr>
            <a:r>
              <a:rPr lang="en-ID" dirty="0"/>
              <a:t>References</a:t>
            </a:r>
          </a:p>
          <a:p>
            <a:r>
              <a:rPr lang="en-ID" dirty="0"/>
              <a:t>1. Sackett DL. The magnitude of compliance and noncompliance. In: Sackett DL, Haynes RB, eds. </a:t>
            </a:r>
            <a:r>
              <a:rPr lang="en-ID" i="1" dirty="0"/>
              <a:t>Compliance with therapeutic regimens</a:t>
            </a:r>
            <a:r>
              <a:rPr lang="en-ID" dirty="0"/>
              <a:t>. Baltimore and London: The Johns Hopkins University Press, 1976: 9.</a:t>
            </a:r>
          </a:p>
          <a:p>
            <a:r>
              <a:rPr lang="en-ID" dirty="0"/>
              <a:t>2. Boyd JR, Covington TR, </a:t>
            </a:r>
            <a:r>
              <a:rPr lang="en-ID" dirty="0" err="1"/>
              <a:t>Stanaszek</a:t>
            </a:r>
            <a:r>
              <a:rPr lang="en-ID" dirty="0"/>
              <a:t> WF, </a:t>
            </a:r>
            <a:r>
              <a:rPr lang="en-ID" dirty="0" err="1"/>
              <a:t>Coussons</a:t>
            </a:r>
            <a:r>
              <a:rPr lang="en-ID" dirty="0"/>
              <a:t> RT. Drug defaulting. II. Analysis of noncompliance patterns. </a:t>
            </a:r>
            <a:r>
              <a:rPr lang="en-ID" i="1" dirty="0"/>
              <a:t>Am J Health </a:t>
            </a:r>
            <a:r>
              <a:rPr lang="en-ID" i="1" dirty="0" err="1"/>
              <a:t>Syst</a:t>
            </a:r>
            <a:r>
              <a:rPr lang="en-ID" i="1" dirty="0"/>
              <a:t> Pharm</a:t>
            </a:r>
            <a:r>
              <a:rPr lang="en-ID" dirty="0"/>
              <a:t> 1974; 31: 485–91.</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42</a:t>
            </a:fld>
            <a:endParaRPr lang="en-US"/>
          </a:p>
        </p:txBody>
      </p:sp>
    </p:spTree>
    <p:extLst>
      <p:ext uri="{BB962C8B-B14F-4D97-AF65-F5344CB8AC3E}">
        <p14:creationId xmlns:p14="http://schemas.microsoft.com/office/powerpoint/2010/main" val="1284477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43</a:t>
            </a:fld>
            <a:endParaRPr lang="en-US"/>
          </a:p>
        </p:txBody>
      </p:sp>
    </p:spTree>
    <p:extLst>
      <p:ext uri="{BB962C8B-B14F-4D97-AF65-F5344CB8AC3E}">
        <p14:creationId xmlns:p14="http://schemas.microsoft.com/office/powerpoint/2010/main" val="1832434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44</a:t>
            </a:fld>
            <a:endParaRPr lang="en-US"/>
          </a:p>
        </p:txBody>
      </p:sp>
    </p:spTree>
    <p:extLst>
      <p:ext uri="{BB962C8B-B14F-4D97-AF65-F5344CB8AC3E}">
        <p14:creationId xmlns:p14="http://schemas.microsoft.com/office/powerpoint/2010/main" val="2507086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a:t>
            </a:r>
          </a:p>
          <a:p>
            <a:r>
              <a:rPr lang="en-ID" dirty="0" err="1"/>
              <a:t>DiMatteo</a:t>
            </a:r>
            <a:r>
              <a:rPr lang="en-ID" dirty="0"/>
              <a:t> MR. Variations in patients' adherence to medical recommendations: a quantitative review of 50 years of research. </a:t>
            </a:r>
            <a:r>
              <a:rPr lang="en-ID" i="1" dirty="0"/>
              <a:t>Med Care</a:t>
            </a:r>
            <a:r>
              <a:rPr lang="en-ID" dirty="0"/>
              <a:t> 2004; 42: 200–9.</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45</a:t>
            </a:fld>
            <a:endParaRPr lang="en-US"/>
          </a:p>
        </p:txBody>
      </p:sp>
    </p:spTree>
    <p:extLst>
      <p:ext uri="{BB962C8B-B14F-4D97-AF65-F5344CB8AC3E}">
        <p14:creationId xmlns:p14="http://schemas.microsoft.com/office/powerpoint/2010/main" val="2460429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References</a:t>
            </a:r>
          </a:p>
          <a:p>
            <a:r>
              <a:rPr lang="en-ID" dirty="0"/>
              <a:t>1. Rees G, Leong O, </a:t>
            </a:r>
            <a:r>
              <a:rPr lang="en-ID" dirty="0" err="1"/>
              <a:t>Crowston</a:t>
            </a:r>
            <a:r>
              <a:rPr lang="en-ID" dirty="0"/>
              <a:t> JG, Lamoureux EL. Intentional and unintentional nonadherence to ocular hypotensive treatment in patients with glaucoma. </a:t>
            </a:r>
            <a:r>
              <a:rPr lang="en-ID" i="1" dirty="0"/>
              <a:t>Ophthalmology</a:t>
            </a:r>
            <a:r>
              <a:rPr lang="en-ID" dirty="0"/>
              <a:t> 2010; 117: 903–8.</a:t>
            </a:r>
          </a:p>
          <a:p>
            <a:r>
              <a:rPr lang="en-ID" dirty="0"/>
              <a:t>2. Okeke CO, Quigley HA, </a:t>
            </a:r>
            <a:r>
              <a:rPr lang="en-ID" dirty="0" err="1"/>
              <a:t>Jampel</a:t>
            </a:r>
            <a:r>
              <a:rPr lang="en-ID" dirty="0"/>
              <a:t> HD </a:t>
            </a:r>
            <a:r>
              <a:rPr lang="en-ID" i="1" dirty="0"/>
              <a:t>et al</a:t>
            </a:r>
            <a:r>
              <a:rPr lang="en-ID" dirty="0"/>
              <a:t>. Adherence with topical glaucoma medication monitored electronically the </a:t>
            </a:r>
            <a:r>
              <a:rPr lang="en-ID" dirty="0" err="1"/>
              <a:t>Travatan</a:t>
            </a:r>
            <a:r>
              <a:rPr lang="en-ID" dirty="0"/>
              <a:t> Dosing Aid study. </a:t>
            </a:r>
            <a:r>
              <a:rPr lang="en-ID" i="1" dirty="0"/>
              <a:t>Ophthalmology</a:t>
            </a:r>
            <a:r>
              <a:rPr lang="en-ID" dirty="0"/>
              <a:t> 2009; 116: 191–9.</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46</a:t>
            </a:fld>
            <a:endParaRPr lang="en-US"/>
          </a:p>
        </p:txBody>
      </p:sp>
    </p:spTree>
    <p:extLst>
      <p:ext uri="{BB962C8B-B14F-4D97-AF65-F5344CB8AC3E}">
        <p14:creationId xmlns:p14="http://schemas.microsoft.com/office/powerpoint/2010/main" val="1354022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r>
              <a:rPr lang="en-ID" dirty="0"/>
              <a:t>Patel SC, Spaeth GL. Compliance in patients prescribed eyedrops for glaucoma. </a:t>
            </a:r>
            <a:r>
              <a:rPr lang="en-ID" i="1" dirty="0"/>
              <a:t>Ophthalmic </a:t>
            </a:r>
            <a:r>
              <a:rPr lang="en-ID" i="1" dirty="0" err="1"/>
              <a:t>Surg</a:t>
            </a:r>
            <a:r>
              <a:rPr lang="en-ID" dirty="0"/>
              <a:t> 1995; 26: 233–6.</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47</a:t>
            </a:fld>
            <a:endParaRPr lang="en-US"/>
          </a:p>
        </p:txBody>
      </p:sp>
    </p:spTree>
    <p:extLst>
      <p:ext uri="{BB962C8B-B14F-4D97-AF65-F5344CB8AC3E}">
        <p14:creationId xmlns:p14="http://schemas.microsoft.com/office/powerpoint/2010/main" val="8260644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r>
              <a:rPr lang="en-ID" dirty="0"/>
              <a:t>Rees G, Leong O, </a:t>
            </a:r>
            <a:r>
              <a:rPr lang="en-ID" dirty="0" err="1"/>
              <a:t>Crowston</a:t>
            </a:r>
            <a:r>
              <a:rPr lang="en-ID" dirty="0"/>
              <a:t> JG, Lamoureux EL. Intentional and unintentional nonadherence to ocular hypotensive treatment in patients with glaucoma. </a:t>
            </a:r>
            <a:r>
              <a:rPr lang="en-ID" i="1" dirty="0"/>
              <a:t>Ophthalmology</a:t>
            </a:r>
            <a:r>
              <a:rPr lang="en-ID" dirty="0"/>
              <a:t> 2010; 117: 903–8.</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48</a:t>
            </a:fld>
            <a:endParaRPr lang="en-US"/>
          </a:p>
        </p:txBody>
      </p:sp>
    </p:spTree>
    <p:extLst>
      <p:ext uri="{BB962C8B-B14F-4D97-AF65-F5344CB8AC3E}">
        <p14:creationId xmlns:p14="http://schemas.microsoft.com/office/powerpoint/2010/main" val="2785171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References</a:t>
            </a:r>
          </a:p>
          <a:p>
            <a:r>
              <a:rPr lang="en-ID" dirty="0"/>
              <a:t>1. Caron HS, Roth HP. Patients' cooperation with a medical regimen. Difficulties in identifying the noncooperator. </a:t>
            </a:r>
            <a:r>
              <a:rPr lang="en-ID" i="1" dirty="0"/>
              <a:t>JAMA</a:t>
            </a:r>
            <a:r>
              <a:rPr lang="en-ID" dirty="0"/>
              <a:t> 1968; 203: 922–6.</a:t>
            </a:r>
          </a:p>
          <a:p>
            <a:r>
              <a:rPr lang="en-ID" dirty="0"/>
              <a:t>2. Roth HP, Caron HS. Accuracy of doctors' estimates and patients' statements on adherence to a drug regimen. </a:t>
            </a:r>
            <a:r>
              <a:rPr lang="en-ID" i="1" dirty="0" err="1"/>
              <a:t>Clin</a:t>
            </a:r>
            <a:r>
              <a:rPr lang="en-ID" i="1" dirty="0"/>
              <a:t> </a:t>
            </a:r>
            <a:r>
              <a:rPr lang="en-ID" i="1" dirty="0" err="1"/>
              <a:t>Pharmacol</a:t>
            </a:r>
            <a:r>
              <a:rPr lang="en-ID" i="1" dirty="0"/>
              <a:t> </a:t>
            </a:r>
            <a:r>
              <a:rPr lang="en-ID" i="1" dirty="0" err="1"/>
              <a:t>Ther</a:t>
            </a:r>
            <a:r>
              <a:rPr lang="en-ID" dirty="0"/>
              <a:t> 1978; 23: 361–70.</a:t>
            </a:r>
          </a:p>
          <a:p>
            <a:r>
              <a:rPr lang="en-ID" dirty="0"/>
              <a:t>2. </a:t>
            </a:r>
            <a:r>
              <a:rPr lang="en-ID" dirty="0" err="1"/>
              <a:t>Kass</a:t>
            </a:r>
            <a:r>
              <a:rPr lang="en-ID" dirty="0"/>
              <a:t> MA, Gordon M, Meltzer DW. Can ophthalmologists correctly identify patients defaulting from pilocarpine therapy? </a:t>
            </a:r>
            <a:r>
              <a:rPr lang="en-ID" i="1" dirty="0"/>
              <a:t>Am J </a:t>
            </a:r>
            <a:r>
              <a:rPr lang="en-ID" i="1" dirty="0" err="1"/>
              <a:t>Ophthalmol</a:t>
            </a:r>
            <a:r>
              <a:rPr lang="en-ID" dirty="0"/>
              <a:t> 1986; 101: 524–30.</a:t>
            </a:r>
          </a:p>
          <a:p>
            <a:r>
              <a:rPr lang="en-ID" dirty="0"/>
              <a:t>4. Friedman DS, Hahn SR, Quigley HA </a:t>
            </a:r>
            <a:r>
              <a:rPr lang="en-ID" i="1" dirty="0"/>
              <a:t>et al</a:t>
            </a:r>
            <a:r>
              <a:rPr lang="en-ID" dirty="0"/>
              <a:t>. Doctor-patient communication in glaucoma care: analysis of videotaped encounters in community-based office practice. </a:t>
            </a:r>
            <a:r>
              <a:rPr lang="en-ID" i="1" dirty="0"/>
              <a:t>Ophthalmology</a:t>
            </a:r>
            <a:r>
              <a:rPr lang="en-ID" dirty="0"/>
              <a:t> 2009; 116: 2277-85.e1–3.</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49</a:t>
            </a:fld>
            <a:endParaRPr lang="en-US"/>
          </a:p>
        </p:txBody>
      </p:sp>
    </p:spTree>
    <p:extLst>
      <p:ext uri="{BB962C8B-B14F-4D97-AF65-F5344CB8AC3E}">
        <p14:creationId xmlns:p14="http://schemas.microsoft.com/office/powerpoint/2010/main" val="277058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5</a:t>
            </a:fld>
            <a:endParaRPr lang="en-US"/>
          </a:p>
        </p:txBody>
      </p:sp>
    </p:spTree>
    <p:extLst>
      <p:ext uri="{BB962C8B-B14F-4D97-AF65-F5344CB8AC3E}">
        <p14:creationId xmlns:p14="http://schemas.microsoft.com/office/powerpoint/2010/main" val="3600462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50</a:t>
            </a:fld>
            <a:endParaRPr lang="en-US"/>
          </a:p>
        </p:txBody>
      </p:sp>
    </p:spTree>
    <p:extLst>
      <p:ext uri="{BB962C8B-B14F-4D97-AF65-F5344CB8AC3E}">
        <p14:creationId xmlns:p14="http://schemas.microsoft.com/office/powerpoint/2010/main" val="3835814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51</a:t>
            </a:fld>
            <a:endParaRPr lang="en-US"/>
          </a:p>
        </p:txBody>
      </p:sp>
    </p:spTree>
    <p:extLst>
      <p:ext uri="{BB962C8B-B14F-4D97-AF65-F5344CB8AC3E}">
        <p14:creationId xmlns:p14="http://schemas.microsoft.com/office/powerpoint/2010/main" val="24337851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52</a:t>
            </a:fld>
            <a:endParaRPr lang="en-US"/>
          </a:p>
        </p:txBody>
      </p:sp>
    </p:spTree>
    <p:extLst>
      <p:ext uri="{BB962C8B-B14F-4D97-AF65-F5344CB8AC3E}">
        <p14:creationId xmlns:p14="http://schemas.microsoft.com/office/powerpoint/2010/main" val="3711034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53</a:t>
            </a:fld>
            <a:endParaRPr lang="en-US"/>
          </a:p>
        </p:txBody>
      </p:sp>
    </p:spTree>
    <p:extLst>
      <p:ext uri="{BB962C8B-B14F-4D97-AF65-F5344CB8AC3E}">
        <p14:creationId xmlns:p14="http://schemas.microsoft.com/office/powerpoint/2010/main" val="1334070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54</a:t>
            </a:fld>
            <a:endParaRPr lang="en-US"/>
          </a:p>
        </p:txBody>
      </p:sp>
    </p:spTree>
    <p:extLst>
      <p:ext uri="{BB962C8B-B14F-4D97-AF65-F5344CB8AC3E}">
        <p14:creationId xmlns:p14="http://schemas.microsoft.com/office/powerpoint/2010/main" val="1159392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References</a:t>
            </a:r>
          </a:p>
          <a:p>
            <a:r>
              <a:rPr lang="en-ID" dirty="0"/>
              <a:t>1. Brubaker RF. Decisions, decisions. </a:t>
            </a:r>
            <a:r>
              <a:rPr lang="en-ID" i="1" dirty="0"/>
              <a:t>Ophthalmology</a:t>
            </a:r>
            <a:r>
              <a:rPr lang="en-ID" dirty="0"/>
              <a:t> 1999; 106: 165–8.</a:t>
            </a:r>
          </a:p>
          <a:p>
            <a:r>
              <a:rPr lang="en-ID" dirty="0"/>
              <a:t>2. Friedman DS, Hahn SR, Quigley HA </a:t>
            </a:r>
            <a:r>
              <a:rPr lang="en-ID" i="1" dirty="0"/>
              <a:t>et al</a:t>
            </a:r>
            <a:r>
              <a:rPr lang="en-ID" dirty="0"/>
              <a:t>. Doctor-patient communication in glaucoma care: analysis of videotaped encounters in community-based office practice. </a:t>
            </a:r>
            <a:r>
              <a:rPr lang="en-ID" i="1" dirty="0"/>
              <a:t>Ophthalmology</a:t>
            </a:r>
            <a:r>
              <a:rPr lang="en-ID" dirty="0"/>
              <a:t> 2009; 116: 2277-85.e1–3.</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55</a:t>
            </a:fld>
            <a:endParaRPr lang="en-US"/>
          </a:p>
        </p:txBody>
      </p:sp>
    </p:spTree>
    <p:extLst>
      <p:ext uri="{BB962C8B-B14F-4D97-AF65-F5344CB8AC3E}">
        <p14:creationId xmlns:p14="http://schemas.microsoft.com/office/powerpoint/2010/main" val="41308013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56</a:t>
            </a:fld>
            <a:endParaRPr lang="en-US"/>
          </a:p>
        </p:txBody>
      </p:sp>
    </p:spTree>
    <p:extLst>
      <p:ext uri="{BB962C8B-B14F-4D97-AF65-F5344CB8AC3E}">
        <p14:creationId xmlns:p14="http://schemas.microsoft.com/office/powerpoint/2010/main" val="3604296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r>
              <a:rPr lang="en-ID" dirty="0" err="1"/>
              <a:t>Kass</a:t>
            </a:r>
            <a:r>
              <a:rPr lang="en-ID" dirty="0"/>
              <a:t> MA, Gordon M, Morley RE Jr, Meltzer DW, Goldberg JJ. Compliance with topical timolol treatment. </a:t>
            </a:r>
            <a:r>
              <a:rPr lang="en-ID" i="1" dirty="0"/>
              <a:t>Am J </a:t>
            </a:r>
            <a:r>
              <a:rPr lang="en-ID" i="1" dirty="0" err="1"/>
              <a:t>Ophthalmol</a:t>
            </a:r>
            <a:r>
              <a:rPr lang="en-ID" dirty="0"/>
              <a:t> 1987; 103: 188–93.</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57</a:t>
            </a:fld>
            <a:endParaRPr lang="en-US"/>
          </a:p>
        </p:txBody>
      </p:sp>
    </p:spTree>
    <p:extLst>
      <p:ext uri="{BB962C8B-B14F-4D97-AF65-F5344CB8AC3E}">
        <p14:creationId xmlns:p14="http://schemas.microsoft.com/office/powerpoint/2010/main" val="3916248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58</a:t>
            </a:fld>
            <a:endParaRPr lang="en-US"/>
          </a:p>
        </p:txBody>
      </p:sp>
    </p:spTree>
    <p:extLst>
      <p:ext uri="{BB962C8B-B14F-4D97-AF65-F5344CB8AC3E}">
        <p14:creationId xmlns:p14="http://schemas.microsoft.com/office/powerpoint/2010/main" val="11290643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r>
              <a:rPr lang="en-ID" dirty="0" err="1"/>
              <a:t>Dubiner</a:t>
            </a:r>
            <a:r>
              <a:rPr lang="en-ID" dirty="0"/>
              <a:t> HB, </a:t>
            </a:r>
            <a:r>
              <a:rPr lang="en-ID" dirty="0" err="1"/>
              <a:t>Sircy</a:t>
            </a:r>
            <a:r>
              <a:rPr lang="en-ID" dirty="0"/>
              <a:t> MD, Landry T </a:t>
            </a:r>
            <a:r>
              <a:rPr lang="en-ID" i="1" dirty="0"/>
              <a:t>et al</a:t>
            </a:r>
            <a:r>
              <a:rPr lang="en-ID" dirty="0"/>
              <a:t>. Comparison of the diurnal ocular hypotensive efficacy of </a:t>
            </a:r>
            <a:r>
              <a:rPr lang="en-ID" dirty="0" err="1"/>
              <a:t>travoprost</a:t>
            </a:r>
            <a:r>
              <a:rPr lang="en-ID" dirty="0"/>
              <a:t> and latanoprost over a 44-hour period in patients with elevated intraocular pressure. </a:t>
            </a:r>
            <a:r>
              <a:rPr lang="en-ID" i="1" dirty="0" err="1"/>
              <a:t>Clin</a:t>
            </a:r>
            <a:r>
              <a:rPr lang="en-ID" i="1" dirty="0"/>
              <a:t> </a:t>
            </a:r>
            <a:r>
              <a:rPr lang="en-ID" i="1" dirty="0" err="1"/>
              <a:t>Ther</a:t>
            </a:r>
            <a:r>
              <a:rPr lang="en-ID" dirty="0"/>
              <a:t> 2004; 26: 84–91.</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59</a:t>
            </a:fld>
            <a:endParaRPr lang="en-US"/>
          </a:p>
        </p:txBody>
      </p:sp>
    </p:spTree>
    <p:extLst>
      <p:ext uri="{BB962C8B-B14F-4D97-AF65-F5344CB8AC3E}">
        <p14:creationId xmlns:p14="http://schemas.microsoft.com/office/powerpoint/2010/main" val="314951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a:p>
            <a:pPr>
              <a:spcBef>
                <a:spcPts val="0"/>
              </a:spcBef>
              <a:defRPr b="1"/>
            </a:pPr>
            <a:r>
              <a:rPr lang="en-ID" dirty="0"/>
              <a:t>References</a:t>
            </a:r>
          </a:p>
          <a:p>
            <a:pPr>
              <a:spcBef>
                <a:spcPts val="0"/>
              </a:spcBef>
            </a:pPr>
            <a:r>
              <a:rPr lang="en-ID" dirty="0"/>
              <a:t>1. Nelson P, Aspinall P, </a:t>
            </a:r>
            <a:r>
              <a:rPr lang="en-ID" dirty="0" err="1"/>
              <a:t>Papasouliotis</a:t>
            </a:r>
            <a:r>
              <a:rPr lang="en-ID" dirty="0"/>
              <a:t> O, </a:t>
            </a:r>
            <a:r>
              <a:rPr lang="en-ID" dirty="0" err="1"/>
              <a:t>Worton</a:t>
            </a:r>
            <a:r>
              <a:rPr lang="en-ID" dirty="0"/>
              <a:t> B, O'Brien C. Quality of life in glaucoma and its relationship with visual function. </a:t>
            </a:r>
            <a:r>
              <a:rPr lang="en-ID" i="1" dirty="0"/>
              <a:t>J Glaucoma</a:t>
            </a:r>
            <a:r>
              <a:rPr lang="en-ID" dirty="0"/>
              <a:t> 2003; 12: 139–50.</a:t>
            </a:r>
          </a:p>
          <a:p>
            <a:pPr>
              <a:spcBef>
                <a:spcPts val="0"/>
              </a:spcBef>
            </a:pPr>
            <a:r>
              <a:rPr lang="en-ID" dirty="0"/>
              <a:t>2. Goldberg I, Clement CI, Chiang TH </a:t>
            </a:r>
            <a:r>
              <a:rPr lang="en-ID" i="1" dirty="0"/>
              <a:t>et al</a:t>
            </a:r>
            <a:r>
              <a:rPr lang="en-ID" dirty="0"/>
              <a:t>. Assessing quality of life in patients with glaucoma using the Glaucoma Quality of Life-15 (GQL-15) questionnaire. </a:t>
            </a:r>
            <a:r>
              <a:rPr lang="en-ID" i="1" dirty="0"/>
              <a:t>J Glaucoma</a:t>
            </a:r>
            <a:r>
              <a:rPr lang="en-ID" dirty="0"/>
              <a:t> 2009; 18: 6–12.</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6</a:t>
            </a:fld>
            <a:endParaRPr lang="en-US"/>
          </a:p>
        </p:txBody>
      </p:sp>
    </p:spTree>
    <p:extLst>
      <p:ext uri="{BB962C8B-B14F-4D97-AF65-F5344CB8AC3E}">
        <p14:creationId xmlns:p14="http://schemas.microsoft.com/office/powerpoint/2010/main" val="25606087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60</a:t>
            </a:fld>
            <a:endParaRPr lang="en-US"/>
          </a:p>
        </p:txBody>
      </p:sp>
    </p:spTree>
    <p:extLst>
      <p:ext uri="{BB962C8B-B14F-4D97-AF65-F5344CB8AC3E}">
        <p14:creationId xmlns:p14="http://schemas.microsoft.com/office/powerpoint/2010/main" val="28809882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61</a:t>
            </a:fld>
            <a:endParaRPr lang="en-US"/>
          </a:p>
        </p:txBody>
      </p:sp>
    </p:spTree>
    <p:extLst>
      <p:ext uri="{BB962C8B-B14F-4D97-AF65-F5344CB8AC3E}">
        <p14:creationId xmlns:p14="http://schemas.microsoft.com/office/powerpoint/2010/main" val="26193229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62</a:t>
            </a:fld>
            <a:endParaRPr lang="en-US"/>
          </a:p>
        </p:txBody>
      </p:sp>
    </p:spTree>
    <p:extLst>
      <p:ext uri="{BB962C8B-B14F-4D97-AF65-F5344CB8AC3E}">
        <p14:creationId xmlns:p14="http://schemas.microsoft.com/office/powerpoint/2010/main" val="871798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 (TBC)</a:t>
            </a:r>
          </a:p>
          <a:p>
            <a:r>
              <a:rPr lang="en-ID" dirty="0" err="1"/>
              <a:t>Kass</a:t>
            </a:r>
            <a:r>
              <a:rPr lang="en-ID" dirty="0"/>
              <a:t> MA, Gordon M, Morley RE Jr, Meltzer DW, Goldberg JJ. Compliance with topical timolol treatment. </a:t>
            </a:r>
            <a:r>
              <a:rPr lang="en-ID" i="1" dirty="0"/>
              <a:t>Am J </a:t>
            </a:r>
            <a:r>
              <a:rPr lang="en-ID" i="1" dirty="0" err="1"/>
              <a:t>Ophthalmol</a:t>
            </a:r>
            <a:r>
              <a:rPr lang="en-ID" dirty="0"/>
              <a:t> 1987; 103: 188–93.</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63</a:t>
            </a:fld>
            <a:endParaRPr lang="en-US"/>
          </a:p>
        </p:txBody>
      </p:sp>
    </p:spTree>
    <p:extLst>
      <p:ext uri="{BB962C8B-B14F-4D97-AF65-F5344CB8AC3E}">
        <p14:creationId xmlns:p14="http://schemas.microsoft.com/office/powerpoint/2010/main" val="19386095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a:t>
            </a:r>
          </a:p>
          <a:p>
            <a:r>
              <a:rPr lang="en-ID" dirty="0"/>
              <a:t>Hahn SR. Patient-</a:t>
            </a:r>
            <a:r>
              <a:rPr lang="en-ID" dirty="0" err="1"/>
              <a:t>centered</a:t>
            </a:r>
            <a:r>
              <a:rPr lang="en-ID" dirty="0"/>
              <a:t> communication to assess and enhance patient adherence to glaucoma medication. </a:t>
            </a:r>
            <a:r>
              <a:rPr lang="en-ID" i="1" dirty="0"/>
              <a:t>Ophthalmology</a:t>
            </a:r>
            <a:r>
              <a:rPr lang="en-ID" dirty="0"/>
              <a:t> 2009; 116 (11 </a:t>
            </a:r>
            <a:r>
              <a:rPr lang="en-ID" dirty="0" err="1"/>
              <a:t>Suppl</a:t>
            </a:r>
            <a:r>
              <a:rPr lang="en-ID" dirty="0"/>
              <a:t>): S37–42.</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64</a:t>
            </a:fld>
            <a:endParaRPr lang="en-US"/>
          </a:p>
        </p:txBody>
      </p:sp>
    </p:spTree>
    <p:extLst>
      <p:ext uri="{BB962C8B-B14F-4D97-AF65-F5344CB8AC3E}">
        <p14:creationId xmlns:p14="http://schemas.microsoft.com/office/powerpoint/2010/main" val="4955610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r>
              <a:rPr lang="en-ID" dirty="0"/>
              <a:t>Zimmerman TJ, </a:t>
            </a:r>
            <a:r>
              <a:rPr lang="en-ID" dirty="0" err="1"/>
              <a:t>Kooner</a:t>
            </a:r>
            <a:r>
              <a:rPr lang="en-ID" dirty="0"/>
              <a:t> KS, </a:t>
            </a:r>
            <a:r>
              <a:rPr lang="en-ID" dirty="0" err="1"/>
              <a:t>Kandarakis</a:t>
            </a:r>
            <a:r>
              <a:rPr lang="en-ID" dirty="0"/>
              <a:t> AS, Ziegler LP. Improving the therapeutic index of topically applied ocular drugs. </a:t>
            </a:r>
            <a:r>
              <a:rPr lang="en-ID" i="1" dirty="0"/>
              <a:t>Arch </a:t>
            </a:r>
            <a:r>
              <a:rPr lang="en-ID" i="1" dirty="0" err="1"/>
              <a:t>Ophthalmol</a:t>
            </a:r>
            <a:r>
              <a:rPr lang="en-ID" dirty="0"/>
              <a:t> 1984; 102: 551–3.</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65</a:t>
            </a:fld>
            <a:endParaRPr lang="en-US"/>
          </a:p>
        </p:txBody>
      </p:sp>
    </p:spTree>
    <p:extLst>
      <p:ext uri="{BB962C8B-B14F-4D97-AF65-F5344CB8AC3E}">
        <p14:creationId xmlns:p14="http://schemas.microsoft.com/office/powerpoint/2010/main" val="32512058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66</a:t>
            </a:fld>
            <a:endParaRPr lang="en-US"/>
          </a:p>
        </p:txBody>
      </p:sp>
    </p:spTree>
    <p:extLst>
      <p:ext uri="{BB962C8B-B14F-4D97-AF65-F5344CB8AC3E}">
        <p14:creationId xmlns:p14="http://schemas.microsoft.com/office/powerpoint/2010/main" val="7355289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67</a:t>
            </a:fld>
            <a:endParaRPr lang="en-US"/>
          </a:p>
        </p:txBody>
      </p:sp>
    </p:spTree>
    <p:extLst>
      <p:ext uri="{BB962C8B-B14F-4D97-AF65-F5344CB8AC3E}">
        <p14:creationId xmlns:p14="http://schemas.microsoft.com/office/powerpoint/2010/main" val="30167688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68</a:t>
            </a:fld>
            <a:endParaRPr lang="en-US"/>
          </a:p>
        </p:txBody>
      </p:sp>
    </p:spTree>
    <p:extLst>
      <p:ext uri="{BB962C8B-B14F-4D97-AF65-F5344CB8AC3E}">
        <p14:creationId xmlns:p14="http://schemas.microsoft.com/office/powerpoint/2010/main" val="5611462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References</a:t>
            </a:r>
          </a:p>
          <a:p>
            <a:r>
              <a:rPr lang="en-ID" dirty="0"/>
              <a:t>1. Lee PP, Walt JG, Doyle JJ </a:t>
            </a:r>
            <a:r>
              <a:rPr lang="en-ID" i="1" dirty="0"/>
              <a:t>et al</a:t>
            </a:r>
            <a:r>
              <a:rPr lang="en-ID" dirty="0"/>
              <a:t>. A </a:t>
            </a:r>
            <a:r>
              <a:rPr lang="en-ID" dirty="0" err="1"/>
              <a:t>multicenter</a:t>
            </a:r>
            <a:r>
              <a:rPr lang="en-ID" dirty="0"/>
              <a:t>, retrospective pilot study of resource use and costs associated with severity of disease in glaucoma. </a:t>
            </a:r>
            <a:r>
              <a:rPr lang="en-ID" i="1" dirty="0"/>
              <a:t>Arch </a:t>
            </a:r>
            <a:r>
              <a:rPr lang="en-ID" i="1" dirty="0" err="1"/>
              <a:t>Ophthalmol</a:t>
            </a:r>
            <a:r>
              <a:rPr lang="en-ID" dirty="0"/>
              <a:t> 2006; 124: 12–9.</a:t>
            </a:r>
          </a:p>
          <a:p>
            <a:r>
              <a:rPr lang="en-ID" dirty="0"/>
              <a:t>2. Lee PP, Levin LA, Walt JG </a:t>
            </a:r>
            <a:r>
              <a:rPr lang="en-ID" i="1" dirty="0"/>
              <a:t>et al</a:t>
            </a:r>
            <a:r>
              <a:rPr lang="en-ID" dirty="0"/>
              <a:t>. Cost of patients with primary open-angle glaucoma: a retrospective study of commercial insurance claims data. </a:t>
            </a:r>
            <a:r>
              <a:rPr lang="en-ID" i="1" dirty="0"/>
              <a:t>Ophthalmology</a:t>
            </a:r>
            <a:r>
              <a:rPr lang="en-ID" dirty="0"/>
              <a:t> 2007; 114: 1241–7.</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69</a:t>
            </a:fld>
            <a:endParaRPr lang="en-US"/>
          </a:p>
        </p:txBody>
      </p:sp>
    </p:spTree>
    <p:extLst>
      <p:ext uri="{BB962C8B-B14F-4D97-AF65-F5344CB8AC3E}">
        <p14:creationId xmlns:p14="http://schemas.microsoft.com/office/powerpoint/2010/main" val="155060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b="1"/>
            </a:pPr>
            <a:r>
              <a:rPr lang="en-ID" dirty="0"/>
              <a:t>References</a:t>
            </a:r>
          </a:p>
          <a:p>
            <a:pPr>
              <a:spcBef>
                <a:spcPts val="0"/>
              </a:spcBef>
            </a:pPr>
            <a:r>
              <a:rPr lang="en-ID" dirty="0"/>
              <a:t>1. Nelson P, Aspinall P, </a:t>
            </a:r>
            <a:r>
              <a:rPr lang="en-ID" dirty="0" err="1"/>
              <a:t>Papasouliotis</a:t>
            </a:r>
            <a:r>
              <a:rPr lang="en-ID" dirty="0"/>
              <a:t> O, </a:t>
            </a:r>
            <a:r>
              <a:rPr lang="en-ID" dirty="0" err="1"/>
              <a:t>Worton</a:t>
            </a:r>
            <a:r>
              <a:rPr lang="en-ID" dirty="0"/>
              <a:t> B, O'Brien C. Quality of life in glaucoma and its relationship with visual function. </a:t>
            </a:r>
            <a:r>
              <a:rPr lang="en-ID" i="1" dirty="0"/>
              <a:t>J Glaucoma</a:t>
            </a:r>
            <a:r>
              <a:rPr lang="en-ID" dirty="0"/>
              <a:t> 2003; 12: 139–50.</a:t>
            </a:r>
          </a:p>
          <a:p>
            <a:pPr>
              <a:spcBef>
                <a:spcPts val="0"/>
              </a:spcBef>
            </a:pPr>
            <a:r>
              <a:rPr lang="en-ID" dirty="0"/>
              <a:t>2. </a:t>
            </a:r>
            <a:r>
              <a:rPr lang="en-ID" dirty="0" err="1"/>
              <a:t>Altangerel</a:t>
            </a:r>
            <a:r>
              <a:rPr lang="en-ID" dirty="0"/>
              <a:t> U, Spaeth GL, Rhee DJ. Visual function, disability, and psychological impact of glaucoma. </a:t>
            </a:r>
            <a:r>
              <a:rPr lang="en-ID" i="1" dirty="0" err="1"/>
              <a:t>Curr</a:t>
            </a:r>
            <a:r>
              <a:rPr lang="en-ID" i="1" dirty="0"/>
              <a:t> </a:t>
            </a:r>
            <a:r>
              <a:rPr lang="en-ID" i="1" dirty="0" err="1"/>
              <a:t>Opin</a:t>
            </a:r>
            <a:r>
              <a:rPr lang="en-ID" i="1" dirty="0"/>
              <a:t> </a:t>
            </a:r>
            <a:r>
              <a:rPr lang="en-ID" i="1" dirty="0" err="1"/>
              <a:t>Ophthalmol</a:t>
            </a:r>
            <a:r>
              <a:rPr lang="en-ID" dirty="0"/>
              <a:t> 2003; 14: 100–5.</a:t>
            </a:r>
          </a:p>
          <a:p>
            <a:pPr>
              <a:spcBef>
                <a:spcPts val="0"/>
              </a:spcBef>
            </a:pPr>
            <a:r>
              <a:rPr lang="en-ID" dirty="0"/>
              <a:t>3. </a:t>
            </a:r>
            <a:r>
              <a:rPr lang="en-ID" dirty="0" err="1"/>
              <a:t>Jampel</a:t>
            </a:r>
            <a:r>
              <a:rPr lang="en-ID" dirty="0"/>
              <a:t> HD, Frick KD, </a:t>
            </a:r>
            <a:r>
              <a:rPr lang="en-ID" dirty="0" err="1"/>
              <a:t>Janz</a:t>
            </a:r>
            <a:r>
              <a:rPr lang="en-ID" dirty="0"/>
              <a:t> NK </a:t>
            </a:r>
            <a:r>
              <a:rPr lang="en-ID" i="1" dirty="0"/>
              <a:t>et al</a:t>
            </a:r>
            <a:r>
              <a:rPr lang="en-ID" dirty="0"/>
              <a:t>.; CIGTS Study Group. Depression and mood indicators in newly diagnosed glaucoma patients. </a:t>
            </a:r>
            <a:r>
              <a:rPr lang="en-ID" i="1" dirty="0"/>
              <a:t>Am J </a:t>
            </a:r>
            <a:r>
              <a:rPr lang="en-ID" i="1" dirty="0" err="1"/>
              <a:t>Ophthalmol</a:t>
            </a:r>
            <a:r>
              <a:rPr lang="en-ID" dirty="0"/>
              <a:t> 2007; 144: 238–244.</a:t>
            </a:r>
          </a:p>
          <a:p>
            <a:pPr>
              <a:spcBef>
                <a:spcPts val="0"/>
              </a:spcBef>
            </a:pPr>
            <a:r>
              <a:rPr lang="en-ID" dirty="0"/>
              <a:t>4. </a:t>
            </a:r>
            <a:r>
              <a:rPr lang="en-ID" dirty="0" err="1"/>
              <a:t>Janz</a:t>
            </a:r>
            <a:r>
              <a:rPr lang="en-ID" dirty="0"/>
              <a:t> NK, Wren PA, </a:t>
            </a:r>
            <a:r>
              <a:rPr lang="en-ID" dirty="0" err="1"/>
              <a:t>Guire</a:t>
            </a:r>
            <a:r>
              <a:rPr lang="en-ID" dirty="0"/>
              <a:t> KE, </a:t>
            </a:r>
            <a:r>
              <a:rPr lang="en-ID" dirty="0" err="1"/>
              <a:t>Musch</a:t>
            </a:r>
            <a:r>
              <a:rPr lang="en-ID" dirty="0"/>
              <a:t> DC, Gillespie BW, </a:t>
            </a:r>
            <a:r>
              <a:rPr lang="en-ID" dirty="0" err="1"/>
              <a:t>Lichter</a:t>
            </a:r>
            <a:r>
              <a:rPr lang="en-ID" dirty="0"/>
              <a:t> PR; Collaborative Initial Glaucoma Treatment Study. Fear of blindness in the Collaborative Initial Glaucoma Treatment Study: patterns and correlates over time. </a:t>
            </a:r>
            <a:r>
              <a:rPr lang="en-ID" i="1" dirty="0"/>
              <a:t>Ophthalmology</a:t>
            </a:r>
            <a:r>
              <a:rPr lang="en-ID" dirty="0"/>
              <a:t> 2007; 114: 2213–20. </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7</a:t>
            </a:fld>
            <a:endParaRPr lang="en-US"/>
          </a:p>
        </p:txBody>
      </p:sp>
    </p:spTree>
    <p:extLst>
      <p:ext uri="{BB962C8B-B14F-4D97-AF65-F5344CB8AC3E}">
        <p14:creationId xmlns:p14="http://schemas.microsoft.com/office/powerpoint/2010/main" val="16118868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The effect of vision loss on healthcare costs was assessed in nearly 182,000 Medicare beneficiaries with glaucoma. Mean total and component costs increased with vision loss; this increase was driven primarily by the cost of inpatient visits (52.5% to 69.4% of total costs), including nursing home placement. Outpatient prescription medications were excluded as they were not covered by Medicare at the time of the study. Costs were reported in 2007 US dollars.</a:t>
            </a:r>
          </a:p>
          <a:p>
            <a:endParaRPr lang="en-ID" dirty="0"/>
          </a:p>
          <a:p>
            <a:pPr>
              <a:defRPr b="1"/>
            </a:pPr>
            <a:r>
              <a:rPr lang="en-ID" dirty="0"/>
              <a:t>Reference</a:t>
            </a:r>
          </a:p>
          <a:p>
            <a:r>
              <a:rPr lang="en-ID" dirty="0"/>
              <a:t>Bramley T, </a:t>
            </a:r>
            <a:r>
              <a:rPr lang="en-ID" dirty="0" err="1"/>
              <a:t>Peeples</a:t>
            </a:r>
            <a:r>
              <a:rPr lang="en-ID" dirty="0"/>
              <a:t> P, Walt JG, </a:t>
            </a:r>
            <a:r>
              <a:rPr lang="en-ID" dirty="0" err="1"/>
              <a:t>Juhasz</a:t>
            </a:r>
            <a:r>
              <a:rPr lang="en-ID" dirty="0"/>
              <a:t> M, Hansen JE. Impact of vision loss on costs and outcomes in Medicare beneficiaries with glaucoma. </a:t>
            </a:r>
            <a:r>
              <a:rPr lang="en-ID" i="1" dirty="0"/>
              <a:t>Arch </a:t>
            </a:r>
            <a:r>
              <a:rPr lang="en-ID" i="1" dirty="0" err="1"/>
              <a:t>Ophthalmol</a:t>
            </a:r>
            <a:r>
              <a:rPr lang="en-ID" dirty="0"/>
              <a:t> 2008; 126: 849–56.</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70</a:t>
            </a:fld>
            <a:endParaRPr lang="en-US"/>
          </a:p>
        </p:txBody>
      </p:sp>
    </p:spTree>
    <p:extLst>
      <p:ext uri="{BB962C8B-B14F-4D97-AF65-F5344CB8AC3E}">
        <p14:creationId xmlns:p14="http://schemas.microsoft.com/office/powerpoint/2010/main" val="21908972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ID" dirty="0"/>
              <a:t>Reference</a:t>
            </a:r>
          </a:p>
          <a:p>
            <a:r>
              <a:rPr lang="en-ID" dirty="0"/>
              <a:t>Chiang PPC, O’Connor PM, </a:t>
            </a:r>
            <a:r>
              <a:rPr lang="en-ID" dirty="0" err="1"/>
              <a:t>Keeffe</a:t>
            </a:r>
            <a:r>
              <a:rPr lang="en-ID" dirty="0"/>
              <a:t> JE. Low vision service provision: a global perspective. </a:t>
            </a:r>
            <a:r>
              <a:rPr lang="en-ID" i="1" dirty="0"/>
              <a:t>Expert Rev </a:t>
            </a:r>
            <a:r>
              <a:rPr lang="en-ID" i="1" dirty="0" err="1"/>
              <a:t>Ophthalmol</a:t>
            </a:r>
            <a:r>
              <a:rPr lang="en-ID" dirty="0"/>
              <a:t> 2007; 2: 861–874.</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71</a:t>
            </a:fld>
            <a:endParaRPr lang="en-US"/>
          </a:p>
        </p:txBody>
      </p:sp>
    </p:spTree>
    <p:extLst>
      <p:ext uri="{BB962C8B-B14F-4D97-AF65-F5344CB8AC3E}">
        <p14:creationId xmlns:p14="http://schemas.microsoft.com/office/powerpoint/2010/main" val="27757944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72</a:t>
            </a:fld>
            <a:endParaRPr lang="en-US"/>
          </a:p>
        </p:txBody>
      </p:sp>
    </p:spTree>
    <p:extLst>
      <p:ext uri="{BB962C8B-B14F-4D97-AF65-F5344CB8AC3E}">
        <p14:creationId xmlns:p14="http://schemas.microsoft.com/office/powerpoint/2010/main" val="9747209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73</a:t>
            </a:fld>
            <a:endParaRPr lang="en-US"/>
          </a:p>
        </p:txBody>
      </p:sp>
    </p:spTree>
    <p:extLst>
      <p:ext uri="{BB962C8B-B14F-4D97-AF65-F5344CB8AC3E}">
        <p14:creationId xmlns:p14="http://schemas.microsoft.com/office/powerpoint/2010/main" val="27347020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74</a:t>
            </a:fld>
            <a:endParaRPr lang="en-US"/>
          </a:p>
        </p:txBody>
      </p:sp>
    </p:spTree>
    <p:extLst>
      <p:ext uri="{BB962C8B-B14F-4D97-AF65-F5344CB8AC3E}">
        <p14:creationId xmlns:p14="http://schemas.microsoft.com/office/powerpoint/2010/main" val="20817205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75</a:t>
            </a:fld>
            <a:endParaRPr lang="en-US"/>
          </a:p>
        </p:txBody>
      </p:sp>
    </p:spTree>
    <p:extLst>
      <p:ext uri="{BB962C8B-B14F-4D97-AF65-F5344CB8AC3E}">
        <p14:creationId xmlns:p14="http://schemas.microsoft.com/office/powerpoint/2010/main" val="12150607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76</a:t>
            </a:fld>
            <a:endParaRPr lang="en-US"/>
          </a:p>
        </p:txBody>
      </p:sp>
    </p:spTree>
    <p:extLst>
      <p:ext uri="{BB962C8B-B14F-4D97-AF65-F5344CB8AC3E}">
        <p14:creationId xmlns:p14="http://schemas.microsoft.com/office/powerpoint/2010/main" val="17772209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77</a:t>
            </a:fld>
            <a:endParaRPr lang="en-US"/>
          </a:p>
        </p:txBody>
      </p:sp>
    </p:spTree>
    <p:extLst>
      <p:ext uri="{BB962C8B-B14F-4D97-AF65-F5344CB8AC3E}">
        <p14:creationId xmlns:p14="http://schemas.microsoft.com/office/powerpoint/2010/main" val="13956964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78</a:t>
            </a:fld>
            <a:endParaRPr lang="en-US"/>
          </a:p>
        </p:txBody>
      </p:sp>
    </p:spTree>
    <p:extLst>
      <p:ext uri="{BB962C8B-B14F-4D97-AF65-F5344CB8AC3E}">
        <p14:creationId xmlns:p14="http://schemas.microsoft.com/office/powerpoint/2010/main" val="24115381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79</a:t>
            </a:fld>
            <a:endParaRPr lang="en-US"/>
          </a:p>
        </p:txBody>
      </p:sp>
    </p:spTree>
    <p:extLst>
      <p:ext uri="{BB962C8B-B14F-4D97-AF65-F5344CB8AC3E}">
        <p14:creationId xmlns:p14="http://schemas.microsoft.com/office/powerpoint/2010/main" val="390738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a:defRPr b="1"/>
            </a:pPr>
            <a:r>
              <a:rPr lang="en-ID" dirty="0"/>
              <a:t>Reference</a:t>
            </a:r>
          </a:p>
          <a:p>
            <a:r>
              <a:rPr lang="en-ID" dirty="0" err="1"/>
              <a:t>Béchetoille</a:t>
            </a:r>
            <a:r>
              <a:rPr lang="en-ID" dirty="0"/>
              <a:t> A, </a:t>
            </a:r>
            <a:r>
              <a:rPr lang="en-ID" dirty="0" err="1"/>
              <a:t>Arnould</a:t>
            </a:r>
            <a:r>
              <a:rPr lang="en-ID" dirty="0"/>
              <a:t> B, </a:t>
            </a:r>
            <a:r>
              <a:rPr lang="en-ID" dirty="0" err="1"/>
              <a:t>Bron</a:t>
            </a:r>
            <a:r>
              <a:rPr lang="en-ID" dirty="0"/>
              <a:t> A </a:t>
            </a:r>
            <a:r>
              <a:rPr lang="en-ID" i="1" dirty="0"/>
              <a:t>et al</a:t>
            </a:r>
            <a:r>
              <a:rPr lang="en-ID" dirty="0"/>
              <a:t>. Measurement of health-related quality of life with glaucoma: validation of the </a:t>
            </a:r>
            <a:r>
              <a:rPr lang="en-ID" dirty="0" err="1"/>
              <a:t>Glau</a:t>
            </a:r>
            <a:r>
              <a:rPr lang="en-ID" dirty="0"/>
              <a:t>-QoL 36-item questionnaire. </a:t>
            </a:r>
            <a:r>
              <a:rPr lang="en-ID" i="1" dirty="0"/>
              <a:t>Acta </a:t>
            </a:r>
            <a:r>
              <a:rPr lang="en-ID" i="1" dirty="0" err="1"/>
              <a:t>Ophthalmol</a:t>
            </a:r>
            <a:r>
              <a:rPr lang="en-ID" dirty="0"/>
              <a:t> 2008; 86: 71–80.</a:t>
            </a:r>
          </a:p>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8</a:t>
            </a:fld>
            <a:endParaRPr lang="en-US"/>
          </a:p>
        </p:txBody>
      </p:sp>
    </p:spTree>
    <p:extLst>
      <p:ext uri="{BB962C8B-B14F-4D97-AF65-F5344CB8AC3E}">
        <p14:creationId xmlns:p14="http://schemas.microsoft.com/office/powerpoint/2010/main" val="23374109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80</a:t>
            </a:fld>
            <a:endParaRPr lang="en-US"/>
          </a:p>
        </p:txBody>
      </p:sp>
    </p:spTree>
    <p:extLst>
      <p:ext uri="{BB962C8B-B14F-4D97-AF65-F5344CB8AC3E}">
        <p14:creationId xmlns:p14="http://schemas.microsoft.com/office/powerpoint/2010/main" val="8656414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a:p>
            <a:pPr>
              <a:spcBef>
                <a:spcPts val="0"/>
              </a:spcBef>
              <a:defRPr b="1"/>
            </a:pPr>
            <a:r>
              <a:rPr lang="en-ID" dirty="0"/>
              <a:t>Reference</a:t>
            </a:r>
          </a:p>
          <a:p>
            <a:pPr>
              <a:spcBef>
                <a:spcPts val="0"/>
              </a:spcBef>
            </a:pPr>
            <a:r>
              <a:rPr lang="en-ID" dirty="0"/>
              <a:t>Nelson P, Aspinall P, </a:t>
            </a:r>
            <a:r>
              <a:rPr lang="en-ID" dirty="0" err="1"/>
              <a:t>Papasouliotis</a:t>
            </a:r>
            <a:r>
              <a:rPr lang="en-ID" dirty="0"/>
              <a:t> O, </a:t>
            </a:r>
            <a:r>
              <a:rPr lang="en-ID" dirty="0" err="1"/>
              <a:t>Worton</a:t>
            </a:r>
            <a:r>
              <a:rPr lang="en-ID" dirty="0"/>
              <a:t> B, O'Brien C. Quality of life in glaucoma and its relationship with visual function. </a:t>
            </a:r>
            <a:r>
              <a:rPr lang="en-ID" i="1" dirty="0"/>
              <a:t>J Glaucoma</a:t>
            </a:r>
            <a:r>
              <a:rPr lang="en-ID" dirty="0"/>
              <a:t> 2003; 12: 139–50.</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81</a:t>
            </a:fld>
            <a:endParaRPr lang="en-US"/>
          </a:p>
        </p:txBody>
      </p:sp>
    </p:spTree>
    <p:extLst>
      <p:ext uri="{BB962C8B-B14F-4D97-AF65-F5344CB8AC3E}">
        <p14:creationId xmlns:p14="http://schemas.microsoft.com/office/powerpoint/2010/main" val="9215487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82</a:t>
            </a:fld>
            <a:endParaRPr lang="en-US"/>
          </a:p>
        </p:txBody>
      </p:sp>
    </p:spTree>
    <p:extLst>
      <p:ext uri="{BB962C8B-B14F-4D97-AF65-F5344CB8AC3E}">
        <p14:creationId xmlns:p14="http://schemas.microsoft.com/office/powerpoint/2010/main" val="29378244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solidFill>
                  <a:srgbClr val="FF0000"/>
                </a:solidFill>
              </a:defRPr>
            </a:pPr>
            <a:r>
              <a:rPr lang="en-ID" dirty="0"/>
              <a:t>Reference</a:t>
            </a:r>
          </a:p>
          <a:p>
            <a:r>
              <a:rPr lang="en-ID" dirty="0"/>
              <a:t>Goldberg I, Clement CI, Chiang TH </a:t>
            </a:r>
            <a:r>
              <a:rPr lang="en-ID" i="1" dirty="0"/>
              <a:t>et al</a:t>
            </a:r>
            <a:r>
              <a:rPr lang="en-ID" dirty="0"/>
              <a:t>. Assessing quality of life in patients with glaucoma using the Glaucoma Quality of Life-15 (GQL-15) questionnaire. </a:t>
            </a:r>
            <a:r>
              <a:rPr lang="en-ID" i="1" dirty="0"/>
              <a:t>J Glaucoma</a:t>
            </a:r>
            <a:r>
              <a:rPr lang="en-ID" dirty="0"/>
              <a:t> 2009; 18: 6–12.</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83</a:t>
            </a:fld>
            <a:endParaRPr lang="en-US"/>
          </a:p>
        </p:txBody>
      </p:sp>
    </p:spTree>
    <p:extLst>
      <p:ext uri="{BB962C8B-B14F-4D97-AF65-F5344CB8AC3E}">
        <p14:creationId xmlns:p14="http://schemas.microsoft.com/office/powerpoint/2010/main" val="36711014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solidFill>
                  <a:srgbClr val="FF0000"/>
                </a:solidFill>
              </a:defRPr>
            </a:pPr>
            <a:r>
              <a:rPr lang="en-ID" dirty="0"/>
              <a:t>Reference</a:t>
            </a:r>
          </a:p>
          <a:p>
            <a:r>
              <a:rPr lang="en-ID" dirty="0"/>
              <a:t>Goldberg I, Clement CI, Chiang TH </a:t>
            </a:r>
            <a:r>
              <a:rPr lang="en-ID" i="1" dirty="0"/>
              <a:t>et al</a:t>
            </a:r>
            <a:r>
              <a:rPr lang="en-ID" dirty="0"/>
              <a:t>. Assessing quality of life in patients with glaucoma using the Glaucoma Quality of Life-15 (GQL-15) questionnaire. </a:t>
            </a:r>
            <a:r>
              <a:rPr lang="en-ID" i="1" dirty="0"/>
              <a:t>J Glaucoma</a:t>
            </a:r>
            <a:r>
              <a:rPr lang="en-ID" dirty="0"/>
              <a:t> 2009; 18: 6–12.</a:t>
            </a:r>
          </a:p>
          <a:p>
            <a:pPr>
              <a:spcBef>
                <a:spcPts val="0"/>
              </a:spcBef>
            </a:pPr>
            <a:endParaRPr lang="en-ID" dirty="0"/>
          </a:p>
        </p:txBody>
      </p:sp>
      <p:sp>
        <p:nvSpPr>
          <p:cNvPr id="4" name="Slide Number Placeholder 3"/>
          <p:cNvSpPr>
            <a:spLocks noGrp="1"/>
          </p:cNvSpPr>
          <p:nvPr>
            <p:ph type="sldNum" sz="quarter" idx="5"/>
          </p:nvPr>
        </p:nvSpPr>
        <p:spPr/>
        <p:txBody>
          <a:bodyPr/>
          <a:lstStyle/>
          <a:p>
            <a:fld id="{93B11480-9655-6B49-BFD2-3CBE88FC15E5}" type="slidenum">
              <a:rPr lang="en-US" smtClean="0"/>
              <a:t>84</a:t>
            </a:fld>
            <a:endParaRPr lang="en-US"/>
          </a:p>
        </p:txBody>
      </p:sp>
    </p:spTree>
    <p:extLst>
      <p:ext uri="{BB962C8B-B14F-4D97-AF65-F5344CB8AC3E}">
        <p14:creationId xmlns:p14="http://schemas.microsoft.com/office/powerpoint/2010/main" val="272866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11480-9655-6B49-BFD2-3CBE88FC15E5}" type="slidenum">
              <a:rPr lang="en-US" smtClean="0"/>
              <a:t>9</a:t>
            </a:fld>
            <a:endParaRPr lang="en-US"/>
          </a:p>
        </p:txBody>
      </p:sp>
    </p:spTree>
    <p:extLst>
      <p:ext uri="{BB962C8B-B14F-4D97-AF65-F5344CB8AC3E}">
        <p14:creationId xmlns:p14="http://schemas.microsoft.com/office/powerpoint/2010/main" val="134308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Cliquez et modifiez le titre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a:p>
        </p:txBody>
      </p:sp>
      <p:sp>
        <p:nvSpPr>
          <p:cNvPr id="4"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Cliquez et modifiez le titre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DF8F64-8123-EC44-89E9-7B6204D66564}"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Cliquez et modifiez le titre</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Cliquez et modifiez le titre</a:t>
            </a:r>
            <a:endParaRPr lang="en-US"/>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Cliquez et modifiez le titre</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Cliquez et modifiez le titre</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Cliquez et modifiez le titre</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Cliquez et modifiez le titre</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Cliquez et modifiez le titre</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45DF8F64-8123-EC44-89E9-7B6204D66564}"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45DF8F64-8123-EC44-89E9-7B6204D66564}" type="datetimeFigureOut">
              <a:rPr lang="fr-FR" smtClean="0"/>
              <a:t>27/11/2023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7" name="Date Placeholder 2"/>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Cliquez et modifiez le titre</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45DF8F64-8123-EC44-89E9-7B6204D66564}" type="datetimeFigureOut">
              <a:rPr lang="fr-FR" smtClean="0"/>
              <a:t>27/11/2023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Cliquez et modifiez le titre</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DF8F64-8123-EC44-89E9-7B6204D66564}"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D94936-5021-2149-9EF9-B45BE8CE826C}"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Cliquez et modifiez le titre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DF8F64-8123-EC44-89E9-7B6204D66564}" type="datetimeFigureOut">
              <a:rPr lang="fr-FR" smtClean="0"/>
              <a:t>27/11/2023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5D94936-5021-2149-9EF9-B45BE8CE826C}" type="slidenum">
              <a:rPr lang="fr-FR" smtClean="0"/>
              <a:t>‹#›</a:t>
            </a:fld>
            <a:endParaRPr lang="fr-FR"/>
          </a:p>
        </p:txBody>
      </p:sp>
      <p:sp>
        <p:nvSpPr>
          <p:cNvPr id="12" name="TextBox 11">
            <a:extLst>
              <a:ext uri="{FF2B5EF4-FFF2-40B4-BE49-F238E27FC236}">
                <a16:creationId xmlns:a16="http://schemas.microsoft.com/office/drawing/2014/main" id="{8FA96CF6-4709-D1BC-B989-B5C9D381707B}"/>
              </a:ext>
            </a:extLst>
          </p:cNvPr>
          <p:cNvSpPr txBox="1"/>
          <p:nvPr>
            <p:extLst>
              <p:ext uri="{1162E1C5-73C7-4A58-AE30-91384D911F3F}">
                <p184:classification xmlns:p184="http://schemas.microsoft.com/office/powerpoint/2018/4/main" val="hdr"/>
              </p:ext>
            </p:extLst>
          </p:nvPr>
        </p:nvSpPr>
        <p:spPr>
          <a:xfrm>
            <a:off x="5759450" y="63500"/>
            <a:ext cx="704850" cy="167640"/>
          </a:xfrm>
          <a:prstGeom prst="rect">
            <a:avLst/>
          </a:prstGeom>
        </p:spPr>
        <p:txBody>
          <a:bodyPr horzOverflow="overflow" lIns="0" tIns="0" rIns="0" bIns="0">
            <a:spAutoFit/>
          </a:bodyPr>
          <a:lstStyle/>
          <a:p>
            <a:pPr algn="l"/>
            <a:r>
              <a:rPr lang="en-US" sz="1100">
                <a:solidFill>
                  <a:srgbClr val="93979B"/>
                </a:solidFill>
                <a:latin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60438826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walford.net.au/uploaded_files/image_uploads/eNews_Images/reminder.gif" TargetMode="Externa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76.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FAC050BF-AEC6-4826-886E-AC0A6E18F2E2}"/>
              </a:ext>
            </a:extLst>
          </p:cNvPr>
          <p:cNvSpPr txBox="1"/>
          <p:nvPr/>
        </p:nvSpPr>
        <p:spPr>
          <a:xfrm>
            <a:off x="655319" y="1666616"/>
            <a:ext cx="11025191" cy="2167196"/>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50000"/>
              </a:lnSpc>
              <a:spcBef>
                <a:spcPts val="0"/>
              </a:spcBef>
              <a:spcAft>
                <a:spcPts val="0"/>
              </a:spcAft>
              <a:buClrTx/>
              <a:buSzTx/>
              <a:tabLst/>
              <a:defRPr/>
            </a:pPr>
            <a:endParaRPr lang="en-SG" sz="2000" b="0" i="0" u="none" strike="noStrike" kern="1200" cap="none" spc="0" normalizeH="0" baseline="0" noProof="0">
              <a:ln>
                <a:noFill/>
              </a:ln>
              <a:solidFill>
                <a:srgbClr val="002060"/>
              </a:solidFill>
              <a:effectLst/>
              <a:uLnTx/>
              <a:uFillTx/>
              <a:latin typeface="Gill Sans M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SG" sz="2000" b="0" i="0" u="none" strike="noStrike" kern="1200" cap="none" spc="0" normalizeH="0" baseline="0" noProof="0">
              <a:ln>
                <a:noFill/>
              </a:ln>
              <a:solidFill>
                <a:srgbClr val="002060"/>
              </a:solidFill>
              <a:effectLst/>
              <a:uLnTx/>
              <a:uFillTx/>
              <a:latin typeface="Gill Sans M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SG" sz="2000" b="0" i="0" u="none" strike="noStrike" kern="1200" cap="none" spc="0" normalizeH="0" baseline="0" noProof="0">
              <a:ln>
                <a:noFill/>
              </a:ln>
              <a:solidFill>
                <a:srgbClr val="002060"/>
              </a:solidFill>
              <a:effectLst/>
              <a:uLnTx/>
              <a:uFillTx/>
              <a:latin typeface="Gill Sans M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SG" sz="1400" b="0" i="0" u="none" strike="noStrike" kern="1200" cap="none" spc="0" normalizeH="0" baseline="0" noProof="0">
              <a:ln>
                <a:noFill/>
              </a:ln>
              <a:solidFill>
                <a:srgbClr val="002060"/>
              </a:solidFill>
              <a:effectLst/>
              <a:uLnTx/>
              <a:uFillTx/>
              <a:latin typeface="Gill Sans M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SG" sz="1800" b="0" i="0" u="none" strike="noStrike" kern="1200" cap="none" spc="0" normalizeH="0" baseline="0" noProof="0">
              <a:ln>
                <a:noFill/>
              </a:ln>
              <a:solidFill>
                <a:srgbClr val="002060"/>
              </a:solidFill>
              <a:effectLst/>
              <a:uLnTx/>
              <a:uFillTx/>
              <a:latin typeface="Gill Sans MT"/>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9" name="PATIENT-CENTRED MANAGEMENT">
            <a:extLst>
              <a:ext uri="{FF2B5EF4-FFF2-40B4-BE49-F238E27FC236}">
                <a16:creationId xmlns:a16="http://schemas.microsoft.com/office/drawing/2014/main" id="{6AF72D6A-01B1-334B-90FC-184C55E11549}"/>
              </a:ext>
            </a:extLst>
          </p:cNvPr>
          <p:cNvSpPr txBox="1">
            <a:spLocks/>
          </p:cNvSpPr>
          <p:nvPr/>
        </p:nvSpPr>
        <p:spPr>
          <a:xfrm>
            <a:off x="1582649" y="3178291"/>
            <a:ext cx="9626210" cy="1752600"/>
          </a:xfrm>
          <a:prstGeom prst="rect">
            <a:avLst/>
          </a:prstGeom>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Tx/>
              <a:buFont typeface="Wingdings 3" charset="2"/>
              <a:buNone/>
              <a:defRPr sz="42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ID" sz="4400" b="1" dirty="0">
                <a:solidFill>
                  <a:schemeClr val="bg1"/>
                </a:solidFill>
              </a:rPr>
              <a:t>PATIENT-CENTERED MANAGEMENT</a:t>
            </a:r>
          </a:p>
        </p:txBody>
      </p:sp>
    </p:spTree>
    <p:extLst>
      <p:ext uri="{BB962C8B-B14F-4D97-AF65-F5344CB8AC3E}">
        <p14:creationId xmlns:p14="http://schemas.microsoft.com/office/powerpoint/2010/main" val="129961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3368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25338BFD-C6A9-CF4C-AF8A-961C3C29CB49}"/>
              </a:ext>
            </a:extLst>
          </p:cNvPr>
          <p:cNvSpPr txBox="1"/>
          <p:nvPr/>
        </p:nvSpPr>
        <p:spPr>
          <a:xfrm>
            <a:off x="387927" y="156486"/>
            <a:ext cx="2778325" cy="584775"/>
          </a:xfrm>
          <a:prstGeom prst="rect">
            <a:avLst/>
          </a:prstGeom>
          <a:noFill/>
        </p:spPr>
        <p:txBody>
          <a:bodyPr wrap="none" rtlCol="0">
            <a:spAutoFit/>
          </a:bodyPr>
          <a:lstStyle/>
          <a:p>
            <a:r>
              <a:rPr lang="en-ID" sz="3200" b="1" dirty="0"/>
              <a:t>Quality of life</a:t>
            </a:r>
            <a:endParaRPr lang="en-US" sz="3200" b="1" dirty="0"/>
          </a:p>
        </p:txBody>
      </p:sp>
      <p:sp>
        <p:nvSpPr>
          <p:cNvPr id="12" name="Research needed:…">
            <a:extLst>
              <a:ext uri="{FF2B5EF4-FFF2-40B4-BE49-F238E27FC236}">
                <a16:creationId xmlns:a16="http://schemas.microsoft.com/office/drawing/2014/main" id="{72F15B9F-C3F8-784D-960B-3D9A263F47EF}"/>
              </a:ext>
            </a:extLst>
          </p:cNvPr>
          <p:cNvSpPr txBox="1">
            <a:spLocks/>
          </p:cNvSpPr>
          <p:nvPr/>
        </p:nvSpPr>
        <p:spPr>
          <a:xfrm>
            <a:off x="329787" y="1579697"/>
            <a:ext cx="5908223" cy="4114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2800" b="1" dirty="0">
                <a:solidFill>
                  <a:schemeClr val="tx2">
                    <a:lumMod val="10000"/>
                  </a:schemeClr>
                </a:solidFill>
              </a:rPr>
              <a:t>Research needed:</a:t>
            </a:r>
          </a:p>
          <a:p>
            <a:pPr marL="765175" lvl="1">
              <a:spcBef>
                <a:spcPts val="0"/>
              </a:spcBef>
              <a:defRPr sz="2400"/>
            </a:pPr>
            <a:r>
              <a:rPr lang="en-ID" sz="2800" dirty="0">
                <a:solidFill>
                  <a:schemeClr val="tx2">
                    <a:lumMod val="10000"/>
                  </a:schemeClr>
                </a:solidFill>
              </a:rPr>
              <a:t>Longitudinal studies examining various aspects of vision, including the impact of VF loss in different areas on QOL</a:t>
            </a:r>
          </a:p>
          <a:p>
            <a:pPr marL="765175" lvl="1">
              <a:spcBef>
                <a:spcPts val="0"/>
              </a:spcBef>
              <a:defRPr sz="2400"/>
            </a:pPr>
            <a:r>
              <a:rPr lang="en-ID" sz="2800" dirty="0">
                <a:solidFill>
                  <a:schemeClr val="tx2">
                    <a:lumMod val="10000"/>
                  </a:schemeClr>
                </a:solidFill>
              </a:rPr>
              <a:t>“What is the minimally important difference?” </a:t>
            </a:r>
          </a:p>
          <a:p>
            <a:pPr marL="765175" lvl="1">
              <a:spcBef>
                <a:spcPts val="0"/>
              </a:spcBef>
              <a:defRPr sz="2400"/>
            </a:pPr>
            <a:r>
              <a:rPr lang="en-ID" sz="2800" dirty="0">
                <a:solidFill>
                  <a:schemeClr val="tx2">
                    <a:lumMod val="10000"/>
                  </a:schemeClr>
                </a:solidFill>
              </a:rPr>
              <a:t>“How much change in QOL is clinically important?”</a:t>
            </a:r>
          </a:p>
        </p:txBody>
      </p:sp>
      <p:pic>
        <p:nvPicPr>
          <p:cNvPr id="14" name="C:\Users\haymesdomain\Documents\SHARONS\DALHOUSIE_Glaucoma\FALLS_CRASHES\falls_images\wigginton_hfa_os_crop.tif" descr="C:\Users\haymesdomain\Documents\SHARONS\DALHOUSIE_Glaucoma\FALLS_CRASHES\falls_images\wigginton_hfa_os_crop.tif">
            <a:extLst>
              <a:ext uri="{FF2B5EF4-FFF2-40B4-BE49-F238E27FC236}">
                <a16:creationId xmlns:a16="http://schemas.microsoft.com/office/drawing/2014/main" id="{C4C6C080-BAB2-904E-9880-DB7131EBF24F}"/>
              </a:ext>
            </a:extLst>
          </p:cNvPr>
          <p:cNvPicPr>
            <a:picLocks noChangeAspect="1"/>
          </p:cNvPicPr>
          <p:nvPr/>
        </p:nvPicPr>
        <p:blipFill>
          <a:blip r:embed="rId5"/>
          <a:stretch>
            <a:fillRect/>
          </a:stretch>
        </p:blipFill>
        <p:spPr>
          <a:xfrm>
            <a:off x="6733309" y="1938336"/>
            <a:ext cx="4475550" cy="3729225"/>
          </a:xfrm>
          <a:prstGeom prst="rect">
            <a:avLst/>
          </a:prstGeom>
          <a:ln w="12700">
            <a:miter lim="400000"/>
          </a:ln>
        </p:spPr>
      </p:pic>
    </p:spTree>
    <p:extLst>
      <p:ext uri="{BB962C8B-B14F-4D97-AF65-F5344CB8AC3E}">
        <p14:creationId xmlns:p14="http://schemas.microsoft.com/office/powerpoint/2010/main" val="368705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8F18C60D-B80A-7A46-A4F9-6FD70052218A}"/>
              </a:ext>
            </a:extLst>
          </p:cNvPr>
          <p:cNvSpPr txBox="1"/>
          <p:nvPr/>
        </p:nvSpPr>
        <p:spPr>
          <a:xfrm>
            <a:off x="387927" y="156486"/>
            <a:ext cx="1226618" cy="584775"/>
          </a:xfrm>
          <a:prstGeom prst="rect">
            <a:avLst/>
          </a:prstGeom>
          <a:noFill/>
        </p:spPr>
        <p:txBody>
          <a:bodyPr wrap="none" rtlCol="0">
            <a:spAutoFit/>
          </a:bodyPr>
          <a:lstStyle/>
          <a:p>
            <a:r>
              <a:rPr lang="en-ID" sz="3200" b="1" dirty="0"/>
              <a:t>Utility</a:t>
            </a:r>
            <a:endParaRPr lang="en-US" sz="3200" b="1" dirty="0"/>
          </a:p>
        </p:txBody>
      </p:sp>
      <p:sp>
        <p:nvSpPr>
          <p:cNvPr id="12" name="Utility refers to the degree to which the patient values good vision…">
            <a:extLst>
              <a:ext uri="{FF2B5EF4-FFF2-40B4-BE49-F238E27FC236}">
                <a16:creationId xmlns:a16="http://schemas.microsoft.com/office/drawing/2014/main" id="{AF60CEC3-E422-6646-9700-87FCEAC2BF4A}"/>
              </a:ext>
            </a:extLst>
          </p:cNvPr>
          <p:cNvSpPr txBox="1">
            <a:spLocks/>
          </p:cNvSpPr>
          <p:nvPr/>
        </p:nvSpPr>
        <p:spPr>
          <a:xfrm>
            <a:off x="446323" y="1302686"/>
            <a:ext cx="11592103" cy="4114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77368" indent="-277368" defTabSz="877822">
              <a:lnSpc>
                <a:spcPct val="90000"/>
              </a:lnSpc>
              <a:spcBef>
                <a:spcPts val="600"/>
              </a:spcBef>
              <a:buFont typeface="Wingdings 3" charset="2"/>
              <a:buChar char="•"/>
              <a:defRPr sz="2600"/>
            </a:pPr>
            <a:r>
              <a:rPr lang="en-ID" sz="2800" dirty="0">
                <a:solidFill>
                  <a:schemeClr val="tx2">
                    <a:lumMod val="10000"/>
                  </a:schemeClr>
                </a:solidFill>
              </a:rPr>
              <a:t>Utility refers to the degree to which the patient values good vision</a:t>
            </a:r>
          </a:p>
          <a:p>
            <a:pPr marL="734568" lvl="1" indent="-274320" defTabSz="877822">
              <a:spcBef>
                <a:spcPts val="0"/>
              </a:spcBef>
              <a:defRPr sz="2600"/>
            </a:pPr>
            <a:r>
              <a:rPr lang="en-ID" sz="2800" b="1" dirty="0">
                <a:solidFill>
                  <a:schemeClr val="tx2">
                    <a:lumMod val="10000"/>
                  </a:schemeClr>
                </a:solidFill>
              </a:rPr>
              <a:t>Time trade-off</a:t>
            </a:r>
          </a:p>
          <a:p>
            <a:pPr marL="1193291" lvl="2" indent="-275842" defTabSz="877822">
              <a:lnSpc>
                <a:spcPct val="90000"/>
              </a:lnSpc>
              <a:spcBef>
                <a:spcPts val="0"/>
              </a:spcBef>
              <a:defRPr sz="2300"/>
            </a:pPr>
            <a:r>
              <a:rPr lang="en-ID" sz="2800" dirty="0">
                <a:solidFill>
                  <a:schemeClr val="tx2">
                    <a:lumMod val="10000"/>
                  </a:schemeClr>
                </a:solidFill>
              </a:rPr>
              <a:t>Number of years of expected remaining life the patient is willing to trade for perfect vision</a:t>
            </a:r>
          </a:p>
          <a:p>
            <a:pPr marL="734568" lvl="1" indent="-274320" defTabSz="877822">
              <a:spcBef>
                <a:spcPts val="0"/>
              </a:spcBef>
              <a:defRPr sz="2600"/>
            </a:pPr>
            <a:r>
              <a:rPr lang="en-ID" sz="2800" b="1" dirty="0">
                <a:solidFill>
                  <a:schemeClr val="tx2">
                    <a:lumMod val="10000"/>
                  </a:schemeClr>
                </a:solidFill>
              </a:rPr>
              <a:t>Standard gamble</a:t>
            </a:r>
          </a:p>
          <a:p>
            <a:pPr marL="1193291" lvl="2" indent="-275842" defTabSz="877822">
              <a:lnSpc>
                <a:spcPct val="90000"/>
              </a:lnSpc>
              <a:spcBef>
                <a:spcPts val="0"/>
              </a:spcBef>
              <a:defRPr sz="2300"/>
            </a:pPr>
            <a:r>
              <a:rPr lang="en-ID" sz="2800" dirty="0">
                <a:solidFill>
                  <a:schemeClr val="tx2">
                    <a:lumMod val="10000"/>
                  </a:schemeClr>
                </a:solidFill>
              </a:rPr>
              <a:t>Suppose a technology offered perfect vision when effective, but when not effective, the alternative was death or blindness</a:t>
            </a:r>
          </a:p>
          <a:p>
            <a:pPr marL="1193291" lvl="2" indent="-275842" defTabSz="877822">
              <a:lnSpc>
                <a:spcPct val="90000"/>
              </a:lnSpc>
              <a:spcBef>
                <a:spcPts val="0"/>
              </a:spcBef>
              <a:defRPr sz="2300"/>
            </a:pPr>
            <a:r>
              <a:rPr lang="en-ID" sz="2800" dirty="0">
                <a:solidFill>
                  <a:schemeClr val="tx2">
                    <a:lumMod val="10000"/>
                  </a:schemeClr>
                </a:solidFill>
              </a:rPr>
              <a:t>How high a risk of death/blindness would the patient be willing to accept before refusing treatment that would restore perfect vision?</a:t>
            </a:r>
          </a:p>
        </p:txBody>
      </p:sp>
    </p:spTree>
    <p:extLst>
      <p:ext uri="{BB962C8B-B14F-4D97-AF65-F5344CB8AC3E}">
        <p14:creationId xmlns:p14="http://schemas.microsoft.com/office/powerpoint/2010/main" val="322745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A6FE6C1F-8735-204C-AFE5-4FE2E7BC076C}"/>
              </a:ext>
            </a:extLst>
          </p:cNvPr>
          <p:cNvSpPr txBox="1"/>
          <p:nvPr/>
        </p:nvSpPr>
        <p:spPr>
          <a:xfrm>
            <a:off x="387927" y="156486"/>
            <a:ext cx="1226618" cy="584775"/>
          </a:xfrm>
          <a:prstGeom prst="rect">
            <a:avLst/>
          </a:prstGeom>
          <a:noFill/>
        </p:spPr>
        <p:txBody>
          <a:bodyPr wrap="none" rtlCol="0">
            <a:spAutoFit/>
          </a:bodyPr>
          <a:lstStyle/>
          <a:p>
            <a:r>
              <a:rPr lang="en-ID" sz="3200" b="1" dirty="0"/>
              <a:t>Utility</a:t>
            </a:r>
            <a:endParaRPr lang="en-US" sz="3200" b="1" dirty="0"/>
          </a:p>
        </p:txBody>
      </p:sp>
      <p:sp>
        <p:nvSpPr>
          <p:cNvPr id="12" name="Modest utility values for patients with glaucoma1…">
            <a:extLst>
              <a:ext uri="{FF2B5EF4-FFF2-40B4-BE49-F238E27FC236}">
                <a16:creationId xmlns:a16="http://schemas.microsoft.com/office/drawing/2014/main" id="{2737EB3C-F024-E74A-B32D-1B84BB60AE10}"/>
              </a:ext>
            </a:extLst>
          </p:cNvPr>
          <p:cNvSpPr txBox="1">
            <a:spLocks/>
          </p:cNvSpPr>
          <p:nvPr/>
        </p:nvSpPr>
        <p:spPr>
          <a:xfrm>
            <a:off x="497748" y="1696659"/>
            <a:ext cx="9953627" cy="42338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2800" dirty="0">
                <a:solidFill>
                  <a:schemeClr val="tx2">
                    <a:lumMod val="10000"/>
                  </a:schemeClr>
                </a:solidFill>
              </a:rPr>
              <a:t>Modest utility values for patients with glaucoma</a:t>
            </a:r>
            <a:r>
              <a:rPr lang="en-ID" sz="2800" baseline="30000" dirty="0">
                <a:solidFill>
                  <a:schemeClr val="tx2">
                    <a:lumMod val="10000"/>
                  </a:schemeClr>
                </a:solidFill>
              </a:rPr>
              <a:t>1</a:t>
            </a:r>
          </a:p>
          <a:p>
            <a:pPr>
              <a:buFont typeface="Wingdings 3" charset="2"/>
              <a:buChar char="•"/>
            </a:pPr>
            <a:r>
              <a:rPr lang="en-ID" sz="2800" dirty="0">
                <a:solidFill>
                  <a:schemeClr val="tx2">
                    <a:lumMod val="10000"/>
                  </a:schemeClr>
                </a:solidFill>
              </a:rPr>
              <a:t>May reflect mildness of symptoms</a:t>
            </a:r>
            <a:r>
              <a:rPr lang="en-ID" sz="2800" baseline="30000" dirty="0">
                <a:solidFill>
                  <a:schemeClr val="tx2">
                    <a:lumMod val="10000"/>
                  </a:schemeClr>
                </a:solidFill>
              </a:rPr>
              <a:t>2</a:t>
            </a:r>
          </a:p>
          <a:p>
            <a:pPr>
              <a:buFont typeface="Wingdings 3" charset="2"/>
              <a:buChar char="•"/>
            </a:pPr>
            <a:r>
              <a:rPr lang="en-ID" sz="2800" dirty="0">
                <a:solidFill>
                  <a:schemeClr val="tx2">
                    <a:lumMod val="10000"/>
                  </a:schemeClr>
                </a:solidFill>
              </a:rPr>
              <a:t>May be different in developing countries</a:t>
            </a:r>
          </a:p>
          <a:p>
            <a:pPr marL="765175" lvl="1">
              <a:lnSpc>
                <a:spcPct val="95000"/>
              </a:lnSpc>
              <a:spcBef>
                <a:spcPts val="0"/>
              </a:spcBef>
              <a:defRPr sz="2800"/>
            </a:pPr>
            <a:r>
              <a:rPr lang="en-ID" sz="2800" dirty="0">
                <a:solidFill>
                  <a:schemeClr val="tx2">
                    <a:lumMod val="10000"/>
                  </a:schemeClr>
                </a:solidFill>
              </a:rPr>
              <a:t>In India, VA loss secondary to glaucoma was associated with a substantial decrease in utility value, depending on the degree of VA loss and educational status</a:t>
            </a:r>
            <a:r>
              <a:rPr lang="en-ID" sz="2800" baseline="30000" dirty="0">
                <a:solidFill>
                  <a:schemeClr val="tx2">
                    <a:lumMod val="10000"/>
                  </a:schemeClr>
                </a:solidFill>
              </a:rPr>
              <a:t>3</a:t>
            </a:r>
          </a:p>
        </p:txBody>
      </p:sp>
      <p:sp>
        <p:nvSpPr>
          <p:cNvPr id="14" name="1. Jampel HD et al. J Glaucoma 2002; 11: 154–63;…">
            <a:extLst>
              <a:ext uri="{FF2B5EF4-FFF2-40B4-BE49-F238E27FC236}">
                <a16:creationId xmlns:a16="http://schemas.microsoft.com/office/drawing/2014/main" id="{CBF69EDD-DD34-F048-A63D-28690AC0B580}"/>
              </a:ext>
            </a:extLst>
          </p:cNvPr>
          <p:cNvSpPr txBox="1"/>
          <p:nvPr/>
        </p:nvSpPr>
        <p:spPr>
          <a:xfrm>
            <a:off x="5166994" y="5630982"/>
            <a:ext cx="5234306"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tx2">
                    <a:lumMod val="10000"/>
                  </a:schemeClr>
                </a:solidFill>
              </a:rPr>
              <a:t>1. </a:t>
            </a:r>
            <a:r>
              <a:rPr dirty="0" err="1">
                <a:solidFill>
                  <a:schemeClr val="tx2">
                    <a:lumMod val="10000"/>
                  </a:schemeClr>
                </a:solidFill>
              </a:rPr>
              <a:t>Jampel</a:t>
            </a:r>
            <a:r>
              <a:rPr dirty="0">
                <a:solidFill>
                  <a:schemeClr val="tx2">
                    <a:lumMod val="10000"/>
                  </a:schemeClr>
                </a:solidFill>
              </a:rPr>
              <a:t> HD </a:t>
            </a:r>
            <a:r>
              <a:rPr i="1" dirty="0">
                <a:solidFill>
                  <a:schemeClr val="tx2">
                    <a:lumMod val="10000"/>
                  </a:schemeClr>
                </a:solidFill>
              </a:rPr>
              <a:t>et al</a:t>
            </a:r>
            <a:r>
              <a:rPr dirty="0">
                <a:solidFill>
                  <a:schemeClr val="tx2">
                    <a:lumMod val="10000"/>
                  </a:schemeClr>
                </a:solidFill>
              </a:rPr>
              <a:t>. </a:t>
            </a:r>
            <a:r>
              <a:rPr i="1" dirty="0">
                <a:solidFill>
                  <a:schemeClr val="tx2">
                    <a:lumMod val="10000"/>
                  </a:schemeClr>
                </a:solidFill>
              </a:rPr>
              <a:t>J Glaucoma</a:t>
            </a:r>
            <a:r>
              <a:rPr dirty="0">
                <a:solidFill>
                  <a:schemeClr val="tx2">
                    <a:lumMod val="10000"/>
                  </a:schemeClr>
                </a:solidFill>
              </a:rPr>
              <a:t> 2002; 11: 154–63;</a:t>
            </a:r>
          </a:p>
          <a:p>
            <a:pPr marL="228600" indent="-228600" algn="r">
              <a:defRPr sz="1200">
                <a:solidFill>
                  <a:srgbClr val="FFFFFF"/>
                </a:solidFill>
                <a:latin typeface="+mj-lt"/>
                <a:ea typeface="+mj-ea"/>
                <a:cs typeface="+mj-cs"/>
                <a:sym typeface="Arial"/>
              </a:defRPr>
            </a:pPr>
            <a:r>
              <a:rPr dirty="0">
                <a:solidFill>
                  <a:schemeClr val="tx2">
                    <a:lumMod val="10000"/>
                  </a:schemeClr>
                </a:solidFill>
              </a:rPr>
              <a:t>2. Spaeth G </a:t>
            </a:r>
            <a:r>
              <a:rPr i="1" dirty="0">
                <a:solidFill>
                  <a:schemeClr val="tx2">
                    <a:lumMod val="10000"/>
                  </a:schemeClr>
                </a:solidFill>
              </a:rPr>
              <a:t>et al</a:t>
            </a:r>
            <a:r>
              <a:rPr dirty="0">
                <a:solidFill>
                  <a:schemeClr val="tx2">
                    <a:lumMod val="10000"/>
                  </a:schemeClr>
                </a:solidFill>
              </a:rPr>
              <a:t>. </a:t>
            </a:r>
            <a:r>
              <a:rPr i="1" dirty="0">
                <a:solidFill>
                  <a:schemeClr val="tx2">
                    <a:lumMod val="10000"/>
                  </a:schemeClr>
                </a:solidFill>
              </a:rPr>
              <a:t>Am J </a:t>
            </a:r>
            <a:r>
              <a:rPr i="1" dirty="0" err="1">
                <a:solidFill>
                  <a:schemeClr val="tx2">
                    <a:lumMod val="10000"/>
                  </a:schemeClr>
                </a:solidFill>
              </a:rPr>
              <a:t>Ophthalmol</a:t>
            </a:r>
            <a:r>
              <a:rPr dirty="0">
                <a:solidFill>
                  <a:schemeClr val="tx2">
                    <a:lumMod val="10000"/>
                  </a:schemeClr>
                </a:solidFill>
              </a:rPr>
              <a:t> 2006; 141 (1 </a:t>
            </a:r>
            <a:r>
              <a:rPr dirty="0" err="1">
                <a:solidFill>
                  <a:schemeClr val="tx2">
                    <a:lumMod val="10000"/>
                  </a:schemeClr>
                </a:solidFill>
              </a:rPr>
              <a:t>Suppl</a:t>
            </a:r>
            <a:r>
              <a:rPr dirty="0">
                <a:solidFill>
                  <a:schemeClr val="tx2">
                    <a:lumMod val="10000"/>
                  </a:schemeClr>
                </a:solidFill>
              </a:rPr>
              <a:t>): S3–14;</a:t>
            </a:r>
            <a:br>
              <a:rPr dirty="0">
                <a:solidFill>
                  <a:schemeClr val="tx2">
                    <a:lumMod val="10000"/>
                  </a:schemeClr>
                </a:solidFill>
              </a:rPr>
            </a:br>
            <a:r>
              <a:rPr dirty="0">
                <a:solidFill>
                  <a:schemeClr val="tx2">
                    <a:lumMod val="10000"/>
                  </a:schemeClr>
                </a:solidFill>
              </a:rPr>
              <a:t>3. Gupta V </a:t>
            </a:r>
            <a:r>
              <a:rPr i="1" dirty="0">
                <a:solidFill>
                  <a:schemeClr val="tx2">
                    <a:lumMod val="10000"/>
                  </a:schemeClr>
                </a:solidFill>
              </a:rPr>
              <a:t>et al</a:t>
            </a:r>
            <a:r>
              <a:rPr dirty="0">
                <a:solidFill>
                  <a:schemeClr val="tx2">
                    <a:lumMod val="10000"/>
                  </a:schemeClr>
                </a:solidFill>
              </a:rPr>
              <a:t>. </a:t>
            </a:r>
            <a:r>
              <a:rPr i="1" dirty="0">
                <a:solidFill>
                  <a:schemeClr val="tx2">
                    <a:lumMod val="10000"/>
                  </a:schemeClr>
                </a:solidFill>
              </a:rPr>
              <a:t>Br J </a:t>
            </a:r>
            <a:r>
              <a:rPr i="1" dirty="0" err="1">
                <a:solidFill>
                  <a:schemeClr val="tx2">
                    <a:lumMod val="10000"/>
                  </a:schemeClr>
                </a:solidFill>
              </a:rPr>
              <a:t>Ophthalmol</a:t>
            </a:r>
            <a:r>
              <a:rPr dirty="0">
                <a:solidFill>
                  <a:schemeClr val="tx2">
                    <a:lumMod val="10000"/>
                  </a:schemeClr>
                </a:solidFill>
              </a:rPr>
              <a:t> 2005; 89: 1241–4.</a:t>
            </a:r>
          </a:p>
        </p:txBody>
      </p:sp>
    </p:spTree>
    <p:extLst>
      <p:ext uri="{BB962C8B-B14F-4D97-AF65-F5344CB8AC3E}">
        <p14:creationId xmlns:p14="http://schemas.microsoft.com/office/powerpoint/2010/main" val="232604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CEE33D21-8835-534F-BBC2-51A3B6D28040}"/>
              </a:ext>
            </a:extLst>
          </p:cNvPr>
          <p:cNvSpPr txBox="1"/>
          <p:nvPr/>
        </p:nvSpPr>
        <p:spPr>
          <a:xfrm>
            <a:off x="332509" y="193041"/>
            <a:ext cx="4705134" cy="584775"/>
          </a:xfrm>
          <a:prstGeom prst="rect">
            <a:avLst/>
          </a:prstGeom>
          <a:noFill/>
        </p:spPr>
        <p:txBody>
          <a:bodyPr wrap="none" rtlCol="0">
            <a:spAutoFit/>
          </a:bodyPr>
          <a:lstStyle/>
          <a:p>
            <a:r>
              <a:rPr lang="en-ID" sz="3200" b="1" dirty="0"/>
              <a:t>Activities of daily living</a:t>
            </a:r>
            <a:endParaRPr lang="en-US" sz="3200" b="1" dirty="0"/>
          </a:p>
        </p:txBody>
      </p:sp>
      <p:sp>
        <p:nvSpPr>
          <p:cNvPr id="12" name="Loss of independence and increased nursing home admissions occur among glaucoma patients with vision loss…">
            <a:extLst>
              <a:ext uri="{FF2B5EF4-FFF2-40B4-BE49-F238E27FC236}">
                <a16:creationId xmlns:a16="http://schemas.microsoft.com/office/drawing/2014/main" id="{8563597D-0C56-F14C-82EF-52F198276D5E}"/>
              </a:ext>
            </a:extLst>
          </p:cNvPr>
          <p:cNvSpPr txBox="1">
            <a:spLocks/>
          </p:cNvSpPr>
          <p:nvPr/>
        </p:nvSpPr>
        <p:spPr>
          <a:xfrm>
            <a:off x="671512" y="1938336"/>
            <a:ext cx="10604303"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a:solidFill>
                  <a:schemeClr val="tx2">
                    <a:lumMod val="10000"/>
                  </a:schemeClr>
                </a:solidFill>
              </a:rPr>
              <a:t>Loss of independence and increased nursing home admissions occur among glaucoma patients with vision loss</a:t>
            </a:r>
            <a:endParaRPr lang="en-ID" sz="3200" baseline="30000">
              <a:solidFill>
                <a:schemeClr val="tx2">
                  <a:lumMod val="10000"/>
                </a:schemeClr>
              </a:solidFill>
            </a:endParaRPr>
          </a:p>
          <a:p>
            <a:pPr>
              <a:buFont typeface="Wingdings 3" charset="2"/>
              <a:buChar char="•"/>
            </a:pPr>
            <a:r>
              <a:rPr lang="en-ID" sz="3200">
                <a:solidFill>
                  <a:schemeClr val="tx2">
                    <a:lumMod val="10000"/>
                  </a:schemeClr>
                </a:solidFill>
              </a:rPr>
              <a:t>Impacts on family and carers</a:t>
            </a:r>
            <a:endParaRPr lang="en-ID" sz="3200" dirty="0">
              <a:solidFill>
                <a:schemeClr val="tx2">
                  <a:lumMod val="10000"/>
                </a:schemeClr>
              </a:solidFill>
            </a:endParaRPr>
          </a:p>
        </p:txBody>
      </p:sp>
      <p:sp>
        <p:nvSpPr>
          <p:cNvPr id="14" name="Bramley T et al. Arch Ophthalmol 2008; 126: 849–56.">
            <a:extLst>
              <a:ext uri="{FF2B5EF4-FFF2-40B4-BE49-F238E27FC236}">
                <a16:creationId xmlns:a16="http://schemas.microsoft.com/office/drawing/2014/main" id="{145772E9-F029-C945-80FA-B914A6A3DCF6}"/>
              </a:ext>
            </a:extLst>
          </p:cNvPr>
          <p:cNvSpPr txBox="1"/>
          <p:nvPr/>
        </p:nvSpPr>
        <p:spPr>
          <a:xfrm>
            <a:off x="4485957" y="6567487"/>
            <a:ext cx="460121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err="1">
                <a:solidFill>
                  <a:schemeClr val="tx2">
                    <a:lumMod val="10000"/>
                  </a:schemeClr>
                </a:solidFill>
              </a:rPr>
              <a:t>Bramley</a:t>
            </a:r>
            <a:r>
              <a:rPr dirty="0">
                <a:solidFill>
                  <a:schemeClr val="tx2">
                    <a:lumMod val="10000"/>
                  </a:schemeClr>
                </a:solidFill>
              </a:rPr>
              <a:t> T </a:t>
            </a:r>
            <a:r>
              <a:rPr i="1" dirty="0">
                <a:solidFill>
                  <a:schemeClr val="tx2">
                    <a:lumMod val="10000"/>
                  </a:schemeClr>
                </a:solidFill>
              </a:rPr>
              <a:t>et al</a:t>
            </a:r>
            <a:r>
              <a:rPr dirty="0">
                <a:solidFill>
                  <a:schemeClr val="tx2">
                    <a:lumMod val="10000"/>
                  </a:schemeClr>
                </a:solidFill>
              </a:rPr>
              <a:t>. </a:t>
            </a:r>
            <a:r>
              <a:rPr i="1" dirty="0">
                <a:solidFill>
                  <a:schemeClr val="tx2">
                    <a:lumMod val="10000"/>
                  </a:schemeClr>
                </a:solidFill>
              </a:rPr>
              <a:t>Arch </a:t>
            </a:r>
            <a:r>
              <a:rPr i="1" dirty="0" err="1">
                <a:solidFill>
                  <a:schemeClr val="tx2">
                    <a:lumMod val="10000"/>
                  </a:schemeClr>
                </a:solidFill>
              </a:rPr>
              <a:t>Ophthalmol</a:t>
            </a:r>
            <a:r>
              <a:rPr dirty="0">
                <a:solidFill>
                  <a:schemeClr val="tx2">
                    <a:lumMod val="10000"/>
                  </a:schemeClr>
                </a:solidFill>
              </a:rPr>
              <a:t> 2008; 126: 849–56.</a:t>
            </a:r>
          </a:p>
        </p:txBody>
      </p:sp>
    </p:spTree>
    <p:extLst>
      <p:ext uri="{BB962C8B-B14F-4D97-AF65-F5344CB8AC3E}">
        <p14:creationId xmlns:p14="http://schemas.microsoft.com/office/powerpoint/2010/main" val="413082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D0ADA7BD-9406-CC45-87F8-01845F9EAB1E}"/>
              </a:ext>
            </a:extLst>
          </p:cNvPr>
          <p:cNvSpPr txBox="1"/>
          <p:nvPr/>
        </p:nvSpPr>
        <p:spPr>
          <a:xfrm>
            <a:off x="332509" y="193041"/>
            <a:ext cx="4705134" cy="584775"/>
          </a:xfrm>
          <a:prstGeom prst="rect">
            <a:avLst/>
          </a:prstGeom>
          <a:noFill/>
        </p:spPr>
        <p:txBody>
          <a:bodyPr wrap="none" rtlCol="0">
            <a:spAutoFit/>
          </a:bodyPr>
          <a:lstStyle/>
          <a:p>
            <a:r>
              <a:rPr lang="en-ID" sz="3200" b="1" dirty="0"/>
              <a:t>Activities of daily living</a:t>
            </a:r>
            <a:endParaRPr lang="en-US" sz="3200" b="1" dirty="0"/>
          </a:p>
        </p:txBody>
      </p:sp>
      <p:sp>
        <p:nvSpPr>
          <p:cNvPr id="12" name="What activities are important  to patients?1,2…">
            <a:extLst>
              <a:ext uri="{FF2B5EF4-FFF2-40B4-BE49-F238E27FC236}">
                <a16:creationId xmlns:a16="http://schemas.microsoft.com/office/drawing/2014/main" id="{3C4A7E5C-B325-B44F-920A-622B2FFD3219}"/>
              </a:ext>
            </a:extLst>
          </p:cNvPr>
          <p:cNvSpPr txBox="1">
            <a:spLocks/>
          </p:cNvSpPr>
          <p:nvPr/>
        </p:nvSpPr>
        <p:spPr>
          <a:xfrm>
            <a:off x="332509" y="1467593"/>
            <a:ext cx="11160270" cy="4114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a:solidFill>
                  <a:schemeClr val="tx2">
                    <a:lumMod val="10000"/>
                  </a:schemeClr>
                </a:solidFill>
              </a:rPr>
              <a:t>What activities are important </a:t>
            </a:r>
            <a:br>
              <a:rPr lang="en-ID" sz="3200">
                <a:solidFill>
                  <a:schemeClr val="tx2">
                    <a:lumMod val="10000"/>
                  </a:schemeClr>
                </a:solidFill>
              </a:rPr>
            </a:br>
            <a:r>
              <a:rPr lang="en-ID" sz="3200">
                <a:solidFill>
                  <a:schemeClr val="tx2">
                    <a:lumMod val="10000"/>
                  </a:schemeClr>
                </a:solidFill>
              </a:rPr>
              <a:t>to patients?</a:t>
            </a:r>
            <a:r>
              <a:rPr lang="en-ID" sz="3200" baseline="30000">
                <a:solidFill>
                  <a:schemeClr val="tx2">
                    <a:lumMod val="10000"/>
                  </a:schemeClr>
                </a:solidFill>
              </a:rPr>
              <a:t>1,2</a:t>
            </a:r>
          </a:p>
          <a:p>
            <a:pPr marL="765175" lvl="1">
              <a:spcBef>
                <a:spcPts val="0"/>
              </a:spcBef>
              <a:defRPr sz="2800"/>
            </a:pPr>
            <a:r>
              <a:rPr lang="en-ID" sz="3200">
                <a:solidFill>
                  <a:schemeClr val="tx2">
                    <a:lumMod val="10000"/>
                  </a:schemeClr>
                </a:solidFill>
              </a:rPr>
              <a:t>More important</a:t>
            </a:r>
          </a:p>
          <a:p>
            <a:pPr marL="1243012" lvl="2" indent="-287337">
              <a:spcBef>
                <a:spcPts val="0"/>
              </a:spcBef>
              <a:defRPr sz="2400"/>
            </a:pPr>
            <a:r>
              <a:rPr lang="en-ID" sz="3200">
                <a:solidFill>
                  <a:schemeClr val="tx2">
                    <a:lumMod val="10000"/>
                  </a:schemeClr>
                </a:solidFill>
              </a:rPr>
              <a:t>Central and near vision (reading)</a:t>
            </a:r>
          </a:p>
          <a:p>
            <a:pPr marL="1243012" lvl="2" indent="-287337">
              <a:spcBef>
                <a:spcPts val="0"/>
              </a:spcBef>
              <a:defRPr sz="2400"/>
            </a:pPr>
            <a:r>
              <a:rPr lang="en-ID" sz="3200">
                <a:solidFill>
                  <a:schemeClr val="tx2">
                    <a:lumMod val="10000"/>
                  </a:schemeClr>
                </a:solidFill>
              </a:rPr>
              <a:t>Mobility outside the home (driving and walking)</a:t>
            </a:r>
          </a:p>
          <a:p>
            <a:pPr marL="765175" lvl="1">
              <a:spcBef>
                <a:spcPts val="0"/>
              </a:spcBef>
              <a:defRPr sz="2800"/>
            </a:pPr>
            <a:r>
              <a:rPr lang="en-ID" sz="3200">
                <a:solidFill>
                  <a:schemeClr val="tx2">
                    <a:lumMod val="10000"/>
                  </a:schemeClr>
                </a:solidFill>
              </a:rPr>
              <a:t>Less important</a:t>
            </a:r>
          </a:p>
          <a:p>
            <a:pPr marL="1243012" lvl="2" indent="-287337">
              <a:spcBef>
                <a:spcPts val="0"/>
              </a:spcBef>
              <a:defRPr sz="2400"/>
            </a:pPr>
            <a:r>
              <a:rPr lang="en-ID" sz="3200">
                <a:solidFill>
                  <a:schemeClr val="tx2">
                    <a:lumMod val="10000"/>
                  </a:schemeClr>
                </a:solidFill>
              </a:rPr>
              <a:t>Glare, bumping into objects, household chores</a:t>
            </a:r>
            <a:endParaRPr lang="en-ID" sz="3200" dirty="0">
              <a:solidFill>
                <a:schemeClr val="tx2">
                  <a:lumMod val="10000"/>
                </a:schemeClr>
              </a:solidFill>
            </a:endParaRPr>
          </a:p>
        </p:txBody>
      </p:sp>
      <p:sp>
        <p:nvSpPr>
          <p:cNvPr id="14" name="1. Burr JM et al. Optom Vis Sci 2007; 84: 797–808;…">
            <a:extLst>
              <a:ext uri="{FF2B5EF4-FFF2-40B4-BE49-F238E27FC236}">
                <a16:creationId xmlns:a16="http://schemas.microsoft.com/office/drawing/2014/main" id="{DBFDF3EE-CB2D-AE49-800D-E03EA5C23345}"/>
              </a:ext>
            </a:extLst>
          </p:cNvPr>
          <p:cNvSpPr txBox="1"/>
          <p:nvPr/>
        </p:nvSpPr>
        <p:spPr>
          <a:xfrm>
            <a:off x="5366969" y="5993460"/>
            <a:ext cx="4601212"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tx2">
                    <a:lumMod val="10000"/>
                  </a:schemeClr>
                </a:solidFill>
              </a:rPr>
              <a:t>1. Burr JM </a:t>
            </a:r>
            <a:r>
              <a:rPr i="1" dirty="0">
                <a:solidFill>
                  <a:schemeClr val="tx2">
                    <a:lumMod val="10000"/>
                  </a:schemeClr>
                </a:solidFill>
              </a:rPr>
              <a:t>et al</a:t>
            </a:r>
            <a:r>
              <a:rPr dirty="0">
                <a:solidFill>
                  <a:schemeClr val="tx2">
                    <a:lumMod val="10000"/>
                  </a:schemeClr>
                </a:solidFill>
              </a:rPr>
              <a:t>. </a:t>
            </a:r>
            <a:r>
              <a:rPr i="1" dirty="0" err="1">
                <a:solidFill>
                  <a:schemeClr val="tx2">
                    <a:lumMod val="10000"/>
                  </a:schemeClr>
                </a:solidFill>
              </a:rPr>
              <a:t>Optom</a:t>
            </a:r>
            <a:r>
              <a:rPr i="1" dirty="0">
                <a:solidFill>
                  <a:schemeClr val="tx2">
                    <a:lumMod val="10000"/>
                  </a:schemeClr>
                </a:solidFill>
              </a:rPr>
              <a:t> Vis Sci</a:t>
            </a:r>
            <a:r>
              <a:rPr dirty="0">
                <a:solidFill>
                  <a:schemeClr val="tx2">
                    <a:lumMod val="10000"/>
                  </a:schemeClr>
                </a:solidFill>
              </a:rPr>
              <a:t> 2007; 84: 797–808;</a:t>
            </a:r>
          </a:p>
          <a:p>
            <a:pPr algn="r">
              <a:defRPr sz="1200">
                <a:solidFill>
                  <a:srgbClr val="FFFFFF"/>
                </a:solidFill>
                <a:latin typeface="+mj-lt"/>
                <a:ea typeface="+mj-ea"/>
                <a:cs typeface="+mj-cs"/>
                <a:sym typeface="Arial"/>
              </a:defRPr>
            </a:pPr>
            <a:r>
              <a:rPr dirty="0">
                <a:solidFill>
                  <a:schemeClr val="tx2">
                    <a:lumMod val="10000"/>
                  </a:schemeClr>
                </a:solidFill>
              </a:rPr>
              <a:t>2. Aspinall PA </a:t>
            </a:r>
            <a:r>
              <a:rPr i="1" dirty="0">
                <a:solidFill>
                  <a:schemeClr val="tx2">
                    <a:lumMod val="10000"/>
                  </a:schemeClr>
                </a:solidFill>
              </a:rPr>
              <a:t>et al</a:t>
            </a:r>
            <a:r>
              <a:rPr dirty="0">
                <a:solidFill>
                  <a:schemeClr val="tx2">
                    <a:lumMod val="10000"/>
                  </a:schemeClr>
                </a:solidFill>
              </a:rPr>
              <a:t>. </a:t>
            </a:r>
            <a:r>
              <a:rPr i="1" dirty="0">
                <a:solidFill>
                  <a:schemeClr val="tx2">
                    <a:lumMod val="10000"/>
                  </a:schemeClr>
                </a:solidFill>
              </a:rPr>
              <a:t>Invest </a:t>
            </a:r>
            <a:r>
              <a:rPr i="1" dirty="0" err="1">
                <a:solidFill>
                  <a:schemeClr val="tx2">
                    <a:lumMod val="10000"/>
                  </a:schemeClr>
                </a:solidFill>
              </a:rPr>
              <a:t>Ophthalmol</a:t>
            </a:r>
            <a:r>
              <a:rPr i="1" dirty="0">
                <a:solidFill>
                  <a:schemeClr val="tx2">
                    <a:lumMod val="10000"/>
                  </a:schemeClr>
                </a:solidFill>
              </a:rPr>
              <a:t> Vis Sci</a:t>
            </a:r>
            <a:r>
              <a:rPr dirty="0">
                <a:solidFill>
                  <a:schemeClr val="tx2">
                    <a:lumMod val="10000"/>
                  </a:schemeClr>
                </a:solidFill>
              </a:rPr>
              <a:t> 2008; 49: 1907–15.</a:t>
            </a:r>
          </a:p>
        </p:txBody>
      </p:sp>
    </p:spTree>
    <p:extLst>
      <p:ext uri="{BB962C8B-B14F-4D97-AF65-F5344CB8AC3E}">
        <p14:creationId xmlns:p14="http://schemas.microsoft.com/office/powerpoint/2010/main" val="125550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A43DB5D7-5727-0A47-9E64-C22A93122D8A}"/>
              </a:ext>
            </a:extLst>
          </p:cNvPr>
          <p:cNvSpPr txBox="1"/>
          <p:nvPr/>
        </p:nvSpPr>
        <p:spPr>
          <a:xfrm>
            <a:off x="443345" y="131552"/>
            <a:ext cx="1867819" cy="584775"/>
          </a:xfrm>
          <a:prstGeom prst="rect">
            <a:avLst/>
          </a:prstGeom>
          <a:noFill/>
        </p:spPr>
        <p:txBody>
          <a:bodyPr wrap="none" rtlCol="0">
            <a:spAutoFit/>
          </a:bodyPr>
          <a:lstStyle/>
          <a:p>
            <a:r>
              <a:rPr lang="en-ID" sz="3200" b="1" dirty="0"/>
              <a:t>Reading</a:t>
            </a:r>
            <a:endParaRPr lang="en-US" sz="3200" b="1" dirty="0"/>
          </a:p>
        </p:txBody>
      </p:sp>
      <p:sp>
        <p:nvSpPr>
          <p:cNvPr id="12" name="Advanced bilateral field loss is associated with impairment of spoken reading…">
            <a:extLst>
              <a:ext uri="{FF2B5EF4-FFF2-40B4-BE49-F238E27FC236}">
                <a16:creationId xmlns:a16="http://schemas.microsoft.com/office/drawing/2014/main" id="{A22E95D6-DF8F-3B4E-9C7C-445E5C4A58F1}"/>
              </a:ext>
            </a:extLst>
          </p:cNvPr>
          <p:cNvSpPr txBox="1">
            <a:spLocks/>
          </p:cNvSpPr>
          <p:nvPr/>
        </p:nvSpPr>
        <p:spPr>
          <a:xfrm>
            <a:off x="443345" y="1473388"/>
            <a:ext cx="8100306"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dirty="0">
                <a:solidFill>
                  <a:schemeClr val="bg1"/>
                </a:solidFill>
              </a:rPr>
              <a:t>Advanced bilateral field loss is associated with impairment of spoken reading</a:t>
            </a:r>
          </a:p>
          <a:p>
            <a:pPr marL="765175" lvl="1">
              <a:spcBef>
                <a:spcPts val="0"/>
              </a:spcBef>
              <a:defRPr sz="2800"/>
            </a:pPr>
            <a:r>
              <a:rPr lang="en-ID" sz="2800" dirty="0">
                <a:solidFill>
                  <a:schemeClr val="bg1"/>
                </a:solidFill>
              </a:rPr>
              <a:t>Affects ~10% of </a:t>
            </a:r>
            <a:br>
              <a:rPr lang="en-ID" sz="2800" dirty="0">
                <a:solidFill>
                  <a:schemeClr val="bg1"/>
                </a:solidFill>
              </a:rPr>
            </a:br>
            <a:r>
              <a:rPr lang="en-ID" sz="2800" dirty="0">
                <a:solidFill>
                  <a:schemeClr val="bg1"/>
                </a:solidFill>
              </a:rPr>
              <a:t>glaucoma patients</a:t>
            </a:r>
          </a:p>
          <a:p>
            <a:pPr marL="765175" lvl="1">
              <a:spcBef>
                <a:spcPts val="0"/>
              </a:spcBef>
              <a:defRPr sz="2800"/>
            </a:pPr>
            <a:r>
              <a:rPr lang="en-ID" sz="2800" dirty="0">
                <a:solidFill>
                  <a:schemeClr val="bg1"/>
                </a:solidFill>
              </a:rPr>
              <a:t>Dependent on VA</a:t>
            </a:r>
          </a:p>
          <a:p>
            <a:pPr marL="765175" lvl="1">
              <a:spcBef>
                <a:spcPts val="0"/>
              </a:spcBef>
              <a:defRPr sz="2800"/>
            </a:pPr>
            <a:r>
              <a:rPr lang="en-ID" sz="2800" dirty="0">
                <a:solidFill>
                  <a:schemeClr val="bg1"/>
                </a:solidFill>
              </a:rPr>
              <a:t>Mediated through central field damage</a:t>
            </a:r>
          </a:p>
        </p:txBody>
      </p:sp>
      <p:grpSp>
        <p:nvGrpSpPr>
          <p:cNvPr id="14" name="Group">
            <a:extLst>
              <a:ext uri="{FF2B5EF4-FFF2-40B4-BE49-F238E27FC236}">
                <a16:creationId xmlns:a16="http://schemas.microsoft.com/office/drawing/2014/main" id="{81F1AD34-F508-7640-8D57-C865F6C4F574}"/>
              </a:ext>
            </a:extLst>
          </p:cNvPr>
          <p:cNvGrpSpPr/>
          <p:nvPr/>
        </p:nvGrpSpPr>
        <p:grpSpPr>
          <a:xfrm>
            <a:off x="8604050" y="2234641"/>
            <a:ext cx="2671765" cy="2670181"/>
            <a:chOff x="0" y="-1"/>
            <a:chExt cx="2671764" cy="2670180"/>
          </a:xfrm>
        </p:grpSpPr>
        <p:pic>
          <p:nvPicPr>
            <p:cNvPr id="15" name="argladys" descr="argladys">
              <a:extLst>
                <a:ext uri="{FF2B5EF4-FFF2-40B4-BE49-F238E27FC236}">
                  <a16:creationId xmlns:a16="http://schemas.microsoft.com/office/drawing/2014/main" id="{40ED838B-505B-E24C-BF05-FF58791AD8DD}"/>
                </a:ext>
              </a:extLst>
            </p:cNvPr>
            <p:cNvPicPr>
              <a:picLocks noChangeAspect="1"/>
            </p:cNvPicPr>
            <p:nvPr/>
          </p:nvPicPr>
          <p:blipFill>
            <a:blip r:embed="rId5"/>
            <a:stretch>
              <a:fillRect/>
            </a:stretch>
          </p:blipFill>
          <p:spPr>
            <a:xfrm>
              <a:off x="400978" y="465030"/>
              <a:ext cx="1912693" cy="1780834"/>
            </a:xfrm>
            <a:prstGeom prst="rect">
              <a:avLst/>
            </a:prstGeom>
            <a:ln w="12700" cap="flat">
              <a:noFill/>
              <a:miter lim="400000"/>
            </a:ln>
            <a:effectLst/>
          </p:spPr>
        </p:pic>
        <p:sp>
          <p:nvSpPr>
            <p:cNvPr id="16" name="Circle">
              <a:extLst>
                <a:ext uri="{FF2B5EF4-FFF2-40B4-BE49-F238E27FC236}">
                  <a16:creationId xmlns:a16="http://schemas.microsoft.com/office/drawing/2014/main" id="{86221854-BA96-3445-9FCB-5A43F1463AA0}"/>
                </a:ext>
              </a:extLst>
            </p:cNvPr>
            <p:cNvSpPr/>
            <p:nvPr/>
          </p:nvSpPr>
          <p:spPr>
            <a:xfrm>
              <a:off x="-1" y="-2"/>
              <a:ext cx="2671766" cy="2670181"/>
            </a:xfrm>
            <a:prstGeom prst="ellipse">
              <a:avLst/>
            </a:prstGeom>
            <a:gradFill flip="none" rotWithShape="1">
              <a:gsLst>
                <a:gs pos="0">
                  <a:srgbClr val="FFFFFF">
                    <a:alpha val="0"/>
                  </a:srgbClr>
                </a:gs>
                <a:gs pos="100000">
                  <a:srgbClr val="FFFFFF"/>
                </a:gs>
              </a:gsLst>
              <a:path path="circle">
                <a:fillToRect l="37721" t="-19636" r="62278" b="119636"/>
              </a:path>
            </a:gradFill>
            <a:ln w="57150" cap="flat">
              <a:solidFill>
                <a:srgbClr val="99CCFF"/>
              </a:solidFill>
              <a:prstDash val="solid"/>
              <a:round/>
            </a:ln>
            <a:effectLst/>
          </p:spPr>
          <p:txBody>
            <a:bodyPr wrap="square" lIns="45718" tIns="45718" rIns="45718" bIns="45718" numCol="1" anchor="ctr">
              <a:noAutofit/>
            </a:bodyPr>
            <a:lstStyle/>
            <a:p>
              <a:pPr>
                <a:defRPr>
                  <a:solidFill>
                    <a:srgbClr val="FFFFFF"/>
                  </a:solidFill>
                  <a:latin typeface="Times New Roman"/>
                  <a:ea typeface="Times New Roman"/>
                  <a:cs typeface="Times New Roman"/>
                  <a:sym typeface="Times New Roman"/>
                </a:defRPr>
              </a:pPr>
              <a:endParaRPr/>
            </a:p>
          </p:txBody>
        </p:sp>
      </p:grpSp>
      <p:sp>
        <p:nvSpPr>
          <p:cNvPr id="17" name="Ramulu PY et al. Arch Ophthalmol 2009; 127: 82–7.">
            <a:extLst>
              <a:ext uri="{FF2B5EF4-FFF2-40B4-BE49-F238E27FC236}">
                <a16:creationId xmlns:a16="http://schemas.microsoft.com/office/drawing/2014/main" id="{3934A992-A6E5-B545-A108-56EF289A0E77}"/>
              </a:ext>
            </a:extLst>
          </p:cNvPr>
          <p:cNvSpPr txBox="1"/>
          <p:nvPr/>
        </p:nvSpPr>
        <p:spPr>
          <a:xfrm>
            <a:off x="4485957" y="6567487"/>
            <a:ext cx="460121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err="1">
                <a:solidFill>
                  <a:schemeClr val="bg1"/>
                </a:solidFill>
              </a:rPr>
              <a:t>Ramulu</a:t>
            </a:r>
            <a:r>
              <a:rPr dirty="0">
                <a:solidFill>
                  <a:schemeClr val="bg1"/>
                </a:solidFill>
              </a:rPr>
              <a:t> PY </a:t>
            </a:r>
            <a:r>
              <a:rPr i="1" dirty="0">
                <a:solidFill>
                  <a:schemeClr val="bg1"/>
                </a:solidFill>
              </a:rPr>
              <a:t>et al</a:t>
            </a:r>
            <a:r>
              <a:rPr dirty="0">
                <a:solidFill>
                  <a:schemeClr val="bg1"/>
                </a:solidFill>
              </a:rPr>
              <a:t>. </a:t>
            </a:r>
            <a:r>
              <a:rPr i="1" dirty="0">
                <a:solidFill>
                  <a:schemeClr val="bg1"/>
                </a:solidFill>
              </a:rPr>
              <a:t>Arch </a:t>
            </a:r>
            <a:r>
              <a:rPr i="1" dirty="0" err="1">
                <a:solidFill>
                  <a:schemeClr val="bg1"/>
                </a:solidFill>
              </a:rPr>
              <a:t>Ophthalmol</a:t>
            </a:r>
            <a:r>
              <a:rPr dirty="0">
                <a:solidFill>
                  <a:schemeClr val="bg1"/>
                </a:solidFill>
              </a:rPr>
              <a:t> 2009; 127: 82–7.</a:t>
            </a:r>
          </a:p>
        </p:txBody>
      </p:sp>
    </p:spTree>
    <p:extLst>
      <p:ext uri="{BB962C8B-B14F-4D97-AF65-F5344CB8AC3E}">
        <p14:creationId xmlns:p14="http://schemas.microsoft.com/office/powerpoint/2010/main" val="316789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7A18AA43-21D1-C448-B23B-B967E1F0A638}"/>
              </a:ext>
            </a:extLst>
          </p:cNvPr>
          <p:cNvSpPr txBox="1"/>
          <p:nvPr/>
        </p:nvSpPr>
        <p:spPr>
          <a:xfrm>
            <a:off x="333396" y="172520"/>
            <a:ext cx="5381601" cy="584775"/>
          </a:xfrm>
          <a:prstGeom prst="rect">
            <a:avLst/>
          </a:prstGeom>
          <a:noFill/>
        </p:spPr>
        <p:txBody>
          <a:bodyPr wrap="none" rtlCol="0">
            <a:spAutoFit/>
          </a:bodyPr>
          <a:lstStyle/>
          <a:p>
            <a:r>
              <a:rPr lang="en-ID" sz="3200" b="1" dirty="0"/>
              <a:t>Orientation and mobility</a:t>
            </a:r>
            <a:r>
              <a:rPr lang="en-ID" sz="3200" b="1" baseline="30000" dirty="0"/>
              <a:t>1,2</a:t>
            </a:r>
            <a:endParaRPr lang="en-US" sz="3200" b="1" dirty="0"/>
          </a:p>
        </p:txBody>
      </p:sp>
      <p:sp>
        <p:nvSpPr>
          <p:cNvPr id="12" name="Walking speed reduced…">
            <a:extLst>
              <a:ext uri="{FF2B5EF4-FFF2-40B4-BE49-F238E27FC236}">
                <a16:creationId xmlns:a16="http://schemas.microsoft.com/office/drawing/2014/main" id="{2E9083BB-031B-1E46-ACDC-5671762A9951}"/>
              </a:ext>
            </a:extLst>
          </p:cNvPr>
          <p:cNvSpPr txBox="1">
            <a:spLocks/>
          </p:cNvSpPr>
          <p:nvPr/>
        </p:nvSpPr>
        <p:spPr>
          <a:xfrm>
            <a:off x="355425" y="1580997"/>
            <a:ext cx="8139981"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dirty="0">
                <a:solidFill>
                  <a:schemeClr val="bg1"/>
                </a:solidFill>
              </a:rPr>
              <a:t>Walking speed reduced</a:t>
            </a:r>
          </a:p>
          <a:p>
            <a:pPr marL="765175" lvl="1">
              <a:lnSpc>
                <a:spcPct val="90000"/>
              </a:lnSpc>
              <a:spcBef>
                <a:spcPts val="0"/>
              </a:spcBef>
              <a:defRPr sz="2700"/>
            </a:pPr>
            <a:r>
              <a:rPr lang="en-ID" sz="2800" dirty="0">
                <a:solidFill>
                  <a:schemeClr val="bg1"/>
                </a:solidFill>
              </a:rPr>
              <a:t>Significantly slower for persons with bilateral glaucoma versus no glaucoma</a:t>
            </a:r>
            <a:r>
              <a:rPr lang="en-ID" sz="2800" baseline="30000" dirty="0">
                <a:solidFill>
                  <a:schemeClr val="bg1"/>
                </a:solidFill>
              </a:rPr>
              <a:t>1</a:t>
            </a:r>
          </a:p>
          <a:p>
            <a:pPr marL="765175" lvl="1">
              <a:lnSpc>
                <a:spcPct val="90000"/>
              </a:lnSpc>
              <a:spcBef>
                <a:spcPts val="0"/>
              </a:spcBef>
              <a:defRPr sz="2700"/>
            </a:pPr>
            <a:r>
              <a:rPr lang="en-ID" sz="2800" dirty="0">
                <a:solidFill>
                  <a:schemeClr val="bg1"/>
                </a:solidFill>
              </a:rPr>
              <a:t>Speed decreases with </a:t>
            </a:r>
            <a:br>
              <a:rPr lang="en-ID" sz="2800" dirty="0">
                <a:solidFill>
                  <a:schemeClr val="bg1"/>
                </a:solidFill>
              </a:rPr>
            </a:br>
            <a:r>
              <a:rPr lang="en-ID" sz="2800" dirty="0">
                <a:solidFill>
                  <a:schemeClr val="bg1"/>
                </a:solidFill>
              </a:rPr>
              <a:t>disease severity</a:t>
            </a:r>
            <a:r>
              <a:rPr lang="en-ID" sz="2800" baseline="30000" dirty="0">
                <a:solidFill>
                  <a:schemeClr val="bg1"/>
                </a:solidFill>
              </a:rPr>
              <a:t>2</a:t>
            </a:r>
          </a:p>
          <a:p>
            <a:pPr marL="1243012" lvl="2" indent="-287337">
              <a:spcBef>
                <a:spcPts val="0"/>
              </a:spcBef>
              <a:defRPr sz="2200"/>
            </a:pPr>
            <a:r>
              <a:rPr lang="en-ID" sz="2200" dirty="0">
                <a:solidFill>
                  <a:schemeClr val="bg1"/>
                </a:solidFill>
              </a:rPr>
              <a:t>Correlation with HFA 24-2 </a:t>
            </a:r>
            <a:r>
              <a:rPr lang="en-ID" sz="2200" dirty="0" err="1">
                <a:solidFill>
                  <a:schemeClr val="bg1"/>
                </a:solidFill>
              </a:rPr>
              <a:t>MD</a:t>
            </a:r>
            <a:r>
              <a:rPr lang="en-ID" sz="2200" baseline="-25000" dirty="0" err="1">
                <a:solidFill>
                  <a:schemeClr val="bg1"/>
                </a:solidFill>
              </a:rPr>
              <a:t>worse</a:t>
            </a:r>
            <a:endParaRPr lang="en-ID" sz="2200" baseline="-25000" dirty="0">
              <a:solidFill>
                <a:schemeClr val="bg1"/>
              </a:solidFill>
            </a:endParaRPr>
          </a:p>
          <a:p>
            <a:pPr>
              <a:buFont typeface="Wingdings 3" charset="2"/>
              <a:buChar char="•"/>
            </a:pPr>
            <a:r>
              <a:rPr lang="en-ID" sz="3200" dirty="0">
                <a:solidFill>
                  <a:schemeClr val="bg1"/>
                </a:solidFill>
              </a:rPr>
              <a:t>Significantly more bumps</a:t>
            </a:r>
            <a:r>
              <a:rPr lang="en-ID" sz="3200" baseline="30000" dirty="0">
                <a:solidFill>
                  <a:schemeClr val="bg1"/>
                </a:solidFill>
              </a:rPr>
              <a:t>1</a:t>
            </a:r>
          </a:p>
        </p:txBody>
      </p:sp>
      <p:pic>
        <p:nvPicPr>
          <p:cNvPr id="14" name="C:\Users\haymesdomain\Documents\SHARONS\DALHOUSIE_Glaucoma\FALLS_CRASHES\falls_images\gerald_walk.jpg" descr="C:\Users\haymesdomain\Documents\SHARONS\DALHOUSIE_Glaucoma\FALLS_CRASHES\falls_images\gerald_walk.jpg">
            <a:extLst>
              <a:ext uri="{FF2B5EF4-FFF2-40B4-BE49-F238E27FC236}">
                <a16:creationId xmlns:a16="http://schemas.microsoft.com/office/drawing/2014/main" id="{2F86675A-C348-4149-9033-8C0E205C1117}"/>
              </a:ext>
            </a:extLst>
          </p:cNvPr>
          <p:cNvPicPr>
            <a:picLocks noChangeAspect="1"/>
          </p:cNvPicPr>
          <p:nvPr/>
        </p:nvPicPr>
        <p:blipFill>
          <a:blip r:embed="rId5"/>
          <a:stretch>
            <a:fillRect/>
          </a:stretch>
        </p:blipFill>
        <p:spPr>
          <a:xfrm>
            <a:off x="8966814" y="973702"/>
            <a:ext cx="2781927" cy="4665395"/>
          </a:xfrm>
          <a:prstGeom prst="rect">
            <a:avLst/>
          </a:prstGeom>
          <a:ln w="12700">
            <a:miter lim="400000"/>
          </a:ln>
        </p:spPr>
      </p:pic>
      <p:sp>
        <p:nvSpPr>
          <p:cNvPr id="15" name="HFA, Humphrey field analyser; MD, mean deviation.">
            <a:extLst>
              <a:ext uri="{FF2B5EF4-FFF2-40B4-BE49-F238E27FC236}">
                <a16:creationId xmlns:a16="http://schemas.microsoft.com/office/drawing/2014/main" id="{C4E69203-25B3-FF40-A964-0CA41E93F3DA}"/>
              </a:ext>
            </a:extLst>
          </p:cNvPr>
          <p:cNvSpPr txBox="1"/>
          <p:nvPr/>
        </p:nvSpPr>
        <p:spPr>
          <a:xfrm>
            <a:off x="45719" y="6342063"/>
            <a:ext cx="3837624" cy="507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indent="177800">
              <a:lnSpc>
                <a:spcPct val="90000"/>
              </a:lnSpc>
              <a:defRPr sz="1500">
                <a:solidFill>
                  <a:srgbClr val="FFFFFF"/>
                </a:solidFill>
                <a:latin typeface="+mj-lt"/>
                <a:ea typeface="+mj-ea"/>
                <a:cs typeface="+mj-cs"/>
                <a:sym typeface="Arial"/>
              </a:defRPr>
            </a:pPr>
            <a:r>
              <a:rPr>
                <a:solidFill>
                  <a:schemeClr val="bg1"/>
                </a:solidFill>
              </a:rPr>
              <a:t>HFA, Humphrey field analyser;</a:t>
            </a:r>
            <a:br>
              <a:rPr>
                <a:solidFill>
                  <a:schemeClr val="bg1"/>
                </a:solidFill>
              </a:rPr>
            </a:br>
            <a:r>
              <a:rPr>
                <a:solidFill>
                  <a:schemeClr val="bg1"/>
                </a:solidFill>
              </a:rPr>
              <a:t>MD, mean deviation.</a:t>
            </a:r>
          </a:p>
        </p:txBody>
      </p:sp>
      <p:sp>
        <p:nvSpPr>
          <p:cNvPr id="16" name="1. Friedman DS et al. Ophthalmology 2007; 114: 2232–7;  2. Turano KA et al. Invest Ophthalmol Vis Sci 1999; 40: 2803–9.">
            <a:extLst>
              <a:ext uri="{FF2B5EF4-FFF2-40B4-BE49-F238E27FC236}">
                <a16:creationId xmlns:a16="http://schemas.microsoft.com/office/drawing/2014/main" id="{E1032F0B-4EB0-724B-9C15-D0930142DA5A}"/>
              </a:ext>
            </a:extLst>
          </p:cNvPr>
          <p:cNvSpPr txBox="1"/>
          <p:nvPr/>
        </p:nvSpPr>
        <p:spPr>
          <a:xfrm>
            <a:off x="5500742" y="6184459"/>
            <a:ext cx="4755199"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Friedman DS </a:t>
            </a:r>
            <a:r>
              <a:rPr i="1" dirty="0">
                <a:solidFill>
                  <a:schemeClr val="bg1"/>
                </a:solidFill>
              </a:rPr>
              <a:t>et al</a:t>
            </a:r>
            <a:r>
              <a:rPr dirty="0">
                <a:solidFill>
                  <a:schemeClr val="bg1"/>
                </a:solidFill>
              </a:rPr>
              <a:t>. </a:t>
            </a:r>
            <a:r>
              <a:rPr i="1" dirty="0">
                <a:solidFill>
                  <a:schemeClr val="bg1"/>
                </a:solidFill>
              </a:rPr>
              <a:t>Ophthalmology</a:t>
            </a:r>
            <a:r>
              <a:rPr dirty="0">
                <a:solidFill>
                  <a:schemeClr val="bg1"/>
                </a:solidFill>
              </a:rPr>
              <a:t> 2007; 114: 2232–7;</a:t>
            </a:r>
            <a:br>
              <a:rPr dirty="0">
                <a:solidFill>
                  <a:schemeClr val="bg1"/>
                </a:solidFill>
              </a:rPr>
            </a:br>
            <a:r>
              <a:rPr dirty="0">
                <a:solidFill>
                  <a:schemeClr val="bg1"/>
                </a:solidFill>
              </a:rPr>
              <a:t> 2. Turano KA </a:t>
            </a:r>
            <a:r>
              <a:rPr i="1" dirty="0">
                <a:solidFill>
                  <a:schemeClr val="bg1"/>
                </a:solidFill>
              </a:rPr>
              <a:t>et al</a:t>
            </a:r>
            <a:r>
              <a:rPr dirty="0">
                <a:solidFill>
                  <a:schemeClr val="bg1"/>
                </a:solidFill>
              </a:rPr>
              <a:t>. </a:t>
            </a:r>
            <a:r>
              <a:rPr i="1" dirty="0">
                <a:solidFill>
                  <a:schemeClr val="bg1"/>
                </a:solidFill>
              </a:rPr>
              <a:t>Invest </a:t>
            </a:r>
            <a:r>
              <a:rPr i="1" dirty="0" err="1">
                <a:solidFill>
                  <a:schemeClr val="bg1"/>
                </a:solidFill>
              </a:rPr>
              <a:t>Ophthalmol</a:t>
            </a:r>
            <a:r>
              <a:rPr i="1" dirty="0">
                <a:solidFill>
                  <a:schemeClr val="bg1"/>
                </a:solidFill>
              </a:rPr>
              <a:t> Vis Sci</a:t>
            </a:r>
            <a:r>
              <a:rPr dirty="0">
                <a:solidFill>
                  <a:schemeClr val="bg1"/>
                </a:solidFill>
              </a:rPr>
              <a:t> 1999; 40: 2803–9.</a:t>
            </a:r>
          </a:p>
        </p:txBody>
      </p:sp>
    </p:spTree>
    <p:extLst>
      <p:ext uri="{BB962C8B-B14F-4D97-AF65-F5344CB8AC3E}">
        <p14:creationId xmlns:p14="http://schemas.microsoft.com/office/powerpoint/2010/main" val="93042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8ABBEBB9-C8E7-4445-93A6-0AE1B9BAF5AD}"/>
              </a:ext>
            </a:extLst>
          </p:cNvPr>
          <p:cNvSpPr txBox="1"/>
          <p:nvPr/>
        </p:nvSpPr>
        <p:spPr>
          <a:xfrm>
            <a:off x="415636" y="184048"/>
            <a:ext cx="1029449" cy="584775"/>
          </a:xfrm>
          <a:prstGeom prst="rect">
            <a:avLst/>
          </a:prstGeom>
          <a:noFill/>
        </p:spPr>
        <p:txBody>
          <a:bodyPr wrap="none" rtlCol="0">
            <a:spAutoFit/>
          </a:bodyPr>
          <a:lstStyle/>
          <a:p>
            <a:r>
              <a:rPr lang="en-ID" sz="3200" b="1" dirty="0"/>
              <a:t>Falls</a:t>
            </a:r>
            <a:endParaRPr lang="en-US" sz="3200" b="1" dirty="0"/>
          </a:p>
        </p:txBody>
      </p:sp>
      <p:sp>
        <p:nvSpPr>
          <p:cNvPr id="12" name="Glaucoma is a risk factor for falls1–3…">
            <a:extLst>
              <a:ext uri="{FF2B5EF4-FFF2-40B4-BE49-F238E27FC236}">
                <a16:creationId xmlns:a16="http://schemas.microsoft.com/office/drawing/2014/main" id="{8255963B-279D-CB45-A53C-6CA50457B061}"/>
              </a:ext>
            </a:extLst>
          </p:cNvPr>
          <p:cNvSpPr txBox="1">
            <a:spLocks/>
          </p:cNvSpPr>
          <p:nvPr/>
        </p:nvSpPr>
        <p:spPr>
          <a:xfrm>
            <a:off x="589741" y="1327665"/>
            <a:ext cx="9358977" cy="4114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dirty="0">
                <a:solidFill>
                  <a:schemeClr val="bg1"/>
                </a:solidFill>
              </a:rPr>
              <a:t>Glaucoma is a risk factor for falls</a:t>
            </a:r>
            <a:r>
              <a:rPr lang="en-ID" sz="3200" baseline="30000" dirty="0">
                <a:solidFill>
                  <a:schemeClr val="bg1"/>
                </a:solidFill>
              </a:rPr>
              <a:t>1–3</a:t>
            </a:r>
          </a:p>
          <a:p>
            <a:pPr>
              <a:buFont typeface="Wingdings 3" charset="2"/>
              <a:buChar char="•"/>
            </a:pPr>
            <a:r>
              <a:rPr lang="en-ID" sz="3200" dirty="0">
                <a:solidFill>
                  <a:schemeClr val="bg1"/>
                </a:solidFill>
              </a:rPr>
              <a:t>Falls are a leading cause of:</a:t>
            </a:r>
            <a:r>
              <a:rPr lang="en-ID" sz="3200" baseline="30000" dirty="0">
                <a:solidFill>
                  <a:schemeClr val="bg1"/>
                </a:solidFill>
              </a:rPr>
              <a:t>4–7</a:t>
            </a:r>
          </a:p>
          <a:p>
            <a:pPr marL="765175" lvl="1">
              <a:spcBef>
                <a:spcPts val="300"/>
              </a:spcBef>
              <a:defRPr sz="2800"/>
            </a:pPr>
            <a:r>
              <a:rPr lang="en-ID" sz="3200" dirty="0">
                <a:solidFill>
                  <a:schemeClr val="bg1"/>
                </a:solidFill>
              </a:rPr>
              <a:t>injury</a:t>
            </a:r>
          </a:p>
          <a:p>
            <a:pPr marL="765175" lvl="1">
              <a:spcBef>
                <a:spcPts val="300"/>
              </a:spcBef>
              <a:defRPr sz="2800"/>
            </a:pPr>
            <a:r>
              <a:rPr lang="en-ID" sz="3200" dirty="0">
                <a:solidFill>
                  <a:schemeClr val="bg1"/>
                </a:solidFill>
              </a:rPr>
              <a:t>hospitalisation</a:t>
            </a:r>
          </a:p>
          <a:p>
            <a:pPr marL="765175" lvl="1">
              <a:spcBef>
                <a:spcPts val="300"/>
              </a:spcBef>
              <a:defRPr sz="2800"/>
            </a:pPr>
            <a:r>
              <a:rPr lang="en-ID" sz="3200" dirty="0">
                <a:solidFill>
                  <a:schemeClr val="bg1"/>
                </a:solidFill>
              </a:rPr>
              <a:t>functional decline</a:t>
            </a:r>
          </a:p>
          <a:p>
            <a:pPr marL="765175" lvl="1">
              <a:spcBef>
                <a:spcPts val="300"/>
              </a:spcBef>
              <a:defRPr sz="2800"/>
            </a:pPr>
            <a:r>
              <a:rPr lang="en-ID" sz="3200" dirty="0">
                <a:solidFill>
                  <a:schemeClr val="bg1"/>
                </a:solidFill>
              </a:rPr>
              <a:t>nursing home placement</a:t>
            </a:r>
            <a:endParaRPr lang="en-ID" sz="3200" baseline="30000" dirty="0">
              <a:solidFill>
                <a:schemeClr val="bg1"/>
              </a:solidFill>
            </a:endParaRPr>
          </a:p>
          <a:p>
            <a:pPr marL="765175" lvl="1">
              <a:spcBef>
                <a:spcPts val="300"/>
              </a:spcBef>
              <a:defRPr sz="2800"/>
            </a:pPr>
            <a:r>
              <a:rPr lang="en-ID" sz="3200" dirty="0">
                <a:solidFill>
                  <a:schemeClr val="bg1"/>
                </a:solidFill>
              </a:rPr>
              <a:t>death</a:t>
            </a:r>
          </a:p>
          <a:p>
            <a:pPr>
              <a:buFont typeface="Wingdings 3" charset="2"/>
              <a:buChar char="•"/>
            </a:pPr>
            <a:r>
              <a:rPr lang="en-ID" sz="3200" dirty="0">
                <a:solidFill>
                  <a:schemeClr val="bg1"/>
                </a:solidFill>
              </a:rPr>
              <a:t>Falls are costly</a:t>
            </a:r>
            <a:r>
              <a:rPr lang="en-ID" sz="3200" baseline="30000" dirty="0">
                <a:solidFill>
                  <a:schemeClr val="bg1"/>
                </a:solidFill>
              </a:rPr>
              <a:t>8</a:t>
            </a:r>
          </a:p>
        </p:txBody>
      </p:sp>
      <p:sp>
        <p:nvSpPr>
          <p:cNvPr id="14" name="1. Ivers RQ et al. J Am Geriatr Soc 1998; 46: 58–64;  2. Haymes SA et al. Invest Ophthalmol Vis Sci 2007; 48: 1149–55; 3. Lamoureux EL et al. Invest Ophthalmol Vis Sci 2008; 49: 528–33; 4. Tinetti ME et al. J Am Geriatr Soc 1995; 43: 1207–13; 5. Tinetti ">
            <a:extLst>
              <a:ext uri="{FF2B5EF4-FFF2-40B4-BE49-F238E27FC236}">
                <a16:creationId xmlns:a16="http://schemas.microsoft.com/office/drawing/2014/main" id="{203D9795-3F46-0E46-9BEE-6ABEC7CC5585}"/>
              </a:ext>
            </a:extLst>
          </p:cNvPr>
          <p:cNvSpPr txBox="1"/>
          <p:nvPr/>
        </p:nvSpPr>
        <p:spPr>
          <a:xfrm>
            <a:off x="5647441" y="5152732"/>
            <a:ext cx="5110800" cy="156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a:t>
            </a:r>
            <a:r>
              <a:rPr dirty="0" err="1">
                <a:solidFill>
                  <a:schemeClr val="bg1"/>
                </a:solidFill>
              </a:rPr>
              <a:t>Ivers</a:t>
            </a:r>
            <a:r>
              <a:rPr dirty="0">
                <a:solidFill>
                  <a:schemeClr val="bg1"/>
                </a:solidFill>
              </a:rPr>
              <a:t> RQ </a:t>
            </a:r>
            <a:r>
              <a:rPr i="1" dirty="0">
                <a:solidFill>
                  <a:schemeClr val="bg1"/>
                </a:solidFill>
              </a:rPr>
              <a:t>et al</a:t>
            </a:r>
            <a:r>
              <a:rPr dirty="0">
                <a:solidFill>
                  <a:schemeClr val="bg1"/>
                </a:solidFill>
              </a:rPr>
              <a:t>. </a:t>
            </a:r>
            <a:r>
              <a:rPr i="1" dirty="0">
                <a:solidFill>
                  <a:schemeClr val="bg1"/>
                </a:solidFill>
              </a:rPr>
              <a:t>J Am </a:t>
            </a:r>
            <a:r>
              <a:rPr i="1" dirty="0" err="1">
                <a:solidFill>
                  <a:schemeClr val="bg1"/>
                </a:solidFill>
              </a:rPr>
              <a:t>Geriatr</a:t>
            </a:r>
            <a:r>
              <a:rPr i="1" dirty="0">
                <a:solidFill>
                  <a:schemeClr val="bg1"/>
                </a:solidFill>
              </a:rPr>
              <a:t> </a:t>
            </a:r>
            <a:r>
              <a:rPr i="1" dirty="0" err="1">
                <a:solidFill>
                  <a:schemeClr val="bg1"/>
                </a:solidFill>
              </a:rPr>
              <a:t>Soc</a:t>
            </a:r>
            <a:r>
              <a:rPr dirty="0">
                <a:solidFill>
                  <a:schemeClr val="bg1"/>
                </a:solidFill>
              </a:rPr>
              <a:t> 1998; 46: 58–64;</a:t>
            </a:r>
            <a:br>
              <a:rPr dirty="0">
                <a:solidFill>
                  <a:schemeClr val="bg1"/>
                </a:solidFill>
              </a:rPr>
            </a:br>
            <a:r>
              <a:rPr dirty="0">
                <a:solidFill>
                  <a:schemeClr val="bg1"/>
                </a:solidFill>
              </a:rPr>
              <a:t> 2. </a:t>
            </a:r>
            <a:r>
              <a:rPr dirty="0" err="1">
                <a:solidFill>
                  <a:schemeClr val="bg1"/>
                </a:solidFill>
              </a:rPr>
              <a:t>Haymes</a:t>
            </a:r>
            <a:r>
              <a:rPr dirty="0">
                <a:solidFill>
                  <a:schemeClr val="bg1"/>
                </a:solidFill>
              </a:rPr>
              <a:t> SA </a:t>
            </a:r>
            <a:r>
              <a:rPr i="1" dirty="0">
                <a:solidFill>
                  <a:schemeClr val="bg1"/>
                </a:solidFill>
              </a:rPr>
              <a:t>et al</a:t>
            </a:r>
            <a:r>
              <a:rPr dirty="0">
                <a:solidFill>
                  <a:schemeClr val="bg1"/>
                </a:solidFill>
              </a:rPr>
              <a:t>. </a:t>
            </a:r>
            <a:r>
              <a:rPr i="1" dirty="0">
                <a:solidFill>
                  <a:schemeClr val="bg1"/>
                </a:solidFill>
              </a:rPr>
              <a:t>Invest </a:t>
            </a:r>
            <a:r>
              <a:rPr i="1" dirty="0" err="1">
                <a:solidFill>
                  <a:schemeClr val="bg1"/>
                </a:solidFill>
              </a:rPr>
              <a:t>Ophthalmol</a:t>
            </a:r>
            <a:r>
              <a:rPr i="1" dirty="0">
                <a:solidFill>
                  <a:schemeClr val="bg1"/>
                </a:solidFill>
              </a:rPr>
              <a:t> Vis Sci</a:t>
            </a:r>
            <a:r>
              <a:rPr dirty="0">
                <a:solidFill>
                  <a:schemeClr val="bg1"/>
                </a:solidFill>
              </a:rPr>
              <a:t> 2007; 48: 1149–55;</a:t>
            </a:r>
            <a:br>
              <a:rPr dirty="0">
                <a:solidFill>
                  <a:schemeClr val="bg1"/>
                </a:solidFill>
              </a:rPr>
            </a:br>
            <a:r>
              <a:rPr dirty="0">
                <a:solidFill>
                  <a:schemeClr val="bg1"/>
                </a:solidFill>
              </a:rPr>
              <a:t>3. Lamoureux EL </a:t>
            </a:r>
            <a:r>
              <a:rPr i="1" dirty="0">
                <a:solidFill>
                  <a:schemeClr val="bg1"/>
                </a:solidFill>
              </a:rPr>
              <a:t>et al</a:t>
            </a:r>
            <a:r>
              <a:rPr dirty="0">
                <a:solidFill>
                  <a:schemeClr val="bg1"/>
                </a:solidFill>
              </a:rPr>
              <a:t>. </a:t>
            </a:r>
            <a:r>
              <a:rPr i="1" dirty="0">
                <a:solidFill>
                  <a:schemeClr val="bg1"/>
                </a:solidFill>
              </a:rPr>
              <a:t>Invest </a:t>
            </a:r>
            <a:r>
              <a:rPr i="1" dirty="0" err="1">
                <a:solidFill>
                  <a:schemeClr val="bg1"/>
                </a:solidFill>
              </a:rPr>
              <a:t>Ophthalmol</a:t>
            </a:r>
            <a:r>
              <a:rPr i="1" dirty="0">
                <a:solidFill>
                  <a:schemeClr val="bg1"/>
                </a:solidFill>
              </a:rPr>
              <a:t> Vis Sci</a:t>
            </a:r>
            <a:r>
              <a:rPr dirty="0">
                <a:solidFill>
                  <a:schemeClr val="bg1"/>
                </a:solidFill>
              </a:rPr>
              <a:t> 2008; 49: 528–33;</a:t>
            </a:r>
            <a:br>
              <a:rPr dirty="0">
                <a:solidFill>
                  <a:schemeClr val="bg1"/>
                </a:solidFill>
              </a:rPr>
            </a:br>
            <a:r>
              <a:rPr dirty="0">
                <a:solidFill>
                  <a:schemeClr val="bg1"/>
                </a:solidFill>
              </a:rPr>
              <a:t>4. Tinetti ME </a:t>
            </a:r>
            <a:r>
              <a:rPr i="1" dirty="0">
                <a:solidFill>
                  <a:schemeClr val="bg1"/>
                </a:solidFill>
              </a:rPr>
              <a:t>et al</a:t>
            </a:r>
            <a:r>
              <a:rPr dirty="0">
                <a:solidFill>
                  <a:schemeClr val="bg1"/>
                </a:solidFill>
              </a:rPr>
              <a:t>. </a:t>
            </a:r>
            <a:r>
              <a:rPr i="1" dirty="0">
                <a:solidFill>
                  <a:schemeClr val="bg1"/>
                </a:solidFill>
              </a:rPr>
              <a:t>J Am </a:t>
            </a:r>
            <a:r>
              <a:rPr i="1" dirty="0" err="1">
                <a:solidFill>
                  <a:schemeClr val="bg1"/>
                </a:solidFill>
              </a:rPr>
              <a:t>Geriatr</a:t>
            </a:r>
            <a:r>
              <a:rPr i="1" dirty="0">
                <a:solidFill>
                  <a:schemeClr val="bg1"/>
                </a:solidFill>
              </a:rPr>
              <a:t> </a:t>
            </a:r>
            <a:r>
              <a:rPr i="1" dirty="0" err="1">
                <a:solidFill>
                  <a:schemeClr val="bg1"/>
                </a:solidFill>
              </a:rPr>
              <a:t>Soc</a:t>
            </a:r>
            <a:r>
              <a:rPr dirty="0">
                <a:solidFill>
                  <a:schemeClr val="bg1"/>
                </a:solidFill>
              </a:rPr>
              <a:t> 1995; 43: 1207–13;</a:t>
            </a:r>
            <a:br>
              <a:rPr dirty="0">
                <a:solidFill>
                  <a:schemeClr val="bg1"/>
                </a:solidFill>
              </a:rPr>
            </a:br>
            <a:r>
              <a:rPr dirty="0">
                <a:solidFill>
                  <a:schemeClr val="bg1"/>
                </a:solidFill>
              </a:rPr>
              <a:t>5. Tinetti ME </a:t>
            </a:r>
            <a:r>
              <a:rPr i="1" dirty="0">
                <a:solidFill>
                  <a:schemeClr val="bg1"/>
                </a:solidFill>
              </a:rPr>
              <a:t>et al</a:t>
            </a:r>
            <a:r>
              <a:rPr dirty="0">
                <a:solidFill>
                  <a:schemeClr val="bg1"/>
                </a:solidFill>
              </a:rPr>
              <a:t>. </a:t>
            </a:r>
            <a:r>
              <a:rPr i="1" dirty="0">
                <a:solidFill>
                  <a:schemeClr val="bg1"/>
                </a:solidFill>
              </a:rPr>
              <a:t>J Am </a:t>
            </a:r>
            <a:r>
              <a:rPr i="1" dirty="0" err="1">
                <a:solidFill>
                  <a:schemeClr val="bg1"/>
                </a:solidFill>
              </a:rPr>
              <a:t>Geriatr</a:t>
            </a:r>
            <a:r>
              <a:rPr i="1" dirty="0">
                <a:solidFill>
                  <a:schemeClr val="bg1"/>
                </a:solidFill>
              </a:rPr>
              <a:t> </a:t>
            </a:r>
            <a:r>
              <a:rPr i="1" dirty="0" err="1">
                <a:solidFill>
                  <a:schemeClr val="bg1"/>
                </a:solidFill>
              </a:rPr>
              <a:t>Soc</a:t>
            </a:r>
            <a:r>
              <a:rPr dirty="0">
                <a:solidFill>
                  <a:schemeClr val="bg1"/>
                </a:solidFill>
              </a:rPr>
              <a:t> 1995; 43: 1214–21;</a:t>
            </a:r>
            <a:br>
              <a:rPr dirty="0">
                <a:solidFill>
                  <a:schemeClr val="bg1"/>
                </a:solidFill>
              </a:rPr>
            </a:br>
            <a:r>
              <a:rPr dirty="0">
                <a:solidFill>
                  <a:schemeClr val="bg1"/>
                </a:solidFill>
              </a:rPr>
              <a:t>6. Stevens JA </a:t>
            </a:r>
            <a:r>
              <a:rPr i="1" dirty="0">
                <a:solidFill>
                  <a:schemeClr val="bg1"/>
                </a:solidFill>
              </a:rPr>
              <a:t>et al</a:t>
            </a:r>
            <a:r>
              <a:rPr dirty="0">
                <a:solidFill>
                  <a:schemeClr val="bg1"/>
                </a:solidFill>
              </a:rPr>
              <a:t>. </a:t>
            </a:r>
            <a:r>
              <a:rPr i="1" dirty="0">
                <a:solidFill>
                  <a:schemeClr val="bg1"/>
                </a:solidFill>
              </a:rPr>
              <a:t>MMWR CDC </a:t>
            </a:r>
            <a:r>
              <a:rPr i="1" dirty="0" err="1">
                <a:solidFill>
                  <a:schemeClr val="bg1"/>
                </a:solidFill>
              </a:rPr>
              <a:t>Surveill</a:t>
            </a:r>
            <a:r>
              <a:rPr i="1" dirty="0">
                <a:solidFill>
                  <a:schemeClr val="bg1"/>
                </a:solidFill>
              </a:rPr>
              <a:t> </a:t>
            </a:r>
            <a:r>
              <a:rPr i="1" dirty="0" err="1">
                <a:solidFill>
                  <a:schemeClr val="bg1"/>
                </a:solidFill>
              </a:rPr>
              <a:t>Summ</a:t>
            </a:r>
            <a:r>
              <a:rPr dirty="0">
                <a:solidFill>
                  <a:schemeClr val="bg1"/>
                </a:solidFill>
              </a:rPr>
              <a:t> 1999; 48: 27–50;</a:t>
            </a:r>
            <a:br>
              <a:rPr dirty="0">
                <a:solidFill>
                  <a:schemeClr val="bg1"/>
                </a:solidFill>
              </a:rPr>
            </a:br>
            <a:r>
              <a:rPr dirty="0">
                <a:solidFill>
                  <a:schemeClr val="bg1"/>
                </a:solidFill>
              </a:rPr>
              <a:t>7. Tinetti ME, Williams CS. </a:t>
            </a:r>
            <a:r>
              <a:rPr i="1" dirty="0">
                <a:solidFill>
                  <a:schemeClr val="bg1"/>
                </a:solidFill>
              </a:rPr>
              <a:t>N </a:t>
            </a:r>
            <a:r>
              <a:rPr i="1" dirty="0" err="1">
                <a:solidFill>
                  <a:schemeClr val="bg1"/>
                </a:solidFill>
              </a:rPr>
              <a:t>Engl</a:t>
            </a:r>
            <a:r>
              <a:rPr i="1" dirty="0">
                <a:solidFill>
                  <a:schemeClr val="bg1"/>
                </a:solidFill>
              </a:rPr>
              <a:t> J Med</a:t>
            </a:r>
            <a:r>
              <a:rPr dirty="0">
                <a:solidFill>
                  <a:schemeClr val="bg1"/>
                </a:solidFill>
              </a:rPr>
              <a:t> 1997; 337: 1279–84;</a:t>
            </a:r>
            <a:br>
              <a:rPr dirty="0">
                <a:solidFill>
                  <a:schemeClr val="bg1"/>
                </a:solidFill>
              </a:rPr>
            </a:br>
            <a:r>
              <a:rPr dirty="0">
                <a:solidFill>
                  <a:schemeClr val="bg1"/>
                </a:solidFill>
              </a:rPr>
              <a:t>8. Carroll NV </a:t>
            </a:r>
            <a:r>
              <a:rPr i="1" dirty="0">
                <a:solidFill>
                  <a:schemeClr val="bg1"/>
                </a:solidFill>
              </a:rPr>
              <a:t>et al</a:t>
            </a:r>
            <a:r>
              <a:rPr dirty="0">
                <a:solidFill>
                  <a:schemeClr val="bg1"/>
                </a:solidFill>
              </a:rPr>
              <a:t>. </a:t>
            </a:r>
            <a:r>
              <a:rPr i="1" dirty="0">
                <a:solidFill>
                  <a:schemeClr val="bg1"/>
                </a:solidFill>
              </a:rPr>
              <a:t>J </a:t>
            </a:r>
            <a:r>
              <a:rPr i="1" dirty="0" err="1">
                <a:solidFill>
                  <a:schemeClr val="bg1"/>
                </a:solidFill>
              </a:rPr>
              <a:t>Manag</a:t>
            </a:r>
            <a:r>
              <a:rPr i="1" dirty="0">
                <a:solidFill>
                  <a:schemeClr val="bg1"/>
                </a:solidFill>
              </a:rPr>
              <a:t> Care Pharm</a:t>
            </a:r>
            <a:r>
              <a:rPr dirty="0">
                <a:solidFill>
                  <a:schemeClr val="bg1"/>
                </a:solidFill>
              </a:rPr>
              <a:t> 2005; 11: 307–16.</a:t>
            </a:r>
          </a:p>
        </p:txBody>
      </p:sp>
    </p:spTree>
    <p:extLst>
      <p:ext uri="{BB962C8B-B14F-4D97-AF65-F5344CB8AC3E}">
        <p14:creationId xmlns:p14="http://schemas.microsoft.com/office/powerpoint/2010/main" val="358127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TextBox 11">
            <a:extLst>
              <a:ext uri="{FF2B5EF4-FFF2-40B4-BE49-F238E27FC236}">
                <a16:creationId xmlns:a16="http://schemas.microsoft.com/office/drawing/2014/main" id="{253C0905-C52A-E143-B4FC-4E08D440DC59}"/>
              </a:ext>
            </a:extLst>
          </p:cNvPr>
          <p:cNvSpPr txBox="1"/>
          <p:nvPr/>
        </p:nvSpPr>
        <p:spPr>
          <a:xfrm>
            <a:off x="415636" y="184048"/>
            <a:ext cx="1029449" cy="584775"/>
          </a:xfrm>
          <a:prstGeom prst="rect">
            <a:avLst/>
          </a:prstGeom>
          <a:noFill/>
        </p:spPr>
        <p:txBody>
          <a:bodyPr wrap="none" rtlCol="0">
            <a:spAutoFit/>
          </a:bodyPr>
          <a:lstStyle/>
          <a:p>
            <a:r>
              <a:rPr lang="en-ID" sz="3200" b="1" dirty="0"/>
              <a:t>Falls</a:t>
            </a:r>
            <a:endParaRPr lang="en-US" sz="3200" b="1" dirty="0"/>
          </a:p>
        </p:txBody>
      </p:sp>
      <p:sp>
        <p:nvSpPr>
          <p:cNvPr id="14" name="Compared with control subjects, glaucoma patients were over 3 times more likely to have fallen in the previous 12 months">
            <a:extLst>
              <a:ext uri="{FF2B5EF4-FFF2-40B4-BE49-F238E27FC236}">
                <a16:creationId xmlns:a16="http://schemas.microsoft.com/office/drawing/2014/main" id="{13434F7C-7214-F342-AFE4-6AEDCE289B51}"/>
              </a:ext>
            </a:extLst>
          </p:cNvPr>
          <p:cNvSpPr txBox="1">
            <a:spLocks/>
          </p:cNvSpPr>
          <p:nvPr/>
        </p:nvSpPr>
        <p:spPr>
          <a:xfrm>
            <a:off x="379319" y="1910619"/>
            <a:ext cx="4889911" cy="4114802"/>
          </a:xfrm>
          <a:prstGeom prst="rect">
            <a:avLst/>
          </a:prstGeom>
        </p:spPr>
        <p:txBody>
          <a:bodyPr vert="horz" lIns="91440" tIns="45720" rIns="91440" bIns="45720" rtlCol="0">
            <a:normAutofit/>
          </a:bodyPr>
          <a:lstStyle>
            <a:lvl1pPr marL="342900" indent="-342900" algn="l" defTabSz="457200" rtl="0" eaLnBrk="1" latinLnBrk="0" hangingPunct="1">
              <a:spcBef>
                <a:spcPts val="6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ID" dirty="0">
                <a:solidFill>
                  <a:schemeClr val="bg1"/>
                </a:solidFill>
              </a:rPr>
              <a:t>Compared with control subjects, glaucoma patients were over 3 times more likely to have fallen in the previous 12 months</a:t>
            </a:r>
          </a:p>
        </p:txBody>
      </p:sp>
      <p:grpSp>
        <p:nvGrpSpPr>
          <p:cNvPr id="15" name="Group">
            <a:extLst>
              <a:ext uri="{FF2B5EF4-FFF2-40B4-BE49-F238E27FC236}">
                <a16:creationId xmlns:a16="http://schemas.microsoft.com/office/drawing/2014/main" id="{4C8CF6A6-A398-4D43-8526-8BE96E42D561}"/>
              </a:ext>
            </a:extLst>
          </p:cNvPr>
          <p:cNvGrpSpPr/>
          <p:nvPr/>
        </p:nvGrpSpPr>
        <p:grpSpPr>
          <a:xfrm>
            <a:off x="6197441" y="1938336"/>
            <a:ext cx="4113214" cy="4113214"/>
            <a:chOff x="0" y="0"/>
            <a:chExt cx="4113213" cy="4113213"/>
          </a:xfrm>
        </p:grpSpPr>
        <p:pic>
          <p:nvPicPr>
            <p:cNvPr id="16" name="fig1_falls_baseline" descr="fig1_falls_baseline">
              <a:extLst>
                <a:ext uri="{FF2B5EF4-FFF2-40B4-BE49-F238E27FC236}">
                  <a16:creationId xmlns:a16="http://schemas.microsoft.com/office/drawing/2014/main" id="{37A0636E-C254-C24D-80EC-864F142F1763}"/>
                </a:ext>
              </a:extLst>
            </p:cNvPr>
            <p:cNvPicPr>
              <a:picLocks noChangeAspect="1"/>
            </p:cNvPicPr>
            <p:nvPr/>
          </p:nvPicPr>
          <p:blipFill>
            <a:blip r:embed="rId5"/>
            <a:stretch>
              <a:fillRect/>
            </a:stretch>
          </p:blipFill>
          <p:spPr>
            <a:xfrm>
              <a:off x="0" y="0"/>
              <a:ext cx="4113214" cy="4113214"/>
            </a:xfrm>
            <a:prstGeom prst="rect">
              <a:avLst/>
            </a:prstGeom>
            <a:ln w="12700" cap="flat">
              <a:noFill/>
              <a:miter lim="400000"/>
            </a:ln>
            <a:effectLst/>
          </p:spPr>
        </p:pic>
        <p:sp>
          <p:nvSpPr>
            <p:cNvPr id="17" name="Odds of a fall = 3.7">
              <a:extLst>
                <a:ext uri="{FF2B5EF4-FFF2-40B4-BE49-F238E27FC236}">
                  <a16:creationId xmlns:a16="http://schemas.microsoft.com/office/drawing/2014/main" id="{257DA74E-61F5-BC4E-A77C-F4D88A482EC1}"/>
                </a:ext>
              </a:extLst>
            </p:cNvPr>
            <p:cNvSpPr txBox="1"/>
            <p:nvPr/>
          </p:nvSpPr>
          <p:spPr>
            <a:xfrm>
              <a:off x="1153794" y="76200"/>
              <a:ext cx="2762887" cy="4370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spcBef>
                  <a:spcPts val="1400"/>
                </a:spcBef>
                <a:defRPr sz="2400">
                  <a:solidFill>
                    <a:schemeClr val="accent2"/>
                  </a:solidFill>
                  <a:latin typeface="+mj-lt"/>
                  <a:ea typeface="+mj-ea"/>
                  <a:cs typeface="+mj-cs"/>
                  <a:sym typeface="Arial"/>
                </a:defRPr>
              </a:lvl1pPr>
            </a:lstStyle>
            <a:p>
              <a:r>
                <a:t>Odds of a fall = 3.7</a:t>
              </a:r>
            </a:p>
          </p:txBody>
        </p:sp>
      </p:grpSp>
      <p:sp>
        <p:nvSpPr>
          <p:cNvPr id="18" name="Haymes SA et al. Invest Ophthalmol Vis Sci 2007; 48: 1149–55.">
            <a:extLst>
              <a:ext uri="{FF2B5EF4-FFF2-40B4-BE49-F238E27FC236}">
                <a16:creationId xmlns:a16="http://schemas.microsoft.com/office/drawing/2014/main" id="{EA0CF46C-D87E-F446-87DE-2A4B2DE84349}"/>
              </a:ext>
            </a:extLst>
          </p:cNvPr>
          <p:cNvSpPr txBox="1"/>
          <p:nvPr/>
        </p:nvSpPr>
        <p:spPr>
          <a:xfrm>
            <a:off x="5421266" y="6316278"/>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err="1">
                <a:solidFill>
                  <a:schemeClr val="bg1"/>
                </a:solidFill>
              </a:rPr>
              <a:t>Haymes</a:t>
            </a:r>
            <a:r>
              <a:rPr dirty="0">
                <a:solidFill>
                  <a:schemeClr val="bg1"/>
                </a:solidFill>
              </a:rPr>
              <a:t> SA </a:t>
            </a:r>
            <a:r>
              <a:rPr i="1" dirty="0">
                <a:solidFill>
                  <a:schemeClr val="bg1"/>
                </a:solidFill>
              </a:rPr>
              <a:t>et al</a:t>
            </a:r>
            <a:r>
              <a:rPr dirty="0">
                <a:solidFill>
                  <a:schemeClr val="bg1"/>
                </a:solidFill>
              </a:rPr>
              <a:t>. </a:t>
            </a:r>
            <a:r>
              <a:rPr i="1" dirty="0">
                <a:solidFill>
                  <a:schemeClr val="bg1"/>
                </a:solidFill>
              </a:rPr>
              <a:t>Invest </a:t>
            </a:r>
            <a:r>
              <a:rPr i="1" dirty="0" err="1">
                <a:solidFill>
                  <a:schemeClr val="bg1"/>
                </a:solidFill>
              </a:rPr>
              <a:t>Ophthalmol</a:t>
            </a:r>
            <a:r>
              <a:rPr i="1" dirty="0">
                <a:solidFill>
                  <a:schemeClr val="bg1"/>
                </a:solidFill>
              </a:rPr>
              <a:t> Vis Sci</a:t>
            </a:r>
            <a:r>
              <a:rPr dirty="0">
                <a:solidFill>
                  <a:schemeClr val="bg1"/>
                </a:solidFill>
              </a:rPr>
              <a:t> 2007; 48: 1149–55.</a:t>
            </a:r>
          </a:p>
        </p:txBody>
      </p:sp>
    </p:spTree>
    <p:extLst>
      <p:ext uri="{BB962C8B-B14F-4D97-AF65-F5344CB8AC3E}">
        <p14:creationId xmlns:p14="http://schemas.microsoft.com/office/powerpoint/2010/main" val="146157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56F922AE-7DB7-D74B-9442-3B79CD514F6C}"/>
              </a:ext>
            </a:extLst>
          </p:cNvPr>
          <p:cNvSpPr txBox="1"/>
          <p:nvPr/>
        </p:nvSpPr>
        <p:spPr>
          <a:xfrm>
            <a:off x="415636" y="184048"/>
            <a:ext cx="1029449" cy="584775"/>
          </a:xfrm>
          <a:prstGeom prst="rect">
            <a:avLst/>
          </a:prstGeom>
          <a:noFill/>
        </p:spPr>
        <p:txBody>
          <a:bodyPr wrap="none" rtlCol="0">
            <a:spAutoFit/>
          </a:bodyPr>
          <a:lstStyle/>
          <a:p>
            <a:r>
              <a:rPr lang="en-ID" sz="3200" b="1" dirty="0"/>
              <a:t>Falls</a:t>
            </a:r>
            <a:endParaRPr lang="en-US" sz="3200" b="1" dirty="0"/>
          </a:p>
        </p:txBody>
      </p:sp>
      <p:sp>
        <p:nvSpPr>
          <p:cNvPr id="12" name="Multifocal spectacles may further increase the risk of falls…">
            <a:extLst>
              <a:ext uri="{FF2B5EF4-FFF2-40B4-BE49-F238E27FC236}">
                <a16:creationId xmlns:a16="http://schemas.microsoft.com/office/drawing/2014/main" id="{ABC92963-8267-3C4C-B73E-C9F9B57A8B53}"/>
              </a:ext>
            </a:extLst>
          </p:cNvPr>
          <p:cNvSpPr txBox="1">
            <a:spLocks/>
          </p:cNvSpPr>
          <p:nvPr/>
        </p:nvSpPr>
        <p:spPr>
          <a:xfrm>
            <a:off x="671511" y="1938336"/>
            <a:ext cx="6477433"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a:solidFill>
                  <a:schemeClr val="bg1"/>
                </a:solidFill>
              </a:rPr>
              <a:t>Multifocal spectacles may further increase the risk of falls</a:t>
            </a:r>
          </a:p>
          <a:p>
            <a:pPr marL="765175" lvl="1">
              <a:spcBef>
                <a:spcPts val="0"/>
              </a:spcBef>
              <a:defRPr sz="2800"/>
            </a:pPr>
            <a:r>
              <a:rPr lang="en-ID" sz="3200">
                <a:solidFill>
                  <a:schemeClr val="bg1"/>
                </a:solidFill>
              </a:rPr>
              <a:t>Outside the home</a:t>
            </a:r>
          </a:p>
          <a:p>
            <a:pPr marL="765175" lvl="1">
              <a:spcBef>
                <a:spcPts val="0"/>
              </a:spcBef>
              <a:defRPr sz="2800"/>
            </a:pPr>
            <a:r>
              <a:rPr lang="en-ID" sz="3200">
                <a:solidFill>
                  <a:schemeClr val="bg1"/>
                </a:solidFill>
              </a:rPr>
              <a:t>When walking up or </a:t>
            </a:r>
            <a:br>
              <a:rPr lang="en-ID" sz="3200">
                <a:solidFill>
                  <a:schemeClr val="bg1"/>
                </a:solidFill>
              </a:rPr>
            </a:br>
            <a:r>
              <a:rPr lang="en-ID" sz="3200">
                <a:solidFill>
                  <a:schemeClr val="bg1"/>
                </a:solidFill>
              </a:rPr>
              <a:t>down stairs</a:t>
            </a:r>
            <a:endParaRPr lang="en-ID" sz="3200" dirty="0">
              <a:solidFill>
                <a:schemeClr val="bg1"/>
              </a:solidFill>
            </a:endParaRPr>
          </a:p>
        </p:txBody>
      </p:sp>
      <p:pic>
        <p:nvPicPr>
          <p:cNvPr id="14" name="stairs.jpg" descr="stairs.jpg">
            <a:extLst>
              <a:ext uri="{FF2B5EF4-FFF2-40B4-BE49-F238E27FC236}">
                <a16:creationId xmlns:a16="http://schemas.microsoft.com/office/drawing/2014/main" id="{F9D6719C-D6A1-0744-8FAC-CB5BE08C91FA}"/>
              </a:ext>
            </a:extLst>
          </p:cNvPr>
          <p:cNvPicPr>
            <a:picLocks noChangeAspect="1"/>
          </p:cNvPicPr>
          <p:nvPr/>
        </p:nvPicPr>
        <p:blipFill>
          <a:blip r:embed="rId5"/>
          <a:stretch>
            <a:fillRect/>
          </a:stretch>
        </p:blipFill>
        <p:spPr>
          <a:xfrm>
            <a:off x="7820455" y="1346201"/>
            <a:ext cx="3508837" cy="4236194"/>
          </a:xfrm>
          <a:prstGeom prst="rect">
            <a:avLst/>
          </a:prstGeom>
          <a:ln w="12700">
            <a:miter lim="400000"/>
          </a:ln>
        </p:spPr>
      </p:pic>
      <p:sp>
        <p:nvSpPr>
          <p:cNvPr id="15" name="Lord SR et al. J Am Geriatr Soc 2002; 50: 1760–6.">
            <a:extLst>
              <a:ext uri="{FF2B5EF4-FFF2-40B4-BE49-F238E27FC236}">
                <a16:creationId xmlns:a16="http://schemas.microsoft.com/office/drawing/2014/main" id="{408BF2A8-B12A-8C40-A79A-F1A0D7297429}"/>
              </a:ext>
            </a:extLst>
          </p:cNvPr>
          <p:cNvSpPr txBox="1"/>
          <p:nvPr/>
        </p:nvSpPr>
        <p:spPr>
          <a:xfrm>
            <a:off x="5276154" y="6300392"/>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Lord SR </a:t>
            </a:r>
            <a:r>
              <a:rPr i="1" dirty="0">
                <a:solidFill>
                  <a:schemeClr val="bg1"/>
                </a:solidFill>
              </a:rPr>
              <a:t>et al</a:t>
            </a:r>
            <a:r>
              <a:rPr dirty="0">
                <a:solidFill>
                  <a:schemeClr val="bg1"/>
                </a:solidFill>
              </a:rPr>
              <a:t>. </a:t>
            </a:r>
            <a:r>
              <a:rPr i="1" dirty="0">
                <a:solidFill>
                  <a:schemeClr val="bg1"/>
                </a:solidFill>
              </a:rPr>
              <a:t>J Am </a:t>
            </a:r>
            <a:r>
              <a:rPr i="1" dirty="0" err="1">
                <a:solidFill>
                  <a:schemeClr val="bg1"/>
                </a:solidFill>
              </a:rPr>
              <a:t>Geriatr</a:t>
            </a:r>
            <a:r>
              <a:rPr i="1" dirty="0">
                <a:solidFill>
                  <a:schemeClr val="bg1"/>
                </a:solidFill>
              </a:rPr>
              <a:t> </a:t>
            </a:r>
            <a:r>
              <a:rPr i="1" dirty="0" err="1">
                <a:solidFill>
                  <a:schemeClr val="bg1"/>
                </a:solidFill>
              </a:rPr>
              <a:t>Soc</a:t>
            </a:r>
            <a:r>
              <a:rPr dirty="0">
                <a:solidFill>
                  <a:schemeClr val="bg1"/>
                </a:solidFill>
              </a:rPr>
              <a:t> 2002; 50: 1760–6.</a:t>
            </a:r>
          </a:p>
        </p:txBody>
      </p:sp>
    </p:spTree>
    <p:extLst>
      <p:ext uri="{BB962C8B-B14F-4D97-AF65-F5344CB8AC3E}">
        <p14:creationId xmlns:p14="http://schemas.microsoft.com/office/powerpoint/2010/main" val="149691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4691"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58931" y="157836"/>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D" sz="3200" b="1" dirty="0"/>
              <a:t>Overview</a:t>
            </a:r>
            <a:endParaRPr lang="en-US" sz="3200" b="1" dirty="0"/>
          </a:p>
        </p:txBody>
      </p:sp>
      <p:sp>
        <p:nvSpPr>
          <p:cNvPr id="12" name="Impact of diagnosis…">
            <a:extLst>
              <a:ext uri="{FF2B5EF4-FFF2-40B4-BE49-F238E27FC236}">
                <a16:creationId xmlns:a16="http://schemas.microsoft.com/office/drawing/2014/main" id="{B5E6259E-C73C-3346-B695-1D35F0852259}"/>
              </a:ext>
            </a:extLst>
          </p:cNvPr>
          <p:cNvSpPr txBox="1">
            <a:spLocks/>
          </p:cNvSpPr>
          <p:nvPr/>
        </p:nvSpPr>
        <p:spPr>
          <a:xfrm>
            <a:off x="984455" y="1142814"/>
            <a:ext cx="7772401" cy="4114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defTabSz="667512">
              <a:lnSpc>
                <a:spcPct val="90000"/>
              </a:lnSpc>
              <a:spcBef>
                <a:spcPts val="400"/>
              </a:spcBef>
              <a:buNone/>
              <a:defRPr sz="2100"/>
            </a:pPr>
            <a:r>
              <a:rPr lang="en-ID" sz="2800" dirty="0">
                <a:solidFill>
                  <a:srgbClr val="002060"/>
                </a:solidFill>
              </a:rPr>
              <a:t>I.     Impact of diagnosis</a:t>
            </a:r>
          </a:p>
          <a:p>
            <a:pPr marL="0" indent="0" defTabSz="667512">
              <a:lnSpc>
                <a:spcPct val="90000"/>
              </a:lnSpc>
              <a:spcBef>
                <a:spcPts val="400"/>
              </a:spcBef>
              <a:buNone/>
              <a:defRPr sz="2100"/>
            </a:pPr>
            <a:r>
              <a:rPr lang="en-ID" sz="2800" dirty="0">
                <a:solidFill>
                  <a:srgbClr val="002060"/>
                </a:solidFill>
              </a:rPr>
              <a:t>II.    Quality of life and utility</a:t>
            </a:r>
          </a:p>
          <a:p>
            <a:pPr marL="0" indent="0" defTabSz="667512">
              <a:lnSpc>
                <a:spcPct val="90000"/>
              </a:lnSpc>
              <a:spcBef>
                <a:spcPts val="400"/>
              </a:spcBef>
              <a:buNone/>
              <a:defRPr sz="2100"/>
            </a:pPr>
            <a:r>
              <a:rPr lang="en-ID" sz="2800" dirty="0">
                <a:solidFill>
                  <a:srgbClr val="002060"/>
                </a:solidFill>
              </a:rPr>
              <a:t>III.   Activities of daily living</a:t>
            </a:r>
          </a:p>
          <a:p>
            <a:pPr marL="0" indent="0" defTabSz="667512">
              <a:lnSpc>
                <a:spcPct val="90000"/>
              </a:lnSpc>
              <a:spcBef>
                <a:spcPts val="400"/>
              </a:spcBef>
              <a:buNone/>
              <a:defRPr sz="2100"/>
            </a:pPr>
            <a:r>
              <a:rPr lang="en-ID" sz="2800" dirty="0">
                <a:solidFill>
                  <a:srgbClr val="002060"/>
                </a:solidFill>
              </a:rPr>
              <a:t>IV.  Reading</a:t>
            </a:r>
          </a:p>
          <a:p>
            <a:pPr marL="0" indent="0" defTabSz="667512">
              <a:lnSpc>
                <a:spcPct val="90000"/>
              </a:lnSpc>
              <a:spcBef>
                <a:spcPts val="400"/>
              </a:spcBef>
              <a:buNone/>
              <a:defRPr sz="2100"/>
            </a:pPr>
            <a:r>
              <a:rPr lang="en-ID" sz="2800" dirty="0">
                <a:solidFill>
                  <a:srgbClr val="002060"/>
                </a:solidFill>
              </a:rPr>
              <a:t>V.   Mobility</a:t>
            </a:r>
          </a:p>
          <a:p>
            <a:pPr marL="0" indent="0" defTabSz="667512">
              <a:lnSpc>
                <a:spcPct val="90000"/>
              </a:lnSpc>
              <a:spcBef>
                <a:spcPts val="400"/>
              </a:spcBef>
              <a:buNone/>
              <a:defRPr sz="2100"/>
            </a:pPr>
            <a:r>
              <a:rPr lang="en-ID" sz="2800" dirty="0">
                <a:solidFill>
                  <a:srgbClr val="002060"/>
                </a:solidFill>
              </a:rPr>
              <a:t>VI   Falls</a:t>
            </a:r>
          </a:p>
          <a:p>
            <a:pPr marL="0" indent="0" defTabSz="667512">
              <a:lnSpc>
                <a:spcPct val="90000"/>
              </a:lnSpc>
              <a:spcBef>
                <a:spcPts val="400"/>
              </a:spcBef>
              <a:buNone/>
              <a:defRPr sz="2100"/>
            </a:pPr>
            <a:r>
              <a:rPr lang="en-ID" sz="2800" dirty="0">
                <a:solidFill>
                  <a:srgbClr val="002060"/>
                </a:solidFill>
              </a:rPr>
              <a:t>VII. Driving </a:t>
            </a:r>
          </a:p>
          <a:p>
            <a:pPr marL="0" indent="0" defTabSz="667512">
              <a:lnSpc>
                <a:spcPct val="90000"/>
              </a:lnSpc>
              <a:spcBef>
                <a:spcPts val="400"/>
              </a:spcBef>
              <a:buSzTx/>
              <a:buFont typeface="Wingdings 3" charset="2"/>
              <a:buNone/>
              <a:defRPr sz="2100">
                <a:solidFill>
                  <a:srgbClr val="D8D63F"/>
                </a:solidFill>
              </a:defRPr>
            </a:pPr>
            <a:r>
              <a:rPr lang="en-ID" sz="2800" dirty="0">
                <a:solidFill>
                  <a:srgbClr val="002060"/>
                </a:solidFill>
              </a:rPr>
              <a:t>      VII.1. Mental Health </a:t>
            </a:r>
          </a:p>
          <a:p>
            <a:pPr marL="0" indent="0" defTabSz="667512">
              <a:lnSpc>
                <a:spcPct val="90000"/>
              </a:lnSpc>
              <a:spcBef>
                <a:spcPts val="400"/>
              </a:spcBef>
              <a:buSzTx/>
              <a:buFont typeface="Wingdings 3" charset="2"/>
              <a:buNone/>
              <a:defRPr sz="2100">
                <a:solidFill>
                  <a:srgbClr val="D8D63F"/>
                </a:solidFill>
              </a:defRPr>
            </a:pPr>
            <a:r>
              <a:rPr lang="en-ID" sz="2800" dirty="0">
                <a:solidFill>
                  <a:srgbClr val="002060"/>
                </a:solidFill>
              </a:rPr>
              <a:t>VIII. Medication adherence</a:t>
            </a:r>
          </a:p>
          <a:p>
            <a:pPr marL="0" indent="0" defTabSz="667512">
              <a:lnSpc>
                <a:spcPct val="90000"/>
              </a:lnSpc>
              <a:spcBef>
                <a:spcPts val="400"/>
              </a:spcBef>
              <a:buSzTx/>
              <a:buFont typeface="Wingdings 3" charset="2"/>
              <a:buNone/>
              <a:defRPr sz="2100">
                <a:solidFill>
                  <a:srgbClr val="D5D848"/>
                </a:solidFill>
              </a:defRPr>
            </a:pPr>
            <a:r>
              <a:rPr lang="en-ID" sz="2800" dirty="0">
                <a:solidFill>
                  <a:srgbClr val="002060"/>
                </a:solidFill>
              </a:rPr>
              <a:t>      VIII.1. Ocular Surface Disease </a:t>
            </a:r>
          </a:p>
          <a:p>
            <a:pPr marL="0" indent="0" defTabSz="667512">
              <a:lnSpc>
                <a:spcPct val="90000"/>
              </a:lnSpc>
              <a:spcBef>
                <a:spcPts val="400"/>
              </a:spcBef>
              <a:buNone/>
              <a:defRPr sz="2100"/>
            </a:pPr>
            <a:r>
              <a:rPr lang="en-ID" sz="2800" dirty="0">
                <a:solidFill>
                  <a:srgbClr val="002060"/>
                </a:solidFill>
              </a:rPr>
              <a:t>IX.  Low vision services</a:t>
            </a:r>
          </a:p>
          <a:p>
            <a:pPr marL="0" indent="0" defTabSz="667512">
              <a:lnSpc>
                <a:spcPct val="90000"/>
              </a:lnSpc>
              <a:spcBef>
                <a:spcPts val="400"/>
              </a:spcBef>
              <a:buNone/>
              <a:defRPr sz="2100"/>
            </a:pPr>
            <a:r>
              <a:rPr lang="en-ID" sz="2800" dirty="0">
                <a:solidFill>
                  <a:srgbClr val="002060"/>
                </a:solidFill>
              </a:rPr>
              <a:t>X.  Appendix: GQL-15</a:t>
            </a:r>
          </a:p>
        </p:txBody>
      </p:sp>
    </p:spTree>
    <p:extLst>
      <p:ext uri="{BB962C8B-B14F-4D97-AF65-F5344CB8AC3E}">
        <p14:creationId xmlns:p14="http://schemas.microsoft.com/office/powerpoint/2010/main" val="56845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91461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CD9C82E8-C31E-D64C-9817-1D225A84F83E}"/>
              </a:ext>
            </a:extLst>
          </p:cNvPr>
          <p:cNvSpPr txBox="1"/>
          <p:nvPr/>
        </p:nvSpPr>
        <p:spPr>
          <a:xfrm>
            <a:off x="415636" y="184048"/>
            <a:ext cx="1029449" cy="584775"/>
          </a:xfrm>
          <a:prstGeom prst="rect">
            <a:avLst/>
          </a:prstGeom>
          <a:noFill/>
        </p:spPr>
        <p:txBody>
          <a:bodyPr wrap="none" rtlCol="0">
            <a:spAutoFit/>
          </a:bodyPr>
          <a:lstStyle/>
          <a:p>
            <a:r>
              <a:rPr lang="en-ID" sz="3200" b="1" dirty="0"/>
              <a:t>Falls</a:t>
            </a:r>
            <a:endParaRPr lang="en-US" sz="3200" b="1" dirty="0"/>
          </a:p>
        </p:txBody>
      </p:sp>
      <p:sp>
        <p:nvSpPr>
          <p:cNvPr id="12" name="Advise on vision…">
            <a:extLst>
              <a:ext uri="{FF2B5EF4-FFF2-40B4-BE49-F238E27FC236}">
                <a16:creationId xmlns:a16="http://schemas.microsoft.com/office/drawing/2014/main" id="{845B43AE-9A15-D04C-9AF9-BE1F871AA4EC}"/>
              </a:ext>
            </a:extLst>
          </p:cNvPr>
          <p:cNvSpPr txBox="1">
            <a:spLocks/>
          </p:cNvSpPr>
          <p:nvPr/>
        </p:nvSpPr>
        <p:spPr>
          <a:xfrm>
            <a:off x="415636" y="1473388"/>
            <a:ext cx="8951191"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Advise on vision</a:t>
            </a:r>
          </a:p>
          <a:p>
            <a:pPr marL="765175" lvl="1">
              <a:spcBef>
                <a:spcPts val="0"/>
              </a:spcBef>
              <a:defRPr sz="2800"/>
            </a:pPr>
            <a:r>
              <a:rPr lang="en-ID" sz="2800" dirty="0">
                <a:solidFill>
                  <a:schemeClr val="bg1"/>
                </a:solidFill>
              </a:rPr>
              <a:t>Refractive error/spectacle correction</a:t>
            </a:r>
          </a:p>
          <a:p>
            <a:pPr marL="1243012" lvl="2" indent="-287337">
              <a:spcBef>
                <a:spcPts val="800"/>
              </a:spcBef>
              <a:defRPr sz="2400"/>
            </a:pPr>
            <a:r>
              <a:rPr lang="en-ID" sz="2400" dirty="0">
                <a:solidFill>
                  <a:schemeClr val="bg1"/>
                </a:solidFill>
              </a:rPr>
              <a:t>Update correction to give optimal vision</a:t>
            </a:r>
          </a:p>
          <a:p>
            <a:pPr marL="1243012" lvl="2" indent="-287337">
              <a:lnSpc>
                <a:spcPct val="95000"/>
              </a:lnSpc>
              <a:spcBef>
                <a:spcPts val="1200"/>
              </a:spcBef>
              <a:defRPr sz="2400"/>
            </a:pPr>
            <a:r>
              <a:rPr lang="en-ID" sz="2400" dirty="0">
                <a:solidFill>
                  <a:schemeClr val="bg1"/>
                </a:solidFill>
              </a:rPr>
              <a:t>Consider single vision correction </a:t>
            </a:r>
            <a:br>
              <a:rPr lang="en-ID" sz="2400" dirty="0">
                <a:solidFill>
                  <a:schemeClr val="bg1"/>
                </a:solidFill>
              </a:rPr>
            </a:br>
            <a:r>
              <a:rPr lang="en-ID" sz="2400" dirty="0">
                <a:solidFill>
                  <a:schemeClr val="bg1"/>
                </a:solidFill>
              </a:rPr>
              <a:t>for those who are active outdoors – </a:t>
            </a:r>
            <a:br>
              <a:rPr lang="en-ID" sz="2400" dirty="0">
                <a:solidFill>
                  <a:schemeClr val="bg1"/>
                </a:solidFill>
              </a:rPr>
            </a:br>
            <a:r>
              <a:rPr lang="en-ID" sz="2400" dirty="0">
                <a:solidFill>
                  <a:schemeClr val="bg1"/>
                </a:solidFill>
              </a:rPr>
              <a:t>but be careful in patients who </a:t>
            </a:r>
            <a:br>
              <a:rPr lang="en-ID" sz="2400" dirty="0">
                <a:solidFill>
                  <a:schemeClr val="bg1"/>
                </a:solidFill>
              </a:rPr>
            </a:br>
            <a:r>
              <a:rPr lang="en-ID" sz="2400" dirty="0">
                <a:solidFill>
                  <a:schemeClr val="bg1"/>
                </a:solidFill>
              </a:rPr>
              <a:t>currently wear </a:t>
            </a:r>
            <a:r>
              <a:rPr lang="en-ID" sz="2400" dirty="0" err="1">
                <a:solidFill>
                  <a:schemeClr val="bg1"/>
                </a:solidFill>
              </a:rPr>
              <a:t>multifocals</a:t>
            </a:r>
            <a:r>
              <a:rPr lang="en-ID" sz="2400" dirty="0">
                <a:solidFill>
                  <a:schemeClr val="bg1"/>
                </a:solidFill>
              </a:rPr>
              <a:t> and undertake little outdoor activity</a:t>
            </a:r>
          </a:p>
        </p:txBody>
      </p:sp>
      <p:pic>
        <p:nvPicPr>
          <p:cNvPr id="14" name="spectacles.jpg" descr="spectacles.jpg">
            <a:extLst>
              <a:ext uri="{FF2B5EF4-FFF2-40B4-BE49-F238E27FC236}">
                <a16:creationId xmlns:a16="http://schemas.microsoft.com/office/drawing/2014/main" id="{31E3E9CD-892F-8A45-861E-4A785550A8FC}"/>
              </a:ext>
            </a:extLst>
          </p:cNvPr>
          <p:cNvPicPr>
            <a:picLocks noChangeAspect="1"/>
          </p:cNvPicPr>
          <p:nvPr/>
        </p:nvPicPr>
        <p:blipFill>
          <a:blip r:embed="rId5"/>
          <a:stretch>
            <a:fillRect/>
          </a:stretch>
        </p:blipFill>
        <p:spPr>
          <a:xfrm>
            <a:off x="7467600" y="4931183"/>
            <a:ext cx="2853721" cy="1524000"/>
          </a:xfrm>
          <a:prstGeom prst="rect">
            <a:avLst/>
          </a:prstGeom>
          <a:ln w="12700">
            <a:miter lim="400000"/>
          </a:ln>
        </p:spPr>
      </p:pic>
      <p:sp>
        <p:nvSpPr>
          <p:cNvPr id="15" name="Haran MJ et al. BMJ 2010; 340: c2265. doi: 10.1136/bmj.c2265.">
            <a:extLst>
              <a:ext uri="{FF2B5EF4-FFF2-40B4-BE49-F238E27FC236}">
                <a16:creationId xmlns:a16="http://schemas.microsoft.com/office/drawing/2014/main" id="{EF07C444-1F1B-B44C-9C6E-B38FA1EDB090}"/>
              </a:ext>
            </a:extLst>
          </p:cNvPr>
          <p:cNvSpPr txBox="1"/>
          <p:nvPr/>
        </p:nvSpPr>
        <p:spPr>
          <a:xfrm>
            <a:off x="4331970" y="6567487"/>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Haran MJ </a:t>
            </a:r>
            <a:r>
              <a:rPr i="1" dirty="0">
                <a:solidFill>
                  <a:schemeClr val="bg1"/>
                </a:solidFill>
              </a:rPr>
              <a:t>et al</a:t>
            </a:r>
            <a:r>
              <a:rPr dirty="0">
                <a:solidFill>
                  <a:schemeClr val="bg1"/>
                </a:solidFill>
              </a:rPr>
              <a:t>. </a:t>
            </a:r>
            <a:r>
              <a:rPr i="1" dirty="0">
                <a:solidFill>
                  <a:schemeClr val="bg1"/>
                </a:solidFill>
              </a:rPr>
              <a:t>BMJ</a:t>
            </a:r>
            <a:r>
              <a:rPr dirty="0">
                <a:solidFill>
                  <a:schemeClr val="bg1"/>
                </a:solidFill>
              </a:rPr>
              <a:t> 2010; 340: c2265. </a:t>
            </a:r>
            <a:r>
              <a:rPr dirty="0" err="1">
                <a:solidFill>
                  <a:schemeClr val="bg1"/>
                </a:solidFill>
              </a:rPr>
              <a:t>doi</a:t>
            </a:r>
            <a:r>
              <a:rPr dirty="0">
                <a:solidFill>
                  <a:schemeClr val="bg1"/>
                </a:solidFill>
              </a:rPr>
              <a:t>: 10.1136/bmj.c2265.</a:t>
            </a:r>
          </a:p>
        </p:txBody>
      </p:sp>
    </p:spTree>
    <p:extLst>
      <p:ext uri="{BB962C8B-B14F-4D97-AF65-F5344CB8AC3E}">
        <p14:creationId xmlns:p14="http://schemas.microsoft.com/office/powerpoint/2010/main" val="204867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15A29B30-5062-B149-99BC-1C053AB98E80}"/>
              </a:ext>
            </a:extLst>
          </p:cNvPr>
          <p:cNvSpPr txBox="1"/>
          <p:nvPr/>
        </p:nvSpPr>
        <p:spPr>
          <a:xfrm>
            <a:off x="415636" y="184048"/>
            <a:ext cx="1029449" cy="584775"/>
          </a:xfrm>
          <a:prstGeom prst="rect">
            <a:avLst/>
          </a:prstGeom>
          <a:noFill/>
        </p:spPr>
        <p:txBody>
          <a:bodyPr wrap="none" rtlCol="0">
            <a:spAutoFit/>
          </a:bodyPr>
          <a:lstStyle/>
          <a:p>
            <a:r>
              <a:rPr lang="en-ID" sz="3200" b="1" dirty="0"/>
              <a:t>Falls</a:t>
            </a:r>
            <a:endParaRPr lang="en-US" sz="3200" b="1" dirty="0"/>
          </a:p>
        </p:txBody>
      </p:sp>
      <p:sp>
        <p:nvSpPr>
          <p:cNvPr id="12" name="Advise on vision…">
            <a:extLst>
              <a:ext uri="{FF2B5EF4-FFF2-40B4-BE49-F238E27FC236}">
                <a16:creationId xmlns:a16="http://schemas.microsoft.com/office/drawing/2014/main" id="{9B458A08-C2F6-FE42-864A-A101FF6BF40A}"/>
              </a:ext>
            </a:extLst>
          </p:cNvPr>
          <p:cNvSpPr txBox="1">
            <a:spLocks/>
          </p:cNvSpPr>
          <p:nvPr/>
        </p:nvSpPr>
        <p:spPr>
          <a:xfrm>
            <a:off x="415635" y="1327665"/>
            <a:ext cx="11249891" cy="411480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Advise on vision</a:t>
            </a:r>
          </a:p>
          <a:p>
            <a:pPr marL="765175" lvl="1">
              <a:spcBef>
                <a:spcPts val="0"/>
              </a:spcBef>
              <a:defRPr sz="2800"/>
            </a:pPr>
            <a:r>
              <a:rPr lang="en-ID" sz="2800" dirty="0">
                <a:solidFill>
                  <a:schemeClr val="bg1"/>
                </a:solidFill>
              </a:rPr>
              <a:t>Cataract surgery</a:t>
            </a:r>
            <a:r>
              <a:rPr lang="en-ID" sz="2800" baseline="30000" dirty="0">
                <a:solidFill>
                  <a:schemeClr val="bg1"/>
                </a:solidFill>
              </a:rPr>
              <a:t>1,2</a:t>
            </a:r>
          </a:p>
          <a:p>
            <a:pPr marL="765175" lvl="1">
              <a:spcBef>
                <a:spcPts val="0"/>
              </a:spcBef>
              <a:defRPr sz="2800"/>
            </a:pPr>
            <a:r>
              <a:rPr lang="en-ID" sz="2800" dirty="0">
                <a:solidFill>
                  <a:schemeClr val="bg1"/>
                </a:solidFill>
              </a:rPr>
              <a:t>Lighting</a:t>
            </a:r>
          </a:p>
          <a:p>
            <a:pPr marL="1243012" lvl="2" indent="-287337">
              <a:lnSpc>
                <a:spcPct val="95000"/>
              </a:lnSpc>
              <a:spcBef>
                <a:spcPts val="0"/>
              </a:spcBef>
              <a:defRPr sz="2200"/>
            </a:pPr>
            <a:r>
              <a:rPr lang="en-ID" sz="2400" dirty="0">
                <a:solidFill>
                  <a:schemeClr val="bg1"/>
                </a:solidFill>
              </a:rPr>
              <a:t>Improve lighting in general and eliminate dark areas; have a bedside lamp; install a night light</a:t>
            </a:r>
          </a:p>
          <a:p>
            <a:pPr marL="1243012" lvl="2" indent="-287337">
              <a:lnSpc>
                <a:spcPct val="95000"/>
              </a:lnSpc>
              <a:spcBef>
                <a:spcPts val="0"/>
              </a:spcBef>
              <a:defRPr sz="2200"/>
            </a:pPr>
            <a:r>
              <a:rPr lang="en-ID" sz="2400" dirty="0">
                <a:solidFill>
                  <a:schemeClr val="bg1"/>
                </a:solidFill>
              </a:rPr>
              <a:t>Avoid frequent transitioning form bright to dark and from too bright (intense sunlight) to dark</a:t>
            </a:r>
          </a:p>
          <a:p>
            <a:pPr marL="765175" lvl="1">
              <a:spcBef>
                <a:spcPts val="0"/>
              </a:spcBef>
              <a:defRPr sz="2800"/>
            </a:pPr>
            <a:r>
              <a:rPr lang="en-ID" sz="2800" dirty="0">
                <a:solidFill>
                  <a:schemeClr val="bg1"/>
                </a:solidFill>
              </a:rPr>
              <a:t>Contrast</a:t>
            </a:r>
          </a:p>
          <a:p>
            <a:pPr marL="1243012" lvl="2" indent="-287337">
              <a:lnSpc>
                <a:spcPct val="95000"/>
              </a:lnSpc>
              <a:spcBef>
                <a:spcPts val="0"/>
              </a:spcBef>
              <a:defRPr sz="2200"/>
            </a:pPr>
            <a:r>
              <a:rPr lang="en-ID" sz="2200" dirty="0">
                <a:solidFill>
                  <a:schemeClr val="bg1"/>
                </a:solidFill>
              </a:rPr>
              <a:t>Improve contrast in general; consider painting the edge of any steps white (or a contrasting colour); </a:t>
            </a:r>
            <a:br>
              <a:rPr lang="en-ID" sz="2200" dirty="0">
                <a:solidFill>
                  <a:schemeClr val="bg1"/>
                </a:solidFill>
              </a:rPr>
            </a:br>
            <a:r>
              <a:rPr lang="en-ID" sz="2200" dirty="0">
                <a:solidFill>
                  <a:schemeClr val="bg1"/>
                </a:solidFill>
              </a:rPr>
              <a:t>avoid mats, but if present choose a contrasting colour to the rest of the floor</a:t>
            </a:r>
          </a:p>
        </p:txBody>
      </p:sp>
      <p:sp>
        <p:nvSpPr>
          <p:cNvPr id="14" name="1. Harwood RH et al. Br J Ophthalmol 2005; 89: 53–9;  2. Foss AJ et al. Age Ageing 2006; 35: 66–71.">
            <a:extLst>
              <a:ext uri="{FF2B5EF4-FFF2-40B4-BE49-F238E27FC236}">
                <a16:creationId xmlns:a16="http://schemas.microsoft.com/office/drawing/2014/main" id="{5300B98B-A687-E647-A2DA-83C8AD41EFC1}"/>
              </a:ext>
            </a:extLst>
          </p:cNvPr>
          <p:cNvSpPr txBox="1"/>
          <p:nvPr/>
        </p:nvSpPr>
        <p:spPr>
          <a:xfrm>
            <a:off x="6037901" y="6184980"/>
            <a:ext cx="4755199"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Harwood RH </a:t>
            </a:r>
            <a:r>
              <a:rPr i="1" dirty="0">
                <a:solidFill>
                  <a:schemeClr val="bg1"/>
                </a:solidFill>
              </a:rPr>
              <a:t>et al</a:t>
            </a:r>
            <a:r>
              <a:rPr dirty="0">
                <a:solidFill>
                  <a:schemeClr val="bg1"/>
                </a:solidFill>
              </a:rPr>
              <a:t>. </a:t>
            </a:r>
            <a:r>
              <a:rPr i="1" dirty="0">
                <a:solidFill>
                  <a:schemeClr val="bg1"/>
                </a:solidFill>
              </a:rPr>
              <a:t>Br J </a:t>
            </a:r>
            <a:r>
              <a:rPr i="1" dirty="0" err="1">
                <a:solidFill>
                  <a:schemeClr val="bg1"/>
                </a:solidFill>
              </a:rPr>
              <a:t>Ophthalmol</a:t>
            </a:r>
            <a:r>
              <a:rPr dirty="0">
                <a:solidFill>
                  <a:schemeClr val="bg1"/>
                </a:solidFill>
              </a:rPr>
              <a:t> 2005; 89: 53–9;</a:t>
            </a:r>
            <a:br>
              <a:rPr dirty="0">
                <a:solidFill>
                  <a:schemeClr val="bg1"/>
                </a:solidFill>
              </a:rPr>
            </a:br>
            <a:r>
              <a:rPr dirty="0">
                <a:solidFill>
                  <a:schemeClr val="bg1"/>
                </a:solidFill>
              </a:rPr>
              <a:t> 2. Foss AJ </a:t>
            </a:r>
            <a:r>
              <a:rPr i="1" dirty="0">
                <a:solidFill>
                  <a:schemeClr val="bg1"/>
                </a:solidFill>
              </a:rPr>
              <a:t>et al</a:t>
            </a:r>
            <a:r>
              <a:rPr dirty="0">
                <a:solidFill>
                  <a:schemeClr val="bg1"/>
                </a:solidFill>
              </a:rPr>
              <a:t>. </a:t>
            </a:r>
            <a:r>
              <a:rPr i="1" dirty="0">
                <a:solidFill>
                  <a:schemeClr val="bg1"/>
                </a:solidFill>
              </a:rPr>
              <a:t>Age Ageing</a:t>
            </a:r>
            <a:r>
              <a:rPr dirty="0">
                <a:solidFill>
                  <a:schemeClr val="bg1"/>
                </a:solidFill>
              </a:rPr>
              <a:t> 2006; 35: 66–71.</a:t>
            </a:r>
          </a:p>
        </p:txBody>
      </p:sp>
    </p:spTree>
    <p:extLst>
      <p:ext uri="{BB962C8B-B14F-4D97-AF65-F5344CB8AC3E}">
        <p14:creationId xmlns:p14="http://schemas.microsoft.com/office/powerpoint/2010/main" val="268190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30593F11-EB2E-1A4C-94C4-840D3E166492}"/>
              </a:ext>
            </a:extLst>
          </p:cNvPr>
          <p:cNvSpPr txBox="1"/>
          <p:nvPr/>
        </p:nvSpPr>
        <p:spPr>
          <a:xfrm>
            <a:off x="415636" y="184048"/>
            <a:ext cx="1029449" cy="584775"/>
          </a:xfrm>
          <a:prstGeom prst="rect">
            <a:avLst/>
          </a:prstGeom>
          <a:noFill/>
        </p:spPr>
        <p:txBody>
          <a:bodyPr wrap="none" rtlCol="0">
            <a:spAutoFit/>
          </a:bodyPr>
          <a:lstStyle/>
          <a:p>
            <a:r>
              <a:rPr lang="en-ID" sz="3200" b="1" dirty="0"/>
              <a:t>Falls</a:t>
            </a:r>
            <a:endParaRPr lang="en-US" sz="3200" b="1" dirty="0"/>
          </a:p>
        </p:txBody>
      </p:sp>
      <p:sp>
        <p:nvSpPr>
          <p:cNvPr id="12" name="Advise on home environment safety…">
            <a:extLst>
              <a:ext uri="{FF2B5EF4-FFF2-40B4-BE49-F238E27FC236}">
                <a16:creationId xmlns:a16="http://schemas.microsoft.com/office/drawing/2014/main" id="{EE487D2A-F395-7940-88B7-98E6A899A93F}"/>
              </a:ext>
            </a:extLst>
          </p:cNvPr>
          <p:cNvSpPr txBox="1">
            <a:spLocks/>
          </p:cNvSpPr>
          <p:nvPr/>
        </p:nvSpPr>
        <p:spPr>
          <a:xfrm>
            <a:off x="589741" y="1473388"/>
            <a:ext cx="10356933"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Advise on home environment safety</a:t>
            </a:r>
          </a:p>
          <a:p>
            <a:pPr marL="765175" lvl="1">
              <a:spcBef>
                <a:spcPts val="0"/>
              </a:spcBef>
              <a:defRPr sz="2800"/>
            </a:pPr>
            <a:r>
              <a:rPr lang="en-ID" sz="2800" dirty="0">
                <a:solidFill>
                  <a:schemeClr val="bg1"/>
                </a:solidFill>
              </a:rPr>
              <a:t>Trip hazards </a:t>
            </a:r>
          </a:p>
          <a:p>
            <a:pPr marL="1243012" lvl="2" indent="-287337">
              <a:spcBef>
                <a:spcPts val="0"/>
              </a:spcBef>
              <a:defRPr sz="2400"/>
            </a:pPr>
            <a:r>
              <a:rPr lang="en-ID" sz="2400" dirty="0">
                <a:solidFill>
                  <a:schemeClr val="bg1"/>
                </a:solidFill>
              </a:rPr>
              <a:t>Remove rugs/mats, cords/wires, papers, shoes etc.</a:t>
            </a:r>
            <a:br>
              <a:rPr lang="en-ID" sz="2400" dirty="0">
                <a:solidFill>
                  <a:schemeClr val="bg1"/>
                </a:solidFill>
              </a:rPr>
            </a:br>
            <a:endParaRPr lang="en-ID" sz="2400" dirty="0">
              <a:solidFill>
                <a:schemeClr val="bg1"/>
              </a:solidFill>
            </a:endParaRPr>
          </a:p>
          <a:p>
            <a:pPr marL="765175" lvl="1">
              <a:spcBef>
                <a:spcPts val="0"/>
              </a:spcBef>
              <a:defRPr sz="2800"/>
            </a:pPr>
            <a:r>
              <a:rPr lang="en-ID" sz="2800" dirty="0">
                <a:solidFill>
                  <a:schemeClr val="bg1"/>
                </a:solidFill>
              </a:rPr>
              <a:t>Bathroom </a:t>
            </a:r>
          </a:p>
          <a:p>
            <a:pPr marL="1243012" lvl="2" indent="-287337">
              <a:spcBef>
                <a:spcPts val="0"/>
              </a:spcBef>
              <a:defRPr sz="2400"/>
            </a:pPr>
            <a:r>
              <a:rPr lang="en-ID" sz="2400" dirty="0">
                <a:solidFill>
                  <a:schemeClr val="bg1"/>
                </a:solidFill>
              </a:rPr>
              <a:t>Use non-slip mats</a:t>
            </a:r>
          </a:p>
          <a:p>
            <a:pPr marL="1243012" lvl="2" indent="-287337">
              <a:spcBef>
                <a:spcPts val="0"/>
              </a:spcBef>
              <a:defRPr sz="2400"/>
            </a:pPr>
            <a:r>
              <a:rPr lang="en-ID" sz="2400" dirty="0">
                <a:solidFill>
                  <a:schemeClr val="bg1"/>
                </a:solidFill>
              </a:rPr>
              <a:t>Handrails and grab rails</a:t>
            </a:r>
          </a:p>
          <a:p>
            <a:pPr marL="955675" lvl="2" indent="0">
              <a:spcBef>
                <a:spcPts val="0"/>
              </a:spcBef>
              <a:buNone/>
              <a:defRPr sz="2400"/>
            </a:pPr>
            <a:endParaRPr lang="en-ID" sz="2400" dirty="0">
              <a:solidFill>
                <a:schemeClr val="bg1"/>
              </a:solidFill>
            </a:endParaRPr>
          </a:p>
          <a:p>
            <a:pPr marL="765175" lvl="1">
              <a:spcBef>
                <a:spcPts val="0"/>
              </a:spcBef>
              <a:defRPr sz="2800"/>
            </a:pPr>
            <a:r>
              <a:rPr lang="en-ID" sz="2800" dirty="0">
                <a:solidFill>
                  <a:schemeClr val="bg1"/>
                </a:solidFill>
              </a:rPr>
              <a:t>Emergency numbers </a:t>
            </a:r>
          </a:p>
          <a:p>
            <a:pPr marL="1243012" lvl="2" indent="-287337">
              <a:spcBef>
                <a:spcPts val="0"/>
              </a:spcBef>
              <a:defRPr sz="2400"/>
            </a:pPr>
            <a:r>
              <a:rPr lang="en-ID" sz="2400" dirty="0">
                <a:solidFill>
                  <a:schemeClr val="bg1"/>
                </a:solidFill>
              </a:rPr>
              <a:t>Conveniently and easily located</a:t>
            </a:r>
          </a:p>
        </p:txBody>
      </p:sp>
      <p:pic>
        <p:nvPicPr>
          <p:cNvPr id="14" name="image.jpeg" descr="image.jpeg">
            <a:extLst>
              <a:ext uri="{FF2B5EF4-FFF2-40B4-BE49-F238E27FC236}">
                <a16:creationId xmlns:a16="http://schemas.microsoft.com/office/drawing/2014/main" id="{8E3F15F7-4887-8049-BDD5-C0B2EA6BCFB6}"/>
              </a:ext>
            </a:extLst>
          </p:cNvPr>
          <p:cNvPicPr>
            <a:picLocks noChangeAspect="1"/>
          </p:cNvPicPr>
          <p:nvPr/>
        </p:nvPicPr>
        <p:blipFill>
          <a:blip r:embed="rId5"/>
          <a:stretch>
            <a:fillRect/>
          </a:stretch>
        </p:blipFill>
        <p:spPr>
          <a:xfrm>
            <a:off x="7467600" y="3530790"/>
            <a:ext cx="3325500" cy="2828772"/>
          </a:xfrm>
          <a:prstGeom prst="rect">
            <a:avLst/>
          </a:prstGeom>
          <a:ln>
            <a:solidFill>
              <a:srgbClr val="000000"/>
            </a:solidFill>
          </a:ln>
        </p:spPr>
      </p:pic>
    </p:spTree>
    <p:extLst>
      <p:ext uri="{BB962C8B-B14F-4D97-AF65-F5344CB8AC3E}">
        <p14:creationId xmlns:p14="http://schemas.microsoft.com/office/powerpoint/2010/main" val="239924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90F6D405-D921-2F40-8B41-F547E0803DCD}"/>
              </a:ext>
            </a:extLst>
          </p:cNvPr>
          <p:cNvSpPr txBox="1"/>
          <p:nvPr/>
        </p:nvSpPr>
        <p:spPr>
          <a:xfrm>
            <a:off x="415636" y="184048"/>
            <a:ext cx="1029449" cy="584775"/>
          </a:xfrm>
          <a:prstGeom prst="rect">
            <a:avLst/>
          </a:prstGeom>
          <a:noFill/>
        </p:spPr>
        <p:txBody>
          <a:bodyPr wrap="none" rtlCol="0">
            <a:spAutoFit/>
          </a:bodyPr>
          <a:lstStyle/>
          <a:p>
            <a:r>
              <a:rPr lang="en-ID" sz="3200" b="1" dirty="0"/>
              <a:t>Falls</a:t>
            </a:r>
            <a:endParaRPr lang="en-US" sz="3200" b="1" dirty="0"/>
          </a:p>
        </p:txBody>
      </p:sp>
      <p:sp>
        <p:nvSpPr>
          <p:cNvPr id="12" name="Advise on physical aspects…">
            <a:extLst>
              <a:ext uri="{FF2B5EF4-FFF2-40B4-BE49-F238E27FC236}">
                <a16:creationId xmlns:a16="http://schemas.microsoft.com/office/drawing/2014/main" id="{0C54B9FD-352E-5941-B0BE-43A6A4A04D38}"/>
              </a:ext>
            </a:extLst>
          </p:cNvPr>
          <p:cNvSpPr txBox="1">
            <a:spLocks/>
          </p:cNvSpPr>
          <p:nvPr/>
        </p:nvSpPr>
        <p:spPr>
          <a:xfrm>
            <a:off x="723005" y="1580996"/>
            <a:ext cx="10552810" cy="51413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Advise on physical aspects</a:t>
            </a:r>
          </a:p>
          <a:p>
            <a:pPr marL="765175" lvl="1">
              <a:spcBef>
                <a:spcPts val="0"/>
              </a:spcBef>
              <a:defRPr sz="2400"/>
            </a:pPr>
            <a:r>
              <a:rPr lang="en-ID" sz="2800" dirty="0">
                <a:solidFill>
                  <a:schemeClr val="bg1"/>
                </a:solidFill>
              </a:rPr>
              <a:t>Exercising and keeping fit</a:t>
            </a:r>
          </a:p>
          <a:p>
            <a:pPr marL="1243012" lvl="2" indent="-287337">
              <a:spcBef>
                <a:spcPts val="0"/>
              </a:spcBef>
              <a:defRPr sz="2200"/>
            </a:pPr>
            <a:r>
              <a:rPr lang="en-ID" sz="2200" dirty="0">
                <a:solidFill>
                  <a:schemeClr val="bg1"/>
                </a:solidFill>
              </a:rPr>
              <a:t>Balance and coordination</a:t>
            </a:r>
          </a:p>
          <a:p>
            <a:pPr marL="765175" lvl="1">
              <a:spcBef>
                <a:spcPts val="800"/>
              </a:spcBef>
              <a:defRPr sz="2400"/>
            </a:pPr>
            <a:r>
              <a:rPr lang="en-ID" sz="2800" dirty="0">
                <a:solidFill>
                  <a:schemeClr val="bg1"/>
                </a:solidFill>
              </a:rPr>
              <a:t>Appropriate footwear</a:t>
            </a:r>
          </a:p>
          <a:p>
            <a:pPr marL="765175" lvl="1">
              <a:lnSpc>
                <a:spcPct val="95000"/>
              </a:lnSpc>
              <a:spcBef>
                <a:spcPts val="800"/>
              </a:spcBef>
              <a:defRPr sz="2400"/>
            </a:pPr>
            <a:r>
              <a:rPr lang="en-ID" sz="2800" dirty="0">
                <a:solidFill>
                  <a:schemeClr val="bg1"/>
                </a:solidFill>
              </a:rPr>
              <a:t>Support and mobility devices, where needed</a:t>
            </a:r>
          </a:p>
          <a:p>
            <a:pPr marL="765175" lvl="1">
              <a:lnSpc>
                <a:spcPct val="95000"/>
              </a:lnSpc>
              <a:spcBef>
                <a:spcPts val="800"/>
              </a:spcBef>
              <a:defRPr sz="2400"/>
            </a:pPr>
            <a:r>
              <a:rPr lang="en-ID" sz="2800" dirty="0">
                <a:solidFill>
                  <a:schemeClr val="bg1"/>
                </a:solidFill>
              </a:rPr>
              <a:t>Refer for low vision orientation and </a:t>
            </a:r>
            <a:br>
              <a:rPr lang="en-ID" sz="2800" dirty="0">
                <a:solidFill>
                  <a:schemeClr val="bg1"/>
                </a:solidFill>
              </a:rPr>
            </a:br>
            <a:r>
              <a:rPr lang="en-ID" sz="2800" dirty="0">
                <a:solidFill>
                  <a:schemeClr val="bg1"/>
                </a:solidFill>
              </a:rPr>
              <a:t>mobility training if appropriate</a:t>
            </a:r>
          </a:p>
          <a:p>
            <a:pPr>
              <a:buFont typeface="Wingdings 3" charset="2"/>
              <a:buChar char="•"/>
            </a:pPr>
            <a:r>
              <a:rPr lang="en-ID" sz="3200" b="1" dirty="0">
                <a:solidFill>
                  <a:schemeClr val="bg1"/>
                </a:solidFill>
              </a:rPr>
              <a:t>Advise on medications</a:t>
            </a:r>
          </a:p>
          <a:p>
            <a:pPr marL="765175" lvl="1">
              <a:spcBef>
                <a:spcPts val="0"/>
              </a:spcBef>
              <a:defRPr sz="2400"/>
            </a:pPr>
            <a:r>
              <a:rPr lang="en-ID" sz="3000" dirty="0">
                <a:solidFill>
                  <a:schemeClr val="bg1"/>
                </a:solidFill>
              </a:rPr>
              <a:t>Including OTC meds</a:t>
            </a:r>
          </a:p>
        </p:txBody>
      </p:sp>
    </p:spTree>
    <p:extLst>
      <p:ext uri="{BB962C8B-B14F-4D97-AF65-F5344CB8AC3E}">
        <p14:creationId xmlns:p14="http://schemas.microsoft.com/office/powerpoint/2010/main" val="967971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E7CCA181-09A8-3C4D-AE99-D2D7147C9A4C}"/>
              </a:ext>
            </a:extLst>
          </p:cNvPr>
          <p:cNvSpPr txBox="1"/>
          <p:nvPr/>
        </p:nvSpPr>
        <p:spPr>
          <a:xfrm>
            <a:off x="415636" y="184048"/>
            <a:ext cx="1531188" cy="584775"/>
          </a:xfrm>
          <a:prstGeom prst="rect">
            <a:avLst/>
          </a:prstGeom>
          <a:noFill/>
        </p:spPr>
        <p:txBody>
          <a:bodyPr wrap="none" rtlCol="0">
            <a:spAutoFit/>
          </a:bodyPr>
          <a:lstStyle/>
          <a:p>
            <a:r>
              <a:rPr lang="en-ID" sz="3200" b="1" dirty="0"/>
              <a:t>Driving</a:t>
            </a:r>
            <a:endParaRPr lang="en-US" sz="3200" b="1" dirty="0"/>
          </a:p>
        </p:txBody>
      </p:sp>
      <p:sp>
        <p:nvSpPr>
          <p:cNvPr id="12" name="Important mode of transportation…">
            <a:extLst>
              <a:ext uri="{FF2B5EF4-FFF2-40B4-BE49-F238E27FC236}">
                <a16:creationId xmlns:a16="http://schemas.microsoft.com/office/drawing/2014/main" id="{EA73DFD4-0184-EA48-B1AA-5BD86DD4D420}"/>
              </a:ext>
            </a:extLst>
          </p:cNvPr>
          <p:cNvSpPr txBox="1">
            <a:spLocks/>
          </p:cNvSpPr>
          <p:nvPr/>
        </p:nvSpPr>
        <p:spPr>
          <a:xfrm>
            <a:off x="671512" y="1938336"/>
            <a:ext cx="9953627"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Important mode of transportation</a:t>
            </a:r>
          </a:p>
          <a:p>
            <a:pPr marL="765175" lvl="1">
              <a:spcBef>
                <a:spcPts val="0"/>
              </a:spcBef>
              <a:defRPr sz="2800"/>
            </a:pPr>
            <a:r>
              <a:rPr lang="en-ID" sz="2800" dirty="0">
                <a:solidFill>
                  <a:schemeClr val="bg1"/>
                </a:solidFill>
              </a:rPr>
              <a:t>Critical to independence, self-esteem, QOL</a:t>
            </a:r>
          </a:p>
          <a:p>
            <a:pPr marL="765175" lvl="1">
              <a:spcBef>
                <a:spcPts val="0"/>
              </a:spcBef>
              <a:defRPr sz="2800"/>
            </a:pPr>
            <a:r>
              <a:rPr lang="en-ID" sz="2800" dirty="0">
                <a:solidFill>
                  <a:schemeClr val="bg1"/>
                </a:solidFill>
              </a:rPr>
              <a:t>Cessation of driving is associated with social isolation and depression representing intense personal loss; also affects family and carers</a:t>
            </a:r>
            <a:r>
              <a:rPr lang="en-ID" sz="2800" baseline="30000" dirty="0">
                <a:solidFill>
                  <a:schemeClr val="bg1"/>
                </a:solidFill>
              </a:rPr>
              <a:t>1,2</a:t>
            </a:r>
          </a:p>
        </p:txBody>
      </p:sp>
      <p:sp>
        <p:nvSpPr>
          <p:cNvPr id="14" name="1. Marottoli RA et al. J Am Geriatr Soc 1998; 46: 562–8;  2. Adler G et al. Soc Work Health Care 2005; 40: 75–87;">
            <a:extLst>
              <a:ext uri="{FF2B5EF4-FFF2-40B4-BE49-F238E27FC236}">
                <a16:creationId xmlns:a16="http://schemas.microsoft.com/office/drawing/2014/main" id="{51522A3C-1A20-7D4E-B716-81EAC3B4D42E}"/>
              </a:ext>
            </a:extLst>
          </p:cNvPr>
          <p:cNvSpPr txBox="1"/>
          <p:nvPr/>
        </p:nvSpPr>
        <p:spPr>
          <a:xfrm>
            <a:off x="5135989" y="6093940"/>
            <a:ext cx="4755199"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a:t>
            </a:r>
            <a:r>
              <a:rPr dirty="0" err="1">
                <a:solidFill>
                  <a:schemeClr val="bg1"/>
                </a:solidFill>
              </a:rPr>
              <a:t>Marottoli</a:t>
            </a:r>
            <a:r>
              <a:rPr dirty="0">
                <a:solidFill>
                  <a:schemeClr val="bg1"/>
                </a:solidFill>
              </a:rPr>
              <a:t> RA </a:t>
            </a:r>
            <a:r>
              <a:rPr i="1" dirty="0">
                <a:solidFill>
                  <a:schemeClr val="bg1"/>
                </a:solidFill>
              </a:rPr>
              <a:t>et al</a:t>
            </a:r>
            <a:r>
              <a:rPr dirty="0">
                <a:solidFill>
                  <a:schemeClr val="bg1"/>
                </a:solidFill>
              </a:rPr>
              <a:t>. </a:t>
            </a:r>
            <a:r>
              <a:rPr i="1" dirty="0">
                <a:solidFill>
                  <a:schemeClr val="bg1"/>
                </a:solidFill>
              </a:rPr>
              <a:t>J Am </a:t>
            </a:r>
            <a:r>
              <a:rPr i="1" dirty="0" err="1">
                <a:solidFill>
                  <a:schemeClr val="bg1"/>
                </a:solidFill>
              </a:rPr>
              <a:t>Geriatr</a:t>
            </a:r>
            <a:r>
              <a:rPr i="1" dirty="0">
                <a:solidFill>
                  <a:schemeClr val="bg1"/>
                </a:solidFill>
              </a:rPr>
              <a:t> </a:t>
            </a:r>
            <a:r>
              <a:rPr i="1" dirty="0" err="1">
                <a:solidFill>
                  <a:schemeClr val="bg1"/>
                </a:solidFill>
              </a:rPr>
              <a:t>Soc</a:t>
            </a:r>
            <a:r>
              <a:rPr dirty="0">
                <a:solidFill>
                  <a:schemeClr val="bg1"/>
                </a:solidFill>
              </a:rPr>
              <a:t> 1998; 46: 562–8;</a:t>
            </a:r>
            <a:br>
              <a:rPr dirty="0">
                <a:solidFill>
                  <a:schemeClr val="bg1"/>
                </a:solidFill>
              </a:rPr>
            </a:br>
            <a:r>
              <a:rPr dirty="0">
                <a:solidFill>
                  <a:schemeClr val="bg1"/>
                </a:solidFill>
              </a:rPr>
              <a:t> 2. Adler G </a:t>
            </a:r>
            <a:r>
              <a:rPr i="1" dirty="0">
                <a:solidFill>
                  <a:schemeClr val="bg1"/>
                </a:solidFill>
              </a:rPr>
              <a:t>et al</a:t>
            </a:r>
            <a:r>
              <a:rPr dirty="0">
                <a:solidFill>
                  <a:schemeClr val="bg1"/>
                </a:solidFill>
              </a:rPr>
              <a:t>. </a:t>
            </a:r>
            <a:r>
              <a:rPr i="1" dirty="0" err="1">
                <a:solidFill>
                  <a:schemeClr val="bg1"/>
                </a:solidFill>
              </a:rPr>
              <a:t>Soc</a:t>
            </a:r>
            <a:r>
              <a:rPr i="1" dirty="0">
                <a:solidFill>
                  <a:schemeClr val="bg1"/>
                </a:solidFill>
              </a:rPr>
              <a:t> Work Health Care</a:t>
            </a:r>
            <a:r>
              <a:rPr dirty="0">
                <a:solidFill>
                  <a:schemeClr val="bg1"/>
                </a:solidFill>
              </a:rPr>
              <a:t> 2005; 40: 75–87;</a:t>
            </a:r>
          </a:p>
        </p:txBody>
      </p:sp>
    </p:spTree>
    <p:extLst>
      <p:ext uri="{BB962C8B-B14F-4D97-AF65-F5344CB8AC3E}">
        <p14:creationId xmlns:p14="http://schemas.microsoft.com/office/powerpoint/2010/main" val="687473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27709" y="793317"/>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4" name="TextBox 3">
            <a:extLst>
              <a:ext uri="{FF2B5EF4-FFF2-40B4-BE49-F238E27FC236}">
                <a16:creationId xmlns:a16="http://schemas.microsoft.com/office/drawing/2014/main" id="{B16A70C5-9098-1344-B07B-ED20FC80CFDE}"/>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6" name="Almost 50% of glaucoma  patients will have vision  loss that results in driving  ineligibility1…">
            <a:extLst>
              <a:ext uri="{FF2B5EF4-FFF2-40B4-BE49-F238E27FC236}">
                <a16:creationId xmlns:a16="http://schemas.microsoft.com/office/drawing/2014/main" id="{F56A291D-774D-0745-B64D-98A40AE00FBF}"/>
              </a:ext>
            </a:extLst>
          </p:cNvPr>
          <p:cNvSpPr txBox="1">
            <a:spLocks/>
          </p:cNvSpPr>
          <p:nvPr/>
        </p:nvSpPr>
        <p:spPr>
          <a:xfrm>
            <a:off x="505952" y="1492860"/>
            <a:ext cx="11366914" cy="4114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dirty="0">
                <a:solidFill>
                  <a:schemeClr val="bg1"/>
                </a:solidFill>
              </a:rPr>
              <a:t>Almost 50% of glaucoma patients </a:t>
            </a:r>
          </a:p>
          <a:p>
            <a:pPr marL="0" indent="0">
              <a:buNone/>
            </a:pPr>
            <a:r>
              <a:rPr lang="en-ID" sz="3200" dirty="0">
                <a:solidFill>
                  <a:schemeClr val="bg1"/>
                </a:solidFill>
              </a:rPr>
              <a:t>	will have vision loss that results in </a:t>
            </a:r>
          </a:p>
          <a:p>
            <a:pPr marL="0" indent="0">
              <a:buNone/>
            </a:pPr>
            <a:r>
              <a:rPr lang="en-ID" sz="3200" dirty="0">
                <a:solidFill>
                  <a:schemeClr val="bg1"/>
                </a:solidFill>
              </a:rPr>
              <a:t>    driving ineligibility</a:t>
            </a:r>
            <a:r>
              <a:rPr lang="en-ID" sz="3200" baseline="30000" dirty="0">
                <a:solidFill>
                  <a:schemeClr val="bg1"/>
                </a:solidFill>
              </a:rPr>
              <a:t>1</a:t>
            </a:r>
          </a:p>
          <a:p>
            <a:pPr>
              <a:buFont typeface="Wingdings 3" charset="2"/>
              <a:buChar char="•"/>
            </a:pPr>
            <a:r>
              <a:rPr lang="en-ID" sz="3200" dirty="0">
                <a:solidFill>
                  <a:schemeClr val="bg1"/>
                </a:solidFill>
              </a:rPr>
              <a:t>Glaucoma is associated with </a:t>
            </a:r>
          </a:p>
          <a:p>
            <a:pPr marL="0" indent="0">
              <a:buNone/>
            </a:pPr>
            <a:r>
              <a:rPr lang="en-ID" sz="3200" dirty="0">
                <a:solidFill>
                  <a:schemeClr val="bg1"/>
                </a:solidFill>
              </a:rPr>
              <a:t>   self-reported driving difficulties</a:t>
            </a:r>
            <a:r>
              <a:rPr lang="en-ID" sz="3200" baseline="30000" dirty="0">
                <a:solidFill>
                  <a:schemeClr val="bg1"/>
                </a:solidFill>
              </a:rPr>
              <a:t>2</a:t>
            </a:r>
            <a:r>
              <a:rPr lang="en-ID" sz="3200" dirty="0">
                <a:solidFill>
                  <a:schemeClr val="bg1"/>
                </a:solidFill>
              </a:rPr>
              <a:t> </a:t>
            </a:r>
          </a:p>
          <a:p>
            <a:pPr>
              <a:buFont typeface="Wingdings 3" charset="2"/>
              <a:buChar char="•"/>
            </a:pPr>
            <a:r>
              <a:rPr lang="en-ID" sz="3200" dirty="0">
                <a:solidFill>
                  <a:schemeClr val="bg1"/>
                </a:solidFill>
              </a:rPr>
              <a:t>Bilateral glaucoma is associated with driving cessation</a:t>
            </a:r>
            <a:r>
              <a:rPr lang="en-ID" sz="3200" baseline="30000" dirty="0">
                <a:solidFill>
                  <a:schemeClr val="bg1"/>
                </a:solidFill>
              </a:rPr>
              <a:t>3,4</a:t>
            </a:r>
          </a:p>
        </p:txBody>
      </p:sp>
      <p:sp>
        <p:nvSpPr>
          <p:cNvPr id="17" name="1. Ang GS, Eke T. Eye (Lond) 2007; 21: 604–8.…">
            <a:extLst>
              <a:ext uri="{FF2B5EF4-FFF2-40B4-BE49-F238E27FC236}">
                <a16:creationId xmlns:a16="http://schemas.microsoft.com/office/drawing/2014/main" id="{2B0819C3-29EA-8746-AF9F-3EB4D18167EA}"/>
              </a:ext>
            </a:extLst>
          </p:cNvPr>
          <p:cNvSpPr txBox="1"/>
          <p:nvPr/>
        </p:nvSpPr>
        <p:spPr>
          <a:xfrm>
            <a:off x="4343082" y="6027738"/>
            <a:ext cx="475519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Ang GS, Eke T. </a:t>
            </a:r>
            <a:r>
              <a:rPr i="1" dirty="0">
                <a:solidFill>
                  <a:schemeClr val="bg1"/>
                </a:solidFill>
              </a:rPr>
              <a:t>Eye (</a:t>
            </a:r>
            <a:r>
              <a:rPr i="1" dirty="0" err="1">
                <a:solidFill>
                  <a:schemeClr val="bg1"/>
                </a:solidFill>
              </a:rPr>
              <a:t>Lond</a:t>
            </a:r>
            <a:r>
              <a:rPr i="1" dirty="0">
                <a:solidFill>
                  <a:schemeClr val="bg1"/>
                </a:solidFill>
              </a:rPr>
              <a:t>)</a:t>
            </a:r>
            <a:r>
              <a:rPr dirty="0">
                <a:solidFill>
                  <a:schemeClr val="bg1"/>
                </a:solidFill>
              </a:rPr>
              <a:t> 2007; 21: 604–8.</a:t>
            </a:r>
          </a:p>
          <a:p>
            <a:pPr marL="228600" lvl="1" indent="-228600" algn="r">
              <a:defRPr sz="1200">
                <a:solidFill>
                  <a:srgbClr val="FFFFFF"/>
                </a:solidFill>
                <a:latin typeface="+mj-lt"/>
                <a:ea typeface="+mj-ea"/>
                <a:cs typeface="+mj-cs"/>
                <a:sym typeface="Arial"/>
              </a:defRPr>
            </a:pPr>
            <a:r>
              <a:rPr dirty="0">
                <a:solidFill>
                  <a:schemeClr val="bg1"/>
                </a:solidFill>
              </a:rPr>
              <a:t>2. Gutierrez P </a:t>
            </a:r>
            <a:r>
              <a:rPr i="1" dirty="0">
                <a:solidFill>
                  <a:schemeClr val="bg1"/>
                </a:solidFill>
              </a:rPr>
              <a:t>et al</a:t>
            </a:r>
            <a:r>
              <a:rPr dirty="0">
                <a:solidFill>
                  <a:schemeClr val="bg1"/>
                </a:solidFill>
              </a:rPr>
              <a:t>. </a:t>
            </a:r>
            <a:r>
              <a:rPr i="1" dirty="0">
                <a:solidFill>
                  <a:schemeClr val="bg1"/>
                </a:solidFill>
              </a:rPr>
              <a:t>Arch </a:t>
            </a:r>
            <a:r>
              <a:rPr i="1" dirty="0" err="1">
                <a:solidFill>
                  <a:schemeClr val="bg1"/>
                </a:solidFill>
              </a:rPr>
              <a:t>Ophthalmol</a:t>
            </a:r>
            <a:r>
              <a:rPr dirty="0">
                <a:solidFill>
                  <a:schemeClr val="bg1"/>
                </a:solidFill>
              </a:rPr>
              <a:t> 1997; 115: 777–84;</a:t>
            </a:r>
            <a:br>
              <a:rPr dirty="0">
                <a:solidFill>
                  <a:schemeClr val="bg1"/>
                </a:solidFill>
              </a:rPr>
            </a:br>
            <a:r>
              <a:rPr dirty="0">
                <a:solidFill>
                  <a:schemeClr val="bg1"/>
                </a:solidFill>
              </a:rPr>
              <a:t> 3. </a:t>
            </a:r>
            <a:r>
              <a:rPr dirty="0" err="1">
                <a:solidFill>
                  <a:schemeClr val="bg1"/>
                </a:solidFill>
              </a:rPr>
              <a:t>Ramulu</a:t>
            </a:r>
            <a:r>
              <a:rPr dirty="0">
                <a:solidFill>
                  <a:schemeClr val="bg1"/>
                </a:solidFill>
              </a:rPr>
              <a:t> PY </a:t>
            </a:r>
            <a:r>
              <a:rPr i="1" dirty="0">
                <a:solidFill>
                  <a:schemeClr val="bg1"/>
                </a:solidFill>
              </a:rPr>
              <a:t>et al</a:t>
            </a:r>
            <a:r>
              <a:rPr dirty="0">
                <a:solidFill>
                  <a:schemeClr val="bg1"/>
                </a:solidFill>
              </a:rPr>
              <a:t>. </a:t>
            </a:r>
            <a:r>
              <a:rPr i="1" dirty="0">
                <a:solidFill>
                  <a:schemeClr val="bg1"/>
                </a:solidFill>
              </a:rPr>
              <a:t>Ophthalmology</a:t>
            </a:r>
            <a:r>
              <a:rPr dirty="0">
                <a:solidFill>
                  <a:schemeClr val="bg1"/>
                </a:solidFill>
              </a:rPr>
              <a:t> 2009; 116: 1846–53;</a:t>
            </a:r>
            <a:br>
              <a:rPr dirty="0">
                <a:solidFill>
                  <a:schemeClr val="bg1"/>
                </a:solidFill>
              </a:rPr>
            </a:br>
            <a:r>
              <a:rPr dirty="0">
                <a:solidFill>
                  <a:schemeClr val="bg1"/>
                </a:solidFill>
              </a:rPr>
              <a:t>4. Adler G </a:t>
            </a:r>
            <a:r>
              <a:rPr i="1" dirty="0">
                <a:solidFill>
                  <a:schemeClr val="bg1"/>
                </a:solidFill>
              </a:rPr>
              <a:t>et al</a:t>
            </a:r>
            <a:r>
              <a:rPr dirty="0">
                <a:solidFill>
                  <a:schemeClr val="bg1"/>
                </a:solidFill>
              </a:rPr>
              <a:t>. </a:t>
            </a:r>
            <a:r>
              <a:rPr i="1" dirty="0" err="1">
                <a:solidFill>
                  <a:schemeClr val="bg1"/>
                </a:solidFill>
              </a:rPr>
              <a:t>Soc</a:t>
            </a:r>
            <a:r>
              <a:rPr i="1" dirty="0">
                <a:solidFill>
                  <a:schemeClr val="bg1"/>
                </a:solidFill>
              </a:rPr>
              <a:t> Work Health Care</a:t>
            </a:r>
            <a:r>
              <a:rPr dirty="0">
                <a:solidFill>
                  <a:schemeClr val="bg1"/>
                </a:solidFill>
              </a:rPr>
              <a:t> 2005; 40: 75–87.</a:t>
            </a:r>
          </a:p>
        </p:txBody>
      </p:sp>
      <p:pic>
        <p:nvPicPr>
          <p:cNvPr id="18" name="j0399722" descr="j0399722">
            <a:extLst>
              <a:ext uri="{FF2B5EF4-FFF2-40B4-BE49-F238E27FC236}">
                <a16:creationId xmlns:a16="http://schemas.microsoft.com/office/drawing/2014/main" id="{476D1B56-D37E-5543-9D9B-8265F60C7BFB}"/>
              </a:ext>
            </a:extLst>
          </p:cNvPr>
          <p:cNvPicPr>
            <a:picLocks noChangeAspect="1"/>
          </p:cNvPicPr>
          <p:nvPr/>
        </p:nvPicPr>
        <p:blipFill>
          <a:blip r:embed="rId5"/>
          <a:stretch>
            <a:fillRect/>
          </a:stretch>
        </p:blipFill>
        <p:spPr>
          <a:xfrm>
            <a:off x="7799270" y="1674495"/>
            <a:ext cx="4010206" cy="2611357"/>
          </a:xfrm>
          <a:prstGeom prst="rect">
            <a:avLst/>
          </a:prstGeom>
          <a:ln w="12700">
            <a:miter lim="400000"/>
          </a:ln>
        </p:spPr>
      </p:pic>
    </p:spTree>
    <p:extLst>
      <p:ext uri="{BB962C8B-B14F-4D97-AF65-F5344CB8AC3E}">
        <p14:creationId xmlns:p14="http://schemas.microsoft.com/office/powerpoint/2010/main" val="41724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5330B6DF-7599-2D4E-9057-C092AE29B491}"/>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Avoidance of more challenging  driving situations1…">
            <a:extLst>
              <a:ext uri="{FF2B5EF4-FFF2-40B4-BE49-F238E27FC236}">
                <a16:creationId xmlns:a16="http://schemas.microsoft.com/office/drawing/2014/main" id="{318B9EC6-75BA-5E49-98C6-E566278A2ECF}"/>
              </a:ext>
            </a:extLst>
          </p:cNvPr>
          <p:cNvSpPr txBox="1">
            <a:spLocks/>
          </p:cNvSpPr>
          <p:nvPr/>
        </p:nvSpPr>
        <p:spPr>
          <a:xfrm>
            <a:off x="554182" y="1230034"/>
            <a:ext cx="11021724" cy="43100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buFont typeface="Wingdings 3" charset="2"/>
              <a:buChar char="•"/>
            </a:pPr>
            <a:r>
              <a:rPr lang="en-ID" sz="3200" dirty="0">
                <a:solidFill>
                  <a:schemeClr val="bg1"/>
                </a:solidFill>
              </a:rPr>
              <a:t>Avoidance of more challenging driving situations</a:t>
            </a:r>
            <a:r>
              <a:rPr lang="en-ID" sz="3200" baseline="30000" dirty="0">
                <a:solidFill>
                  <a:schemeClr val="bg1"/>
                </a:solidFill>
              </a:rPr>
              <a:t>1</a:t>
            </a:r>
            <a:r>
              <a:rPr lang="en-ID" sz="3200" dirty="0">
                <a:solidFill>
                  <a:schemeClr val="bg1"/>
                </a:solidFill>
              </a:rPr>
              <a:t> </a:t>
            </a:r>
          </a:p>
          <a:p>
            <a:pPr marL="765175" lvl="1">
              <a:lnSpc>
                <a:spcPct val="90000"/>
              </a:lnSpc>
              <a:spcBef>
                <a:spcPts val="0"/>
              </a:spcBef>
              <a:defRPr sz="2600"/>
            </a:pPr>
            <a:r>
              <a:rPr lang="en-ID" sz="3200" dirty="0">
                <a:solidFill>
                  <a:schemeClr val="bg1"/>
                </a:solidFill>
              </a:rPr>
              <a:t>Night driving</a:t>
            </a:r>
          </a:p>
          <a:p>
            <a:pPr marL="765175" lvl="1">
              <a:lnSpc>
                <a:spcPct val="90000"/>
              </a:lnSpc>
              <a:spcBef>
                <a:spcPts val="0"/>
              </a:spcBef>
              <a:defRPr sz="2600"/>
            </a:pPr>
            <a:r>
              <a:rPr lang="en-ID" sz="3200" dirty="0">
                <a:solidFill>
                  <a:schemeClr val="bg1"/>
                </a:solidFill>
              </a:rPr>
              <a:t>Fog, rain</a:t>
            </a:r>
          </a:p>
          <a:p>
            <a:pPr marL="765175" lvl="1">
              <a:lnSpc>
                <a:spcPct val="90000"/>
              </a:lnSpc>
              <a:spcBef>
                <a:spcPts val="0"/>
              </a:spcBef>
              <a:defRPr sz="2600"/>
            </a:pPr>
            <a:r>
              <a:rPr lang="en-ID" sz="3200" dirty="0">
                <a:solidFill>
                  <a:schemeClr val="bg1"/>
                </a:solidFill>
              </a:rPr>
              <a:t>Rush hour</a:t>
            </a:r>
          </a:p>
          <a:p>
            <a:pPr marL="765175" lvl="1">
              <a:lnSpc>
                <a:spcPct val="90000"/>
              </a:lnSpc>
              <a:spcBef>
                <a:spcPts val="0"/>
              </a:spcBef>
              <a:defRPr sz="2600"/>
            </a:pPr>
            <a:r>
              <a:rPr lang="en-ID" sz="3200" dirty="0">
                <a:solidFill>
                  <a:schemeClr val="bg1"/>
                </a:solidFill>
              </a:rPr>
              <a:t>Highway and high density</a:t>
            </a:r>
          </a:p>
          <a:p>
            <a:pPr>
              <a:lnSpc>
                <a:spcPct val="90000"/>
              </a:lnSpc>
              <a:buFont typeface="Wingdings 3" charset="2"/>
              <a:buChar char="•"/>
            </a:pPr>
            <a:r>
              <a:rPr lang="en-ID" sz="3200" dirty="0">
                <a:solidFill>
                  <a:schemeClr val="bg1"/>
                </a:solidFill>
              </a:rPr>
              <a:t>Men with glaucoma were more likely to report family concern about their driving than older persons with normal vision</a:t>
            </a:r>
            <a:r>
              <a:rPr lang="en-ID" sz="3200" baseline="30000" dirty="0">
                <a:solidFill>
                  <a:schemeClr val="bg1"/>
                </a:solidFill>
              </a:rPr>
              <a:t>2</a:t>
            </a:r>
            <a:r>
              <a:rPr lang="en-ID" sz="3200" dirty="0">
                <a:solidFill>
                  <a:schemeClr val="bg1"/>
                </a:solidFill>
              </a:rPr>
              <a:t> </a:t>
            </a:r>
          </a:p>
        </p:txBody>
      </p:sp>
      <p:sp>
        <p:nvSpPr>
          <p:cNvPr id="14" name="1. McGwin G Jr et al. Invest Ophthalmol Vis Sci 2004; 45: 3934–9;  2. Adler G et al. Soc Work Health Care 2005; 40: 75–87.">
            <a:extLst>
              <a:ext uri="{FF2B5EF4-FFF2-40B4-BE49-F238E27FC236}">
                <a16:creationId xmlns:a16="http://schemas.microsoft.com/office/drawing/2014/main" id="{7E29C3F4-D599-0448-BB98-114335855AC0}"/>
              </a:ext>
            </a:extLst>
          </p:cNvPr>
          <p:cNvSpPr txBox="1"/>
          <p:nvPr/>
        </p:nvSpPr>
        <p:spPr>
          <a:xfrm>
            <a:off x="4724400" y="5803174"/>
            <a:ext cx="4755199"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a:t>
            </a:r>
            <a:r>
              <a:rPr dirty="0" err="1">
                <a:solidFill>
                  <a:schemeClr val="bg1"/>
                </a:solidFill>
              </a:rPr>
              <a:t>McGwin</a:t>
            </a:r>
            <a:r>
              <a:rPr dirty="0">
                <a:solidFill>
                  <a:schemeClr val="bg1"/>
                </a:solidFill>
              </a:rPr>
              <a:t> G Jr </a:t>
            </a:r>
            <a:r>
              <a:rPr i="1" dirty="0">
                <a:solidFill>
                  <a:schemeClr val="bg1"/>
                </a:solidFill>
              </a:rPr>
              <a:t>et al</a:t>
            </a:r>
            <a:r>
              <a:rPr dirty="0">
                <a:solidFill>
                  <a:schemeClr val="bg1"/>
                </a:solidFill>
              </a:rPr>
              <a:t>. </a:t>
            </a:r>
            <a:r>
              <a:rPr i="1" dirty="0">
                <a:solidFill>
                  <a:schemeClr val="bg1"/>
                </a:solidFill>
              </a:rPr>
              <a:t>Invest </a:t>
            </a:r>
            <a:r>
              <a:rPr i="1" dirty="0" err="1">
                <a:solidFill>
                  <a:schemeClr val="bg1"/>
                </a:solidFill>
              </a:rPr>
              <a:t>Ophthalmol</a:t>
            </a:r>
            <a:r>
              <a:rPr i="1" dirty="0">
                <a:solidFill>
                  <a:schemeClr val="bg1"/>
                </a:solidFill>
              </a:rPr>
              <a:t> Vis Sci</a:t>
            </a:r>
            <a:r>
              <a:rPr dirty="0">
                <a:solidFill>
                  <a:schemeClr val="bg1"/>
                </a:solidFill>
              </a:rPr>
              <a:t> 2004; 45: 3934–9;</a:t>
            </a:r>
            <a:br>
              <a:rPr dirty="0">
                <a:solidFill>
                  <a:schemeClr val="bg1"/>
                </a:solidFill>
              </a:rPr>
            </a:br>
            <a:r>
              <a:rPr dirty="0">
                <a:solidFill>
                  <a:schemeClr val="bg1"/>
                </a:solidFill>
              </a:rPr>
              <a:t> 2. Adler G </a:t>
            </a:r>
            <a:r>
              <a:rPr i="1" dirty="0">
                <a:solidFill>
                  <a:schemeClr val="bg1"/>
                </a:solidFill>
              </a:rPr>
              <a:t>et al</a:t>
            </a:r>
            <a:r>
              <a:rPr dirty="0">
                <a:solidFill>
                  <a:schemeClr val="bg1"/>
                </a:solidFill>
              </a:rPr>
              <a:t>. </a:t>
            </a:r>
            <a:r>
              <a:rPr i="1" dirty="0" err="1">
                <a:solidFill>
                  <a:schemeClr val="bg1"/>
                </a:solidFill>
              </a:rPr>
              <a:t>Soc</a:t>
            </a:r>
            <a:r>
              <a:rPr i="1" dirty="0">
                <a:solidFill>
                  <a:schemeClr val="bg1"/>
                </a:solidFill>
              </a:rPr>
              <a:t> Work Health Care</a:t>
            </a:r>
            <a:r>
              <a:rPr dirty="0">
                <a:solidFill>
                  <a:schemeClr val="bg1"/>
                </a:solidFill>
              </a:rPr>
              <a:t> 2005; 40: 75–87.</a:t>
            </a:r>
          </a:p>
        </p:txBody>
      </p:sp>
    </p:spTree>
    <p:extLst>
      <p:ext uri="{BB962C8B-B14F-4D97-AF65-F5344CB8AC3E}">
        <p14:creationId xmlns:p14="http://schemas.microsoft.com/office/powerpoint/2010/main" val="139134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FC7C4185-DF9F-B948-B2C5-9F29C6CF743F}"/>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Increased risk for real-world and simulator motor vehicle crashes (MVCs)1–4…">
            <a:extLst>
              <a:ext uri="{FF2B5EF4-FFF2-40B4-BE49-F238E27FC236}">
                <a16:creationId xmlns:a16="http://schemas.microsoft.com/office/drawing/2014/main" id="{83603C84-E2A4-4F43-91C5-BE6E97EC2CDB}"/>
              </a:ext>
            </a:extLst>
          </p:cNvPr>
          <p:cNvSpPr txBox="1">
            <a:spLocks/>
          </p:cNvSpPr>
          <p:nvPr/>
        </p:nvSpPr>
        <p:spPr>
          <a:xfrm>
            <a:off x="137160" y="1385786"/>
            <a:ext cx="8638744"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dirty="0">
                <a:solidFill>
                  <a:schemeClr val="bg1"/>
                </a:solidFill>
              </a:rPr>
              <a:t>Increased risk for real-world and simulator motor vehicle crashes (MVCs)</a:t>
            </a:r>
            <a:r>
              <a:rPr lang="en-ID" sz="3200" baseline="30000" dirty="0">
                <a:solidFill>
                  <a:schemeClr val="bg1"/>
                </a:solidFill>
              </a:rPr>
              <a:t>1–4 </a:t>
            </a:r>
          </a:p>
          <a:p>
            <a:pPr>
              <a:buFont typeface="Wingdings 3" charset="2"/>
              <a:buChar char="•"/>
            </a:pPr>
            <a:r>
              <a:rPr lang="en-ID" sz="3200" dirty="0">
                <a:solidFill>
                  <a:schemeClr val="bg1"/>
                </a:solidFill>
              </a:rPr>
              <a:t>More severe VF loss (HFA </a:t>
            </a:r>
            <a:r>
              <a:rPr lang="en-ID" sz="3200" dirty="0" err="1">
                <a:solidFill>
                  <a:schemeClr val="bg1"/>
                </a:solidFill>
              </a:rPr>
              <a:t>MD</a:t>
            </a:r>
            <a:r>
              <a:rPr lang="en-ID" sz="3200" baseline="-25000" dirty="0" err="1">
                <a:solidFill>
                  <a:schemeClr val="bg1"/>
                </a:solidFill>
              </a:rPr>
              <a:t>worse</a:t>
            </a:r>
            <a:r>
              <a:rPr lang="en-ID" sz="3200" dirty="0">
                <a:solidFill>
                  <a:schemeClr val="bg1"/>
                </a:solidFill>
              </a:rPr>
              <a:t>) and </a:t>
            </a:r>
            <a:br>
              <a:rPr lang="en-ID" sz="3200" dirty="0">
                <a:solidFill>
                  <a:schemeClr val="bg1"/>
                </a:solidFill>
              </a:rPr>
            </a:br>
            <a:r>
              <a:rPr lang="en-ID" sz="3200" dirty="0">
                <a:solidFill>
                  <a:schemeClr val="bg1"/>
                </a:solidFill>
              </a:rPr>
              <a:t>poorer selective attention </a:t>
            </a:r>
            <a:br>
              <a:rPr lang="en-ID" sz="3200" dirty="0">
                <a:solidFill>
                  <a:schemeClr val="bg1"/>
                </a:solidFill>
              </a:rPr>
            </a:br>
            <a:r>
              <a:rPr lang="en-ID" sz="3200" dirty="0">
                <a:solidFill>
                  <a:schemeClr val="bg1"/>
                </a:solidFill>
              </a:rPr>
              <a:t>(UFOV) risk factors for at-fault MVCs</a:t>
            </a:r>
            <a:r>
              <a:rPr lang="en-ID" sz="3200" baseline="30000" dirty="0">
                <a:solidFill>
                  <a:schemeClr val="bg1"/>
                </a:solidFill>
              </a:rPr>
              <a:t>3</a:t>
            </a:r>
          </a:p>
        </p:txBody>
      </p:sp>
      <p:pic>
        <p:nvPicPr>
          <p:cNvPr id="14" name="car_smash2" descr="car_smash2">
            <a:extLst>
              <a:ext uri="{FF2B5EF4-FFF2-40B4-BE49-F238E27FC236}">
                <a16:creationId xmlns:a16="http://schemas.microsoft.com/office/drawing/2014/main" id="{472B9ADC-8572-B241-980A-6FC6EECD7462}"/>
              </a:ext>
            </a:extLst>
          </p:cNvPr>
          <p:cNvPicPr>
            <a:picLocks noChangeAspect="1"/>
          </p:cNvPicPr>
          <p:nvPr/>
        </p:nvPicPr>
        <p:blipFill>
          <a:blip r:embed="rId5"/>
          <a:stretch>
            <a:fillRect/>
          </a:stretch>
        </p:blipFill>
        <p:spPr>
          <a:xfrm>
            <a:off x="7838173" y="3443187"/>
            <a:ext cx="3500100" cy="2602774"/>
          </a:xfrm>
          <a:prstGeom prst="rect">
            <a:avLst/>
          </a:prstGeom>
          <a:ln w="12700">
            <a:miter lim="400000"/>
          </a:ln>
        </p:spPr>
      </p:pic>
      <p:sp>
        <p:nvSpPr>
          <p:cNvPr id="15" name="1. Hu PS et al. Accid Anal Prev 1998; 30: 569–81; 2. McGwin G Jr et al. Invest Ophthalmol Vis Sci 2005; 46: 4437–41;  3. Haymes SA et al. Invest Ophthalmol Vis Sci 2007; 48: 1149–55; 4. Szlyk JP et al. J Glaucoma 2005; 14: 145–50.">
            <a:extLst>
              <a:ext uri="{FF2B5EF4-FFF2-40B4-BE49-F238E27FC236}">
                <a16:creationId xmlns:a16="http://schemas.microsoft.com/office/drawing/2014/main" id="{17066956-CBFF-0C43-864F-F51F54197B31}"/>
              </a:ext>
            </a:extLst>
          </p:cNvPr>
          <p:cNvSpPr txBox="1"/>
          <p:nvPr/>
        </p:nvSpPr>
        <p:spPr>
          <a:xfrm>
            <a:off x="2724067" y="5616982"/>
            <a:ext cx="4898074"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Hu PS </a:t>
            </a:r>
            <a:r>
              <a:rPr i="1" dirty="0">
                <a:solidFill>
                  <a:schemeClr val="bg1"/>
                </a:solidFill>
              </a:rPr>
              <a:t>et al</a:t>
            </a:r>
            <a:r>
              <a:rPr dirty="0">
                <a:solidFill>
                  <a:schemeClr val="bg1"/>
                </a:solidFill>
              </a:rPr>
              <a:t>. </a:t>
            </a:r>
            <a:r>
              <a:rPr i="1" dirty="0" err="1">
                <a:solidFill>
                  <a:schemeClr val="bg1"/>
                </a:solidFill>
              </a:rPr>
              <a:t>Accid</a:t>
            </a:r>
            <a:r>
              <a:rPr i="1" dirty="0">
                <a:solidFill>
                  <a:schemeClr val="bg1"/>
                </a:solidFill>
              </a:rPr>
              <a:t> Anal </a:t>
            </a:r>
            <a:r>
              <a:rPr i="1" dirty="0" err="1">
                <a:solidFill>
                  <a:schemeClr val="bg1"/>
                </a:solidFill>
              </a:rPr>
              <a:t>Prev</a:t>
            </a:r>
            <a:r>
              <a:rPr dirty="0">
                <a:solidFill>
                  <a:schemeClr val="bg1"/>
                </a:solidFill>
              </a:rPr>
              <a:t> 1998; 30: 569–81;</a:t>
            </a:r>
            <a:br>
              <a:rPr dirty="0">
                <a:solidFill>
                  <a:schemeClr val="bg1"/>
                </a:solidFill>
              </a:rPr>
            </a:br>
            <a:r>
              <a:rPr dirty="0">
                <a:solidFill>
                  <a:schemeClr val="bg1"/>
                </a:solidFill>
              </a:rPr>
              <a:t>2. </a:t>
            </a:r>
            <a:r>
              <a:rPr dirty="0" err="1">
                <a:solidFill>
                  <a:schemeClr val="bg1"/>
                </a:solidFill>
              </a:rPr>
              <a:t>McGwin</a:t>
            </a:r>
            <a:r>
              <a:rPr dirty="0">
                <a:solidFill>
                  <a:schemeClr val="bg1"/>
                </a:solidFill>
              </a:rPr>
              <a:t> G Jr </a:t>
            </a:r>
            <a:r>
              <a:rPr i="1" dirty="0">
                <a:solidFill>
                  <a:schemeClr val="bg1"/>
                </a:solidFill>
              </a:rPr>
              <a:t>et al</a:t>
            </a:r>
            <a:r>
              <a:rPr dirty="0">
                <a:solidFill>
                  <a:schemeClr val="bg1"/>
                </a:solidFill>
              </a:rPr>
              <a:t>. </a:t>
            </a:r>
            <a:r>
              <a:rPr i="1" dirty="0">
                <a:solidFill>
                  <a:schemeClr val="bg1"/>
                </a:solidFill>
              </a:rPr>
              <a:t>Invest </a:t>
            </a:r>
            <a:r>
              <a:rPr i="1" dirty="0" err="1">
                <a:solidFill>
                  <a:schemeClr val="bg1"/>
                </a:solidFill>
              </a:rPr>
              <a:t>Ophthalmol</a:t>
            </a:r>
            <a:r>
              <a:rPr i="1" dirty="0">
                <a:solidFill>
                  <a:schemeClr val="bg1"/>
                </a:solidFill>
              </a:rPr>
              <a:t> Vis Sci</a:t>
            </a:r>
            <a:r>
              <a:rPr dirty="0">
                <a:solidFill>
                  <a:schemeClr val="bg1"/>
                </a:solidFill>
              </a:rPr>
              <a:t> 2005; 46: 4437–41;</a:t>
            </a:r>
            <a:br>
              <a:rPr dirty="0">
                <a:solidFill>
                  <a:schemeClr val="bg1"/>
                </a:solidFill>
              </a:rPr>
            </a:br>
            <a:r>
              <a:rPr dirty="0">
                <a:solidFill>
                  <a:schemeClr val="bg1"/>
                </a:solidFill>
              </a:rPr>
              <a:t> 3. </a:t>
            </a:r>
            <a:r>
              <a:rPr dirty="0" err="1">
                <a:solidFill>
                  <a:schemeClr val="bg1"/>
                </a:solidFill>
              </a:rPr>
              <a:t>Haymes</a:t>
            </a:r>
            <a:r>
              <a:rPr dirty="0">
                <a:solidFill>
                  <a:schemeClr val="bg1"/>
                </a:solidFill>
              </a:rPr>
              <a:t> SA </a:t>
            </a:r>
            <a:r>
              <a:rPr i="1" dirty="0">
                <a:solidFill>
                  <a:schemeClr val="bg1"/>
                </a:solidFill>
              </a:rPr>
              <a:t>et al</a:t>
            </a:r>
            <a:r>
              <a:rPr dirty="0">
                <a:solidFill>
                  <a:schemeClr val="bg1"/>
                </a:solidFill>
              </a:rPr>
              <a:t>. </a:t>
            </a:r>
            <a:r>
              <a:rPr i="1" dirty="0">
                <a:solidFill>
                  <a:schemeClr val="bg1"/>
                </a:solidFill>
              </a:rPr>
              <a:t>Invest </a:t>
            </a:r>
            <a:r>
              <a:rPr i="1" dirty="0" err="1">
                <a:solidFill>
                  <a:schemeClr val="bg1"/>
                </a:solidFill>
              </a:rPr>
              <a:t>Ophthalmol</a:t>
            </a:r>
            <a:r>
              <a:rPr i="1" dirty="0">
                <a:solidFill>
                  <a:schemeClr val="bg1"/>
                </a:solidFill>
              </a:rPr>
              <a:t> Vis Sci</a:t>
            </a:r>
            <a:r>
              <a:rPr dirty="0">
                <a:solidFill>
                  <a:schemeClr val="bg1"/>
                </a:solidFill>
              </a:rPr>
              <a:t> 2007; 48: 1149–55;</a:t>
            </a:r>
            <a:br>
              <a:rPr dirty="0">
                <a:solidFill>
                  <a:schemeClr val="bg1"/>
                </a:solidFill>
              </a:rPr>
            </a:br>
            <a:r>
              <a:rPr dirty="0">
                <a:solidFill>
                  <a:schemeClr val="bg1"/>
                </a:solidFill>
              </a:rPr>
              <a:t>4. </a:t>
            </a:r>
            <a:r>
              <a:rPr dirty="0" err="1">
                <a:solidFill>
                  <a:schemeClr val="bg1"/>
                </a:solidFill>
              </a:rPr>
              <a:t>Szlyk</a:t>
            </a:r>
            <a:r>
              <a:rPr dirty="0">
                <a:solidFill>
                  <a:schemeClr val="bg1"/>
                </a:solidFill>
              </a:rPr>
              <a:t> JP </a:t>
            </a:r>
            <a:r>
              <a:rPr i="1" dirty="0">
                <a:solidFill>
                  <a:schemeClr val="bg1"/>
                </a:solidFill>
              </a:rPr>
              <a:t>et al</a:t>
            </a:r>
            <a:r>
              <a:rPr dirty="0">
                <a:solidFill>
                  <a:schemeClr val="bg1"/>
                </a:solidFill>
              </a:rPr>
              <a:t>. </a:t>
            </a:r>
            <a:r>
              <a:rPr i="1" dirty="0">
                <a:solidFill>
                  <a:schemeClr val="bg1"/>
                </a:solidFill>
              </a:rPr>
              <a:t>J Glaucoma</a:t>
            </a:r>
            <a:r>
              <a:rPr dirty="0">
                <a:solidFill>
                  <a:schemeClr val="bg1"/>
                </a:solidFill>
              </a:rPr>
              <a:t> 2005; 14: 145–50.</a:t>
            </a:r>
          </a:p>
        </p:txBody>
      </p:sp>
      <p:sp>
        <p:nvSpPr>
          <p:cNvPr id="16" name="UFOV, useful field of view">
            <a:extLst>
              <a:ext uri="{FF2B5EF4-FFF2-40B4-BE49-F238E27FC236}">
                <a16:creationId xmlns:a16="http://schemas.microsoft.com/office/drawing/2014/main" id="{C0395BC3-6423-9447-A3F2-3263C6723334}"/>
              </a:ext>
            </a:extLst>
          </p:cNvPr>
          <p:cNvSpPr txBox="1"/>
          <p:nvPr/>
        </p:nvSpPr>
        <p:spPr>
          <a:xfrm>
            <a:off x="554182" y="5104519"/>
            <a:ext cx="2727963" cy="323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FFFFFF"/>
                </a:solidFill>
                <a:latin typeface="+mj-lt"/>
                <a:ea typeface="+mj-ea"/>
                <a:cs typeface="+mj-cs"/>
                <a:sym typeface="Arial"/>
              </a:defRPr>
            </a:lvl1pPr>
          </a:lstStyle>
          <a:p>
            <a:r>
              <a:rPr dirty="0">
                <a:solidFill>
                  <a:schemeClr val="bg1"/>
                </a:solidFill>
              </a:rPr>
              <a:t>UFOV, useful field of view </a:t>
            </a:r>
          </a:p>
        </p:txBody>
      </p:sp>
    </p:spTree>
    <p:extLst>
      <p:ext uri="{BB962C8B-B14F-4D97-AF65-F5344CB8AC3E}">
        <p14:creationId xmlns:p14="http://schemas.microsoft.com/office/powerpoint/2010/main" val="1176603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7AC6E334-D3C8-6F42-A456-38D540E580AE}"/>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pic>
        <p:nvPicPr>
          <p:cNvPr id="12" name="fig2_mvc_SR&amp;PRep_baseline" descr="fig2_mvc_SR&amp;PRep_baseline">
            <a:extLst>
              <a:ext uri="{FF2B5EF4-FFF2-40B4-BE49-F238E27FC236}">
                <a16:creationId xmlns:a16="http://schemas.microsoft.com/office/drawing/2014/main" id="{B36A139B-D7F6-8741-B6CD-A393C9D687A7}"/>
              </a:ext>
            </a:extLst>
          </p:cNvPr>
          <p:cNvPicPr>
            <a:picLocks noChangeAspect="1"/>
          </p:cNvPicPr>
          <p:nvPr/>
        </p:nvPicPr>
        <p:blipFill>
          <a:blip r:embed="rId5"/>
          <a:stretch>
            <a:fillRect/>
          </a:stretch>
        </p:blipFill>
        <p:spPr>
          <a:xfrm>
            <a:off x="850176" y="2521043"/>
            <a:ext cx="7239000" cy="3619500"/>
          </a:xfrm>
          <a:prstGeom prst="rect">
            <a:avLst/>
          </a:prstGeom>
          <a:ln w="12700">
            <a:miter lim="400000"/>
          </a:ln>
        </p:spPr>
      </p:pic>
      <p:sp>
        <p:nvSpPr>
          <p:cNvPr id="14" name="Odds of self-reported motor vehicle collision  involvement = 6.6; at-fault 12.4">
            <a:extLst>
              <a:ext uri="{FF2B5EF4-FFF2-40B4-BE49-F238E27FC236}">
                <a16:creationId xmlns:a16="http://schemas.microsoft.com/office/drawing/2014/main" id="{7700B17D-2407-4844-90CC-398BD347B91B}"/>
              </a:ext>
            </a:extLst>
          </p:cNvPr>
          <p:cNvSpPr txBox="1"/>
          <p:nvPr/>
        </p:nvSpPr>
        <p:spPr>
          <a:xfrm>
            <a:off x="693420" y="1267067"/>
            <a:ext cx="9707880" cy="1077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400">
                <a:solidFill>
                  <a:srgbClr val="FFFFFF"/>
                </a:solidFill>
                <a:latin typeface="+mj-lt"/>
                <a:ea typeface="+mj-ea"/>
                <a:cs typeface="+mj-cs"/>
                <a:sym typeface="Arial"/>
              </a:defRPr>
            </a:lvl1pPr>
          </a:lstStyle>
          <a:p>
            <a:r>
              <a:rPr sz="3200" dirty="0">
                <a:solidFill>
                  <a:schemeClr val="bg1"/>
                </a:solidFill>
              </a:rPr>
              <a:t>Odds of self-reported motor vehicle collision  involvement = 6.6; at-fault 12.4</a:t>
            </a:r>
          </a:p>
        </p:txBody>
      </p:sp>
      <p:sp>
        <p:nvSpPr>
          <p:cNvPr id="15" name="Haymes SA et al. Invest Ophthalmol Vis Sci 2007; 48: 1149–55.">
            <a:extLst>
              <a:ext uri="{FF2B5EF4-FFF2-40B4-BE49-F238E27FC236}">
                <a16:creationId xmlns:a16="http://schemas.microsoft.com/office/drawing/2014/main" id="{3DB7920B-8BEF-7A4D-8AC2-44CEF59053E0}"/>
              </a:ext>
            </a:extLst>
          </p:cNvPr>
          <p:cNvSpPr txBox="1"/>
          <p:nvPr/>
        </p:nvSpPr>
        <p:spPr>
          <a:xfrm>
            <a:off x="4331970" y="6565901"/>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a:solidFill>
                  <a:schemeClr val="bg1"/>
                </a:solidFill>
              </a:rPr>
              <a:t>Haymes SA </a:t>
            </a:r>
            <a:r>
              <a:rPr i="1">
                <a:solidFill>
                  <a:schemeClr val="bg1"/>
                </a:solidFill>
              </a:rPr>
              <a:t>et al</a:t>
            </a:r>
            <a:r>
              <a:rPr>
                <a:solidFill>
                  <a:schemeClr val="bg1"/>
                </a:solidFill>
              </a:rPr>
              <a:t>. </a:t>
            </a:r>
            <a:r>
              <a:rPr i="1">
                <a:solidFill>
                  <a:schemeClr val="bg1"/>
                </a:solidFill>
              </a:rPr>
              <a:t>Invest Ophthalmol Vis Sci</a:t>
            </a:r>
            <a:r>
              <a:rPr>
                <a:solidFill>
                  <a:schemeClr val="bg1"/>
                </a:solidFill>
              </a:rPr>
              <a:t> 2007; 48: 1149–55.</a:t>
            </a:r>
          </a:p>
        </p:txBody>
      </p:sp>
    </p:spTree>
    <p:extLst>
      <p:ext uri="{BB962C8B-B14F-4D97-AF65-F5344CB8AC3E}">
        <p14:creationId xmlns:p14="http://schemas.microsoft.com/office/powerpoint/2010/main" val="3081705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22508D11-5033-E043-A081-BF8CAA049C8F}"/>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Glaucoma patients perform many  on-road driving manoeuvres as well as control subjects…">
            <a:extLst>
              <a:ext uri="{FF2B5EF4-FFF2-40B4-BE49-F238E27FC236}">
                <a16:creationId xmlns:a16="http://schemas.microsoft.com/office/drawing/2014/main" id="{B301B6A5-37EF-6042-A4B2-2F0908DE171E}"/>
              </a:ext>
            </a:extLst>
          </p:cNvPr>
          <p:cNvSpPr txBox="1">
            <a:spLocks/>
          </p:cNvSpPr>
          <p:nvPr/>
        </p:nvSpPr>
        <p:spPr>
          <a:xfrm>
            <a:off x="554182" y="1423210"/>
            <a:ext cx="10275162" cy="4114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a:solidFill>
                  <a:schemeClr val="bg1"/>
                </a:solidFill>
              </a:rPr>
              <a:t>Glaucoma patients perform many </a:t>
            </a:r>
            <a:br>
              <a:rPr lang="en-ID" sz="3200">
                <a:solidFill>
                  <a:schemeClr val="bg1"/>
                </a:solidFill>
              </a:rPr>
            </a:br>
            <a:r>
              <a:rPr lang="en-ID" sz="3200">
                <a:solidFill>
                  <a:schemeClr val="bg1"/>
                </a:solidFill>
              </a:rPr>
              <a:t>on-road driving manoeuvres as well as control subjects</a:t>
            </a:r>
          </a:p>
          <a:p>
            <a:pPr>
              <a:buFont typeface="Wingdings 3" charset="2"/>
              <a:buChar char="•"/>
            </a:pPr>
            <a:r>
              <a:rPr lang="en-ID" sz="3200">
                <a:solidFill>
                  <a:schemeClr val="bg1"/>
                </a:solidFill>
              </a:rPr>
              <a:t>But, glaucoma patients are six times as likely as persons with normal vision to have difficulty detecting peripheral hazards and reacting to unexpected events on the road</a:t>
            </a:r>
            <a:endParaRPr lang="en-ID" sz="3200" dirty="0">
              <a:solidFill>
                <a:schemeClr val="bg1"/>
              </a:solidFill>
            </a:endParaRPr>
          </a:p>
        </p:txBody>
      </p:sp>
      <p:sp>
        <p:nvSpPr>
          <p:cNvPr id="14" name="Haymes SA et al. Invest Ophthalmol Vis Sci 2008; 49: 3035–41.">
            <a:extLst>
              <a:ext uri="{FF2B5EF4-FFF2-40B4-BE49-F238E27FC236}">
                <a16:creationId xmlns:a16="http://schemas.microsoft.com/office/drawing/2014/main" id="{44C352FD-86AF-4546-B181-4BE600D728F7}"/>
              </a:ext>
            </a:extLst>
          </p:cNvPr>
          <p:cNvSpPr txBox="1"/>
          <p:nvPr/>
        </p:nvSpPr>
        <p:spPr>
          <a:xfrm>
            <a:off x="4304261" y="6043871"/>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a:solidFill>
                  <a:schemeClr val="bg1"/>
                </a:solidFill>
              </a:rPr>
              <a:t>Haymes SA </a:t>
            </a:r>
            <a:r>
              <a:rPr i="1">
                <a:solidFill>
                  <a:schemeClr val="bg1"/>
                </a:solidFill>
              </a:rPr>
              <a:t>et al</a:t>
            </a:r>
            <a:r>
              <a:rPr>
                <a:solidFill>
                  <a:schemeClr val="bg1"/>
                </a:solidFill>
              </a:rPr>
              <a:t>. </a:t>
            </a:r>
            <a:r>
              <a:rPr i="1">
                <a:solidFill>
                  <a:schemeClr val="bg1"/>
                </a:solidFill>
              </a:rPr>
              <a:t>Invest Ophthalmol Vis Sci</a:t>
            </a:r>
            <a:r>
              <a:rPr>
                <a:solidFill>
                  <a:schemeClr val="bg1"/>
                </a:solidFill>
              </a:rPr>
              <a:t> 2008; 49: 3035–41.</a:t>
            </a:r>
          </a:p>
        </p:txBody>
      </p:sp>
    </p:spTree>
    <p:extLst>
      <p:ext uri="{BB962C8B-B14F-4D97-AF65-F5344CB8AC3E}">
        <p14:creationId xmlns:p14="http://schemas.microsoft.com/office/powerpoint/2010/main" val="59867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4691"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chemeClr val="tx2">
                  <a:lumMod val="10000"/>
                </a:schemeClr>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58931" y="157836"/>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D" sz="3200" b="1" dirty="0"/>
              <a:t>Impact of diagnosis</a:t>
            </a:r>
            <a:endParaRPr lang="en-US" sz="3200" b="1" dirty="0"/>
          </a:p>
        </p:txBody>
      </p:sp>
      <p:sp>
        <p:nvSpPr>
          <p:cNvPr id="12" name="Patient perspective: “Oh my, I’m going blind!”…">
            <a:extLst>
              <a:ext uri="{FF2B5EF4-FFF2-40B4-BE49-F238E27FC236}">
                <a16:creationId xmlns:a16="http://schemas.microsoft.com/office/drawing/2014/main" id="{9EA7DCF5-7FB1-0145-81F3-898D9044CF1F}"/>
              </a:ext>
            </a:extLst>
          </p:cNvPr>
          <p:cNvSpPr txBox="1">
            <a:spLocks/>
          </p:cNvSpPr>
          <p:nvPr/>
        </p:nvSpPr>
        <p:spPr>
          <a:xfrm>
            <a:off x="158931" y="1230034"/>
            <a:ext cx="12046961" cy="43100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600"/>
              </a:spcBef>
              <a:buFont typeface="Wingdings 3" charset="2"/>
              <a:buChar char="•"/>
              <a:defRPr sz="2800"/>
            </a:pPr>
            <a:r>
              <a:rPr lang="en-ID" sz="3200" dirty="0">
                <a:solidFill>
                  <a:schemeClr val="tx2">
                    <a:lumMod val="10000"/>
                  </a:schemeClr>
                </a:solidFill>
              </a:rPr>
              <a:t>Patient perspective</a:t>
            </a:r>
            <a:r>
              <a:rPr lang="en-ID" sz="3200" b="1" dirty="0">
                <a:solidFill>
                  <a:srgbClr val="FF0000"/>
                </a:solidFill>
              </a:rPr>
              <a:t>: “Oh my, I’m going blind!”</a:t>
            </a:r>
          </a:p>
          <a:p>
            <a:pPr marL="765175" lvl="1">
              <a:spcBef>
                <a:spcPts val="0"/>
              </a:spcBef>
              <a:defRPr sz="2800"/>
            </a:pPr>
            <a:r>
              <a:rPr lang="en-ID" sz="3200" b="1" dirty="0">
                <a:solidFill>
                  <a:schemeClr val="tx2">
                    <a:lumMod val="10000"/>
                  </a:schemeClr>
                </a:solidFill>
              </a:rPr>
              <a:t>Fear of blindness</a:t>
            </a:r>
            <a:r>
              <a:rPr lang="en-ID" sz="3200" b="1" baseline="30000" dirty="0">
                <a:solidFill>
                  <a:schemeClr val="tx2">
                    <a:lumMod val="10000"/>
                  </a:schemeClr>
                </a:solidFill>
              </a:rPr>
              <a:t>1</a:t>
            </a:r>
          </a:p>
          <a:p>
            <a:pPr marL="1243012" lvl="2" indent="-287337">
              <a:spcBef>
                <a:spcPts val="0"/>
              </a:spcBef>
              <a:defRPr sz="2400"/>
            </a:pPr>
            <a:r>
              <a:rPr lang="en-ID" sz="3200" dirty="0">
                <a:solidFill>
                  <a:schemeClr val="tx2">
                    <a:lumMod val="10000"/>
                  </a:schemeClr>
                </a:solidFill>
              </a:rPr>
              <a:t>34% of patients report at least moderate fear</a:t>
            </a:r>
          </a:p>
          <a:p>
            <a:pPr marL="1243012" lvl="2" indent="-287337">
              <a:spcBef>
                <a:spcPts val="0"/>
              </a:spcBef>
              <a:defRPr sz="2400"/>
            </a:pPr>
            <a:r>
              <a:rPr lang="en-ID" sz="3200" dirty="0">
                <a:solidFill>
                  <a:schemeClr val="tx2">
                    <a:lumMod val="10000"/>
                  </a:schemeClr>
                </a:solidFill>
              </a:rPr>
              <a:t>Associated with younger age, being white, </a:t>
            </a:r>
            <a:br>
              <a:rPr lang="en-ID" sz="3200" dirty="0">
                <a:solidFill>
                  <a:schemeClr val="tx2">
                    <a:lumMod val="10000"/>
                  </a:schemeClr>
                </a:solidFill>
              </a:rPr>
            </a:br>
            <a:r>
              <a:rPr lang="en-ID" sz="3200" dirty="0">
                <a:solidFill>
                  <a:schemeClr val="tx2">
                    <a:lumMod val="10000"/>
                  </a:schemeClr>
                </a:solidFill>
              </a:rPr>
              <a:t>less education and lower income</a:t>
            </a:r>
          </a:p>
          <a:p>
            <a:pPr marL="1243012" lvl="2" indent="-287337">
              <a:spcBef>
                <a:spcPts val="0"/>
              </a:spcBef>
              <a:defRPr sz="2400"/>
            </a:pPr>
            <a:r>
              <a:rPr lang="en-ID" sz="3200" dirty="0">
                <a:solidFill>
                  <a:schemeClr val="tx2">
                    <a:lumMod val="10000"/>
                  </a:schemeClr>
                </a:solidFill>
              </a:rPr>
              <a:t>After 3 years, fear of blindness is associated with VF progression</a:t>
            </a:r>
          </a:p>
          <a:p>
            <a:pPr marL="1243012" lvl="2" indent="-287337">
              <a:spcBef>
                <a:spcPts val="0"/>
              </a:spcBef>
              <a:defRPr sz="2400"/>
            </a:pPr>
            <a:r>
              <a:rPr lang="en-ID" sz="3200" dirty="0">
                <a:solidFill>
                  <a:schemeClr val="tx2">
                    <a:lumMod val="10000"/>
                  </a:schemeClr>
                </a:solidFill>
              </a:rPr>
              <a:t>Over time, the strongest association is with </a:t>
            </a:r>
            <a:br>
              <a:rPr lang="en-ID" sz="3200" dirty="0">
                <a:solidFill>
                  <a:schemeClr val="tx2">
                    <a:lumMod val="10000"/>
                  </a:schemeClr>
                </a:solidFill>
              </a:rPr>
            </a:br>
            <a:r>
              <a:rPr lang="en-ID" sz="3200" dirty="0">
                <a:solidFill>
                  <a:schemeClr val="tx2">
                    <a:lumMod val="10000"/>
                  </a:schemeClr>
                </a:solidFill>
              </a:rPr>
              <a:t>self-perceived inability to perform visual tasks, rather than VA or VF</a:t>
            </a:r>
          </a:p>
        </p:txBody>
      </p:sp>
      <p:sp>
        <p:nvSpPr>
          <p:cNvPr id="14" name="VA, visual acuity; VF, visual field.">
            <a:extLst>
              <a:ext uri="{FF2B5EF4-FFF2-40B4-BE49-F238E27FC236}">
                <a16:creationId xmlns:a16="http://schemas.microsoft.com/office/drawing/2014/main" id="{2C574F16-83F9-FD4D-8D3D-DAB36D9142F3}"/>
              </a:ext>
            </a:extLst>
          </p:cNvPr>
          <p:cNvSpPr txBox="1"/>
          <p:nvPr/>
        </p:nvSpPr>
        <p:spPr>
          <a:xfrm>
            <a:off x="45719" y="6519862"/>
            <a:ext cx="3837624"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indent="177800">
              <a:defRPr sz="1600">
                <a:solidFill>
                  <a:srgbClr val="FFFFFF"/>
                </a:solidFill>
                <a:latin typeface="+mj-lt"/>
                <a:ea typeface="+mj-ea"/>
                <a:cs typeface="+mj-cs"/>
                <a:sym typeface="Arial"/>
              </a:defRPr>
            </a:lvl1pPr>
          </a:lstStyle>
          <a:p>
            <a:r>
              <a:rPr dirty="0">
                <a:solidFill>
                  <a:schemeClr val="tx2">
                    <a:lumMod val="10000"/>
                  </a:schemeClr>
                </a:solidFill>
              </a:rPr>
              <a:t>VA, visual acuity; VF, visual field.</a:t>
            </a:r>
          </a:p>
        </p:txBody>
      </p:sp>
      <p:sp>
        <p:nvSpPr>
          <p:cNvPr id="15" name="1. Janz NK et al.; Collaborative Initial Glaucoma Treatment Study (CIGTS). Ophthalmology 2007; 114: 2213–20.">
            <a:extLst>
              <a:ext uri="{FF2B5EF4-FFF2-40B4-BE49-F238E27FC236}">
                <a16:creationId xmlns:a16="http://schemas.microsoft.com/office/drawing/2014/main" id="{64F78F55-100F-E44A-9105-6607BAA4E98D}"/>
              </a:ext>
            </a:extLst>
          </p:cNvPr>
          <p:cNvSpPr txBox="1"/>
          <p:nvPr/>
        </p:nvSpPr>
        <p:spPr>
          <a:xfrm>
            <a:off x="4724400" y="6519862"/>
            <a:ext cx="607339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r">
              <a:defRPr sz="1200">
                <a:solidFill>
                  <a:srgbClr val="FFFFFF"/>
                </a:solidFill>
                <a:latin typeface="+mj-lt"/>
                <a:ea typeface="+mj-ea"/>
                <a:cs typeface="+mj-cs"/>
                <a:sym typeface="Arial"/>
              </a:defRPr>
            </a:pPr>
            <a:r>
              <a:rPr>
                <a:solidFill>
                  <a:schemeClr val="tx2">
                    <a:lumMod val="10000"/>
                  </a:schemeClr>
                </a:solidFill>
              </a:rPr>
              <a:t>1. Janz NK </a:t>
            </a:r>
            <a:r>
              <a:rPr i="1">
                <a:solidFill>
                  <a:schemeClr val="tx2">
                    <a:lumMod val="10000"/>
                  </a:schemeClr>
                </a:solidFill>
              </a:rPr>
              <a:t>et al</a:t>
            </a:r>
            <a:r>
              <a:rPr>
                <a:solidFill>
                  <a:schemeClr val="tx2">
                    <a:lumMod val="10000"/>
                  </a:schemeClr>
                </a:solidFill>
              </a:rPr>
              <a:t>.; Collaborative Initial Glaucoma Treatment Study (CIGTS). </a:t>
            </a:r>
            <a:r>
              <a:rPr i="1">
                <a:solidFill>
                  <a:schemeClr val="tx2">
                    <a:lumMod val="10000"/>
                  </a:schemeClr>
                </a:solidFill>
              </a:rPr>
              <a:t>Ophthalmology</a:t>
            </a:r>
            <a:r>
              <a:rPr>
                <a:solidFill>
                  <a:schemeClr val="tx2">
                    <a:lumMod val="10000"/>
                  </a:schemeClr>
                </a:solidFill>
              </a:rPr>
              <a:t> 2007; 114: 2213–20.</a:t>
            </a:r>
          </a:p>
        </p:txBody>
      </p:sp>
    </p:spTree>
    <p:extLst>
      <p:ext uri="{BB962C8B-B14F-4D97-AF65-F5344CB8AC3E}">
        <p14:creationId xmlns:p14="http://schemas.microsoft.com/office/powerpoint/2010/main" val="66903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20C19395-7150-014E-93B3-EFDB7A932682}"/>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Critical interventions…">
            <a:extLst>
              <a:ext uri="{FF2B5EF4-FFF2-40B4-BE49-F238E27FC236}">
                <a16:creationId xmlns:a16="http://schemas.microsoft.com/office/drawing/2014/main" id="{78256B92-E3EE-2543-B2F3-7B1C0A2CC648}"/>
              </a:ext>
            </a:extLst>
          </p:cNvPr>
          <p:cNvSpPr txBox="1">
            <a:spLocks/>
          </p:cNvSpPr>
          <p:nvPr/>
        </p:nvSpPr>
        <p:spPr>
          <a:xfrm>
            <a:off x="439736" y="1186832"/>
            <a:ext cx="5650507" cy="49650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65175" indent="-285750" algn="l" defTabSz="457200" rtl="0" eaLnBrk="1" latinLnBrk="0" hangingPunct="1">
              <a:lnSpc>
                <a:spcPct val="95000"/>
              </a:lnSpc>
              <a:spcBef>
                <a:spcPts val="0"/>
              </a:spcBef>
              <a:spcAft>
                <a:spcPts val="0"/>
              </a:spcAft>
              <a:buClr>
                <a:schemeClr val="accent1"/>
              </a:buClr>
              <a:buSzPct val="80000"/>
              <a:buFont typeface="Wingdings 3" charset="2"/>
              <a:buChar char=""/>
              <a:defRPr sz="2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ID" sz="3200" b="1" dirty="0">
                <a:solidFill>
                  <a:schemeClr val="bg1"/>
                </a:solidFill>
              </a:rPr>
              <a:t>Critical interventions</a:t>
            </a:r>
          </a:p>
          <a:p>
            <a:pPr lvl="1"/>
            <a:r>
              <a:rPr lang="en-ID" sz="3200" dirty="0">
                <a:solidFill>
                  <a:schemeClr val="bg1"/>
                </a:solidFill>
              </a:rPr>
              <a:t>Incidents that required the driving instructor to intervene to stop a potentially unsafe manoeuvre (either by applying the dual brake control or by taking over steering)</a:t>
            </a:r>
          </a:p>
        </p:txBody>
      </p:sp>
      <p:grpSp>
        <p:nvGrpSpPr>
          <p:cNvPr id="14" name="Group">
            <a:extLst>
              <a:ext uri="{FF2B5EF4-FFF2-40B4-BE49-F238E27FC236}">
                <a16:creationId xmlns:a16="http://schemas.microsoft.com/office/drawing/2014/main" id="{C0AFB65D-3F6C-4E43-ACF6-D1D3D7626BBB}"/>
              </a:ext>
            </a:extLst>
          </p:cNvPr>
          <p:cNvGrpSpPr/>
          <p:nvPr/>
        </p:nvGrpSpPr>
        <p:grpSpPr>
          <a:xfrm>
            <a:off x="7006429" y="1703868"/>
            <a:ext cx="3894139" cy="3892553"/>
            <a:chOff x="0" y="0"/>
            <a:chExt cx="3894138" cy="3892551"/>
          </a:xfrm>
        </p:grpSpPr>
        <p:pic>
          <p:nvPicPr>
            <p:cNvPr id="15" name="critical_interventions" descr="critical_interventions">
              <a:extLst>
                <a:ext uri="{FF2B5EF4-FFF2-40B4-BE49-F238E27FC236}">
                  <a16:creationId xmlns:a16="http://schemas.microsoft.com/office/drawing/2014/main" id="{B4FC7F6A-F5DC-2940-9933-3C246882D23B}"/>
                </a:ext>
              </a:extLst>
            </p:cNvPr>
            <p:cNvPicPr>
              <a:picLocks noChangeAspect="1"/>
            </p:cNvPicPr>
            <p:nvPr/>
          </p:nvPicPr>
          <p:blipFill>
            <a:blip r:embed="rId5"/>
            <a:stretch>
              <a:fillRect/>
            </a:stretch>
          </p:blipFill>
          <p:spPr>
            <a:xfrm>
              <a:off x="0" y="0"/>
              <a:ext cx="3894139" cy="3892552"/>
            </a:xfrm>
            <a:prstGeom prst="rect">
              <a:avLst/>
            </a:prstGeom>
            <a:ln w="12700" cap="flat">
              <a:noFill/>
              <a:miter lim="400000"/>
            </a:ln>
            <a:effectLst/>
          </p:spPr>
        </p:pic>
        <p:sp>
          <p:nvSpPr>
            <p:cNvPr id="16" name="P = 0.01">
              <a:extLst>
                <a:ext uri="{FF2B5EF4-FFF2-40B4-BE49-F238E27FC236}">
                  <a16:creationId xmlns:a16="http://schemas.microsoft.com/office/drawing/2014/main" id="{6E2EC03A-875A-5245-A487-DEC55916C899}"/>
                </a:ext>
              </a:extLst>
            </p:cNvPr>
            <p:cNvSpPr txBox="1"/>
            <p:nvPr/>
          </p:nvSpPr>
          <p:spPr>
            <a:xfrm>
              <a:off x="2731770" y="128586"/>
              <a:ext cx="967424" cy="3133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r">
                <a:spcBef>
                  <a:spcPts val="900"/>
                </a:spcBef>
                <a:defRPr sz="1600" b="1">
                  <a:solidFill>
                    <a:schemeClr val="accent2"/>
                  </a:solidFill>
                  <a:latin typeface="+mj-lt"/>
                  <a:ea typeface="+mj-ea"/>
                  <a:cs typeface="+mj-cs"/>
                  <a:sym typeface="Arial"/>
                </a:defRPr>
              </a:lvl1pPr>
            </a:lstStyle>
            <a:p>
              <a:r>
                <a:t>P = 0.01</a:t>
              </a:r>
            </a:p>
          </p:txBody>
        </p:sp>
      </p:grpSp>
      <p:sp>
        <p:nvSpPr>
          <p:cNvPr id="17" name="Haymes SA et al. Invest Ophthalmol Vis Sci 2008; 49: 3035–41.">
            <a:extLst>
              <a:ext uri="{FF2B5EF4-FFF2-40B4-BE49-F238E27FC236}">
                <a16:creationId xmlns:a16="http://schemas.microsoft.com/office/drawing/2014/main" id="{280AAD22-E8C7-AA4F-AE69-DA52DF4A578F}"/>
              </a:ext>
            </a:extLst>
          </p:cNvPr>
          <p:cNvSpPr txBox="1"/>
          <p:nvPr/>
        </p:nvSpPr>
        <p:spPr>
          <a:xfrm>
            <a:off x="4982415" y="6298278"/>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err="1">
                <a:solidFill>
                  <a:schemeClr val="bg1"/>
                </a:solidFill>
              </a:rPr>
              <a:t>Haymes</a:t>
            </a:r>
            <a:r>
              <a:rPr dirty="0">
                <a:solidFill>
                  <a:schemeClr val="bg1"/>
                </a:solidFill>
              </a:rPr>
              <a:t> SA </a:t>
            </a:r>
            <a:r>
              <a:rPr i="1" dirty="0">
                <a:solidFill>
                  <a:schemeClr val="bg1"/>
                </a:solidFill>
              </a:rPr>
              <a:t>et al</a:t>
            </a:r>
            <a:r>
              <a:rPr dirty="0">
                <a:solidFill>
                  <a:schemeClr val="bg1"/>
                </a:solidFill>
              </a:rPr>
              <a:t>. </a:t>
            </a:r>
            <a:r>
              <a:rPr i="1" dirty="0">
                <a:solidFill>
                  <a:schemeClr val="bg1"/>
                </a:solidFill>
              </a:rPr>
              <a:t>Invest </a:t>
            </a:r>
            <a:r>
              <a:rPr i="1" dirty="0" err="1">
                <a:solidFill>
                  <a:schemeClr val="bg1"/>
                </a:solidFill>
              </a:rPr>
              <a:t>Ophthalmol</a:t>
            </a:r>
            <a:r>
              <a:rPr i="1" dirty="0">
                <a:solidFill>
                  <a:schemeClr val="bg1"/>
                </a:solidFill>
              </a:rPr>
              <a:t> Vis Sci</a:t>
            </a:r>
            <a:r>
              <a:rPr dirty="0">
                <a:solidFill>
                  <a:schemeClr val="bg1"/>
                </a:solidFill>
              </a:rPr>
              <a:t> 2008; 49: 3035–41.</a:t>
            </a:r>
          </a:p>
        </p:txBody>
      </p:sp>
    </p:spTree>
    <p:extLst>
      <p:ext uri="{BB962C8B-B14F-4D97-AF65-F5344CB8AC3E}">
        <p14:creationId xmlns:p14="http://schemas.microsoft.com/office/powerpoint/2010/main" val="3103343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971549"/>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ADBF96EE-64BC-AE4D-A6B5-54D185C1A5FE}"/>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Inquire about:…">
            <a:extLst>
              <a:ext uri="{FF2B5EF4-FFF2-40B4-BE49-F238E27FC236}">
                <a16:creationId xmlns:a16="http://schemas.microsoft.com/office/drawing/2014/main" id="{D782651A-C557-5F43-98BF-3C00D5AB3A64}"/>
              </a:ext>
            </a:extLst>
          </p:cNvPr>
          <p:cNvSpPr txBox="1">
            <a:spLocks/>
          </p:cNvSpPr>
          <p:nvPr/>
        </p:nvSpPr>
        <p:spPr>
          <a:xfrm>
            <a:off x="671512" y="1938336"/>
            <a:ext cx="9729788"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Inquire about</a:t>
            </a:r>
            <a:r>
              <a:rPr lang="en-ID" sz="3200" dirty="0">
                <a:solidFill>
                  <a:schemeClr val="bg1"/>
                </a:solidFill>
              </a:rPr>
              <a:t>: </a:t>
            </a:r>
          </a:p>
          <a:p>
            <a:pPr marL="765175" lvl="1">
              <a:spcBef>
                <a:spcPts val="0"/>
              </a:spcBef>
              <a:defRPr sz="2800"/>
            </a:pPr>
            <a:r>
              <a:rPr lang="en-ID" sz="3200" dirty="0">
                <a:solidFill>
                  <a:schemeClr val="bg1"/>
                </a:solidFill>
              </a:rPr>
              <a:t>driving habits </a:t>
            </a:r>
            <a:br>
              <a:rPr lang="en-ID" sz="3200" dirty="0">
                <a:solidFill>
                  <a:schemeClr val="bg1"/>
                </a:solidFill>
              </a:rPr>
            </a:br>
            <a:r>
              <a:rPr lang="en-ID" sz="3200" dirty="0">
                <a:solidFill>
                  <a:schemeClr val="bg1"/>
                </a:solidFill>
              </a:rPr>
              <a:t>(when and where, conditions)</a:t>
            </a:r>
          </a:p>
          <a:p>
            <a:pPr marL="765175" lvl="1">
              <a:spcBef>
                <a:spcPts val="0"/>
              </a:spcBef>
              <a:defRPr sz="2800"/>
            </a:pPr>
            <a:r>
              <a:rPr lang="en-ID" sz="3200" dirty="0">
                <a:solidFill>
                  <a:schemeClr val="bg1"/>
                </a:solidFill>
              </a:rPr>
              <a:t>specific difficulties with tasks related to glare, visual processing speed, visual search and peripheral vision in driving </a:t>
            </a:r>
          </a:p>
        </p:txBody>
      </p:sp>
      <p:sp>
        <p:nvSpPr>
          <p:cNvPr id="14" name="Janz NK et al.; CIGTS Investigators. Invest Ophthalmol Vis Sci 2009; 50: 1718–25.">
            <a:extLst>
              <a:ext uri="{FF2B5EF4-FFF2-40B4-BE49-F238E27FC236}">
                <a16:creationId xmlns:a16="http://schemas.microsoft.com/office/drawing/2014/main" id="{2DDA54D9-B435-9F42-8C35-B25E79B936D4}"/>
              </a:ext>
            </a:extLst>
          </p:cNvPr>
          <p:cNvSpPr txBox="1"/>
          <p:nvPr/>
        </p:nvSpPr>
        <p:spPr>
          <a:xfrm>
            <a:off x="3904209" y="6205010"/>
            <a:ext cx="5742625"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err="1">
                <a:solidFill>
                  <a:schemeClr val="bg1"/>
                </a:solidFill>
              </a:rPr>
              <a:t>Janz</a:t>
            </a:r>
            <a:r>
              <a:rPr dirty="0">
                <a:solidFill>
                  <a:schemeClr val="bg1"/>
                </a:solidFill>
              </a:rPr>
              <a:t> NK </a:t>
            </a:r>
            <a:r>
              <a:rPr i="1" dirty="0">
                <a:solidFill>
                  <a:schemeClr val="bg1"/>
                </a:solidFill>
              </a:rPr>
              <a:t>et al</a:t>
            </a:r>
            <a:r>
              <a:rPr dirty="0">
                <a:solidFill>
                  <a:schemeClr val="bg1"/>
                </a:solidFill>
              </a:rPr>
              <a:t>.; CIGTS Investigators. </a:t>
            </a:r>
            <a:r>
              <a:rPr i="1" dirty="0">
                <a:solidFill>
                  <a:schemeClr val="bg1"/>
                </a:solidFill>
              </a:rPr>
              <a:t>Invest </a:t>
            </a:r>
            <a:r>
              <a:rPr i="1" dirty="0" err="1">
                <a:solidFill>
                  <a:schemeClr val="bg1"/>
                </a:solidFill>
              </a:rPr>
              <a:t>Ophthalmol</a:t>
            </a:r>
            <a:r>
              <a:rPr i="1" dirty="0">
                <a:solidFill>
                  <a:schemeClr val="bg1"/>
                </a:solidFill>
              </a:rPr>
              <a:t> Vis Sci</a:t>
            </a:r>
            <a:r>
              <a:rPr dirty="0">
                <a:solidFill>
                  <a:schemeClr val="bg1"/>
                </a:solidFill>
              </a:rPr>
              <a:t> 2009; 50: 1718–25.</a:t>
            </a:r>
          </a:p>
        </p:txBody>
      </p:sp>
    </p:spTree>
    <p:extLst>
      <p:ext uri="{BB962C8B-B14F-4D97-AF65-F5344CB8AC3E}">
        <p14:creationId xmlns:p14="http://schemas.microsoft.com/office/powerpoint/2010/main" val="3590844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9B8F36A0-2242-5343-B6C9-6501DF875E41}"/>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Suggest road safety refresher courses…">
            <a:extLst>
              <a:ext uri="{FF2B5EF4-FFF2-40B4-BE49-F238E27FC236}">
                <a16:creationId xmlns:a16="http://schemas.microsoft.com/office/drawing/2014/main" id="{51747677-4732-6242-BD36-B13D6D86E084}"/>
              </a:ext>
            </a:extLst>
          </p:cNvPr>
          <p:cNvSpPr txBox="1">
            <a:spLocks/>
          </p:cNvSpPr>
          <p:nvPr/>
        </p:nvSpPr>
        <p:spPr>
          <a:xfrm>
            <a:off x="137160" y="1327665"/>
            <a:ext cx="9358977"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a:solidFill>
                  <a:schemeClr val="bg1"/>
                </a:solidFill>
              </a:rPr>
              <a:t>Suggest road safety refresher courses</a:t>
            </a:r>
          </a:p>
          <a:p>
            <a:pPr marL="765175" lvl="1">
              <a:spcBef>
                <a:spcPts val="0"/>
              </a:spcBef>
              <a:defRPr sz="2800"/>
            </a:pPr>
            <a:r>
              <a:rPr lang="en-ID" sz="3200">
                <a:solidFill>
                  <a:schemeClr val="bg1"/>
                </a:solidFill>
              </a:rPr>
              <a:t>Driving schools</a:t>
            </a:r>
          </a:p>
          <a:p>
            <a:pPr marL="765175" lvl="1">
              <a:spcBef>
                <a:spcPts val="0"/>
              </a:spcBef>
              <a:defRPr sz="2800"/>
            </a:pPr>
            <a:r>
              <a:rPr lang="en-ID" sz="3200">
                <a:solidFill>
                  <a:schemeClr val="bg1"/>
                </a:solidFill>
              </a:rPr>
              <a:t>Rehabilitation specialists</a:t>
            </a:r>
            <a:endParaRPr lang="en-ID" sz="3200" dirty="0">
              <a:solidFill>
                <a:schemeClr val="bg1"/>
              </a:solidFill>
            </a:endParaRPr>
          </a:p>
        </p:txBody>
      </p:sp>
      <p:pic>
        <p:nvPicPr>
          <p:cNvPr id="14" name="driveschool.jpg" descr="driveschool.jpg">
            <a:extLst>
              <a:ext uri="{FF2B5EF4-FFF2-40B4-BE49-F238E27FC236}">
                <a16:creationId xmlns:a16="http://schemas.microsoft.com/office/drawing/2014/main" id="{EAFB14DB-674E-394B-8B74-F04767CFFC52}"/>
              </a:ext>
            </a:extLst>
          </p:cNvPr>
          <p:cNvPicPr>
            <a:picLocks noChangeAspect="1"/>
          </p:cNvPicPr>
          <p:nvPr/>
        </p:nvPicPr>
        <p:blipFill>
          <a:blip r:embed="rId5"/>
          <a:stretch>
            <a:fillRect/>
          </a:stretch>
        </p:blipFill>
        <p:spPr>
          <a:xfrm>
            <a:off x="5181600" y="3976781"/>
            <a:ext cx="5219700" cy="2286000"/>
          </a:xfrm>
          <a:prstGeom prst="rect">
            <a:avLst/>
          </a:prstGeom>
          <a:ln w="12700">
            <a:miter lim="400000"/>
          </a:ln>
        </p:spPr>
      </p:pic>
    </p:spTree>
    <p:extLst>
      <p:ext uri="{BB962C8B-B14F-4D97-AF65-F5344CB8AC3E}">
        <p14:creationId xmlns:p14="http://schemas.microsoft.com/office/powerpoint/2010/main" val="2012505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2A1EAC29-D811-9147-9C18-A901821B1269}"/>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Advise on maintaining visibility…">
            <a:extLst>
              <a:ext uri="{FF2B5EF4-FFF2-40B4-BE49-F238E27FC236}">
                <a16:creationId xmlns:a16="http://schemas.microsoft.com/office/drawing/2014/main" id="{F2D72806-4A7B-9544-8BCD-2A5C83CA372D}"/>
              </a:ext>
            </a:extLst>
          </p:cNvPr>
          <p:cNvSpPr txBox="1">
            <a:spLocks/>
          </p:cNvSpPr>
          <p:nvPr/>
        </p:nvSpPr>
        <p:spPr>
          <a:xfrm>
            <a:off x="589741" y="1492860"/>
            <a:ext cx="9358977"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Advise on maintaining visibility</a:t>
            </a:r>
          </a:p>
          <a:p>
            <a:pPr marL="765175" lvl="1">
              <a:spcBef>
                <a:spcPts val="0"/>
              </a:spcBef>
              <a:defRPr sz="2800"/>
            </a:pPr>
            <a:r>
              <a:rPr lang="en-ID" sz="3200" dirty="0">
                <a:solidFill>
                  <a:schemeClr val="bg1"/>
                </a:solidFill>
              </a:rPr>
              <a:t>Clean windscreen, headlights and spectacles</a:t>
            </a:r>
          </a:p>
          <a:p>
            <a:pPr marL="765175" lvl="1">
              <a:spcBef>
                <a:spcPts val="0"/>
              </a:spcBef>
              <a:defRPr sz="2800"/>
            </a:pPr>
            <a:r>
              <a:rPr lang="en-ID" sz="3200" dirty="0">
                <a:solidFill>
                  <a:schemeClr val="bg1"/>
                </a:solidFill>
              </a:rPr>
              <a:t>Sunglasses </a:t>
            </a:r>
          </a:p>
          <a:p>
            <a:pPr marL="1243012" lvl="2" indent="-287337">
              <a:spcBef>
                <a:spcPts val="0"/>
              </a:spcBef>
              <a:defRPr sz="2400"/>
            </a:pPr>
            <a:r>
              <a:rPr lang="en-ID" sz="3200" dirty="0">
                <a:solidFill>
                  <a:schemeClr val="bg1"/>
                </a:solidFill>
              </a:rPr>
              <a:t>Not in dim or dark conditions</a:t>
            </a:r>
          </a:p>
          <a:p>
            <a:pPr marL="765175" lvl="1">
              <a:spcBef>
                <a:spcPts val="0"/>
              </a:spcBef>
              <a:defRPr sz="2800"/>
            </a:pPr>
            <a:r>
              <a:rPr lang="en-ID" sz="3200" dirty="0">
                <a:solidFill>
                  <a:schemeClr val="bg1"/>
                </a:solidFill>
              </a:rPr>
              <a:t>Drive during daylight </a:t>
            </a:r>
          </a:p>
          <a:p>
            <a:pPr marL="1243012" lvl="2" indent="-287337">
              <a:spcBef>
                <a:spcPts val="0"/>
              </a:spcBef>
              <a:defRPr sz="2400"/>
            </a:pPr>
            <a:r>
              <a:rPr lang="en-ID" sz="3200" dirty="0">
                <a:solidFill>
                  <a:schemeClr val="bg1"/>
                </a:solidFill>
              </a:rPr>
              <a:t>Limit driving at night, poor weather, glare</a:t>
            </a:r>
          </a:p>
        </p:txBody>
      </p:sp>
    </p:spTree>
    <p:extLst>
      <p:ext uri="{BB962C8B-B14F-4D97-AF65-F5344CB8AC3E}">
        <p14:creationId xmlns:p14="http://schemas.microsoft.com/office/powerpoint/2010/main" val="1918491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EE9C19B3-B766-2B43-9C59-3D065AE09A03}"/>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Advise on avoiding risky situations…">
            <a:extLst>
              <a:ext uri="{FF2B5EF4-FFF2-40B4-BE49-F238E27FC236}">
                <a16:creationId xmlns:a16="http://schemas.microsoft.com/office/drawing/2014/main" id="{9841A2C7-7EA4-1B43-BEF8-233420BB4EB7}"/>
              </a:ext>
            </a:extLst>
          </p:cNvPr>
          <p:cNvSpPr txBox="1">
            <a:spLocks/>
          </p:cNvSpPr>
          <p:nvPr/>
        </p:nvSpPr>
        <p:spPr>
          <a:xfrm>
            <a:off x="671512" y="1938336"/>
            <a:ext cx="8915833"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Advise on avoiding risky situations</a:t>
            </a:r>
          </a:p>
          <a:p>
            <a:pPr marL="765175" lvl="1">
              <a:spcBef>
                <a:spcPts val="0"/>
              </a:spcBef>
              <a:defRPr sz="2800"/>
            </a:pPr>
            <a:r>
              <a:rPr lang="en-ID" sz="3200" dirty="0">
                <a:solidFill>
                  <a:schemeClr val="bg1"/>
                </a:solidFill>
              </a:rPr>
              <a:t>Rush hour</a:t>
            </a:r>
          </a:p>
          <a:p>
            <a:pPr marL="765175" lvl="1">
              <a:spcBef>
                <a:spcPts val="0"/>
              </a:spcBef>
              <a:defRPr sz="2800"/>
            </a:pPr>
            <a:r>
              <a:rPr lang="en-ID" sz="3200" dirty="0">
                <a:solidFill>
                  <a:schemeClr val="bg1"/>
                </a:solidFill>
              </a:rPr>
              <a:t>Highway driving</a:t>
            </a:r>
          </a:p>
          <a:p>
            <a:pPr marL="765175" lvl="1">
              <a:spcBef>
                <a:spcPts val="0"/>
              </a:spcBef>
              <a:defRPr sz="2800"/>
            </a:pPr>
            <a:r>
              <a:rPr lang="en-ID" sz="3200" dirty="0">
                <a:solidFill>
                  <a:schemeClr val="bg1"/>
                </a:solidFill>
              </a:rPr>
              <a:t>Take care with right turns </a:t>
            </a:r>
            <a:br>
              <a:rPr lang="en-ID" sz="3200" dirty="0">
                <a:solidFill>
                  <a:schemeClr val="bg1"/>
                </a:solidFill>
              </a:rPr>
            </a:br>
            <a:r>
              <a:rPr lang="en-ID" sz="3200" dirty="0">
                <a:solidFill>
                  <a:schemeClr val="bg1"/>
                </a:solidFill>
              </a:rPr>
              <a:t>(left side of road driving)</a:t>
            </a:r>
          </a:p>
          <a:p>
            <a:pPr marL="765175" lvl="1">
              <a:spcBef>
                <a:spcPts val="0"/>
              </a:spcBef>
              <a:defRPr sz="2800"/>
            </a:pPr>
            <a:r>
              <a:rPr lang="en-ID" sz="3200" dirty="0">
                <a:solidFill>
                  <a:schemeClr val="bg1"/>
                </a:solidFill>
              </a:rPr>
              <a:t>Minimise distractions </a:t>
            </a:r>
          </a:p>
          <a:p>
            <a:pPr marL="1243012" lvl="2" indent="-287337">
              <a:spcBef>
                <a:spcPts val="0"/>
              </a:spcBef>
              <a:defRPr sz="2400"/>
            </a:pPr>
            <a:r>
              <a:rPr lang="en-ID" sz="3200" dirty="0">
                <a:solidFill>
                  <a:schemeClr val="bg1"/>
                </a:solidFill>
              </a:rPr>
              <a:t>Phones, passengers, radio</a:t>
            </a:r>
          </a:p>
        </p:txBody>
      </p:sp>
      <p:pic>
        <p:nvPicPr>
          <p:cNvPr id="14" name="NoCellPhone.jpg" descr="NoCellPhone.jpg">
            <a:extLst>
              <a:ext uri="{FF2B5EF4-FFF2-40B4-BE49-F238E27FC236}">
                <a16:creationId xmlns:a16="http://schemas.microsoft.com/office/drawing/2014/main" id="{8A82FEEE-A37A-454F-B611-37558282DC47}"/>
              </a:ext>
            </a:extLst>
          </p:cNvPr>
          <p:cNvPicPr>
            <a:picLocks noChangeAspect="1"/>
          </p:cNvPicPr>
          <p:nvPr/>
        </p:nvPicPr>
        <p:blipFill>
          <a:blip r:embed="rId5"/>
          <a:stretch>
            <a:fillRect/>
          </a:stretch>
        </p:blipFill>
        <p:spPr>
          <a:xfrm>
            <a:off x="8115300" y="3115144"/>
            <a:ext cx="2286000" cy="2286000"/>
          </a:xfrm>
          <a:prstGeom prst="rect">
            <a:avLst/>
          </a:prstGeom>
          <a:ln w="12700">
            <a:miter lim="400000"/>
          </a:ln>
        </p:spPr>
      </p:pic>
    </p:spTree>
    <p:extLst>
      <p:ext uri="{BB962C8B-B14F-4D97-AF65-F5344CB8AC3E}">
        <p14:creationId xmlns:p14="http://schemas.microsoft.com/office/powerpoint/2010/main" val="3088912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570AC566-3FCE-F04E-ADA8-F91426D439D6}"/>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Advise on avoiding risky situations…">
            <a:extLst>
              <a:ext uri="{FF2B5EF4-FFF2-40B4-BE49-F238E27FC236}">
                <a16:creationId xmlns:a16="http://schemas.microsoft.com/office/drawing/2014/main" id="{12681F0D-F1F5-FE4B-8244-9F6471A522F7}"/>
              </a:ext>
            </a:extLst>
          </p:cNvPr>
          <p:cNvSpPr txBox="1">
            <a:spLocks/>
          </p:cNvSpPr>
          <p:nvPr/>
        </p:nvSpPr>
        <p:spPr>
          <a:xfrm>
            <a:off x="671512" y="1938336"/>
            <a:ext cx="7772401"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Advise on avoiding risky situations</a:t>
            </a:r>
          </a:p>
          <a:p>
            <a:pPr marL="765175" lvl="1">
              <a:spcBef>
                <a:spcPts val="0"/>
              </a:spcBef>
              <a:defRPr sz="2800"/>
            </a:pPr>
            <a:r>
              <a:rPr lang="en-ID" sz="3200" dirty="0">
                <a:solidFill>
                  <a:schemeClr val="bg1"/>
                </a:solidFill>
              </a:rPr>
              <a:t>Beware of pedestrians, </a:t>
            </a:r>
            <a:br>
              <a:rPr lang="en-ID" sz="3200" dirty="0">
                <a:solidFill>
                  <a:schemeClr val="bg1"/>
                </a:solidFill>
              </a:rPr>
            </a:br>
            <a:r>
              <a:rPr lang="en-ID" sz="3200" dirty="0">
                <a:solidFill>
                  <a:schemeClr val="bg1"/>
                </a:solidFill>
              </a:rPr>
              <a:t>bicycles and other vehicles</a:t>
            </a:r>
          </a:p>
        </p:txBody>
      </p:sp>
      <p:pic>
        <p:nvPicPr>
          <p:cNvPr id="14" name="pedestrian.bmp" descr="pedestrian.bmp">
            <a:extLst>
              <a:ext uri="{FF2B5EF4-FFF2-40B4-BE49-F238E27FC236}">
                <a16:creationId xmlns:a16="http://schemas.microsoft.com/office/drawing/2014/main" id="{E7D667B7-37DC-E949-93AF-DE8FDE9D71B6}"/>
              </a:ext>
            </a:extLst>
          </p:cNvPr>
          <p:cNvPicPr>
            <a:picLocks noChangeAspect="1"/>
          </p:cNvPicPr>
          <p:nvPr/>
        </p:nvPicPr>
        <p:blipFill>
          <a:blip r:embed="rId5"/>
          <a:stretch>
            <a:fillRect/>
          </a:stretch>
        </p:blipFill>
        <p:spPr>
          <a:xfrm>
            <a:off x="7862887" y="1605147"/>
            <a:ext cx="3657601" cy="4091272"/>
          </a:xfrm>
          <a:prstGeom prst="rect">
            <a:avLst/>
          </a:prstGeom>
          <a:ln w="12700">
            <a:miter lim="400000"/>
          </a:ln>
        </p:spPr>
      </p:pic>
    </p:spTree>
    <p:extLst>
      <p:ext uri="{BB962C8B-B14F-4D97-AF65-F5344CB8AC3E}">
        <p14:creationId xmlns:p14="http://schemas.microsoft.com/office/powerpoint/2010/main" val="3922498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F5023DF3-065A-404F-BFE1-7FC15739EA2E}"/>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Advise on finding a safe way…">
            <a:extLst>
              <a:ext uri="{FF2B5EF4-FFF2-40B4-BE49-F238E27FC236}">
                <a16:creationId xmlns:a16="http://schemas.microsoft.com/office/drawing/2014/main" id="{03D7F381-D606-634E-B586-8A0F62F09DCE}"/>
              </a:ext>
            </a:extLst>
          </p:cNvPr>
          <p:cNvSpPr txBox="1">
            <a:spLocks/>
          </p:cNvSpPr>
          <p:nvPr/>
        </p:nvSpPr>
        <p:spPr>
          <a:xfrm>
            <a:off x="610186" y="1331209"/>
            <a:ext cx="9198832" cy="53911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2800" b="1" dirty="0">
                <a:solidFill>
                  <a:schemeClr val="bg1"/>
                </a:solidFill>
              </a:rPr>
              <a:t>Advise on finding a safe way</a:t>
            </a:r>
          </a:p>
          <a:p>
            <a:pPr marL="765175" lvl="1">
              <a:spcBef>
                <a:spcPts val="0"/>
              </a:spcBef>
              <a:defRPr sz="2200"/>
            </a:pPr>
            <a:r>
              <a:rPr lang="en-ID" sz="2200" dirty="0">
                <a:solidFill>
                  <a:schemeClr val="bg1"/>
                </a:solidFill>
              </a:rPr>
              <a:t>Planning ahead; auto-navigation systems</a:t>
            </a:r>
          </a:p>
          <a:p>
            <a:pPr marL="765175" lvl="1">
              <a:spcBef>
                <a:spcPts val="0"/>
              </a:spcBef>
              <a:defRPr sz="2200"/>
            </a:pPr>
            <a:r>
              <a:rPr lang="en-ID" sz="2200" dirty="0">
                <a:solidFill>
                  <a:schemeClr val="bg1"/>
                </a:solidFill>
              </a:rPr>
              <a:t>Roads with clear signs and lane markings</a:t>
            </a:r>
          </a:p>
          <a:p>
            <a:pPr marL="765175" lvl="1">
              <a:spcBef>
                <a:spcPts val="0"/>
              </a:spcBef>
              <a:defRPr sz="2200"/>
            </a:pPr>
            <a:r>
              <a:rPr lang="en-ID" sz="2200" dirty="0">
                <a:solidFill>
                  <a:schemeClr val="bg1"/>
                </a:solidFill>
              </a:rPr>
              <a:t>Right turns at controlled intersections</a:t>
            </a:r>
          </a:p>
          <a:p>
            <a:pPr marL="765175" lvl="1">
              <a:spcBef>
                <a:spcPts val="0"/>
              </a:spcBef>
              <a:defRPr sz="2200"/>
            </a:pPr>
            <a:r>
              <a:rPr lang="en-ID" sz="2200" dirty="0">
                <a:solidFill>
                  <a:schemeClr val="bg1"/>
                </a:solidFill>
              </a:rPr>
              <a:t>Easy parking</a:t>
            </a:r>
          </a:p>
          <a:p>
            <a:pPr>
              <a:buFont typeface="Wingdings 3" charset="2"/>
              <a:buChar char="•"/>
            </a:pPr>
            <a:r>
              <a:rPr lang="en-ID" sz="2800" b="1" dirty="0">
                <a:solidFill>
                  <a:schemeClr val="bg1"/>
                </a:solidFill>
              </a:rPr>
              <a:t>Advise on driving a safe car</a:t>
            </a:r>
          </a:p>
          <a:p>
            <a:pPr marL="765175" lvl="1">
              <a:spcBef>
                <a:spcPts val="0"/>
              </a:spcBef>
              <a:defRPr sz="2200"/>
            </a:pPr>
            <a:r>
              <a:rPr lang="en-ID" sz="2200" dirty="0">
                <a:solidFill>
                  <a:schemeClr val="bg1"/>
                </a:solidFill>
              </a:rPr>
              <a:t>Comfortable size and fit</a:t>
            </a:r>
          </a:p>
          <a:p>
            <a:pPr marL="765175" lvl="1">
              <a:spcBef>
                <a:spcPts val="0"/>
              </a:spcBef>
              <a:defRPr sz="2200"/>
            </a:pPr>
            <a:r>
              <a:rPr lang="en-ID" sz="2200" dirty="0">
                <a:solidFill>
                  <a:schemeClr val="bg1"/>
                </a:solidFill>
              </a:rPr>
              <a:t>Maximum visibility</a:t>
            </a:r>
          </a:p>
          <a:p>
            <a:pPr marL="765175" lvl="1">
              <a:spcBef>
                <a:spcPts val="0"/>
              </a:spcBef>
              <a:defRPr sz="2200"/>
            </a:pPr>
            <a:r>
              <a:rPr lang="en-ID" sz="2200" dirty="0">
                <a:solidFill>
                  <a:schemeClr val="bg1"/>
                </a:solidFill>
              </a:rPr>
              <a:t>Minimum physical strain </a:t>
            </a:r>
            <a:br>
              <a:rPr lang="en-ID" sz="2200" dirty="0">
                <a:solidFill>
                  <a:schemeClr val="bg1"/>
                </a:solidFill>
              </a:rPr>
            </a:br>
            <a:r>
              <a:rPr lang="en-ID" sz="2200" dirty="0">
                <a:solidFill>
                  <a:schemeClr val="bg1"/>
                </a:solidFill>
              </a:rPr>
              <a:t>(auto transmission, power steering)</a:t>
            </a:r>
          </a:p>
          <a:p>
            <a:pPr marL="765175" lvl="1">
              <a:spcBef>
                <a:spcPts val="0"/>
              </a:spcBef>
              <a:defRPr sz="2200"/>
            </a:pPr>
            <a:r>
              <a:rPr lang="en-ID" sz="2200" dirty="0">
                <a:solidFill>
                  <a:schemeClr val="bg1"/>
                </a:solidFill>
              </a:rPr>
              <a:t>Top condition</a:t>
            </a:r>
          </a:p>
        </p:txBody>
      </p:sp>
    </p:spTree>
    <p:extLst>
      <p:ext uri="{BB962C8B-B14F-4D97-AF65-F5344CB8AC3E}">
        <p14:creationId xmlns:p14="http://schemas.microsoft.com/office/powerpoint/2010/main" val="2958454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AA2A1D8B-42CF-9F41-8A31-092B6E147AD3}"/>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Advise on keeping fit…">
            <a:extLst>
              <a:ext uri="{FF2B5EF4-FFF2-40B4-BE49-F238E27FC236}">
                <a16:creationId xmlns:a16="http://schemas.microsoft.com/office/drawing/2014/main" id="{4C9915F0-4F84-7549-9C7E-3FE40CAEAE7F}"/>
              </a:ext>
            </a:extLst>
          </p:cNvPr>
          <p:cNvSpPr txBox="1">
            <a:spLocks/>
          </p:cNvSpPr>
          <p:nvPr/>
        </p:nvSpPr>
        <p:spPr>
          <a:xfrm>
            <a:off x="446323" y="1492860"/>
            <a:ext cx="10537347"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2800" b="1" dirty="0">
                <a:solidFill>
                  <a:schemeClr val="bg1"/>
                </a:solidFill>
              </a:rPr>
              <a:t>Advise on keeping fit</a:t>
            </a:r>
          </a:p>
          <a:p>
            <a:pPr marL="765175" lvl="1">
              <a:spcBef>
                <a:spcPts val="0"/>
              </a:spcBef>
              <a:defRPr sz="2600"/>
            </a:pPr>
            <a:r>
              <a:rPr lang="en-ID" sz="2600" dirty="0">
                <a:solidFill>
                  <a:schemeClr val="bg1"/>
                </a:solidFill>
              </a:rPr>
              <a:t>Exercise body and mind to maintain alertness</a:t>
            </a:r>
          </a:p>
          <a:p>
            <a:pPr>
              <a:spcBef>
                <a:spcPts val="1800"/>
              </a:spcBef>
              <a:buFont typeface="Wingdings 3" charset="2"/>
              <a:buChar char="•"/>
            </a:pPr>
            <a:r>
              <a:rPr lang="en-ID" sz="2800" b="1" dirty="0">
                <a:solidFill>
                  <a:schemeClr val="bg1"/>
                </a:solidFill>
              </a:rPr>
              <a:t>Advise on medications</a:t>
            </a:r>
          </a:p>
          <a:p>
            <a:pPr marL="765175" lvl="1">
              <a:spcBef>
                <a:spcPts val="0"/>
              </a:spcBef>
              <a:defRPr sz="2600"/>
            </a:pPr>
            <a:r>
              <a:rPr lang="en-ID" sz="2600" dirty="0">
                <a:solidFill>
                  <a:schemeClr val="bg1"/>
                </a:solidFill>
              </a:rPr>
              <a:t>Review all (including OTC meds)</a:t>
            </a:r>
          </a:p>
          <a:p>
            <a:pPr>
              <a:lnSpc>
                <a:spcPct val="90000"/>
              </a:lnSpc>
              <a:spcBef>
                <a:spcPts val="1800"/>
              </a:spcBef>
              <a:buFont typeface="Wingdings 3" charset="2"/>
              <a:buChar char="•"/>
            </a:pPr>
            <a:r>
              <a:rPr lang="en-ID" sz="2800" b="1" dirty="0">
                <a:solidFill>
                  <a:schemeClr val="bg1"/>
                </a:solidFill>
              </a:rPr>
              <a:t>Advise on full medical work-up</a:t>
            </a:r>
          </a:p>
          <a:p>
            <a:pPr marL="765175" lvl="1">
              <a:spcBef>
                <a:spcPts val="0"/>
              </a:spcBef>
              <a:defRPr sz="2600"/>
            </a:pPr>
            <a:r>
              <a:rPr lang="en-ID" sz="2600" dirty="0">
                <a:solidFill>
                  <a:schemeClr val="bg1"/>
                </a:solidFill>
              </a:rPr>
              <a:t>Consult GP</a:t>
            </a:r>
          </a:p>
        </p:txBody>
      </p:sp>
      <p:pic>
        <p:nvPicPr>
          <p:cNvPr id="14" name="pills5" descr="pills5">
            <a:extLst>
              <a:ext uri="{FF2B5EF4-FFF2-40B4-BE49-F238E27FC236}">
                <a16:creationId xmlns:a16="http://schemas.microsoft.com/office/drawing/2014/main" id="{FB1DB2C5-5304-D64D-90A5-E8D3113EF594}"/>
              </a:ext>
            </a:extLst>
          </p:cNvPr>
          <p:cNvPicPr>
            <a:picLocks noChangeAspect="1"/>
          </p:cNvPicPr>
          <p:nvPr/>
        </p:nvPicPr>
        <p:blipFill>
          <a:blip r:embed="rId5"/>
          <a:stretch>
            <a:fillRect/>
          </a:stretch>
        </p:blipFill>
        <p:spPr>
          <a:xfrm>
            <a:off x="7010400" y="3200401"/>
            <a:ext cx="3936274" cy="2752726"/>
          </a:xfrm>
          <a:prstGeom prst="rect">
            <a:avLst/>
          </a:prstGeom>
          <a:ln w="12700">
            <a:miter lim="400000"/>
          </a:ln>
        </p:spPr>
      </p:pic>
    </p:spTree>
    <p:extLst>
      <p:ext uri="{BB962C8B-B14F-4D97-AF65-F5344CB8AC3E}">
        <p14:creationId xmlns:p14="http://schemas.microsoft.com/office/powerpoint/2010/main" val="3469546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2D70C514-B70C-804C-A187-23C150F5BC9A}"/>
              </a:ext>
            </a:extLst>
          </p:cNvPr>
          <p:cNvSpPr txBox="1"/>
          <p:nvPr/>
        </p:nvSpPr>
        <p:spPr>
          <a:xfrm>
            <a:off x="554182" y="111080"/>
            <a:ext cx="1531188" cy="584775"/>
          </a:xfrm>
          <a:prstGeom prst="rect">
            <a:avLst/>
          </a:prstGeom>
          <a:noFill/>
        </p:spPr>
        <p:txBody>
          <a:bodyPr wrap="none" rtlCol="0">
            <a:spAutoFit/>
          </a:bodyPr>
          <a:lstStyle/>
          <a:p>
            <a:r>
              <a:rPr lang="en-ID" sz="3200" b="1" dirty="0"/>
              <a:t>Driving</a:t>
            </a:r>
            <a:endParaRPr lang="en-US" sz="3200" b="1" dirty="0"/>
          </a:p>
        </p:txBody>
      </p:sp>
      <p:sp>
        <p:nvSpPr>
          <p:cNvPr id="12" name="Advise on other options…">
            <a:extLst>
              <a:ext uri="{FF2B5EF4-FFF2-40B4-BE49-F238E27FC236}">
                <a16:creationId xmlns:a16="http://schemas.microsoft.com/office/drawing/2014/main" id="{B69740B8-AE93-5C4D-A4BE-8FCD02FA12CE}"/>
              </a:ext>
            </a:extLst>
          </p:cNvPr>
          <p:cNvSpPr txBox="1">
            <a:spLocks/>
          </p:cNvSpPr>
          <p:nvPr/>
        </p:nvSpPr>
        <p:spPr>
          <a:xfrm>
            <a:off x="723005" y="1423210"/>
            <a:ext cx="7772401"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Advise on other options</a:t>
            </a:r>
          </a:p>
          <a:p>
            <a:pPr marL="765175" lvl="1">
              <a:spcBef>
                <a:spcPts val="0"/>
              </a:spcBef>
              <a:defRPr sz="2800"/>
            </a:pPr>
            <a:r>
              <a:rPr lang="en-ID" sz="2800" dirty="0">
                <a:solidFill>
                  <a:schemeClr val="bg1"/>
                </a:solidFill>
              </a:rPr>
              <a:t>Public transport</a:t>
            </a:r>
          </a:p>
          <a:p>
            <a:pPr marL="765175" lvl="1">
              <a:spcBef>
                <a:spcPts val="0"/>
              </a:spcBef>
              <a:defRPr sz="2800"/>
            </a:pPr>
            <a:r>
              <a:rPr lang="en-ID" sz="2800" dirty="0">
                <a:solidFill>
                  <a:schemeClr val="bg1"/>
                </a:solidFill>
              </a:rPr>
              <a:t>Eligibility for transportation benefits</a:t>
            </a:r>
          </a:p>
        </p:txBody>
      </p:sp>
    </p:spTree>
    <p:extLst>
      <p:ext uri="{BB962C8B-B14F-4D97-AF65-F5344CB8AC3E}">
        <p14:creationId xmlns:p14="http://schemas.microsoft.com/office/powerpoint/2010/main" val="2632051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E5B82855-326A-AF48-A91D-4AD4312E3C15}"/>
              </a:ext>
            </a:extLst>
          </p:cNvPr>
          <p:cNvSpPr txBox="1"/>
          <p:nvPr/>
        </p:nvSpPr>
        <p:spPr>
          <a:xfrm>
            <a:off x="360218" y="109543"/>
            <a:ext cx="2991525" cy="584775"/>
          </a:xfrm>
          <a:prstGeom prst="rect">
            <a:avLst/>
          </a:prstGeom>
          <a:noFill/>
        </p:spPr>
        <p:txBody>
          <a:bodyPr wrap="none" rtlCol="0">
            <a:spAutoFit/>
          </a:bodyPr>
          <a:lstStyle/>
          <a:p>
            <a:r>
              <a:rPr lang="en-ID" sz="3200" b="1" dirty="0"/>
              <a:t>Mental Health</a:t>
            </a:r>
          </a:p>
        </p:txBody>
      </p:sp>
      <p:sp>
        <p:nvSpPr>
          <p:cNvPr id="9" name="Psychological burden and depression are imposed in patients of glaucoma due to the limitation of spaces (limitation of driving*,**, fear of falling^ and worse balance^^)…">
            <a:extLst>
              <a:ext uri="{FF2B5EF4-FFF2-40B4-BE49-F238E27FC236}">
                <a16:creationId xmlns:a16="http://schemas.microsoft.com/office/drawing/2014/main" id="{5A4999D2-D3DF-5940-AACE-8754D919CB31}"/>
              </a:ext>
            </a:extLst>
          </p:cNvPr>
          <p:cNvSpPr txBox="1"/>
          <p:nvPr/>
        </p:nvSpPr>
        <p:spPr>
          <a:xfrm>
            <a:off x="198106" y="1042992"/>
            <a:ext cx="11077709" cy="4078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320841" indent="-320841">
              <a:spcBef>
                <a:spcPts val="700"/>
              </a:spcBef>
              <a:buSzPct val="100000"/>
              <a:buChar char="•"/>
              <a:defRPr sz="3200">
                <a:solidFill>
                  <a:srgbClr val="FFFFFF"/>
                </a:solidFill>
                <a:latin typeface="+mj-lt"/>
                <a:ea typeface="+mj-ea"/>
                <a:cs typeface="+mj-cs"/>
                <a:sym typeface="Arial"/>
              </a:defRPr>
            </a:pPr>
            <a:r>
              <a:rPr b="1" dirty="0">
                <a:solidFill>
                  <a:schemeClr val="bg1"/>
                </a:solidFill>
              </a:rPr>
              <a:t>Psychological</a:t>
            </a:r>
            <a:r>
              <a:rPr dirty="0">
                <a:solidFill>
                  <a:schemeClr val="bg1"/>
                </a:solidFill>
              </a:rPr>
              <a:t> burden and </a:t>
            </a:r>
            <a:r>
              <a:rPr b="1" dirty="0">
                <a:solidFill>
                  <a:schemeClr val="bg1"/>
                </a:solidFill>
              </a:rPr>
              <a:t>depression</a:t>
            </a:r>
            <a:r>
              <a:rPr dirty="0">
                <a:solidFill>
                  <a:schemeClr val="bg1"/>
                </a:solidFill>
              </a:rPr>
              <a:t> are imposed in </a:t>
            </a:r>
            <a:endParaRPr lang="en-US" dirty="0">
              <a:solidFill>
                <a:schemeClr val="bg1"/>
              </a:solidFill>
            </a:endParaRPr>
          </a:p>
          <a:p>
            <a:pPr>
              <a:spcBef>
                <a:spcPts val="700"/>
              </a:spcBef>
              <a:buSzPct val="100000"/>
              <a:defRPr sz="3200">
                <a:solidFill>
                  <a:srgbClr val="FFFFFF"/>
                </a:solidFill>
                <a:latin typeface="+mj-lt"/>
                <a:ea typeface="+mj-ea"/>
                <a:cs typeface="+mj-cs"/>
                <a:sym typeface="Arial"/>
              </a:defRPr>
            </a:pPr>
            <a:r>
              <a:rPr lang="en-US" dirty="0">
                <a:solidFill>
                  <a:schemeClr val="bg1"/>
                </a:solidFill>
              </a:rPr>
              <a:t>   </a:t>
            </a:r>
            <a:r>
              <a:rPr dirty="0">
                <a:solidFill>
                  <a:schemeClr val="bg1"/>
                </a:solidFill>
              </a:rPr>
              <a:t>patients of glaucoma due to the limitation of spaces </a:t>
            </a:r>
            <a:endParaRPr lang="en-US" dirty="0">
              <a:solidFill>
                <a:schemeClr val="bg1"/>
              </a:solidFill>
            </a:endParaRPr>
          </a:p>
          <a:p>
            <a:pPr>
              <a:spcBef>
                <a:spcPts val="700"/>
              </a:spcBef>
              <a:buSzPct val="100000"/>
              <a:defRPr sz="3200">
                <a:solidFill>
                  <a:srgbClr val="FFFFFF"/>
                </a:solidFill>
                <a:latin typeface="+mj-lt"/>
                <a:ea typeface="+mj-ea"/>
                <a:cs typeface="+mj-cs"/>
                <a:sym typeface="Arial"/>
              </a:defRPr>
            </a:pPr>
            <a:r>
              <a:rPr lang="en-US" dirty="0">
                <a:solidFill>
                  <a:schemeClr val="bg1"/>
                </a:solidFill>
              </a:rPr>
              <a:t>   </a:t>
            </a:r>
            <a:r>
              <a:rPr dirty="0">
                <a:solidFill>
                  <a:schemeClr val="bg1"/>
                </a:solidFill>
              </a:rPr>
              <a:t>(limitation of driving*</a:t>
            </a:r>
            <a:r>
              <a:rPr baseline="31999" dirty="0">
                <a:solidFill>
                  <a:schemeClr val="bg1"/>
                </a:solidFill>
              </a:rPr>
              <a:t>,</a:t>
            </a:r>
            <a:r>
              <a:rPr dirty="0">
                <a:solidFill>
                  <a:schemeClr val="bg1"/>
                </a:solidFill>
              </a:rPr>
              <a:t>**, fear of falling^ and </a:t>
            </a:r>
            <a:endParaRPr lang="en-US" dirty="0">
              <a:solidFill>
                <a:schemeClr val="bg1"/>
              </a:solidFill>
            </a:endParaRPr>
          </a:p>
          <a:p>
            <a:pPr>
              <a:spcBef>
                <a:spcPts val="700"/>
              </a:spcBef>
              <a:buSzPct val="100000"/>
              <a:defRPr sz="3200">
                <a:solidFill>
                  <a:srgbClr val="FFFFFF"/>
                </a:solidFill>
                <a:latin typeface="+mj-lt"/>
                <a:ea typeface="+mj-ea"/>
                <a:cs typeface="+mj-cs"/>
                <a:sym typeface="Arial"/>
              </a:defRPr>
            </a:pPr>
            <a:r>
              <a:rPr lang="en-ID" dirty="0">
                <a:solidFill>
                  <a:schemeClr val="bg1"/>
                </a:solidFill>
              </a:rPr>
              <a:t>   </a:t>
            </a:r>
            <a:r>
              <a:rPr dirty="0">
                <a:solidFill>
                  <a:schemeClr val="bg1"/>
                </a:solidFill>
              </a:rPr>
              <a:t>worse balance^^)</a:t>
            </a:r>
          </a:p>
          <a:p>
            <a:pPr marL="320841" indent="-320841">
              <a:spcBef>
                <a:spcPts val="700"/>
              </a:spcBef>
              <a:buSzPct val="100000"/>
              <a:buChar char="•"/>
              <a:defRPr sz="3200">
                <a:solidFill>
                  <a:srgbClr val="FFFFFF"/>
                </a:solidFill>
                <a:latin typeface="+mj-lt"/>
                <a:ea typeface="+mj-ea"/>
                <a:cs typeface="+mj-cs"/>
                <a:sym typeface="Arial"/>
              </a:defRPr>
            </a:pPr>
            <a:r>
              <a:rPr dirty="0">
                <a:solidFill>
                  <a:schemeClr val="bg1"/>
                </a:solidFill>
              </a:rPr>
              <a:t>The way patients perceived their vision has </a:t>
            </a:r>
            <a:r>
              <a:rPr dirty="0" err="1">
                <a:solidFill>
                  <a:schemeClr val="bg1"/>
                </a:solidFill>
              </a:rPr>
              <a:t>affacted</a:t>
            </a:r>
            <a:r>
              <a:rPr dirty="0">
                <a:solidFill>
                  <a:schemeClr val="bg1"/>
                </a:solidFill>
              </a:rPr>
              <a:t> </a:t>
            </a:r>
            <a:endParaRPr lang="en-US" dirty="0">
              <a:solidFill>
                <a:schemeClr val="bg1"/>
              </a:solidFill>
            </a:endParaRPr>
          </a:p>
          <a:p>
            <a:pPr>
              <a:spcBef>
                <a:spcPts val="700"/>
              </a:spcBef>
              <a:buSzPct val="100000"/>
              <a:defRPr sz="3200">
                <a:solidFill>
                  <a:srgbClr val="FFFFFF"/>
                </a:solidFill>
                <a:latin typeface="+mj-lt"/>
                <a:ea typeface="+mj-ea"/>
                <a:cs typeface="+mj-cs"/>
                <a:sym typeface="Arial"/>
              </a:defRPr>
            </a:pPr>
            <a:r>
              <a:rPr lang="en-ID" dirty="0">
                <a:solidFill>
                  <a:schemeClr val="bg1"/>
                </a:solidFill>
              </a:rPr>
              <a:t>   </a:t>
            </a:r>
            <a:r>
              <a:rPr dirty="0">
                <a:solidFill>
                  <a:schemeClr val="bg1"/>
                </a:solidFill>
              </a:rPr>
              <a:t>QoL more than their objective vision measurements </a:t>
            </a:r>
            <a:endParaRPr lang="en-US" dirty="0">
              <a:solidFill>
                <a:schemeClr val="bg1"/>
              </a:solidFill>
            </a:endParaRPr>
          </a:p>
          <a:p>
            <a:pPr>
              <a:spcBef>
                <a:spcPts val="700"/>
              </a:spcBef>
              <a:buSzPct val="100000"/>
              <a:defRPr sz="3200">
                <a:solidFill>
                  <a:srgbClr val="FFFFFF"/>
                </a:solidFill>
                <a:latin typeface="+mj-lt"/>
                <a:ea typeface="+mj-ea"/>
                <a:cs typeface="+mj-cs"/>
                <a:sym typeface="Arial"/>
              </a:defRPr>
            </a:pPr>
            <a:r>
              <a:rPr lang="en-ID" dirty="0">
                <a:solidFill>
                  <a:schemeClr val="bg1"/>
                </a:solidFill>
              </a:rPr>
              <a:t>   </a:t>
            </a:r>
            <a:r>
              <a:rPr dirty="0">
                <a:solidFill>
                  <a:schemeClr val="bg1"/>
                </a:solidFill>
              </a:rPr>
              <a:t>(</a:t>
            </a:r>
            <a:r>
              <a:rPr dirty="0" err="1">
                <a:solidFill>
                  <a:schemeClr val="bg1"/>
                </a:solidFill>
              </a:rPr>
              <a:t>Jampel</a:t>
            </a:r>
            <a:r>
              <a:rPr dirty="0">
                <a:solidFill>
                  <a:schemeClr val="bg1"/>
                </a:solidFill>
              </a:rPr>
              <a:t> et al. Am J </a:t>
            </a:r>
            <a:r>
              <a:rPr dirty="0" err="1">
                <a:solidFill>
                  <a:schemeClr val="bg1"/>
                </a:solidFill>
              </a:rPr>
              <a:t>Ophthalmol</a:t>
            </a:r>
            <a:r>
              <a:rPr dirty="0">
                <a:solidFill>
                  <a:schemeClr val="bg1"/>
                </a:solidFill>
              </a:rPr>
              <a:t>, 2007;144:238-44)</a:t>
            </a:r>
          </a:p>
        </p:txBody>
      </p:sp>
      <p:sp>
        <p:nvSpPr>
          <p:cNvPr id="12" name="*Ramulu et al, Ophthalmology 2009;116:11846-53…">
            <a:extLst>
              <a:ext uri="{FF2B5EF4-FFF2-40B4-BE49-F238E27FC236}">
                <a16:creationId xmlns:a16="http://schemas.microsoft.com/office/drawing/2014/main" id="{8FEBC4BA-B3CB-8547-8A94-F471B3D783D1}"/>
              </a:ext>
            </a:extLst>
          </p:cNvPr>
          <p:cNvSpPr txBox="1"/>
          <p:nvPr/>
        </p:nvSpPr>
        <p:spPr>
          <a:xfrm>
            <a:off x="4724400" y="5596208"/>
            <a:ext cx="5967335" cy="1077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1600">
                <a:solidFill>
                  <a:srgbClr val="FEFEFE"/>
                </a:solidFill>
                <a:latin typeface="+mj-lt"/>
                <a:ea typeface="+mj-ea"/>
                <a:cs typeface="+mj-cs"/>
                <a:sym typeface="Arial"/>
              </a:defRPr>
            </a:pPr>
            <a:r>
              <a:rPr dirty="0">
                <a:solidFill>
                  <a:schemeClr val="bg1"/>
                </a:solidFill>
              </a:rPr>
              <a:t>*</a:t>
            </a:r>
            <a:r>
              <a:rPr dirty="0" err="1">
                <a:solidFill>
                  <a:schemeClr val="bg1"/>
                </a:solidFill>
              </a:rPr>
              <a:t>Ramulu</a:t>
            </a:r>
            <a:r>
              <a:rPr dirty="0">
                <a:solidFill>
                  <a:schemeClr val="bg1"/>
                </a:solidFill>
              </a:rPr>
              <a:t> et al, Ophthalmology 2009;116:11846-53</a:t>
            </a:r>
          </a:p>
          <a:p>
            <a:pPr>
              <a:defRPr sz="1600" baseline="31999">
                <a:solidFill>
                  <a:srgbClr val="FEFEFE"/>
                </a:solidFill>
                <a:latin typeface="+mj-lt"/>
                <a:ea typeface="+mj-ea"/>
                <a:cs typeface="+mj-cs"/>
                <a:sym typeface="Arial"/>
              </a:defRPr>
            </a:pPr>
            <a:r>
              <a:rPr dirty="0">
                <a:solidFill>
                  <a:schemeClr val="bg1"/>
                </a:solidFill>
              </a:rPr>
              <a:t>**</a:t>
            </a:r>
            <a:r>
              <a:rPr baseline="0" dirty="0">
                <a:solidFill>
                  <a:schemeClr val="bg1"/>
                </a:solidFill>
              </a:rPr>
              <a:t>Campbell et al. J </a:t>
            </a:r>
            <a:r>
              <a:rPr baseline="0" dirty="0" err="1">
                <a:solidFill>
                  <a:schemeClr val="bg1"/>
                </a:solidFill>
              </a:rPr>
              <a:t>Gerontol</a:t>
            </a:r>
            <a:r>
              <a:rPr baseline="0" dirty="0">
                <a:solidFill>
                  <a:schemeClr val="bg1"/>
                </a:solidFill>
              </a:rPr>
              <a:t> 1993; 48:S230-4</a:t>
            </a:r>
          </a:p>
          <a:p>
            <a:pPr>
              <a:defRPr sz="1600">
                <a:solidFill>
                  <a:srgbClr val="FEFEFE"/>
                </a:solidFill>
                <a:latin typeface="+mj-lt"/>
                <a:ea typeface="+mj-ea"/>
                <a:cs typeface="+mj-cs"/>
                <a:sym typeface="Arial"/>
              </a:defRPr>
            </a:pPr>
            <a:r>
              <a:rPr dirty="0">
                <a:solidFill>
                  <a:schemeClr val="bg1"/>
                </a:solidFill>
              </a:rPr>
              <a:t>^Freeman et al. Invest </a:t>
            </a:r>
            <a:r>
              <a:rPr dirty="0" err="1">
                <a:solidFill>
                  <a:schemeClr val="bg1"/>
                </a:solidFill>
              </a:rPr>
              <a:t>Ophthalmol</a:t>
            </a:r>
            <a:r>
              <a:rPr dirty="0">
                <a:solidFill>
                  <a:schemeClr val="bg1"/>
                </a:solidFill>
              </a:rPr>
              <a:t> Vis Sci 2007; 48:4445-50</a:t>
            </a:r>
          </a:p>
          <a:p>
            <a:pPr>
              <a:defRPr sz="1600">
                <a:solidFill>
                  <a:srgbClr val="FEFEFE"/>
                </a:solidFill>
                <a:latin typeface="+mj-lt"/>
                <a:ea typeface="+mj-ea"/>
                <a:cs typeface="+mj-cs"/>
                <a:sym typeface="Arial"/>
              </a:defRPr>
            </a:pPr>
            <a:r>
              <a:rPr dirty="0">
                <a:solidFill>
                  <a:schemeClr val="bg1"/>
                </a:solidFill>
              </a:rPr>
              <a:t>^^Popescu et al. Invest </a:t>
            </a:r>
            <a:r>
              <a:rPr dirty="0" err="1">
                <a:solidFill>
                  <a:schemeClr val="bg1"/>
                </a:solidFill>
              </a:rPr>
              <a:t>Ophthalmol</a:t>
            </a:r>
            <a:r>
              <a:rPr dirty="0">
                <a:solidFill>
                  <a:schemeClr val="bg1"/>
                </a:solidFill>
              </a:rPr>
              <a:t> Vis Sci 2021;53:2308=13</a:t>
            </a:r>
          </a:p>
        </p:txBody>
      </p:sp>
    </p:spTree>
    <p:extLst>
      <p:ext uri="{BB962C8B-B14F-4D97-AF65-F5344CB8AC3E}">
        <p14:creationId xmlns:p14="http://schemas.microsoft.com/office/powerpoint/2010/main" val="317080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5489" y="812426"/>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58931" y="157836"/>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D" sz="3200" b="1" dirty="0"/>
              <a:t>Impact of diagnosis</a:t>
            </a:r>
            <a:endParaRPr lang="en-US" sz="3200" b="1" dirty="0"/>
          </a:p>
        </p:txBody>
      </p:sp>
      <p:sp>
        <p:nvSpPr>
          <p:cNvPr id="15" name="Patient perspective…">
            <a:extLst>
              <a:ext uri="{FF2B5EF4-FFF2-40B4-BE49-F238E27FC236}">
                <a16:creationId xmlns:a16="http://schemas.microsoft.com/office/drawing/2014/main" id="{CEFDAA8E-18F3-2744-BA97-4A9ABABD0B85}"/>
              </a:ext>
            </a:extLst>
          </p:cNvPr>
          <p:cNvSpPr txBox="1">
            <a:spLocks/>
          </p:cNvSpPr>
          <p:nvPr/>
        </p:nvSpPr>
        <p:spPr>
          <a:xfrm>
            <a:off x="418032" y="1686994"/>
            <a:ext cx="10116099" cy="4114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tx2">
                    <a:lumMod val="10000"/>
                  </a:schemeClr>
                </a:solidFill>
              </a:rPr>
              <a:t>Patient perspective</a:t>
            </a:r>
          </a:p>
          <a:p>
            <a:pPr marL="765175" lvl="1">
              <a:spcBef>
                <a:spcPts val="0"/>
              </a:spcBef>
              <a:defRPr sz="2800"/>
            </a:pPr>
            <a:r>
              <a:rPr lang="en-ID" sz="3200" dirty="0">
                <a:solidFill>
                  <a:schemeClr val="tx2">
                    <a:lumMod val="10000"/>
                  </a:schemeClr>
                </a:solidFill>
              </a:rPr>
              <a:t>Worse self-perceived visual function is associated with increased odds of depression</a:t>
            </a:r>
            <a:r>
              <a:rPr lang="en-ID" sz="3200" baseline="30000" dirty="0">
                <a:solidFill>
                  <a:schemeClr val="tx2">
                    <a:lumMod val="10000"/>
                  </a:schemeClr>
                </a:solidFill>
              </a:rPr>
              <a:t>1</a:t>
            </a:r>
          </a:p>
          <a:p>
            <a:pPr marL="765175" lvl="1">
              <a:spcBef>
                <a:spcPts val="0"/>
              </a:spcBef>
              <a:defRPr sz="2800"/>
            </a:pPr>
            <a:r>
              <a:rPr lang="en-ID" sz="3200" dirty="0">
                <a:solidFill>
                  <a:schemeClr val="tx2">
                    <a:lumMod val="10000"/>
                  </a:schemeClr>
                </a:solidFill>
              </a:rPr>
              <a:t>Need a focussed discussion at diagnosis regarding treatment efficacy and its relationship to blindness</a:t>
            </a:r>
          </a:p>
          <a:p>
            <a:pPr marL="765175" lvl="1">
              <a:spcBef>
                <a:spcPts val="0"/>
              </a:spcBef>
              <a:defRPr sz="2800"/>
            </a:pPr>
            <a:r>
              <a:rPr lang="en-ID" sz="3200" dirty="0">
                <a:solidFill>
                  <a:schemeClr val="tx2">
                    <a:lumMod val="10000"/>
                  </a:schemeClr>
                </a:solidFill>
              </a:rPr>
              <a:t>Assess fear over time to ease ongoing concerns</a:t>
            </a:r>
          </a:p>
        </p:txBody>
      </p:sp>
      <p:sp>
        <p:nvSpPr>
          <p:cNvPr id="16" name="1. Jampel HD et al.; CIGTS Study Group. Am J Ophthalmol 2007; 144: 238–244.">
            <a:extLst>
              <a:ext uri="{FF2B5EF4-FFF2-40B4-BE49-F238E27FC236}">
                <a16:creationId xmlns:a16="http://schemas.microsoft.com/office/drawing/2014/main" id="{FFC037DA-67AF-B244-A722-05C53912231F}"/>
              </a:ext>
            </a:extLst>
          </p:cNvPr>
          <p:cNvSpPr txBox="1"/>
          <p:nvPr/>
        </p:nvSpPr>
        <p:spPr>
          <a:xfrm>
            <a:off x="4035828" y="6421084"/>
            <a:ext cx="5982337"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a:defRPr sz="1200">
                <a:solidFill>
                  <a:srgbClr val="FFFFFF"/>
                </a:solidFill>
                <a:latin typeface="+mj-lt"/>
                <a:ea typeface="+mj-ea"/>
                <a:cs typeface="+mj-cs"/>
                <a:sym typeface="Arial"/>
              </a:defRPr>
            </a:pPr>
            <a:r>
              <a:rPr dirty="0">
                <a:solidFill>
                  <a:schemeClr val="tx2">
                    <a:lumMod val="10000"/>
                  </a:schemeClr>
                </a:solidFill>
              </a:rPr>
              <a:t>1. </a:t>
            </a:r>
            <a:r>
              <a:rPr dirty="0" err="1">
                <a:solidFill>
                  <a:schemeClr val="tx2">
                    <a:lumMod val="10000"/>
                  </a:schemeClr>
                </a:solidFill>
              </a:rPr>
              <a:t>Jampel</a:t>
            </a:r>
            <a:r>
              <a:rPr dirty="0">
                <a:solidFill>
                  <a:schemeClr val="tx2">
                    <a:lumMod val="10000"/>
                  </a:schemeClr>
                </a:solidFill>
              </a:rPr>
              <a:t> HD </a:t>
            </a:r>
            <a:r>
              <a:rPr i="1" dirty="0">
                <a:solidFill>
                  <a:schemeClr val="tx2">
                    <a:lumMod val="10000"/>
                  </a:schemeClr>
                </a:solidFill>
              </a:rPr>
              <a:t>et al</a:t>
            </a:r>
            <a:r>
              <a:rPr dirty="0">
                <a:solidFill>
                  <a:schemeClr val="tx2">
                    <a:lumMod val="10000"/>
                  </a:schemeClr>
                </a:solidFill>
              </a:rPr>
              <a:t>.; CIGTS Study Group. </a:t>
            </a:r>
            <a:r>
              <a:rPr i="1" dirty="0">
                <a:solidFill>
                  <a:schemeClr val="tx2">
                    <a:lumMod val="10000"/>
                  </a:schemeClr>
                </a:solidFill>
              </a:rPr>
              <a:t>Am J </a:t>
            </a:r>
            <a:r>
              <a:rPr i="1" dirty="0" err="1">
                <a:solidFill>
                  <a:schemeClr val="tx2">
                    <a:lumMod val="10000"/>
                  </a:schemeClr>
                </a:solidFill>
              </a:rPr>
              <a:t>Ophthalmol</a:t>
            </a:r>
            <a:r>
              <a:rPr dirty="0">
                <a:solidFill>
                  <a:schemeClr val="tx2">
                    <a:lumMod val="10000"/>
                  </a:schemeClr>
                </a:solidFill>
              </a:rPr>
              <a:t> 2007; 144: 238–244.</a:t>
            </a:r>
          </a:p>
        </p:txBody>
      </p:sp>
    </p:spTree>
    <p:extLst>
      <p:ext uri="{BB962C8B-B14F-4D97-AF65-F5344CB8AC3E}">
        <p14:creationId xmlns:p14="http://schemas.microsoft.com/office/powerpoint/2010/main" val="2387678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AE1CD07D-4E4A-814F-AFE1-8928D75E12FD}"/>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9" name="Patient perspective…">
            <a:extLst>
              <a:ext uri="{FF2B5EF4-FFF2-40B4-BE49-F238E27FC236}">
                <a16:creationId xmlns:a16="http://schemas.microsoft.com/office/drawing/2014/main" id="{506F9B88-69A8-904E-BE9B-7A5AD0CA9A1D}"/>
              </a:ext>
            </a:extLst>
          </p:cNvPr>
          <p:cNvSpPr txBox="1">
            <a:spLocks/>
          </p:cNvSpPr>
          <p:nvPr/>
        </p:nvSpPr>
        <p:spPr>
          <a:xfrm>
            <a:off x="720436" y="1650150"/>
            <a:ext cx="8721870"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Patient perspective</a:t>
            </a:r>
          </a:p>
          <a:p>
            <a:pPr marL="765175" lvl="1">
              <a:spcBef>
                <a:spcPts val="0"/>
              </a:spcBef>
              <a:defRPr sz="2800"/>
            </a:pPr>
            <a:r>
              <a:rPr lang="en-ID" sz="2800" dirty="0">
                <a:solidFill>
                  <a:schemeClr val="bg1"/>
                </a:solidFill>
              </a:rPr>
              <a:t>“But I see fine!”</a:t>
            </a:r>
          </a:p>
          <a:p>
            <a:pPr marL="765175" lvl="1">
              <a:spcBef>
                <a:spcPts val="0"/>
              </a:spcBef>
              <a:defRPr sz="2800"/>
            </a:pPr>
            <a:r>
              <a:rPr lang="en-ID" sz="2800" dirty="0">
                <a:solidFill>
                  <a:schemeClr val="bg1"/>
                </a:solidFill>
              </a:rPr>
              <a:t>“Therapy doesn’t make me feel better”</a:t>
            </a:r>
          </a:p>
          <a:p>
            <a:pPr marL="765175" lvl="1">
              <a:spcBef>
                <a:spcPts val="0"/>
              </a:spcBef>
              <a:defRPr sz="2800"/>
            </a:pPr>
            <a:r>
              <a:rPr lang="en-ID" sz="2800" dirty="0">
                <a:solidFill>
                  <a:schemeClr val="bg1"/>
                </a:solidFill>
              </a:rPr>
              <a:t>“I have side effects”</a:t>
            </a:r>
          </a:p>
          <a:p>
            <a:pPr marL="765175" lvl="1">
              <a:spcBef>
                <a:spcPts val="0"/>
              </a:spcBef>
              <a:defRPr sz="2800"/>
            </a:pPr>
            <a:r>
              <a:rPr lang="en-ID" sz="2800" dirty="0">
                <a:solidFill>
                  <a:schemeClr val="bg1"/>
                </a:solidFill>
              </a:rPr>
              <a:t>“Why do I need so many tests, so often?”</a:t>
            </a:r>
          </a:p>
          <a:p>
            <a:pPr marL="765175" lvl="1">
              <a:spcBef>
                <a:spcPts val="0"/>
              </a:spcBef>
              <a:defRPr sz="2800"/>
            </a:pPr>
            <a:r>
              <a:rPr lang="en-ID" sz="2800" dirty="0">
                <a:solidFill>
                  <a:schemeClr val="bg1"/>
                </a:solidFill>
              </a:rPr>
              <a:t>“All this is very expensive”</a:t>
            </a:r>
          </a:p>
        </p:txBody>
      </p:sp>
    </p:spTree>
    <p:extLst>
      <p:ext uri="{BB962C8B-B14F-4D97-AF65-F5344CB8AC3E}">
        <p14:creationId xmlns:p14="http://schemas.microsoft.com/office/powerpoint/2010/main" val="2454430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40A0C83F-81EA-F244-B5B4-80D6DF67BDF6}"/>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Management concerns…">
            <a:extLst>
              <a:ext uri="{FF2B5EF4-FFF2-40B4-BE49-F238E27FC236}">
                <a16:creationId xmlns:a16="http://schemas.microsoft.com/office/drawing/2014/main" id="{0B41467C-8876-E74F-8ABB-B3EA97E511E6}"/>
              </a:ext>
            </a:extLst>
          </p:cNvPr>
          <p:cNvSpPr txBox="1">
            <a:spLocks/>
          </p:cNvSpPr>
          <p:nvPr/>
        </p:nvSpPr>
        <p:spPr>
          <a:xfrm>
            <a:off x="676866" y="1327665"/>
            <a:ext cx="10269808"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Management concerns</a:t>
            </a:r>
          </a:p>
          <a:p>
            <a:pPr marL="765175" lvl="1">
              <a:spcBef>
                <a:spcPts val="0"/>
              </a:spcBef>
              <a:defRPr sz="2800"/>
            </a:pPr>
            <a:r>
              <a:rPr lang="en-ID" sz="2800" dirty="0">
                <a:solidFill>
                  <a:schemeClr val="bg1"/>
                </a:solidFill>
              </a:rPr>
              <a:t>Adherence</a:t>
            </a:r>
          </a:p>
          <a:p>
            <a:pPr marL="765175" lvl="1">
              <a:spcBef>
                <a:spcPts val="0"/>
              </a:spcBef>
              <a:defRPr sz="2800"/>
            </a:pPr>
            <a:r>
              <a:rPr lang="en-ID" sz="2800" dirty="0">
                <a:solidFill>
                  <a:schemeClr val="bg1"/>
                </a:solidFill>
              </a:rPr>
              <a:t>Persistence</a:t>
            </a:r>
          </a:p>
          <a:p>
            <a:pPr marL="765175" lvl="1">
              <a:spcBef>
                <a:spcPts val="0"/>
              </a:spcBef>
              <a:defRPr sz="2800"/>
            </a:pPr>
            <a:r>
              <a:rPr lang="en-ID" sz="2800" dirty="0" err="1">
                <a:solidFill>
                  <a:schemeClr val="bg1"/>
                </a:solidFill>
              </a:rPr>
              <a:t>Dyscompliance</a:t>
            </a:r>
            <a:endParaRPr lang="en-ID" sz="2800" dirty="0">
              <a:solidFill>
                <a:schemeClr val="bg1"/>
              </a:solidFill>
            </a:endParaRPr>
          </a:p>
          <a:p>
            <a:pPr>
              <a:buFont typeface="Wingdings 3" charset="2"/>
              <a:buChar char="•"/>
              <a:defRPr sz="2800"/>
            </a:pPr>
            <a:endParaRPr lang="en-ID" sz="2800" dirty="0">
              <a:solidFill>
                <a:schemeClr val="bg1"/>
              </a:solidFill>
            </a:endParaRPr>
          </a:p>
          <a:p>
            <a:pPr algn="ctr">
              <a:spcBef>
                <a:spcPts val="600"/>
              </a:spcBef>
              <a:buSzTx/>
              <a:buFont typeface="Wingdings 3" charset="2"/>
              <a:buNone/>
              <a:defRPr sz="2600"/>
            </a:pPr>
            <a:r>
              <a:rPr lang="en-ID" sz="2600" dirty="0">
                <a:solidFill>
                  <a:schemeClr val="bg1"/>
                </a:solidFill>
              </a:rPr>
              <a:t>As stated by former Surgeon General C. Everett Koop:</a:t>
            </a:r>
          </a:p>
          <a:p>
            <a:pPr marL="0" lvl="1" indent="479425" algn="ctr">
              <a:spcBef>
                <a:spcPts val="0"/>
              </a:spcBef>
              <a:buSzTx/>
              <a:buFont typeface="Wingdings 3" charset="2"/>
              <a:buNone/>
              <a:defRPr sz="2600">
                <a:solidFill>
                  <a:srgbClr val="FFFF00"/>
                </a:solidFill>
              </a:defRPr>
            </a:pPr>
            <a:r>
              <a:rPr lang="en-ID" sz="2600" b="1" dirty="0">
                <a:solidFill>
                  <a:srgbClr val="FF0000"/>
                </a:solidFill>
              </a:rPr>
              <a:t>“Drugs don’t work in patients who </a:t>
            </a:r>
            <a:br>
              <a:rPr lang="en-ID" sz="2600" b="1" dirty="0">
                <a:solidFill>
                  <a:srgbClr val="FF0000"/>
                </a:solidFill>
              </a:rPr>
            </a:br>
            <a:r>
              <a:rPr lang="en-ID" sz="2600" b="1" dirty="0">
                <a:solidFill>
                  <a:srgbClr val="FF0000"/>
                </a:solidFill>
              </a:rPr>
              <a:t>don’t take them.”</a:t>
            </a:r>
          </a:p>
        </p:txBody>
      </p:sp>
      <p:sp>
        <p:nvSpPr>
          <p:cNvPr id="14" name="Osterberg L, Blaschke T. N Engl J Med 2005; 353: 487–97.">
            <a:extLst>
              <a:ext uri="{FF2B5EF4-FFF2-40B4-BE49-F238E27FC236}">
                <a16:creationId xmlns:a16="http://schemas.microsoft.com/office/drawing/2014/main" id="{F73D5B9D-9D82-5044-B4E2-D33457D74BB8}"/>
              </a:ext>
            </a:extLst>
          </p:cNvPr>
          <p:cNvSpPr txBox="1"/>
          <p:nvPr/>
        </p:nvSpPr>
        <p:spPr>
          <a:xfrm>
            <a:off x="4331970" y="6169822"/>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a:solidFill>
                  <a:schemeClr val="bg1"/>
                </a:solidFill>
              </a:rPr>
              <a:t>Osterberg L, Blaschke T. </a:t>
            </a:r>
            <a:r>
              <a:rPr i="1">
                <a:solidFill>
                  <a:schemeClr val="bg1"/>
                </a:solidFill>
              </a:rPr>
              <a:t>N Engl J Med</a:t>
            </a:r>
            <a:r>
              <a:rPr>
                <a:solidFill>
                  <a:schemeClr val="bg1"/>
                </a:solidFill>
              </a:rPr>
              <a:t> 2005; 353: 487–97.</a:t>
            </a:r>
          </a:p>
        </p:txBody>
      </p:sp>
    </p:spTree>
    <p:extLst>
      <p:ext uri="{BB962C8B-B14F-4D97-AF65-F5344CB8AC3E}">
        <p14:creationId xmlns:p14="http://schemas.microsoft.com/office/powerpoint/2010/main" val="104236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BEE230A8-9226-9144-B821-F37E1FB644F7}"/>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Compliance…">
            <a:extLst>
              <a:ext uri="{FF2B5EF4-FFF2-40B4-BE49-F238E27FC236}">
                <a16:creationId xmlns:a16="http://schemas.microsoft.com/office/drawing/2014/main" id="{86065977-26E0-0D4A-8028-AE43A495F3A0}"/>
              </a:ext>
            </a:extLst>
          </p:cNvPr>
          <p:cNvSpPr txBox="1">
            <a:spLocks/>
          </p:cNvSpPr>
          <p:nvPr/>
        </p:nvSpPr>
        <p:spPr>
          <a:xfrm>
            <a:off x="576825" y="1756757"/>
            <a:ext cx="4454670" cy="35480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600"/>
              </a:spcBef>
              <a:buFont typeface="Wingdings 3" charset="2"/>
              <a:buChar char="•"/>
              <a:defRPr sz="2800"/>
            </a:pPr>
            <a:r>
              <a:rPr lang="en-ID" sz="2800" b="1" dirty="0">
                <a:solidFill>
                  <a:schemeClr val="bg1"/>
                </a:solidFill>
              </a:rPr>
              <a:t>Compliance</a:t>
            </a:r>
          </a:p>
          <a:p>
            <a:pPr marL="765175" lvl="1">
              <a:spcBef>
                <a:spcPts val="0"/>
              </a:spcBef>
              <a:defRPr sz="2400"/>
            </a:pPr>
            <a:r>
              <a:rPr lang="en-ID" sz="2400" dirty="0">
                <a:solidFill>
                  <a:schemeClr val="bg1"/>
                </a:solidFill>
              </a:rPr>
              <a:t>The extent to which the patient’s behaviour </a:t>
            </a:r>
            <a:br>
              <a:rPr lang="en-ID" sz="2400" dirty="0">
                <a:solidFill>
                  <a:schemeClr val="bg1"/>
                </a:solidFill>
              </a:rPr>
            </a:br>
            <a:r>
              <a:rPr lang="en-ID" sz="2400" dirty="0">
                <a:solidFill>
                  <a:schemeClr val="bg1"/>
                </a:solidFill>
              </a:rPr>
              <a:t>(drugs, diets, lifestyle changes) coincides with the clinical prescription</a:t>
            </a:r>
          </a:p>
        </p:txBody>
      </p:sp>
      <p:sp>
        <p:nvSpPr>
          <p:cNvPr id="14" name="Non-compliance…">
            <a:extLst>
              <a:ext uri="{FF2B5EF4-FFF2-40B4-BE49-F238E27FC236}">
                <a16:creationId xmlns:a16="http://schemas.microsoft.com/office/drawing/2014/main" id="{6F65982F-AF85-744E-934B-277EEBE865D2}"/>
              </a:ext>
            </a:extLst>
          </p:cNvPr>
          <p:cNvSpPr txBox="1"/>
          <p:nvPr/>
        </p:nvSpPr>
        <p:spPr>
          <a:xfrm>
            <a:off x="5652897" y="1675868"/>
            <a:ext cx="5232860" cy="411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88925" indent="-288925">
              <a:spcBef>
                <a:spcPts val="600"/>
              </a:spcBef>
              <a:buClr>
                <a:srgbClr val="FFFFFF"/>
              </a:buClr>
              <a:buSzPct val="100000"/>
              <a:buChar char="•"/>
              <a:defRPr sz="2800">
                <a:solidFill>
                  <a:srgbClr val="FFFFFF"/>
                </a:solidFill>
                <a:latin typeface="+mj-lt"/>
                <a:ea typeface="+mj-ea"/>
                <a:cs typeface="+mj-cs"/>
                <a:sym typeface="Arial"/>
              </a:defRPr>
            </a:pPr>
            <a:r>
              <a:rPr b="1" dirty="0">
                <a:solidFill>
                  <a:schemeClr val="bg1"/>
                </a:solidFill>
              </a:rPr>
              <a:t>Non-compliance</a:t>
            </a:r>
          </a:p>
          <a:p>
            <a:pPr marL="765175" lvl="1" indent="-285750">
              <a:buClr>
                <a:srgbClr val="FFFFFF"/>
              </a:buClr>
              <a:buSzPct val="100000"/>
              <a:buChar char="–"/>
              <a:defRPr sz="2400">
                <a:solidFill>
                  <a:srgbClr val="FFFFFF"/>
                </a:solidFill>
                <a:latin typeface="+mj-lt"/>
                <a:ea typeface="+mj-ea"/>
                <a:cs typeface="+mj-cs"/>
                <a:sym typeface="Arial"/>
              </a:defRPr>
            </a:pPr>
            <a:r>
              <a:rPr dirty="0">
                <a:solidFill>
                  <a:schemeClr val="bg1"/>
                </a:solidFill>
              </a:rPr>
              <a:t>Intentional or accidental failure </a:t>
            </a:r>
            <a:br>
              <a:rPr dirty="0">
                <a:solidFill>
                  <a:schemeClr val="bg1"/>
                </a:solidFill>
              </a:rPr>
            </a:br>
            <a:r>
              <a:rPr dirty="0">
                <a:solidFill>
                  <a:schemeClr val="bg1"/>
                </a:solidFill>
              </a:rPr>
              <a:t>to comply with </a:t>
            </a:r>
            <a:br>
              <a:rPr dirty="0">
                <a:solidFill>
                  <a:schemeClr val="bg1"/>
                </a:solidFill>
              </a:rPr>
            </a:br>
            <a:r>
              <a:rPr dirty="0">
                <a:solidFill>
                  <a:schemeClr val="bg1"/>
                </a:solidFill>
              </a:rPr>
              <a:t>a physician’s express or implied directions in the </a:t>
            </a:r>
            <a:br>
              <a:rPr dirty="0">
                <a:solidFill>
                  <a:schemeClr val="bg1"/>
                </a:solidFill>
              </a:rPr>
            </a:br>
            <a:r>
              <a:rPr dirty="0">
                <a:solidFill>
                  <a:schemeClr val="bg1"/>
                </a:solidFill>
              </a:rPr>
              <a:t>self-administration </a:t>
            </a:r>
            <a:br>
              <a:rPr dirty="0">
                <a:solidFill>
                  <a:schemeClr val="bg1"/>
                </a:solidFill>
              </a:rPr>
            </a:br>
            <a:r>
              <a:rPr dirty="0">
                <a:solidFill>
                  <a:schemeClr val="bg1"/>
                </a:solidFill>
              </a:rPr>
              <a:t>of any treatment</a:t>
            </a:r>
          </a:p>
        </p:txBody>
      </p:sp>
    </p:spTree>
    <p:extLst>
      <p:ext uri="{BB962C8B-B14F-4D97-AF65-F5344CB8AC3E}">
        <p14:creationId xmlns:p14="http://schemas.microsoft.com/office/powerpoint/2010/main" val="2932172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schemeClr val="bg1"/>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itle 3">
            <a:extLst>
              <a:ext uri="{FF2B5EF4-FFF2-40B4-BE49-F238E27FC236}">
                <a16:creationId xmlns:a16="http://schemas.microsoft.com/office/drawing/2014/main" id="{4339A3C4-5366-DB48-841C-9979B99BD92C}"/>
              </a:ext>
            </a:extLst>
          </p:cNvPr>
          <p:cNvSpPr txBox="1">
            <a:spLocks/>
          </p:cNvSpPr>
          <p:nvPr/>
        </p:nvSpPr>
        <p:spPr>
          <a:xfrm>
            <a:off x="289560" y="1906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TextBox 11">
            <a:extLst>
              <a:ext uri="{FF2B5EF4-FFF2-40B4-BE49-F238E27FC236}">
                <a16:creationId xmlns:a16="http://schemas.microsoft.com/office/drawing/2014/main" id="{608A7B66-2384-D447-9FE5-D6479EA49048}"/>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4" name="Non-adherence">
            <a:extLst>
              <a:ext uri="{FF2B5EF4-FFF2-40B4-BE49-F238E27FC236}">
                <a16:creationId xmlns:a16="http://schemas.microsoft.com/office/drawing/2014/main" id="{43C737CB-D588-4A41-8E58-59D9D0C02900}"/>
              </a:ext>
            </a:extLst>
          </p:cNvPr>
          <p:cNvSpPr txBox="1">
            <a:spLocks/>
          </p:cNvSpPr>
          <p:nvPr/>
        </p:nvSpPr>
        <p:spPr>
          <a:xfrm>
            <a:off x="671512" y="1557520"/>
            <a:ext cx="7772401" cy="1947680"/>
          </a:xfrm>
          <a:prstGeom prst="rect">
            <a:avLst/>
          </a:prstGeom>
        </p:spPr>
        <p:txBody>
          <a:bodyPr vert="horz" lIns="91440" tIns="45720" rIns="91440" bIns="45720" rtlCol="0">
            <a:normAutofit/>
          </a:bodyPr>
          <a:lstStyle>
            <a:lvl1pPr marL="342900" indent="-342900" algn="ctr" defTabSz="457200" rtl="0" eaLnBrk="1" latinLnBrk="0" hangingPunct="1">
              <a:spcBef>
                <a:spcPts val="800"/>
              </a:spcBef>
              <a:spcAft>
                <a:spcPts val="0"/>
              </a:spcAft>
              <a:buClr>
                <a:schemeClr val="accent1"/>
              </a:buClr>
              <a:buSzTx/>
              <a:buFont typeface="Wingdings 3" charset="2"/>
              <a:buNone/>
              <a:defRPr sz="3600" b="1"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ID" dirty="0">
                <a:solidFill>
                  <a:schemeClr val="bg1"/>
                </a:solidFill>
              </a:rPr>
              <a:t>Non-adherence </a:t>
            </a:r>
          </a:p>
        </p:txBody>
      </p:sp>
      <p:sp>
        <p:nvSpPr>
          <p:cNvPr id="15" name="Line">
            <a:extLst>
              <a:ext uri="{FF2B5EF4-FFF2-40B4-BE49-F238E27FC236}">
                <a16:creationId xmlns:a16="http://schemas.microsoft.com/office/drawing/2014/main" id="{5CDB2B78-63D2-C346-A129-3566E46EC475}"/>
              </a:ext>
            </a:extLst>
          </p:cNvPr>
          <p:cNvSpPr/>
          <p:nvPr/>
        </p:nvSpPr>
        <p:spPr>
          <a:xfrm flipH="1">
            <a:off x="3124199" y="2666999"/>
            <a:ext cx="1219201" cy="914403"/>
          </a:xfrm>
          <a:prstGeom prst="line">
            <a:avLst/>
          </a:prstGeom>
          <a:ln w="57150">
            <a:solidFill>
              <a:srgbClr val="FFFFFF"/>
            </a:solidFill>
            <a:tailEnd type="triangle"/>
          </a:ln>
        </p:spPr>
        <p:txBody>
          <a:bodyPr lIns="45718" tIns="45718" rIns="45718" bIns="45718"/>
          <a:lstStyle/>
          <a:p>
            <a:endParaRPr/>
          </a:p>
        </p:txBody>
      </p:sp>
      <p:sp>
        <p:nvSpPr>
          <p:cNvPr id="16" name="Line">
            <a:extLst>
              <a:ext uri="{FF2B5EF4-FFF2-40B4-BE49-F238E27FC236}">
                <a16:creationId xmlns:a16="http://schemas.microsoft.com/office/drawing/2014/main" id="{111FDAFF-7AE3-4F48-A8A7-6F544906ABE1}"/>
              </a:ext>
            </a:extLst>
          </p:cNvPr>
          <p:cNvSpPr/>
          <p:nvPr/>
        </p:nvSpPr>
        <p:spPr>
          <a:xfrm>
            <a:off x="4724398" y="2666999"/>
            <a:ext cx="1295402" cy="914402"/>
          </a:xfrm>
          <a:prstGeom prst="line">
            <a:avLst/>
          </a:prstGeom>
          <a:ln w="57150">
            <a:solidFill>
              <a:srgbClr val="FFFFFF"/>
            </a:solidFill>
            <a:tailEnd type="triangle"/>
          </a:ln>
        </p:spPr>
        <p:txBody>
          <a:bodyPr lIns="45718" tIns="45718" rIns="45718" bIns="45718"/>
          <a:lstStyle/>
          <a:p>
            <a:endParaRPr/>
          </a:p>
        </p:txBody>
      </p:sp>
      <p:sp>
        <p:nvSpPr>
          <p:cNvPr id="17" name="Line">
            <a:extLst>
              <a:ext uri="{FF2B5EF4-FFF2-40B4-BE49-F238E27FC236}">
                <a16:creationId xmlns:a16="http://schemas.microsoft.com/office/drawing/2014/main" id="{CEE1C632-515D-4149-AF9F-E238E40F469E}"/>
              </a:ext>
            </a:extLst>
          </p:cNvPr>
          <p:cNvSpPr/>
          <p:nvPr/>
        </p:nvSpPr>
        <p:spPr>
          <a:xfrm flipH="1">
            <a:off x="3276599" y="2819399"/>
            <a:ext cx="1219201" cy="914403"/>
          </a:xfrm>
          <a:prstGeom prst="line">
            <a:avLst/>
          </a:prstGeom>
          <a:ln w="57150">
            <a:solidFill>
              <a:srgbClr val="FFFFFF"/>
            </a:solidFill>
            <a:tailEnd type="triangle"/>
          </a:ln>
        </p:spPr>
        <p:txBody>
          <a:bodyPr lIns="45718" tIns="45718" rIns="45718" bIns="45718"/>
          <a:lstStyle/>
          <a:p>
            <a:endParaRPr/>
          </a:p>
        </p:txBody>
      </p:sp>
      <p:sp>
        <p:nvSpPr>
          <p:cNvPr id="18" name="Unintentional…">
            <a:extLst>
              <a:ext uri="{FF2B5EF4-FFF2-40B4-BE49-F238E27FC236}">
                <a16:creationId xmlns:a16="http://schemas.microsoft.com/office/drawing/2014/main" id="{17084D53-601F-CA4E-97E6-EA82D3D7C833}"/>
              </a:ext>
            </a:extLst>
          </p:cNvPr>
          <p:cNvSpPr txBox="1"/>
          <p:nvPr/>
        </p:nvSpPr>
        <p:spPr>
          <a:xfrm>
            <a:off x="350519" y="3581401"/>
            <a:ext cx="3947161" cy="1261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3600" b="1">
                <a:solidFill>
                  <a:srgbClr val="FFFFFF"/>
                </a:solidFill>
                <a:latin typeface="+mj-lt"/>
                <a:ea typeface="+mj-ea"/>
                <a:cs typeface="+mj-cs"/>
                <a:sym typeface="Arial"/>
              </a:defRPr>
            </a:pPr>
            <a:r>
              <a:rPr dirty="0">
                <a:solidFill>
                  <a:schemeClr val="bg1"/>
                </a:solidFill>
              </a:rPr>
              <a:t>Unintentional</a:t>
            </a:r>
          </a:p>
          <a:p>
            <a:pPr algn="ctr">
              <a:defRPr sz="2000">
                <a:solidFill>
                  <a:srgbClr val="FFFFFF"/>
                </a:solidFill>
                <a:latin typeface="+mj-lt"/>
                <a:ea typeface="+mj-ea"/>
                <a:cs typeface="+mj-cs"/>
                <a:sym typeface="Arial"/>
              </a:defRPr>
            </a:pPr>
            <a:r>
              <a:rPr dirty="0">
                <a:solidFill>
                  <a:schemeClr val="bg1"/>
                </a:solidFill>
              </a:rPr>
              <a:t>Passive process (e.g. forgetting)</a:t>
            </a:r>
          </a:p>
        </p:txBody>
      </p:sp>
      <p:sp>
        <p:nvSpPr>
          <p:cNvPr id="19" name="Intentional…">
            <a:extLst>
              <a:ext uri="{FF2B5EF4-FFF2-40B4-BE49-F238E27FC236}">
                <a16:creationId xmlns:a16="http://schemas.microsoft.com/office/drawing/2014/main" id="{EEE38568-BDBD-1A48-A0F9-AB9E8DFB4F04}"/>
              </a:ext>
            </a:extLst>
          </p:cNvPr>
          <p:cNvSpPr txBox="1"/>
          <p:nvPr/>
        </p:nvSpPr>
        <p:spPr>
          <a:xfrm>
            <a:off x="4846320" y="3581401"/>
            <a:ext cx="3947160" cy="1261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3600" b="1">
                <a:solidFill>
                  <a:srgbClr val="FFFFFF"/>
                </a:solidFill>
                <a:latin typeface="+mj-lt"/>
                <a:ea typeface="+mj-ea"/>
                <a:cs typeface="+mj-cs"/>
                <a:sym typeface="Arial"/>
              </a:defRPr>
            </a:pPr>
            <a:r>
              <a:rPr dirty="0"/>
              <a:t>Intentional</a:t>
            </a:r>
          </a:p>
          <a:p>
            <a:pPr algn="ctr">
              <a:defRPr sz="2000">
                <a:solidFill>
                  <a:srgbClr val="FFFFFF"/>
                </a:solidFill>
                <a:latin typeface="+mj-lt"/>
                <a:ea typeface="+mj-ea"/>
                <a:cs typeface="+mj-cs"/>
                <a:sym typeface="Arial"/>
              </a:defRPr>
            </a:pPr>
            <a:r>
              <a:rPr dirty="0"/>
              <a:t>Deliberate decision </a:t>
            </a:r>
            <a:r>
              <a:rPr dirty="0">
                <a:solidFill>
                  <a:schemeClr val="bg1"/>
                </a:solidFill>
              </a:rPr>
              <a:t>not</a:t>
            </a:r>
            <a:r>
              <a:rPr dirty="0"/>
              <a:t> to adhere</a:t>
            </a:r>
          </a:p>
        </p:txBody>
      </p:sp>
      <p:sp>
        <p:nvSpPr>
          <p:cNvPr id="20" name="Intentional…">
            <a:extLst>
              <a:ext uri="{FF2B5EF4-FFF2-40B4-BE49-F238E27FC236}">
                <a16:creationId xmlns:a16="http://schemas.microsoft.com/office/drawing/2014/main" id="{DC2DC507-7972-2A4E-99FD-5039E5882062}"/>
              </a:ext>
            </a:extLst>
          </p:cNvPr>
          <p:cNvSpPr txBox="1"/>
          <p:nvPr/>
        </p:nvSpPr>
        <p:spPr>
          <a:xfrm>
            <a:off x="4846320" y="3581401"/>
            <a:ext cx="3947160" cy="1261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3600" b="1">
                <a:solidFill>
                  <a:srgbClr val="FFFFFF"/>
                </a:solidFill>
                <a:latin typeface="+mj-lt"/>
                <a:ea typeface="+mj-ea"/>
                <a:cs typeface="+mj-cs"/>
                <a:sym typeface="Arial"/>
              </a:defRPr>
            </a:pPr>
            <a:r>
              <a:rPr dirty="0">
                <a:solidFill>
                  <a:schemeClr val="bg1"/>
                </a:solidFill>
              </a:rPr>
              <a:t>Intentional</a:t>
            </a:r>
          </a:p>
          <a:p>
            <a:pPr algn="ctr">
              <a:defRPr sz="2000">
                <a:solidFill>
                  <a:srgbClr val="FFFFFF"/>
                </a:solidFill>
                <a:latin typeface="+mj-lt"/>
                <a:ea typeface="+mj-ea"/>
                <a:cs typeface="+mj-cs"/>
                <a:sym typeface="Arial"/>
              </a:defRPr>
            </a:pPr>
            <a:r>
              <a:rPr dirty="0">
                <a:solidFill>
                  <a:schemeClr val="bg1"/>
                </a:solidFill>
              </a:rPr>
              <a:t>Deliberate decision not to adhere</a:t>
            </a:r>
          </a:p>
        </p:txBody>
      </p:sp>
      <p:pic>
        <p:nvPicPr>
          <p:cNvPr id="21" name="See full size image" descr="See full size image">
            <a:hlinkClick r:id="rId5"/>
            <a:extLst>
              <a:ext uri="{FF2B5EF4-FFF2-40B4-BE49-F238E27FC236}">
                <a16:creationId xmlns:a16="http://schemas.microsoft.com/office/drawing/2014/main" id="{2AD2E5E3-D1A7-7E4C-97D0-E2607A0DDD73}"/>
              </a:ext>
            </a:extLst>
          </p:cNvPr>
          <p:cNvPicPr>
            <a:picLocks noChangeAspect="1"/>
          </p:cNvPicPr>
          <p:nvPr/>
        </p:nvPicPr>
        <p:blipFill>
          <a:blip r:embed="rId6"/>
          <a:stretch>
            <a:fillRect/>
          </a:stretch>
        </p:blipFill>
        <p:spPr>
          <a:xfrm>
            <a:off x="1524000" y="4953000"/>
            <a:ext cx="1431925" cy="1273175"/>
          </a:xfrm>
          <a:prstGeom prst="rect">
            <a:avLst/>
          </a:prstGeom>
          <a:ln w="12700">
            <a:miter lim="400000"/>
          </a:ln>
        </p:spPr>
      </p:pic>
      <p:pic>
        <p:nvPicPr>
          <p:cNvPr id="22" name="http://www.caywoodbuilders.com/Portals/13/buttons/Clip%20Art/Make%20a%20Decision.gif" descr="http://www.caywoodbuilders.com/Portals/13/buttons/Clip%20Art/Make%20a%20Decision.gif">
            <a:extLst>
              <a:ext uri="{FF2B5EF4-FFF2-40B4-BE49-F238E27FC236}">
                <a16:creationId xmlns:a16="http://schemas.microsoft.com/office/drawing/2014/main" id="{AAD9A3E5-3A4A-774D-9E55-B28A090546E9}"/>
              </a:ext>
            </a:extLst>
          </p:cNvPr>
          <p:cNvPicPr>
            <a:picLocks noChangeAspect="1"/>
          </p:cNvPicPr>
          <p:nvPr/>
        </p:nvPicPr>
        <p:blipFill>
          <a:blip r:embed="rId7"/>
          <a:stretch>
            <a:fillRect/>
          </a:stretch>
        </p:blipFill>
        <p:spPr>
          <a:xfrm>
            <a:off x="5922962" y="4878387"/>
            <a:ext cx="1925639" cy="1446214"/>
          </a:xfrm>
          <a:prstGeom prst="rect">
            <a:avLst/>
          </a:prstGeom>
          <a:ln w="12700">
            <a:miter lim="400000"/>
          </a:ln>
        </p:spPr>
      </p:pic>
      <p:sp>
        <p:nvSpPr>
          <p:cNvPr id="6" name="Down Arrow 5">
            <a:extLst>
              <a:ext uri="{FF2B5EF4-FFF2-40B4-BE49-F238E27FC236}">
                <a16:creationId xmlns:a16="http://schemas.microsoft.com/office/drawing/2014/main" id="{95F24C36-254E-4940-A883-2E4FD50B89FD}"/>
              </a:ext>
            </a:extLst>
          </p:cNvPr>
          <p:cNvSpPr/>
          <p:nvPr/>
        </p:nvSpPr>
        <p:spPr>
          <a:xfrm>
            <a:off x="2819320" y="23522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5A8FCEA3-FF25-9F47-8F66-EDF07C4A5E40}"/>
              </a:ext>
            </a:extLst>
          </p:cNvPr>
          <p:cNvSpPr/>
          <p:nvPr/>
        </p:nvSpPr>
        <p:spPr>
          <a:xfrm>
            <a:off x="5884496" y="23078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66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A28E3AA2-B93A-0247-AE5E-59CFC5A0FAD6}"/>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Persistence…">
            <a:extLst>
              <a:ext uri="{FF2B5EF4-FFF2-40B4-BE49-F238E27FC236}">
                <a16:creationId xmlns:a16="http://schemas.microsoft.com/office/drawing/2014/main" id="{18792394-425B-A047-94BD-AAD17F6EA007}"/>
              </a:ext>
            </a:extLst>
          </p:cNvPr>
          <p:cNvSpPr txBox="1">
            <a:spLocks/>
          </p:cNvSpPr>
          <p:nvPr/>
        </p:nvSpPr>
        <p:spPr>
          <a:xfrm>
            <a:off x="583881" y="1992455"/>
            <a:ext cx="4739552" cy="4114802"/>
          </a:xfrm>
          <a:prstGeom prst="rect">
            <a:avLst/>
          </a:prstGeom>
        </p:spPr>
        <p:txBody>
          <a:bodyPr vert="horz" lIns="91440" tIns="45720" rIns="91440" bIns="45720" rtlCol="0">
            <a:normAutofit/>
          </a:bodyPr>
          <a:lstStyle>
            <a:lvl1pPr marL="342900" indent="-342900" algn="l" defTabSz="457200" rtl="0" eaLnBrk="1" latinLnBrk="0" hangingPunct="1">
              <a:spcBef>
                <a:spcPts val="6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1pPr>
            <a:lvl2pPr marL="765175" indent="-285750" algn="l" defTabSz="457200" rtl="0" eaLnBrk="1" latinLnBrk="0" hangingPunct="1">
              <a:spcBef>
                <a:spcPts val="0"/>
              </a:spcBef>
              <a:spcAft>
                <a:spcPts val="0"/>
              </a:spcAft>
              <a:buClr>
                <a:schemeClr val="accent1"/>
              </a:buClr>
              <a:buSzPct val="80000"/>
              <a:buFont typeface="Wingdings 3" charset="2"/>
              <a:buChar char=""/>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ID" sz="3200" b="1" dirty="0">
                <a:solidFill>
                  <a:schemeClr val="bg1"/>
                </a:solidFill>
              </a:rPr>
              <a:t>Persistence</a:t>
            </a:r>
          </a:p>
          <a:p>
            <a:pPr lvl="1"/>
            <a:r>
              <a:rPr lang="en-ID" sz="2800" dirty="0">
                <a:solidFill>
                  <a:schemeClr val="bg1"/>
                </a:solidFill>
              </a:rPr>
              <a:t>Cumulative time from initiation to discontinuation of a course of therapy</a:t>
            </a:r>
          </a:p>
        </p:txBody>
      </p:sp>
      <p:sp>
        <p:nvSpPr>
          <p:cNvPr id="14" name="Dyscompliance…">
            <a:extLst>
              <a:ext uri="{FF2B5EF4-FFF2-40B4-BE49-F238E27FC236}">
                <a16:creationId xmlns:a16="http://schemas.microsoft.com/office/drawing/2014/main" id="{66348204-1A74-4E4D-948C-63FA6510338E}"/>
              </a:ext>
            </a:extLst>
          </p:cNvPr>
          <p:cNvSpPr txBox="1"/>
          <p:nvPr/>
        </p:nvSpPr>
        <p:spPr>
          <a:xfrm>
            <a:off x="5489630" y="1992455"/>
            <a:ext cx="5199091" cy="411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88925" indent="-288925">
              <a:spcBef>
                <a:spcPts val="600"/>
              </a:spcBef>
              <a:buClr>
                <a:srgbClr val="FFFFFF"/>
              </a:buClr>
              <a:buSzPct val="100000"/>
              <a:buChar char="•"/>
              <a:defRPr sz="2800">
                <a:solidFill>
                  <a:srgbClr val="FFFFFF"/>
                </a:solidFill>
                <a:latin typeface="+mj-lt"/>
                <a:ea typeface="+mj-ea"/>
                <a:cs typeface="+mj-cs"/>
                <a:sym typeface="Arial"/>
              </a:defRPr>
            </a:pPr>
            <a:r>
              <a:rPr sz="3200" b="1" dirty="0" err="1">
                <a:solidFill>
                  <a:schemeClr val="bg1"/>
                </a:solidFill>
              </a:rPr>
              <a:t>Dyscompliance</a:t>
            </a:r>
            <a:endParaRPr sz="3200" b="1" dirty="0">
              <a:solidFill>
                <a:schemeClr val="bg1"/>
              </a:solidFill>
            </a:endParaRPr>
          </a:p>
          <a:p>
            <a:pPr marL="765175" lvl="1" indent="-285750">
              <a:buClr>
                <a:srgbClr val="FFFFFF"/>
              </a:buClr>
              <a:buSzPct val="100000"/>
              <a:buChar char="–"/>
              <a:defRPr sz="2400">
                <a:solidFill>
                  <a:srgbClr val="FFFFFF"/>
                </a:solidFill>
                <a:latin typeface="+mj-lt"/>
                <a:ea typeface="+mj-ea"/>
                <a:cs typeface="+mj-cs"/>
                <a:sym typeface="Arial"/>
              </a:defRPr>
            </a:pPr>
            <a:r>
              <a:rPr sz="2800" dirty="0">
                <a:solidFill>
                  <a:schemeClr val="bg1"/>
                </a:solidFill>
              </a:rPr>
              <a:t>Technical difficulty </a:t>
            </a:r>
            <a:br>
              <a:rPr sz="2800" dirty="0">
                <a:solidFill>
                  <a:schemeClr val="bg1"/>
                </a:solidFill>
              </a:rPr>
            </a:br>
            <a:r>
              <a:rPr sz="2800" dirty="0">
                <a:solidFill>
                  <a:schemeClr val="bg1"/>
                </a:solidFill>
              </a:rPr>
              <a:t>in the self-administration of any medication (inhaled bronchodilators, insulin injections, topical eye drops)</a:t>
            </a:r>
          </a:p>
        </p:txBody>
      </p:sp>
    </p:spTree>
    <p:extLst>
      <p:ext uri="{BB962C8B-B14F-4D97-AF65-F5344CB8AC3E}">
        <p14:creationId xmlns:p14="http://schemas.microsoft.com/office/powerpoint/2010/main" val="2322982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D673D68E-B0E4-F941-8E86-AA74D1955503}"/>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graphicFrame>
        <p:nvGraphicFramePr>
          <p:cNvPr id="12" name="Table">
            <a:extLst>
              <a:ext uri="{FF2B5EF4-FFF2-40B4-BE49-F238E27FC236}">
                <a16:creationId xmlns:a16="http://schemas.microsoft.com/office/drawing/2014/main" id="{82EA9646-70D8-9B48-A67F-EE0C9212FAAB}"/>
              </a:ext>
            </a:extLst>
          </p:cNvPr>
          <p:cNvGraphicFramePr/>
          <p:nvPr>
            <p:extLst>
              <p:ext uri="{D42A27DB-BD31-4B8C-83A1-F6EECF244321}">
                <p14:modId xmlns:p14="http://schemas.microsoft.com/office/powerpoint/2010/main" val="2880253273"/>
              </p:ext>
            </p:extLst>
          </p:nvPr>
        </p:nvGraphicFramePr>
        <p:xfrm>
          <a:off x="174737" y="927792"/>
          <a:ext cx="9810749" cy="5730240"/>
        </p:xfrm>
        <a:graphic>
          <a:graphicData uri="http://schemas.openxmlformats.org/drawingml/2006/table">
            <a:tbl>
              <a:tblPr/>
              <a:tblGrid>
                <a:gridCol w="4880463">
                  <a:extLst>
                    <a:ext uri="{9D8B030D-6E8A-4147-A177-3AD203B41FA5}">
                      <a16:colId xmlns:a16="http://schemas.microsoft.com/office/drawing/2014/main" val="20000"/>
                    </a:ext>
                  </a:extLst>
                </a:gridCol>
                <a:gridCol w="4930286">
                  <a:extLst>
                    <a:ext uri="{9D8B030D-6E8A-4147-A177-3AD203B41FA5}">
                      <a16:colId xmlns:a16="http://schemas.microsoft.com/office/drawing/2014/main" val="20001"/>
                    </a:ext>
                  </a:extLst>
                </a:gridCol>
              </a:tblGrid>
              <a:tr h="334962">
                <a:tc>
                  <a:txBody>
                    <a:bodyPr/>
                    <a:lstStyle/>
                    <a:p>
                      <a:pPr algn="ctr">
                        <a:defRPr sz="1800"/>
                      </a:pPr>
                      <a:r>
                        <a:rPr sz="1800" b="1" dirty="0">
                          <a:solidFill>
                            <a:schemeClr val="bg1"/>
                          </a:solidFill>
                          <a:sym typeface="Arial"/>
                        </a:rPr>
                        <a:t>Condition</a:t>
                      </a:r>
                    </a:p>
                  </a:txBody>
                  <a:tcPr marL="45720" marR="45720" horzOverflow="overflow">
                    <a:lnL w="12700">
                      <a:miter lim="400000"/>
                    </a:lnL>
                    <a:lnR w="12700">
                      <a:miter lim="400000"/>
                    </a:lnR>
                    <a:noFill/>
                  </a:tcPr>
                </a:tc>
                <a:tc>
                  <a:txBody>
                    <a:bodyPr/>
                    <a:lstStyle/>
                    <a:p>
                      <a:pPr algn="ctr">
                        <a:defRPr sz="1800"/>
                      </a:pPr>
                      <a:r>
                        <a:rPr sz="1800" b="1" dirty="0">
                          <a:solidFill>
                            <a:schemeClr val="bg1"/>
                          </a:solidFill>
                          <a:sym typeface="Arial"/>
                        </a:rPr>
                        <a:t>Medication adherence</a:t>
                      </a:r>
                    </a:p>
                  </a:txBody>
                  <a:tcPr marL="45720" marR="45720" horzOverflow="overflow">
                    <a:lnL w="12700">
                      <a:miter lim="400000"/>
                    </a:lnL>
                    <a:lnR w="12700">
                      <a:miter lim="400000"/>
                    </a:lnR>
                    <a:noFill/>
                  </a:tcPr>
                </a:tc>
                <a:extLst>
                  <a:ext uri="{0D108BD9-81ED-4DB2-BD59-A6C34878D82A}">
                    <a16:rowId xmlns:a16="http://schemas.microsoft.com/office/drawing/2014/main" val="10000"/>
                  </a:ext>
                </a:extLst>
              </a:tr>
              <a:tr h="274637">
                <a:tc>
                  <a:txBody>
                    <a:bodyPr/>
                    <a:lstStyle/>
                    <a:p>
                      <a:pPr algn="ctr">
                        <a:defRPr sz="1800"/>
                      </a:pPr>
                      <a:r>
                        <a:rPr sz="1600" b="1">
                          <a:solidFill>
                            <a:schemeClr val="bg1"/>
                          </a:solidFill>
                          <a:sym typeface="Arial"/>
                        </a:rPr>
                        <a:t>HIV</a:t>
                      </a:r>
                    </a:p>
                  </a:txBody>
                  <a:tcPr marL="45720" marR="45720" horzOverflow="overflow">
                    <a:lnL w="12700">
                      <a:miter lim="400000"/>
                    </a:lnL>
                    <a:lnR w="12700">
                      <a:miter lim="400000"/>
                    </a:lnR>
                    <a:lnB w="12700">
                      <a:miter lim="400000"/>
                    </a:lnB>
                    <a:noFill/>
                  </a:tcPr>
                </a:tc>
                <a:tc>
                  <a:txBody>
                    <a:bodyPr/>
                    <a:lstStyle/>
                    <a:p>
                      <a:pPr algn="ctr">
                        <a:defRPr sz="1800"/>
                      </a:pPr>
                      <a:r>
                        <a:rPr sz="1600" b="1">
                          <a:solidFill>
                            <a:schemeClr val="bg1"/>
                          </a:solidFill>
                          <a:sym typeface="Arial"/>
                        </a:rPr>
                        <a:t>88%</a:t>
                      </a:r>
                    </a:p>
                  </a:txBody>
                  <a:tcPr marL="45720" marR="45720" horzOverflow="overflow">
                    <a:lnL w="12700">
                      <a:miter lim="400000"/>
                    </a:lnL>
                    <a:lnR w="12700">
                      <a:miter lim="400000"/>
                    </a:lnR>
                    <a:lnB w="12700">
                      <a:miter lim="400000"/>
                    </a:lnB>
                    <a:noFill/>
                  </a:tcPr>
                </a:tc>
                <a:extLst>
                  <a:ext uri="{0D108BD9-81ED-4DB2-BD59-A6C34878D82A}">
                    <a16:rowId xmlns:a16="http://schemas.microsoft.com/office/drawing/2014/main" val="10001"/>
                  </a:ext>
                </a:extLst>
              </a:tr>
              <a:tr h="274637">
                <a:tc>
                  <a:txBody>
                    <a:bodyPr/>
                    <a:lstStyle/>
                    <a:p>
                      <a:pPr algn="ctr">
                        <a:defRPr sz="1800"/>
                      </a:pPr>
                      <a:r>
                        <a:rPr sz="1600" b="1">
                          <a:solidFill>
                            <a:schemeClr val="bg1"/>
                          </a:solidFill>
                          <a:sym typeface="Arial"/>
                        </a:rPr>
                        <a:t>Arthritis</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81%</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2"/>
                  </a:ext>
                </a:extLst>
              </a:tr>
              <a:tr h="274637">
                <a:tc>
                  <a:txBody>
                    <a:bodyPr/>
                    <a:lstStyle/>
                    <a:p>
                      <a:pPr algn="ctr">
                        <a:defRPr sz="1800"/>
                      </a:pPr>
                      <a:r>
                        <a:rPr sz="1600" b="1" dirty="0">
                          <a:solidFill>
                            <a:schemeClr val="bg1"/>
                          </a:solidFill>
                          <a:sym typeface="Arial"/>
                        </a:rPr>
                        <a:t>GI disorders</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80%</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3"/>
                  </a:ext>
                </a:extLst>
              </a:tr>
              <a:tr h="273050">
                <a:tc>
                  <a:txBody>
                    <a:bodyPr/>
                    <a:lstStyle/>
                    <a:p>
                      <a:pPr algn="ctr">
                        <a:defRPr sz="1800"/>
                      </a:pPr>
                      <a:r>
                        <a:rPr sz="1600" b="1">
                          <a:solidFill>
                            <a:schemeClr val="bg1"/>
                          </a:solidFill>
                          <a:sym typeface="Arial"/>
                        </a:rPr>
                        <a:t>Cancer</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79%</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4"/>
                  </a:ext>
                </a:extLst>
              </a:tr>
              <a:tr h="274637">
                <a:tc>
                  <a:txBody>
                    <a:bodyPr/>
                    <a:lstStyle/>
                    <a:p>
                      <a:pPr algn="ctr">
                        <a:defRPr sz="1800"/>
                      </a:pPr>
                      <a:r>
                        <a:rPr sz="1600" b="1">
                          <a:solidFill>
                            <a:schemeClr val="bg1"/>
                          </a:solidFill>
                          <a:sym typeface="Arial"/>
                        </a:rPr>
                        <a:t>Seizures / brain disorders</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78%</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274637">
                <a:tc>
                  <a:txBody>
                    <a:bodyPr/>
                    <a:lstStyle/>
                    <a:p>
                      <a:pPr algn="ctr">
                        <a:defRPr sz="1800"/>
                      </a:pPr>
                      <a:r>
                        <a:rPr sz="1600" b="1">
                          <a:solidFill>
                            <a:schemeClr val="bg1"/>
                          </a:solidFill>
                          <a:sym typeface="Arial"/>
                        </a:rPr>
                        <a:t>GU / STDs</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77%</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274637">
                <a:tc>
                  <a:txBody>
                    <a:bodyPr/>
                    <a:lstStyle/>
                    <a:p>
                      <a:pPr algn="ctr">
                        <a:defRPr sz="1800"/>
                      </a:pPr>
                      <a:r>
                        <a:rPr sz="1600" b="1">
                          <a:solidFill>
                            <a:schemeClr val="bg1"/>
                          </a:solidFill>
                          <a:sym typeface="Arial"/>
                        </a:rPr>
                        <a:t>Skin disorders</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77%</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r h="274637">
                <a:tc>
                  <a:txBody>
                    <a:bodyPr/>
                    <a:lstStyle/>
                    <a:p>
                      <a:pPr algn="ctr">
                        <a:defRPr sz="1800"/>
                      </a:pPr>
                      <a:r>
                        <a:rPr sz="1600" b="1">
                          <a:solidFill>
                            <a:schemeClr val="bg1"/>
                          </a:solidFill>
                          <a:sym typeface="Arial"/>
                        </a:rPr>
                        <a:t>Cardiovascular disease</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77%</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8"/>
                  </a:ext>
                </a:extLst>
              </a:tr>
              <a:tr h="273050">
                <a:tc>
                  <a:txBody>
                    <a:bodyPr/>
                    <a:lstStyle/>
                    <a:p>
                      <a:pPr algn="ctr">
                        <a:defRPr sz="1800"/>
                      </a:pPr>
                      <a:r>
                        <a:rPr sz="1600" b="1">
                          <a:solidFill>
                            <a:schemeClr val="bg1"/>
                          </a:solidFill>
                          <a:sym typeface="Arial"/>
                        </a:rPr>
                        <a:t>ENT</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76%</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9"/>
                  </a:ext>
                </a:extLst>
              </a:tr>
              <a:tr h="274637">
                <a:tc>
                  <a:txBody>
                    <a:bodyPr/>
                    <a:lstStyle/>
                    <a:p>
                      <a:pPr algn="ctr">
                        <a:defRPr sz="1800"/>
                      </a:pPr>
                      <a:r>
                        <a:rPr sz="1600" b="1">
                          <a:solidFill>
                            <a:schemeClr val="bg1"/>
                          </a:solidFill>
                          <a:sym typeface="Arial"/>
                        </a:rPr>
                        <a:t>Blood disorders</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76%</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10"/>
                  </a:ext>
                </a:extLst>
              </a:tr>
              <a:tr h="274637">
                <a:tc>
                  <a:txBody>
                    <a:bodyPr/>
                    <a:lstStyle/>
                    <a:p>
                      <a:pPr algn="ctr">
                        <a:defRPr sz="1800"/>
                      </a:pPr>
                      <a:r>
                        <a:rPr sz="1600" b="1">
                          <a:solidFill>
                            <a:schemeClr val="bg1"/>
                          </a:solidFill>
                          <a:sym typeface="Arial"/>
                        </a:rPr>
                        <a:t>O &amp; G</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75%</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11"/>
                  </a:ext>
                </a:extLst>
              </a:tr>
              <a:tr h="274637">
                <a:tc>
                  <a:txBody>
                    <a:bodyPr/>
                    <a:lstStyle/>
                    <a:p>
                      <a:pPr algn="ctr">
                        <a:defRPr sz="1800"/>
                      </a:pPr>
                      <a:r>
                        <a:rPr sz="1600" b="1">
                          <a:solidFill>
                            <a:schemeClr val="bg1"/>
                          </a:solidFill>
                          <a:sym typeface="Arial"/>
                        </a:rPr>
                        <a:t>Infectious diseases</a:t>
                      </a:r>
                    </a:p>
                  </a:txBody>
                  <a:tcPr marL="45720" marR="45720" horzOverflow="overflow">
                    <a:lnL w="12700">
                      <a:miter lim="400000"/>
                    </a:lnL>
                    <a:lnR w="12700">
                      <a:miter lim="400000"/>
                    </a:lnR>
                    <a:lnT w="12700">
                      <a:miter lim="400000"/>
                    </a:lnT>
                    <a:lnB w="57150">
                      <a:solidFill>
                        <a:srgbClr val="FF0000"/>
                      </a:solidFill>
                    </a:lnB>
                    <a:noFill/>
                  </a:tcPr>
                </a:tc>
                <a:tc>
                  <a:txBody>
                    <a:bodyPr/>
                    <a:lstStyle/>
                    <a:p>
                      <a:pPr algn="ctr">
                        <a:defRPr sz="1800"/>
                      </a:pPr>
                      <a:r>
                        <a:rPr sz="1600" b="1">
                          <a:solidFill>
                            <a:schemeClr val="bg1"/>
                          </a:solidFill>
                          <a:sym typeface="Arial"/>
                        </a:rPr>
                        <a:t>74%</a:t>
                      </a:r>
                    </a:p>
                  </a:txBody>
                  <a:tcPr marL="45720" marR="45720" horzOverflow="overflow">
                    <a:lnL w="12700">
                      <a:miter lim="400000"/>
                    </a:lnL>
                    <a:lnR w="12700">
                      <a:miter lim="400000"/>
                    </a:lnR>
                    <a:lnT w="12700">
                      <a:miter lim="400000"/>
                    </a:lnT>
                    <a:lnB w="57150">
                      <a:solidFill>
                        <a:srgbClr val="FF0000"/>
                      </a:solidFill>
                    </a:lnB>
                    <a:noFill/>
                  </a:tcPr>
                </a:tc>
                <a:extLst>
                  <a:ext uri="{0D108BD9-81ED-4DB2-BD59-A6C34878D82A}">
                    <a16:rowId xmlns:a16="http://schemas.microsoft.com/office/drawing/2014/main" val="10012"/>
                  </a:ext>
                </a:extLst>
              </a:tr>
              <a:tr h="274637">
                <a:tc>
                  <a:txBody>
                    <a:bodyPr/>
                    <a:lstStyle/>
                    <a:p>
                      <a:pPr algn="ctr">
                        <a:defRPr sz="1800"/>
                      </a:pPr>
                      <a:r>
                        <a:rPr sz="1600" b="1">
                          <a:solidFill>
                            <a:schemeClr val="bg1"/>
                          </a:solidFill>
                          <a:sym typeface="Arial"/>
                        </a:rPr>
                        <a:t>Eye disorders</a:t>
                      </a:r>
                    </a:p>
                  </a:txBody>
                  <a:tcPr marL="45720" marR="45720" horzOverflow="overflow">
                    <a:lnL w="57150">
                      <a:solidFill>
                        <a:srgbClr val="FF0000"/>
                      </a:solidFill>
                    </a:lnL>
                    <a:lnR w="12700">
                      <a:miter lim="400000"/>
                    </a:lnR>
                    <a:lnT w="57150">
                      <a:solidFill>
                        <a:srgbClr val="FF0000"/>
                      </a:solidFill>
                    </a:lnT>
                    <a:lnB w="57150">
                      <a:solidFill>
                        <a:srgbClr val="FF0000"/>
                      </a:solidFill>
                    </a:lnB>
                    <a:noFill/>
                  </a:tcPr>
                </a:tc>
                <a:tc>
                  <a:txBody>
                    <a:bodyPr/>
                    <a:lstStyle/>
                    <a:p>
                      <a:pPr algn="ctr">
                        <a:defRPr sz="1800"/>
                      </a:pPr>
                      <a:r>
                        <a:rPr sz="1600" b="1">
                          <a:solidFill>
                            <a:schemeClr val="bg1"/>
                          </a:solidFill>
                          <a:sym typeface="Arial"/>
                        </a:rPr>
                        <a:t>73%</a:t>
                      </a:r>
                    </a:p>
                  </a:txBody>
                  <a:tcPr marL="45720" marR="45720" horzOverflow="overflow">
                    <a:lnL w="12700">
                      <a:miter lim="400000"/>
                    </a:lnL>
                    <a:lnR w="57150">
                      <a:solidFill>
                        <a:srgbClr val="FF0000"/>
                      </a:solidFill>
                    </a:lnR>
                    <a:lnT w="57150">
                      <a:solidFill>
                        <a:srgbClr val="FF0000"/>
                      </a:solidFill>
                    </a:lnT>
                    <a:lnB w="57150">
                      <a:solidFill>
                        <a:srgbClr val="FF0000"/>
                      </a:solidFill>
                    </a:lnB>
                    <a:noFill/>
                  </a:tcPr>
                </a:tc>
                <a:extLst>
                  <a:ext uri="{0D108BD9-81ED-4DB2-BD59-A6C34878D82A}">
                    <a16:rowId xmlns:a16="http://schemas.microsoft.com/office/drawing/2014/main" val="10013"/>
                  </a:ext>
                </a:extLst>
              </a:tr>
              <a:tr h="273050">
                <a:tc>
                  <a:txBody>
                    <a:bodyPr/>
                    <a:lstStyle/>
                    <a:p>
                      <a:pPr algn="ctr">
                        <a:defRPr sz="1800"/>
                      </a:pPr>
                      <a:r>
                        <a:rPr sz="1600" b="1">
                          <a:solidFill>
                            <a:schemeClr val="bg1"/>
                          </a:solidFill>
                          <a:sym typeface="Arial"/>
                        </a:rPr>
                        <a:t>Pulmonary disorders</a:t>
                      </a:r>
                    </a:p>
                  </a:txBody>
                  <a:tcPr marL="45720" marR="45720" horzOverflow="overflow">
                    <a:lnL w="12700">
                      <a:miter lim="400000"/>
                    </a:lnL>
                    <a:lnR w="12700">
                      <a:miter lim="400000"/>
                    </a:lnR>
                    <a:lnT w="57150">
                      <a:solidFill>
                        <a:srgbClr val="FF0000"/>
                      </a:solidFill>
                    </a:lnT>
                    <a:lnB w="12700">
                      <a:miter lim="400000"/>
                    </a:lnB>
                    <a:noFill/>
                  </a:tcPr>
                </a:tc>
                <a:tc>
                  <a:txBody>
                    <a:bodyPr/>
                    <a:lstStyle/>
                    <a:p>
                      <a:pPr algn="ctr">
                        <a:defRPr sz="1800"/>
                      </a:pPr>
                      <a:r>
                        <a:rPr sz="1600" b="1">
                          <a:solidFill>
                            <a:schemeClr val="bg1"/>
                          </a:solidFill>
                          <a:sym typeface="Arial"/>
                        </a:rPr>
                        <a:t>69%</a:t>
                      </a:r>
                    </a:p>
                  </a:txBody>
                  <a:tcPr marL="45720" marR="45720" horzOverflow="overflow">
                    <a:lnL w="12700">
                      <a:miter lim="400000"/>
                    </a:lnL>
                    <a:lnR w="12700">
                      <a:miter lim="400000"/>
                    </a:lnR>
                    <a:lnT w="57150">
                      <a:solidFill>
                        <a:srgbClr val="FF0000"/>
                      </a:solidFill>
                    </a:lnT>
                    <a:lnB w="12700">
                      <a:miter lim="400000"/>
                    </a:lnB>
                    <a:noFill/>
                  </a:tcPr>
                </a:tc>
                <a:extLst>
                  <a:ext uri="{0D108BD9-81ED-4DB2-BD59-A6C34878D82A}">
                    <a16:rowId xmlns:a16="http://schemas.microsoft.com/office/drawing/2014/main" val="10014"/>
                  </a:ext>
                </a:extLst>
              </a:tr>
              <a:tr h="274637">
                <a:tc>
                  <a:txBody>
                    <a:bodyPr/>
                    <a:lstStyle/>
                    <a:p>
                      <a:pPr algn="ctr">
                        <a:defRPr sz="1800"/>
                      </a:pPr>
                      <a:r>
                        <a:rPr sz="1600" b="1">
                          <a:solidFill>
                            <a:schemeClr val="bg1"/>
                          </a:solidFill>
                          <a:sym typeface="Arial"/>
                        </a:rPr>
                        <a:t>Diabetes</a:t>
                      </a:r>
                    </a:p>
                  </a:txBody>
                  <a:tcPr marL="45720" marR="45720" horzOverflow="overflow">
                    <a:lnL w="12700">
                      <a:miter lim="400000"/>
                    </a:lnL>
                    <a:lnR w="12700">
                      <a:miter lim="400000"/>
                    </a:lnR>
                    <a:lnT w="12700">
                      <a:miter lim="400000"/>
                    </a:lnT>
                    <a:lnB w="12700">
                      <a:miter lim="400000"/>
                    </a:lnB>
                    <a:noFill/>
                  </a:tcPr>
                </a:tc>
                <a:tc>
                  <a:txBody>
                    <a:bodyPr/>
                    <a:lstStyle/>
                    <a:p>
                      <a:pPr algn="ctr">
                        <a:defRPr sz="1800"/>
                      </a:pPr>
                      <a:r>
                        <a:rPr sz="1600" b="1">
                          <a:solidFill>
                            <a:schemeClr val="bg1"/>
                          </a:solidFill>
                          <a:sym typeface="Arial"/>
                        </a:rPr>
                        <a:t>68%</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15"/>
                  </a:ext>
                </a:extLst>
              </a:tr>
              <a:tr h="274637">
                <a:tc>
                  <a:txBody>
                    <a:bodyPr/>
                    <a:lstStyle/>
                    <a:p>
                      <a:pPr algn="ctr">
                        <a:defRPr sz="1800"/>
                      </a:pPr>
                      <a:r>
                        <a:rPr sz="1600" b="1" dirty="0">
                          <a:solidFill>
                            <a:schemeClr val="bg1"/>
                          </a:solidFill>
                          <a:sym typeface="Arial"/>
                        </a:rPr>
                        <a:t>Sleep disorders</a:t>
                      </a:r>
                    </a:p>
                  </a:txBody>
                  <a:tcPr marL="45720" marR="45720" horzOverflow="overflow">
                    <a:lnL w="12700">
                      <a:miter lim="400000"/>
                    </a:lnL>
                    <a:lnR w="12700">
                      <a:miter lim="400000"/>
                    </a:lnR>
                    <a:lnT w="12700">
                      <a:miter lim="400000"/>
                    </a:lnT>
                    <a:noFill/>
                  </a:tcPr>
                </a:tc>
                <a:tc>
                  <a:txBody>
                    <a:bodyPr/>
                    <a:lstStyle/>
                    <a:p>
                      <a:pPr algn="ctr">
                        <a:defRPr sz="1800"/>
                      </a:pPr>
                      <a:r>
                        <a:rPr sz="1600" b="1" dirty="0">
                          <a:solidFill>
                            <a:schemeClr val="bg1"/>
                          </a:solidFill>
                          <a:sym typeface="Arial"/>
                        </a:rPr>
                        <a:t>66%</a:t>
                      </a:r>
                    </a:p>
                  </a:txBody>
                  <a:tcPr marL="45720" marR="45720" horzOverflow="overflow">
                    <a:lnL w="12700">
                      <a:miter lim="400000"/>
                    </a:lnL>
                    <a:lnR w="12700">
                      <a:miter lim="400000"/>
                    </a:lnR>
                    <a:lnT w="12700">
                      <a:miter lim="400000"/>
                    </a:lnT>
                    <a:noFill/>
                  </a:tcPr>
                </a:tc>
                <a:extLst>
                  <a:ext uri="{0D108BD9-81ED-4DB2-BD59-A6C34878D82A}">
                    <a16:rowId xmlns:a16="http://schemas.microsoft.com/office/drawing/2014/main" val="10016"/>
                  </a:ext>
                </a:extLst>
              </a:tr>
            </a:tbl>
          </a:graphicData>
        </a:graphic>
      </p:graphicFrame>
      <p:sp>
        <p:nvSpPr>
          <p:cNvPr id="14" name="DiMatteo MR. Med Care 2004; 42: 200–9.">
            <a:extLst>
              <a:ext uri="{FF2B5EF4-FFF2-40B4-BE49-F238E27FC236}">
                <a16:creationId xmlns:a16="http://schemas.microsoft.com/office/drawing/2014/main" id="{FA1F251B-95B0-AC4E-981C-0FA9226B99E2}"/>
              </a:ext>
            </a:extLst>
          </p:cNvPr>
          <p:cNvSpPr txBox="1"/>
          <p:nvPr/>
        </p:nvSpPr>
        <p:spPr>
          <a:xfrm>
            <a:off x="6322039" y="6230578"/>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err="1">
                <a:solidFill>
                  <a:schemeClr val="bg1"/>
                </a:solidFill>
              </a:rPr>
              <a:t>DiMatteo</a:t>
            </a:r>
            <a:r>
              <a:rPr dirty="0">
                <a:solidFill>
                  <a:schemeClr val="bg1"/>
                </a:solidFill>
              </a:rPr>
              <a:t> MR. </a:t>
            </a:r>
            <a:r>
              <a:rPr i="1" dirty="0">
                <a:solidFill>
                  <a:schemeClr val="bg1"/>
                </a:solidFill>
              </a:rPr>
              <a:t>Med Care</a:t>
            </a:r>
            <a:r>
              <a:rPr dirty="0">
                <a:solidFill>
                  <a:schemeClr val="bg1"/>
                </a:solidFill>
              </a:rPr>
              <a:t> 2004; 42: 200–9.</a:t>
            </a:r>
          </a:p>
        </p:txBody>
      </p:sp>
    </p:spTree>
    <p:extLst>
      <p:ext uri="{BB962C8B-B14F-4D97-AF65-F5344CB8AC3E}">
        <p14:creationId xmlns:p14="http://schemas.microsoft.com/office/powerpoint/2010/main" val="882720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39840" y="77127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447FB603-A723-EC49-AC6A-FF2B685878AC}"/>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Prevalence…">
            <a:extLst>
              <a:ext uri="{FF2B5EF4-FFF2-40B4-BE49-F238E27FC236}">
                <a16:creationId xmlns:a16="http://schemas.microsoft.com/office/drawing/2014/main" id="{819ED924-DCB3-3E47-A8B4-9B795001CC3D}"/>
              </a:ext>
            </a:extLst>
          </p:cNvPr>
          <p:cNvSpPr txBox="1">
            <a:spLocks/>
          </p:cNvSpPr>
          <p:nvPr/>
        </p:nvSpPr>
        <p:spPr>
          <a:xfrm>
            <a:off x="671512" y="1478385"/>
            <a:ext cx="10537347" cy="45747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Prevalence</a:t>
            </a:r>
          </a:p>
          <a:p>
            <a:pPr marL="765175" lvl="1">
              <a:spcBef>
                <a:spcPts val="0"/>
              </a:spcBef>
              <a:defRPr sz="2800"/>
            </a:pPr>
            <a:r>
              <a:rPr lang="en-ID" sz="2800" dirty="0">
                <a:solidFill>
                  <a:schemeClr val="bg1"/>
                </a:solidFill>
              </a:rPr>
              <a:t>45% of glaucoma patients reported some degree of non-adherence</a:t>
            </a:r>
            <a:r>
              <a:rPr lang="en-ID" sz="2800" baseline="30000" dirty="0">
                <a:solidFill>
                  <a:schemeClr val="bg1"/>
                </a:solidFill>
              </a:rPr>
              <a:t>1</a:t>
            </a:r>
            <a:r>
              <a:rPr lang="en-ID" sz="2800" dirty="0">
                <a:solidFill>
                  <a:schemeClr val="bg1"/>
                </a:solidFill>
              </a:rPr>
              <a:t> </a:t>
            </a:r>
          </a:p>
          <a:p>
            <a:pPr marL="765175" lvl="1">
              <a:spcBef>
                <a:spcPts val="0"/>
              </a:spcBef>
              <a:defRPr sz="2800"/>
            </a:pPr>
            <a:r>
              <a:rPr lang="en-ID" sz="2800" dirty="0">
                <a:solidFill>
                  <a:schemeClr val="bg1"/>
                </a:solidFill>
              </a:rPr>
              <a:t>Of these, a third reported intentional </a:t>
            </a:r>
            <a:br>
              <a:rPr lang="en-ID" sz="2800" dirty="0">
                <a:solidFill>
                  <a:schemeClr val="bg1"/>
                </a:solidFill>
              </a:rPr>
            </a:br>
            <a:r>
              <a:rPr lang="en-ID" sz="2800" dirty="0">
                <a:solidFill>
                  <a:schemeClr val="bg1"/>
                </a:solidFill>
              </a:rPr>
              <a:t>non-adherence</a:t>
            </a:r>
            <a:r>
              <a:rPr lang="en-ID" sz="2800" baseline="30000" dirty="0">
                <a:solidFill>
                  <a:schemeClr val="bg1"/>
                </a:solidFill>
              </a:rPr>
              <a:t>1</a:t>
            </a:r>
          </a:p>
          <a:p>
            <a:pPr marL="765175" lvl="1">
              <a:spcBef>
                <a:spcPts val="0"/>
              </a:spcBef>
              <a:defRPr sz="2800"/>
            </a:pPr>
            <a:r>
              <a:rPr lang="en-ID" sz="2800" dirty="0">
                <a:solidFill>
                  <a:schemeClr val="bg1"/>
                </a:solidFill>
              </a:rPr>
              <a:t>Similarly, 45% of glaucoma patients using an electronic monitoring device and provided with free medication used their drops less than 75% of the time</a:t>
            </a:r>
            <a:r>
              <a:rPr lang="en-ID" sz="2800" baseline="30000" dirty="0">
                <a:solidFill>
                  <a:schemeClr val="bg1"/>
                </a:solidFill>
              </a:rPr>
              <a:t>2</a:t>
            </a:r>
          </a:p>
        </p:txBody>
      </p:sp>
      <p:sp>
        <p:nvSpPr>
          <p:cNvPr id="14" name="1. Rees G et al. Ophthalmology 2010; 117: 903–8; 2. Okeke CO et al. Ophthalmology 2009; 116: 191–9.">
            <a:extLst>
              <a:ext uri="{FF2B5EF4-FFF2-40B4-BE49-F238E27FC236}">
                <a16:creationId xmlns:a16="http://schemas.microsoft.com/office/drawing/2014/main" id="{F90649C6-2E52-8940-8A07-ADD6CB78E909}"/>
              </a:ext>
            </a:extLst>
          </p:cNvPr>
          <p:cNvSpPr txBox="1"/>
          <p:nvPr/>
        </p:nvSpPr>
        <p:spPr>
          <a:xfrm>
            <a:off x="4370636" y="6143362"/>
            <a:ext cx="4755199"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Rees G </a:t>
            </a:r>
            <a:r>
              <a:rPr i="1" dirty="0">
                <a:solidFill>
                  <a:schemeClr val="bg1"/>
                </a:solidFill>
              </a:rPr>
              <a:t>et al</a:t>
            </a:r>
            <a:r>
              <a:rPr dirty="0">
                <a:solidFill>
                  <a:schemeClr val="bg1"/>
                </a:solidFill>
              </a:rPr>
              <a:t>. </a:t>
            </a:r>
            <a:r>
              <a:rPr i="1" dirty="0">
                <a:solidFill>
                  <a:schemeClr val="bg1"/>
                </a:solidFill>
              </a:rPr>
              <a:t>Ophthalmology</a:t>
            </a:r>
            <a:r>
              <a:rPr dirty="0">
                <a:solidFill>
                  <a:schemeClr val="bg1"/>
                </a:solidFill>
              </a:rPr>
              <a:t> 2010; 117: 903–8;</a:t>
            </a:r>
            <a:br>
              <a:rPr dirty="0">
                <a:solidFill>
                  <a:schemeClr val="bg1"/>
                </a:solidFill>
              </a:rPr>
            </a:br>
            <a:r>
              <a:rPr dirty="0">
                <a:solidFill>
                  <a:schemeClr val="bg1"/>
                </a:solidFill>
              </a:rPr>
              <a:t>2. Okeke CO </a:t>
            </a:r>
            <a:r>
              <a:rPr i="1" dirty="0">
                <a:solidFill>
                  <a:schemeClr val="bg1"/>
                </a:solidFill>
              </a:rPr>
              <a:t>et al</a:t>
            </a:r>
            <a:r>
              <a:rPr dirty="0">
                <a:solidFill>
                  <a:schemeClr val="bg1"/>
                </a:solidFill>
              </a:rPr>
              <a:t>. </a:t>
            </a:r>
            <a:r>
              <a:rPr i="1" dirty="0">
                <a:solidFill>
                  <a:schemeClr val="bg1"/>
                </a:solidFill>
              </a:rPr>
              <a:t>Ophthalmology</a:t>
            </a:r>
            <a:r>
              <a:rPr dirty="0">
                <a:solidFill>
                  <a:schemeClr val="bg1"/>
                </a:solidFill>
              </a:rPr>
              <a:t> 2009; 116: 191–9.</a:t>
            </a:r>
          </a:p>
        </p:txBody>
      </p:sp>
      <p:sp>
        <p:nvSpPr>
          <p:cNvPr id="15" name="1. Rees G et al. Ophthalmology 2010; 117: 903–8; 2. Okeke CO et al. Ophthalmology 2009; 116: 191–9.">
            <a:extLst>
              <a:ext uri="{FF2B5EF4-FFF2-40B4-BE49-F238E27FC236}">
                <a16:creationId xmlns:a16="http://schemas.microsoft.com/office/drawing/2014/main" id="{D82A867D-B4A5-934E-9F7A-E863DA6A5D38}"/>
              </a:ext>
            </a:extLst>
          </p:cNvPr>
          <p:cNvSpPr txBox="1"/>
          <p:nvPr/>
        </p:nvSpPr>
        <p:spPr>
          <a:xfrm>
            <a:off x="4484370" y="6542088"/>
            <a:ext cx="4755199"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t>1. Rees G </a:t>
            </a:r>
            <a:r>
              <a:rPr i="1"/>
              <a:t>et al</a:t>
            </a:r>
            <a:r>
              <a:t>. </a:t>
            </a:r>
            <a:r>
              <a:rPr i="1"/>
              <a:t>Ophthalmology</a:t>
            </a:r>
            <a:r>
              <a:t> 2010; 117: 903–8;</a:t>
            </a:r>
            <a:br/>
            <a:r>
              <a:t>2. Okeke CO </a:t>
            </a:r>
            <a:r>
              <a:rPr i="1"/>
              <a:t>et al</a:t>
            </a:r>
            <a:r>
              <a:t>. </a:t>
            </a:r>
            <a:r>
              <a:rPr i="1"/>
              <a:t>Ophthalmology</a:t>
            </a:r>
            <a:r>
              <a:t> 2009; 116: 191–9.</a:t>
            </a:r>
          </a:p>
        </p:txBody>
      </p:sp>
    </p:spTree>
    <p:extLst>
      <p:ext uri="{BB962C8B-B14F-4D97-AF65-F5344CB8AC3E}">
        <p14:creationId xmlns:p14="http://schemas.microsoft.com/office/powerpoint/2010/main" val="1547584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D5E1566E-8948-1843-8EC8-B7BB7C27F798}"/>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graphicFrame>
        <p:nvGraphicFramePr>
          <p:cNvPr id="12" name="Chart Title">
            <a:extLst>
              <a:ext uri="{FF2B5EF4-FFF2-40B4-BE49-F238E27FC236}">
                <a16:creationId xmlns:a16="http://schemas.microsoft.com/office/drawing/2014/main" id="{23733D56-8381-D544-B854-3A496FE5C596}"/>
              </a:ext>
            </a:extLst>
          </p:cNvPr>
          <p:cNvGraphicFramePr/>
          <p:nvPr>
            <p:extLst>
              <p:ext uri="{D42A27DB-BD31-4B8C-83A1-F6EECF244321}">
                <p14:modId xmlns:p14="http://schemas.microsoft.com/office/powerpoint/2010/main" val="1018496608"/>
              </p:ext>
            </p:extLst>
          </p:nvPr>
        </p:nvGraphicFramePr>
        <p:xfrm>
          <a:off x="567427" y="1536980"/>
          <a:ext cx="11042682" cy="4527973"/>
        </p:xfrm>
        <a:graphic>
          <a:graphicData uri="http://schemas.openxmlformats.org/drawingml/2006/chart">
            <c:chart xmlns:c="http://schemas.openxmlformats.org/drawingml/2006/chart" xmlns:r="http://schemas.openxmlformats.org/officeDocument/2006/relationships" r:id="rId5"/>
          </a:graphicData>
        </a:graphic>
      </p:graphicFrame>
      <p:sp>
        <p:nvSpPr>
          <p:cNvPr id="14" name="Arrow">
            <a:extLst>
              <a:ext uri="{FF2B5EF4-FFF2-40B4-BE49-F238E27FC236}">
                <a16:creationId xmlns:a16="http://schemas.microsoft.com/office/drawing/2014/main" id="{0A85995E-D2EF-8A43-8F68-F52713416744}"/>
              </a:ext>
            </a:extLst>
          </p:cNvPr>
          <p:cNvSpPr/>
          <p:nvPr/>
        </p:nvSpPr>
        <p:spPr>
          <a:xfrm rot="16200000">
            <a:off x="2345098" y="6110487"/>
            <a:ext cx="495302" cy="433389"/>
          </a:xfrm>
          <a:prstGeom prst="rightArrow">
            <a:avLst>
              <a:gd name="adj1" fmla="val 50000"/>
              <a:gd name="adj2" fmla="val 50000"/>
            </a:avLst>
          </a:prstGeom>
          <a:solidFill>
            <a:srgbClr val="FF0000"/>
          </a:solidFill>
          <a:ln w="25400">
            <a:solidFill>
              <a:srgbClr val="FF0000"/>
            </a:solidFill>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15" name="Patel SC, Spaeth GL. Ophthalmic Surg 1995; 26: 233–6.">
            <a:extLst>
              <a:ext uri="{FF2B5EF4-FFF2-40B4-BE49-F238E27FC236}">
                <a16:creationId xmlns:a16="http://schemas.microsoft.com/office/drawing/2014/main" id="{BF30F63C-E526-F64D-9A68-A539941D3DA5}"/>
              </a:ext>
            </a:extLst>
          </p:cNvPr>
          <p:cNvSpPr txBox="1"/>
          <p:nvPr/>
        </p:nvSpPr>
        <p:spPr>
          <a:xfrm>
            <a:off x="4331970" y="6565901"/>
            <a:ext cx="4755199" cy="264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t>Patel SC, Spaeth GL. </a:t>
            </a:r>
            <a:r>
              <a:rPr i="1"/>
              <a:t>Ophthalmic Surg</a:t>
            </a:r>
            <a:r>
              <a:t> 1995; 26: 233–6.</a:t>
            </a:r>
          </a:p>
        </p:txBody>
      </p:sp>
      <p:sp>
        <p:nvSpPr>
          <p:cNvPr id="16" name="Patel SC, Spaeth GL. Ophthalmic Surg 1995; 26: 233–6.">
            <a:extLst>
              <a:ext uri="{FF2B5EF4-FFF2-40B4-BE49-F238E27FC236}">
                <a16:creationId xmlns:a16="http://schemas.microsoft.com/office/drawing/2014/main" id="{309F57A4-462A-9A41-B204-066B9F685026}"/>
              </a:ext>
            </a:extLst>
          </p:cNvPr>
          <p:cNvSpPr txBox="1"/>
          <p:nvPr/>
        </p:nvSpPr>
        <p:spPr>
          <a:xfrm>
            <a:off x="4668949" y="6549730"/>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Patel SC, Spaeth GL. </a:t>
            </a:r>
            <a:r>
              <a:rPr i="1" dirty="0">
                <a:solidFill>
                  <a:schemeClr val="bg1"/>
                </a:solidFill>
              </a:rPr>
              <a:t>Ophthalmic </a:t>
            </a:r>
            <a:r>
              <a:rPr i="1" dirty="0" err="1">
                <a:solidFill>
                  <a:schemeClr val="bg1"/>
                </a:solidFill>
              </a:rPr>
              <a:t>Surg</a:t>
            </a:r>
            <a:r>
              <a:rPr dirty="0">
                <a:solidFill>
                  <a:schemeClr val="bg1"/>
                </a:solidFill>
              </a:rPr>
              <a:t> 1995; 26: 233–6.</a:t>
            </a:r>
          </a:p>
        </p:txBody>
      </p:sp>
    </p:spTree>
    <p:extLst>
      <p:ext uri="{BB962C8B-B14F-4D97-AF65-F5344CB8AC3E}">
        <p14:creationId xmlns:p14="http://schemas.microsoft.com/office/powerpoint/2010/main" val="1728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79032"/>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B8C9790C-42BB-F145-90ED-FE9B75DA3C6C}"/>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In Australian patients (n=131)…">
            <a:extLst>
              <a:ext uri="{FF2B5EF4-FFF2-40B4-BE49-F238E27FC236}">
                <a16:creationId xmlns:a16="http://schemas.microsoft.com/office/drawing/2014/main" id="{B382761E-E707-604E-8307-0B8218CFDE85}"/>
              </a:ext>
            </a:extLst>
          </p:cNvPr>
          <p:cNvSpPr txBox="1">
            <a:spLocks/>
          </p:cNvSpPr>
          <p:nvPr/>
        </p:nvSpPr>
        <p:spPr>
          <a:xfrm>
            <a:off x="671512" y="1493110"/>
            <a:ext cx="11160270" cy="50185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80000"/>
              </a:lnSpc>
              <a:spcBef>
                <a:spcPts val="600"/>
              </a:spcBef>
              <a:buFont typeface="Wingdings 3" charset="2"/>
              <a:buChar char="•"/>
              <a:defRPr sz="2500"/>
            </a:pPr>
            <a:r>
              <a:rPr lang="en-ID" sz="3200" dirty="0">
                <a:solidFill>
                  <a:schemeClr val="bg1"/>
                </a:solidFill>
              </a:rPr>
              <a:t>In Australian patients (n=131)</a:t>
            </a:r>
          </a:p>
          <a:p>
            <a:pPr marL="765175" lvl="1">
              <a:lnSpc>
                <a:spcPct val="80000"/>
              </a:lnSpc>
              <a:spcBef>
                <a:spcPts val="0"/>
              </a:spcBef>
              <a:defRPr sz="2200"/>
            </a:pPr>
            <a:r>
              <a:rPr lang="en-ID" sz="2200" dirty="0">
                <a:solidFill>
                  <a:schemeClr val="bg1"/>
                </a:solidFill>
              </a:rPr>
              <a:t>45% non-adherence rate:</a:t>
            </a:r>
          </a:p>
          <a:p>
            <a:pPr marL="1243012" lvl="2" indent="-287337">
              <a:lnSpc>
                <a:spcPct val="80000"/>
              </a:lnSpc>
              <a:spcBef>
                <a:spcPts val="0"/>
              </a:spcBef>
              <a:defRPr sz="2000"/>
            </a:pPr>
            <a:r>
              <a:rPr lang="en-ID" sz="2000" dirty="0">
                <a:solidFill>
                  <a:schemeClr val="bg1"/>
                </a:solidFill>
              </a:rPr>
              <a:t>66% unintentional</a:t>
            </a:r>
          </a:p>
          <a:p>
            <a:pPr marL="1243012" lvl="2" indent="-287337">
              <a:lnSpc>
                <a:spcPct val="80000"/>
              </a:lnSpc>
              <a:spcBef>
                <a:spcPts val="0"/>
              </a:spcBef>
              <a:defRPr sz="2000"/>
            </a:pPr>
            <a:r>
              <a:rPr lang="en-ID" sz="2000" dirty="0">
                <a:solidFill>
                  <a:schemeClr val="bg1"/>
                </a:solidFill>
              </a:rPr>
              <a:t>17% intentional</a:t>
            </a:r>
          </a:p>
          <a:p>
            <a:pPr marL="1243012" lvl="2" indent="-287337">
              <a:lnSpc>
                <a:spcPct val="80000"/>
              </a:lnSpc>
              <a:spcBef>
                <a:spcPts val="0"/>
              </a:spcBef>
              <a:defRPr sz="2000"/>
            </a:pPr>
            <a:r>
              <a:rPr lang="en-ID" sz="2000" dirty="0">
                <a:solidFill>
                  <a:schemeClr val="bg1"/>
                </a:solidFill>
              </a:rPr>
              <a:t>17% both intentional and unintentional</a:t>
            </a:r>
          </a:p>
          <a:p>
            <a:pPr marL="765175" lvl="1">
              <a:lnSpc>
                <a:spcPct val="90000"/>
              </a:lnSpc>
              <a:spcBef>
                <a:spcPts val="600"/>
              </a:spcBef>
              <a:defRPr sz="2200"/>
            </a:pPr>
            <a:r>
              <a:rPr lang="en-ID" sz="2200" dirty="0">
                <a:solidFill>
                  <a:schemeClr val="bg1"/>
                </a:solidFill>
              </a:rPr>
              <a:t>Non-adherers were significantly younger, </a:t>
            </a:r>
            <a:br>
              <a:rPr lang="en-ID" sz="2200" dirty="0">
                <a:solidFill>
                  <a:schemeClr val="bg1"/>
                </a:solidFill>
              </a:rPr>
            </a:br>
            <a:r>
              <a:rPr lang="en-ID" sz="2200" dirty="0">
                <a:solidFill>
                  <a:schemeClr val="bg1"/>
                </a:solidFill>
              </a:rPr>
              <a:t>less likely to use other medications and held </a:t>
            </a:r>
            <a:br>
              <a:rPr lang="en-ID" sz="2200" dirty="0">
                <a:solidFill>
                  <a:schemeClr val="bg1"/>
                </a:solidFill>
              </a:rPr>
            </a:br>
            <a:r>
              <a:rPr lang="en-ID" sz="2200" dirty="0">
                <a:solidFill>
                  <a:schemeClr val="bg1"/>
                </a:solidFill>
              </a:rPr>
              <a:t>lower belief in the necessity of eye drops </a:t>
            </a:r>
            <a:br>
              <a:rPr lang="en-ID" sz="2200" dirty="0">
                <a:solidFill>
                  <a:schemeClr val="bg1"/>
                </a:solidFill>
              </a:rPr>
            </a:br>
            <a:r>
              <a:rPr lang="en-ID" sz="2200" dirty="0">
                <a:solidFill>
                  <a:schemeClr val="bg1"/>
                </a:solidFill>
              </a:rPr>
              <a:t>for glaucoma (p&lt;0.05)</a:t>
            </a:r>
          </a:p>
          <a:p>
            <a:pPr marL="765175" lvl="1">
              <a:lnSpc>
                <a:spcPct val="90000"/>
              </a:lnSpc>
              <a:spcBef>
                <a:spcPts val="600"/>
              </a:spcBef>
              <a:defRPr sz="2200"/>
            </a:pPr>
            <a:r>
              <a:rPr lang="en-ID" sz="2200" dirty="0">
                <a:solidFill>
                  <a:schemeClr val="bg1"/>
                </a:solidFill>
              </a:rPr>
              <a:t>Unintentional non-adherence was associated with lower belief in necessity of eye drops (p&lt;0.05)</a:t>
            </a:r>
          </a:p>
          <a:p>
            <a:pPr marL="765175" lvl="1">
              <a:lnSpc>
                <a:spcPct val="90000"/>
              </a:lnSpc>
              <a:spcBef>
                <a:spcPts val="600"/>
              </a:spcBef>
              <a:defRPr sz="2200"/>
            </a:pPr>
            <a:r>
              <a:rPr lang="en-ID" sz="2200" dirty="0">
                <a:solidFill>
                  <a:schemeClr val="bg1"/>
                </a:solidFill>
              </a:rPr>
              <a:t>Intentional non-adherence was associated with concerns about eye drops (p&lt;0.05)</a:t>
            </a:r>
          </a:p>
        </p:txBody>
      </p:sp>
      <p:sp>
        <p:nvSpPr>
          <p:cNvPr id="14" name="Rees G et al. Ophthalmology 2010; 117: 903–8.">
            <a:extLst>
              <a:ext uri="{FF2B5EF4-FFF2-40B4-BE49-F238E27FC236}">
                <a16:creationId xmlns:a16="http://schemas.microsoft.com/office/drawing/2014/main" id="{726B488D-68BB-8348-8823-CD61B5C8D4FA}"/>
              </a:ext>
            </a:extLst>
          </p:cNvPr>
          <p:cNvSpPr txBox="1"/>
          <p:nvPr/>
        </p:nvSpPr>
        <p:spPr>
          <a:xfrm>
            <a:off x="4331970" y="6565901"/>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a:solidFill>
                  <a:schemeClr val="bg1"/>
                </a:solidFill>
              </a:rPr>
              <a:t>Rees G </a:t>
            </a:r>
            <a:r>
              <a:rPr i="1">
                <a:solidFill>
                  <a:schemeClr val="bg1"/>
                </a:solidFill>
              </a:rPr>
              <a:t>et al</a:t>
            </a:r>
            <a:r>
              <a:rPr>
                <a:solidFill>
                  <a:schemeClr val="bg1"/>
                </a:solidFill>
              </a:rPr>
              <a:t>. </a:t>
            </a:r>
            <a:r>
              <a:rPr i="1">
                <a:solidFill>
                  <a:schemeClr val="bg1"/>
                </a:solidFill>
              </a:rPr>
              <a:t>Ophthalmology</a:t>
            </a:r>
            <a:r>
              <a:rPr>
                <a:solidFill>
                  <a:schemeClr val="bg1"/>
                </a:solidFill>
              </a:rPr>
              <a:t> 2010; 117: 903–8.</a:t>
            </a:r>
          </a:p>
        </p:txBody>
      </p:sp>
    </p:spTree>
    <p:extLst>
      <p:ext uri="{BB962C8B-B14F-4D97-AF65-F5344CB8AC3E}">
        <p14:creationId xmlns:p14="http://schemas.microsoft.com/office/powerpoint/2010/main" val="121320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69470421-BBA0-344B-B41A-1C42A2B8EDA4}"/>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C18955E4-346D-E540-A8AD-323FCB92A84C}"/>
              </a:ext>
            </a:extLst>
          </p:cNvPr>
          <p:cNvSpPr txBox="1">
            <a:spLocks/>
          </p:cNvSpPr>
          <p:nvPr/>
        </p:nvSpPr>
        <p:spPr>
          <a:xfrm>
            <a:off x="577415" y="1512331"/>
            <a:ext cx="10275163"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Reasons and risk factors</a:t>
            </a:r>
          </a:p>
          <a:p>
            <a:pPr marL="765175" lvl="1">
              <a:spcBef>
                <a:spcPts val="0"/>
              </a:spcBef>
              <a:defRPr sz="2800"/>
            </a:pPr>
            <a:r>
              <a:rPr lang="en-ID" sz="2800" dirty="0">
                <a:solidFill>
                  <a:schemeClr val="bg1"/>
                </a:solidFill>
              </a:rPr>
              <a:t>Can clinicians tell who does and who does not adhere or persist?</a:t>
            </a:r>
          </a:p>
          <a:p>
            <a:pPr marL="1243012" lvl="2" indent="-287337">
              <a:spcBef>
                <a:spcPts val="0"/>
              </a:spcBef>
              <a:defRPr sz="2400"/>
            </a:pPr>
            <a:r>
              <a:rPr lang="en-ID" sz="2400" dirty="0">
                <a:solidFill>
                  <a:schemeClr val="bg1"/>
                </a:solidFill>
              </a:rPr>
              <a:t>They overestimate, assuming a higher rate of adherence than is actually present</a:t>
            </a:r>
            <a:r>
              <a:rPr lang="en-ID" sz="2400" baseline="30000" dirty="0">
                <a:solidFill>
                  <a:schemeClr val="bg1"/>
                </a:solidFill>
              </a:rPr>
              <a:t>1–3</a:t>
            </a:r>
          </a:p>
          <a:p>
            <a:pPr marL="1243012" lvl="2" indent="-287337">
              <a:spcBef>
                <a:spcPts val="0"/>
              </a:spcBef>
              <a:defRPr sz="2400"/>
            </a:pPr>
            <a:r>
              <a:rPr lang="en-ID" sz="2400" dirty="0">
                <a:solidFill>
                  <a:schemeClr val="bg1"/>
                </a:solidFill>
              </a:rPr>
              <a:t>As a result of physician-centred communication during consultations, clinicians fail to identify most patients who miss doses</a:t>
            </a:r>
            <a:r>
              <a:rPr lang="en-ID" sz="2400" baseline="30000" dirty="0">
                <a:solidFill>
                  <a:schemeClr val="bg1"/>
                </a:solidFill>
              </a:rPr>
              <a:t>4</a:t>
            </a:r>
            <a:r>
              <a:rPr lang="en-ID" sz="2400" dirty="0">
                <a:solidFill>
                  <a:schemeClr val="bg1"/>
                </a:solidFill>
              </a:rPr>
              <a:t> </a:t>
            </a:r>
          </a:p>
        </p:txBody>
      </p:sp>
      <p:sp>
        <p:nvSpPr>
          <p:cNvPr id="14" name="1. Caron HS, Roth HP. JAMA 1968; 203: 922–6; 2. Roth HP, Caron HS. Clin Pharmacol Ther 1978; 23: 361–70; 3. Kass MA et al. Am J Ophthalmol 1986; 101: 524–30 ; 4. Friedman DS et al. Ophthalmology 2009; 116: 2277-85.e1–3.">
            <a:extLst>
              <a:ext uri="{FF2B5EF4-FFF2-40B4-BE49-F238E27FC236}">
                <a16:creationId xmlns:a16="http://schemas.microsoft.com/office/drawing/2014/main" id="{ACB8D820-F837-F14C-8CA2-664FFE21ED83}"/>
              </a:ext>
            </a:extLst>
          </p:cNvPr>
          <p:cNvSpPr txBox="1"/>
          <p:nvPr/>
        </p:nvSpPr>
        <p:spPr>
          <a:xfrm>
            <a:off x="4331970" y="6007101"/>
            <a:ext cx="5615594"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Caron HS, Roth HP. </a:t>
            </a:r>
            <a:r>
              <a:rPr i="1" dirty="0">
                <a:solidFill>
                  <a:schemeClr val="bg1"/>
                </a:solidFill>
              </a:rPr>
              <a:t>JAMA</a:t>
            </a:r>
            <a:r>
              <a:rPr dirty="0">
                <a:solidFill>
                  <a:schemeClr val="bg1"/>
                </a:solidFill>
              </a:rPr>
              <a:t> 1968; 203: 922–6;</a:t>
            </a:r>
            <a:br>
              <a:rPr dirty="0">
                <a:solidFill>
                  <a:schemeClr val="bg1"/>
                </a:solidFill>
              </a:rPr>
            </a:br>
            <a:r>
              <a:rPr dirty="0">
                <a:solidFill>
                  <a:schemeClr val="bg1"/>
                </a:solidFill>
              </a:rPr>
              <a:t>2. Roth HP, Caron HS. </a:t>
            </a:r>
            <a:r>
              <a:rPr i="1" dirty="0" err="1">
                <a:solidFill>
                  <a:schemeClr val="bg1"/>
                </a:solidFill>
              </a:rPr>
              <a:t>Clin</a:t>
            </a:r>
            <a:r>
              <a:rPr i="1" dirty="0">
                <a:solidFill>
                  <a:schemeClr val="bg1"/>
                </a:solidFill>
              </a:rPr>
              <a:t> </a:t>
            </a:r>
            <a:r>
              <a:rPr i="1" dirty="0" err="1">
                <a:solidFill>
                  <a:schemeClr val="bg1"/>
                </a:solidFill>
              </a:rPr>
              <a:t>Pharmacol</a:t>
            </a:r>
            <a:r>
              <a:rPr i="1" dirty="0">
                <a:solidFill>
                  <a:schemeClr val="bg1"/>
                </a:solidFill>
              </a:rPr>
              <a:t> </a:t>
            </a:r>
            <a:r>
              <a:rPr i="1" dirty="0" err="1">
                <a:solidFill>
                  <a:schemeClr val="bg1"/>
                </a:solidFill>
              </a:rPr>
              <a:t>Ther</a:t>
            </a:r>
            <a:r>
              <a:rPr dirty="0">
                <a:solidFill>
                  <a:schemeClr val="bg1"/>
                </a:solidFill>
              </a:rPr>
              <a:t> 1978; 23: 361–70;</a:t>
            </a:r>
            <a:br>
              <a:rPr dirty="0">
                <a:solidFill>
                  <a:schemeClr val="bg1"/>
                </a:solidFill>
              </a:rPr>
            </a:br>
            <a:r>
              <a:rPr dirty="0">
                <a:solidFill>
                  <a:schemeClr val="bg1"/>
                </a:solidFill>
              </a:rPr>
              <a:t>3. </a:t>
            </a:r>
            <a:r>
              <a:rPr dirty="0" err="1">
                <a:solidFill>
                  <a:schemeClr val="bg1"/>
                </a:solidFill>
              </a:rPr>
              <a:t>Kass</a:t>
            </a:r>
            <a:r>
              <a:rPr dirty="0">
                <a:solidFill>
                  <a:schemeClr val="bg1"/>
                </a:solidFill>
              </a:rPr>
              <a:t> MA </a:t>
            </a:r>
            <a:r>
              <a:rPr i="1" dirty="0">
                <a:solidFill>
                  <a:schemeClr val="bg1"/>
                </a:solidFill>
              </a:rPr>
              <a:t>et al</a:t>
            </a:r>
            <a:r>
              <a:rPr dirty="0">
                <a:solidFill>
                  <a:schemeClr val="bg1"/>
                </a:solidFill>
              </a:rPr>
              <a:t>. </a:t>
            </a:r>
            <a:r>
              <a:rPr i="1" dirty="0">
                <a:solidFill>
                  <a:schemeClr val="bg1"/>
                </a:solidFill>
              </a:rPr>
              <a:t>Am J </a:t>
            </a:r>
            <a:r>
              <a:rPr i="1" dirty="0" err="1">
                <a:solidFill>
                  <a:schemeClr val="bg1"/>
                </a:solidFill>
              </a:rPr>
              <a:t>Ophthalmol</a:t>
            </a:r>
            <a:r>
              <a:rPr dirty="0">
                <a:solidFill>
                  <a:schemeClr val="bg1"/>
                </a:solidFill>
              </a:rPr>
              <a:t> 1986; 101: 524–30 ;</a:t>
            </a:r>
            <a:br>
              <a:rPr dirty="0">
                <a:solidFill>
                  <a:schemeClr val="bg1"/>
                </a:solidFill>
              </a:rPr>
            </a:br>
            <a:r>
              <a:rPr dirty="0">
                <a:solidFill>
                  <a:schemeClr val="bg1"/>
                </a:solidFill>
              </a:rPr>
              <a:t>4. Friedman DS </a:t>
            </a:r>
            <a:r>
              <a:rPr i="1" dirty="0">
                <a:solidFill>
                  <a:schemeClr val="bg1"/>
                </a:solidFill>
              </a:rPr>
              <a:t>et al</a:t>
            </a:r>
            <a:r>
              <a:rPr dirty="0">
                <a:solidFill>
                  <a:schemeClr val="bg1"/>
                </a:solidFill>
              </a:rPr>
              <a:t>. </a:t>
            </a:r>
            <a:r>
              <a:rPr i="1" dirty="0">
                <a:solidFill>
                  <a:schemeClr val="bg1"/>
                </a:solidFill>
              </a:rPr>
              <a:t>Ophthalmology</a:t>
            </a:r>
            <a:r>
              <a:rPr dirty="0">
                <a:solidFill>
                  <a:schemeClr val="bg1"/>
                </a:solidFill>
              </a:rPr>
              <a:t> 2009; 116: 2277-85.e1–3.</a:t>
            </a:r>
          </a:p>
        </p:txBody>
      </p:sp>
    </p:spTree>
    <p:extLst>
      <p:ext uri="{BB962C8B-B14F-4D97-AF65-F5344CB8AC3E}">
        <p14:creationId xmlns:p14="http://schemas.microsoft.com/office/powerpoint/2010/main" val="143886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ltLang="ko-KR" sz="2000" dirty="0">
              <a:ea typeface="굴림" panose="020B0600000101010101" pitchFamily="34" charset="-127"/>
            </a:endParaRPr>
          </a:p>
        </p:txBody>
      </p:sp>
      <p:sp>
        <p:nvSpPr>
          <p:cNvPr id="206" name="Patient perspective…">
            <a:extLst>
              <a:ext uri="{FF2B5EF4-FFF2-40B4-BE49-F238E27FC236}">
                <a16:creationId xmlns:a16="http://schemas.microsoft.com/office/drawing/2014/main" id="{B9BBB500-71BF-9C46-833E-B4E146636506}"/>
              </a:ext>
            </a:extLst>
          </p:cNvPr>
          <p:cNvSpPr txBox="1">
            <a:spLocks/>
          </p:cNvSpPr>
          <p:nvPr/>
        </p:nvSpPr>
        <p:spPr>
          <a:xfrm>
            <a:off x="671511" y="1938336"/>
            <a:ext cx="10537348"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65175" indent="-285750" algn="l" defTabSz="457200" rtl="0" eaLnBrk="1" latinLnBrk="0" hangingPunct="1">
              <a:spcBef>
                <a:spcPts val="0"/>
              </a:spcBef>
              <a:spcAft>
                <a:spcPts val="0"/>
              </a:spcAft>
              <a:buClr>
                <a:schemeClr val="accent1"/>
              </a:buClr>
              <a:buSzPct val="80000"/>
              <a:buFont typeface="Wingdings 3" charset="2"/>
              <a:buChar char=""/>
              <a:defRPr sz="2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ID" sz="3200" b="1" dirty="0">
                <a:solidFill>
                  <a:schemeClr val="tx2">
                    <a:lumMod val="10000"/>
                  </a:schemeClr>
                </a:solidFill>
              </a:rPr>
              <a:t>Patient perspective</a:t>
            </a:r>
          </a:p>
          <a:p>
            <a:pPr lvl="1"/>
            <a:r>
              <a:rPr lang="en-ID" sz="3200" dirty="0">
                <a:solidFill>
                  <a:schemeClr val="tx2">
                    <a:lumMod val="10000"/>
                  </a:schemeClr>
                </a:solidFill>
              </a:rPr>
              <a:t>People with glaucoma are more interested in those things that impact their quality of life – such as how comfortable they feel, how well they see and what they can do – rather than their optic disc or visual field</a:t>
            </a:r>
          </a:p>
        </p:txBody>
      </p:sp>
      <p:sp>
        <p:nvSpPr>
          <p:cNvPr id="9" name="TextBox 8">
            <a:extLst>
              <a:ext uri="{FF2B5EF4-FFF2-40B4-BE49-F238E27FC236}">
                <a16:creationId xmlns:a16="http://schemas.microsoft.com/office/drawing/2014/main" id="{8342E652-EF9A-8E42-8C5B-2D4EFAD4D131}"/>
              </a:ext>
            </a:extLst>
          </p:cNvPr>
          <p:cNvSpPr txBox="1"/>
          <p:nvPr/>
        </p:nvSpPr>
        <p:spPr>
          <a:xfrm>
            <a:off x="137160" y="224850"/>
            <a:ext cx="4091185" cy="584775"/>
          </a:xfrm>
          <a:prstGeom prst="rect">
            <a:avLst/>
          </a:prstGeom>
          <a:noFill/>
        </p:spPr>
        <p:txBody>
          <a:bodyPr wrap="none" rtlCol="0">
            <a:spAutoFit/>
          </a:bodyPr>
          <a:lstStyle/>
          <a:p>
            <a:r>
              <a:rPr lang="en-ID" sz="3200" b="1" dirty="0"/>
              <a:t>Impact of diagnosis</a:t>
            </a:r>
            <a:endParaRPr lang="en-US" sz="3200" b="1" dirty="0"/>
          </a:p>
        </p:txBody>
      </p:sp>
    </p:spTree>
    <p:extLst>
      <p:ext uri="{BB962C8B-B14F-4D97-AF65-F5344CB8AC3E}">
        <p14:creationId xmlns:p14="http://schemas.microsoft.com/office/powerpoint/2010/main" val="2273063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3598E7-4822-A444-B1C3-29ED6D598F7B}"/>
              </a:ext>
            </a:extLst>
          </p:cNvPr>
          <p:cNvSpPr/>
          <p:nvPr/>
        </p:nvSpPr>
        <p:spPr>
          <a:xfrm>
            <a:off x="0" y="937627"/>
            <a:ext cx="12152160" cy="59203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02B9F51B-8AD7-A348-9AD8-A210FDDC340D}"/>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grpSp>
        <p:nvGrpSpPr>
          <p:cNvPr id="12" name="Group">
            <a:extLst>
              <a:ext uri="{FF2B5EF4-FFF2-40B4-BE49-F238E27FC236}">
                <a16:creationId xmlns:a16="http://schemas.microsoft.com/office/drawing/2014/main" id="{92FE6ACE-38AA-A146-A0C9-16674DCFBC40}"/>
              </a:ext>
            </a:extLst>
          </p:cNvPr>
          <p:cNvGrpSpPr/>
          <p:nvPr/>
        </p:nvGrpSpPr>
        <p:grpSpPr>
          <a:xfrm>
            <a:off x="1078093" y="1759894"/>
            <a:ext cx="8509252" cy="4112025"/>
            <a:chOff x="29324" y="-616443"/>
            <a:chExt cx="6721828" cy="4971756"/>
          </a:xfrm>
        </p:grpSpPr>
        <p:sp>
          <p:nvSpPr>
            <p:cNvPr id="14" name="0%   10%   20%   30%   40%   50%   60%   70%   80%    90%   100%">
              <a:extLst>
                <a:ext uri="{FF2B5EF4-FFF2-40B4-BE49-F238E27FC236}">
                  <a16:creationId xmlns:a16="http://schemas.microsoft.com/office/drawing/2014/main" id="{91452EE2-A03C-6240-B38F-48BB833018EA}"/>
                </a:ext>
              </a:extLst>
            </p:cNvPr>
            <p:cNvSpPr txBox="1"/>
            <p:nvPr/>
          </p:nvSpPr>
          <p:spPr>
            <a:xfrm rot="16200000">
              <a:off x="-1498931" y="1798188"/>
              <a:ext cx="4209671" cy="1803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a:solidFill>
                    <a:srgbClr val="FFFFFF"/>
                  </a:solidFill>
                  <a:latin typeface="+mj-lt"/>
                  <a:ea typeface="+mj-ea"/>
                  <a:cs typeface="+mj-cs"/>
                  <a:sym typeface="Arial"/>
                </a:defRPr>
              </a:lvl1pPr>
            </a:lstStyle>
            <a:p>
              <a:r>
                <a:rPr>
                  <a:solidFill>
                    <a:schemeClr val="bg1"/>
                  </a:solidFill>
                </a:rPr>
                <a:t>0%   10%   20%   30%   40%   50%   60%   70%   80%    90%   100%</a:t>
              </a:r>
            </a:p>
          </p:txBody>
        </p:sp>
        <p:grpSp>
          <p:nvGrpSpPr>
            <p:cNvPr id="15" name="Group">
              <a:extLst>
                <a:ext uri="{FF2B5EF4-FFF2-40B4-BE49-F238E27FC236}">
                  <a16:creationId xmlns:a16="http://schemas.microsoft.com/office/drawing/2014/main" id="{AB124E38-2DF7-EB4C-A98C-ED0AB55A236F}"/>
                </a:ext>
              </a:extLst>
            </p:cNvPr>
            <p:cNvGrpSpPr/>
            <p:nvPr/>
          </p:nvGrpSpPr>
          <p:grpSpPr>
            <a:xfrm>
              <a:off x="29324" y="-616443"/>
              <a:ext cx="6721828" cy="4971756"/>
              <a:chOff x="29326" y="-616443"/>
              <a:chExt cx="6721826" cy="4971754"/>
            </a:xfrm>
          </p:grpSpPr>
          <p:sp>
            <p:nvSpPr>
              <p:cNvPr id="16" name="Line">
                <a:extLst>
                  <a:ext uri="{FF2B5EF4-FFF2-40B4-BE49-F238E27FC236}">
                    <a16:creationId xmlns:a16="http://schemas.microsoft.com/office/drawing/2014/main" id="{A21ADD96-4F71-3047-A8B5-6F7AE2282FAB}"/>
                  </a:ext>
                </a:extLst>
              </p:cNvPr>
              <p:cNvSpPr/>
              <p:nvPr/>
            </p:nvSpPr>
            <p:spPr>
              <a:xfrm flipH="1">
                <a:off x="833894" y="167464"/>
                <a:ext cx="2" cy="3372944"/>
              </a:xfrm>
              <a:prstGeom prst="line">
                <a:avLst/>
              </a:prstGeom>
              <a:noFill/>
              <a:ln w="28575"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7" name="Line">
                <a:extLst>
                  <a:ext uri="{FF2B5EF4-FFF2-40B4-BE49-F238E27FC236}">
                    <a16:creationId xmlns:a16="http://schemas.microsoft.com/office/drawing/2014/main" id="{4070A521-B558-0C4A-B46B-72FE7B82645B}"/>
                  </a:ext>
                </a:extLst>
              </p:cNvPr>
              <p:cNvSpPr/>
              <p:nvPr/>
            </p:nvSpPr>
            <p:spPr>
              <a:xfrm>
                <a:off x="841153" y="3545534"/>
                <a:ext cx="5909999" cy="2"/>
              </a:xfrm>
              <a:prstGeom prst="line">
                <a:avLst/>
              </a:prstGeom>
              <a:noFill/>
              <a:ln w="28575"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8" name="Line">
                <a:extLst>
                  <a:ext uri="{FF2B5EF4-FFF2-40B4-BE49-F238E27FC236}">
                    <a16:creationId xmlns:a16="http://schemas.microsoft.com/office/drawing/2014/main" id="{8B4A47EF-1373-0D4D-B5C6-88D4886B00A9}"/>
                  </a:ext>
                </a:extLst>
              </p:cNvPr>
              <p:cNvSpPr/>
              <p:nvPr/>
            </p:nvSpPr>
            <p:spPr>
              <a:xfrm flipV="1">
                <a:off x="841153" y="280280"/>
                <a:ext cx="5909999" cy="3270384"/>
              </a:xfrm>
              <a:prstGeom prst="line">
                <a:avLst/>
              </a:prstGeom>
              <a:noFill/>
              <a:ln w="28575"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9" name="Circle">
                <a:extLst>
                  <a:ext uri="{FF2B5EF4-FFF2-40B4-BE49-F238E27FC236}">
                    <a16:creationId xmlns:a16="http://schemas.microsoft.com/office/drawing/2014/main" id="{40C48410-F983-8845-B14F-B2DE94BC98AB}"/>
                  </a:ext>
                </a:extLst>
              </p:cNvPr>
              <p:cNvSpPr/>
              <p:nvPr/>
            </p:nvSpPr>
            <p:spPr>
              <a:xfrm>
                <a:off x="905029" y="28540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 name="Adherence – MEMS">
                <a:extLst>
                  <a:ext uri="{FF2B5EF4-FFF2-40B4-BE49-F238E27FC236}">
                    <a16:creationId xmlns:a16="http://schemas.microsoft.com/office/drawing/2014/main" id="{9FF89743-6EF3-014F-8781-5E823D594784}"/>
                  </a:ext>
                </a:extLst>
              </p:cNvPr>
              <p:cNvSpPr txBox="1"/>
              <p:nvPr/>
            </p:nvSpPr>
            <p:spPr>
              <a:xfrm>
                <a:off x="2678881" y="3874649"/>
                <a:ext cx="1990595" cy="48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2000">
                    <a:solidFill>
                      <a:srgbClr val="FFFFFF"/>
                    </a:solidFill>
                    <a:latin typeface="+mj-lt"/>
                    <a:ea typeface="+mj-ea"/>
                    <a:cs typeface="+mj-cs"/>
                    <a:sym typeface="Arial"/>
                  </a:defRPr>
                </a:lvl1pPr>
              </a:lstStyle>
              <a:p>
                <a:r>
                  <a:rPr>
                    <a:solidFill>
                      <a:schemeClr val="bg1"/>
                    </a:solidFill>
                  </a:rPr>
                  <a:t>Adherence – MEMS</a:t>
                </a:r>
              </a:p>
            </p:txBody>
          </p:sp>
          <p:sp>
            <p:nvSpPr>
              <p:cNvPr id="21" name="Adherence – clinician estimate">
                <a:extLst>
                  <a:ext uri="{FF2B5EF4-FFF2-40B4-BE49-F238E27FC236}">
                    <a16:creationId xmlns:a16="http://schemas.microsoft.com/office/drawing/2014/main" id="{076985A2-A2ED-FC4E-AA94-ACD62503A76A}"/>
                  </a:ext>
                </a:extLst>
              </p:cNvPr>
              <p:cNvSpPr txBox="1"/>
              <p:nvPr/>
            </p:nvSpPr>
            <p:spPr>
              <a:xfrm rot="16200000">
                <a:off x="-2203399" y="1616282"/>
                <a:ext cx="4779487" cy="3140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2000">
                    <a:solidFill>
                      <a:srgbClr val="FFFFFF"/>
                    </a:solidFill>
                    <a:latin typeface="+mj-lt"/>
                    <a:ea typeface="+mj-ea"/>
                    <a:cs typeface="+mj-cs"/>
                    <a:sym typeface="Arial"/>
                  </a:defRPr>
                </a:lvl1pPr>
              </a:lstStyle>
              <a:p>
                <a:r>
                  <a:rPr dirty="0">
                    <a:solidFill>
                      <a:schemeClr val="bg1"/>
                    </a:solidFill>
                  </a:rPr>
                  <a:t>Adherence – clinician estimate</a:t>
                </a:r>
              </a:p>
            </p:txBody>
          </p:sp>
          <p:sp>
            <p:nvSpPr>
              <p:cNvPr id="22" name="0%         10%         20%         30%         40%         50%         60%         70%         80%         90%         100%">
                <a:extLst>
                  <a:ext uri="{FF2B5EF4-FFF2-40B4-BE49-F238E27FC236}">
                    <a16:creationId xmlns:a16="http://schemas.microsoft.com/office/drawing/2014/main" id="{A5DD28D8-0EA7-4B46-B455-8A2E872A7133}"/>
                  </a:ext>
                </a:extLst>
              </p:cNvPr>
              <p:cNvSpPr txBox="1"/>
              <p:nvPr/>
            </p:nvSpPr>
            <p:spPr>
              <a:xfrm>
                <a:off x="808756" y="3632710"/>
                <a:ext cx="4667513" cy="2945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a:solidFill>
                      <a:srgbClr val="FFFFFF"/>
                    </a:solidFill>
                    <a:latin typeface="+mj-lt"/>
                    <a:ea typeface="+mj-ea"/>
                    <a:cs typeface="+mj-cs"/>
                    <a:sym typeface="Arial"/>
                  </a:defRPr>
                </a:lvl1pPr>
              </a:lstStyle>
              <a:p>
                <a:r>
                  <a:rPr>
                    <a:solidFill>
                      <a:schemeClr val="bg1"/>
                    </a:solidFill>
                  </a:rPr>
                  <a:t>0%         10%         20%         30%         40%         50%         60%         70%         80%         90%         100%</a:t>
                </a:r>
              </a:p>
            </p:txBody>
          </p:sp>
          <p:sp>
            <p:nvSpPr>
              <p:cNvPr id="23" name="Circle">
                <a:extLst>
                  <a:ext uri="{FF2B5EF4-FFF2-40B4-BE49-F238E27FC236}">
                    <a16:creationId xmlns:a16="http://schemas.microsoft.com/office/drawing/2014/main" id="{31C1F5BA-9B15-254A-A4A2-2C81E10DD574}"/>
                  </a:ext>
                </a:extLst>
              </p:cNvPr>
              <p:cNvSpPr/>
              <p:nvPr/>
            </p:nvSpPr>
            <p:spPr>
              <a:xfrm>
                <a:off x="905029"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4" name="Circle">
                <a:extLst>
                  <a:ext uri="{FF2B5EF4-FFF2-40B4-BE49-F238E27FC236}">
                    <a16:creationId xmlns:a16="http://schemas.microsoft.com/office/drawing/2014/main" id="{71C6CE01-0DFC-A543-9178-E732F8B1B2CC}"/>
                  </a:ext>
                </a:extLst>
              </p:cNvPr>
              <p:cNvSpPr/>
              <p:nvPr/>
            </p:nvSpPr>
            <p:spPr>
              <a:xfrm>
                <a:off x="905029" y="96230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5" name="Circle">
                <a:extLst>
                  <a:ext uri="{FF2B5EF4-FFF2-40B4-BE49-F238E27FC236}">
                    <a16:creationId xmlns:a16="http://schemas.microsoft.com/office/drawing/2014/main" id="{08D4B889-498E-A743-9CE9-33C3520EF26C}"/>
                  </a:ext>
                </a:extLst>
              </p:cNvPr>
              <p:cNvSpPr/>
              <p:nvPr/>
            </p:nvSpPr>
            <p:spPr>
              <a:xfrm>
                <a:off x="905029" y="16233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6" name="Circle">
                <a:extLst>
                  <a:ext uri="{FF2B5EF4-FFF2-40B4-BE49-F238E27FC236}">
                    <a16:creationId xmlns:a16="http://schemas.microsoft.com/office/drawing/2014/main" id="{4AD9DFB9-F1BF-8149-B74F-20ACCF51432E}"/>
                  </a:ext>
                </a:extLst>
              </p:cNvPr>
              <p:cNvSpPr/>
              <p:nvPr/>
            </p:nvSpPr>
            <p:spPr>
              <a:xfrm>
                <a:off x="1114078" y="22387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7" name="Circle">
                <a:extLst>
                  <a:ext uri="{FF2B5EF4-FFF2-40B4-BE49-F238E27FC236}">
                    <a16:creationId xmlns:a16="http://schemas.microsoft.com/office/drawing/2014/main" id="{C410D344-F064-3A4A-AC5F-2D530FAC52E8}"/>
                  </a:ext>
                </a:extLst>
              </p:cNvPr>
              <p:cNvSpPr/>
              <p:nvPr/>
            </p:nvSpPr>
            <p:spPr>
              <a:xfrm>
                <a:off x="835346" y="22545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8" name="Circle">
                <a:extLst>
                  <a:ext uri="{FF2B5EF4-FFF2-40B4-BE49-F238E27FC236}">
                    <a16:creationId xmlns:a16="http://schemas.microsoft.com/office/drawing/2014/main" id="{F9F7E631-DBC3-4446-BFEB-E202D3350097}"/>
                  </a:ext>
                </a:extLst>
              </p:cNvPr>
              <p:cNvSpPr/>
              <p:nvPr/>
            </p:nvSpPr>
            <p:spPr>
              <a:xfrm>
                <a:off x="1044395" y="157766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9" name="Circle">
                <a:extLst>
                  <a:ext uri="{FF2B5EF4-FFF2-40B4-BE49-F238E27FC236}">
                    <a16:creationId xmlns:a16="http://schemas.microsoft.com/office/drawing/2014/main" id="{F6448A40-7967-8C4E-8DD0-0C4D530A77FD}"/>
                  </a:ext>
                </a:extLst>
              </p:cNvPr>
              <p:cNvSpPr/>
              <p:nvPr/>
            </p:nvSpPr>
            <p:spPr>
              <a:xfrm>
                <a:off x="1044395" y="188534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0" name="Circle">
                <a:extLst>
                  <a:ext uri="{FF2B5EF4-FFF2-40B4-BE49-F238E27FC236}">
                    <a16:creationId xmlns:a16="http://schemas.microsoft.com/office/drawing/2014/main" id="{E23CB0F2-64EF-D542-A9C0-AE26002712EF}"/>
                  </a:ext>
                </a:extLst>
              </p:cNvPr>
              <p:cNvSpPr/>
              <p:nvPr/>
            </p:nvSpPr>
            <p:spPr>
              <a:xfrm>
                <a:off x="1044395" y="2500705"/>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1" name="Circle">
                <a:extLst>
                  <a:ext uri="{FF2B5EF4-FFF2-40B4-BE49-F238E27FC236}">
                    <a16:creationId xmlns:a16="http://schemas.microsoft.com/office/drawing/2014/main" id="{90552854-C202-394A-B264-A3637C65BA89}"/>
                  </a:ext>
                </a:extLst>
              </p:cNvPr>
              <p:cNvSpPr/>
              <p:nvPr/>
            </p:nvSpPr>
            <p:spPr>
              <a:xfrm>
                <a:off x="1044395" y="2685313"/>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2" name="Circle">
                <a:extLst>
                  <a:ext uri="{FF2B5EF4-FFF2-40B4-BE49-F238E27FC236}">
                    <a16:creationId xmlns:a16="http://schemas.microsoft.com/office/drawing/2014/main" id="{E9A53772-1CE7-9946-A25D-C93F251ADF20}"/>
                  </a:ext>
                </a:extLst>
              </p:cNvPr>
              <p:cNvSpPr/>
              <p:nvPr/>
            </p:nvSpPr>
            <p:spPr>
              <a:xfrm>
                <a:off x="1044395" y="77769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3" name="Circle">
                <a:extLst>
                  <a:ext uri="{FF2B5EF4-FFF2-40B4-BE49-F238E27FC236}">
                    <a16:creationId xmlns:a16="http://schemas.microsoft.com/office/drawing/2014/main" id="{0A910F07-D513-B248-8B6F-86F2E75EB5BD}"/>
                  </a:ext>
                </a:extLst>
              </p:cNvPr>
              <p:cNvSpPr/>
              <p:nvPr/>
            </p:nvSpPr>
            <p:spPr>
              <a:xfrm>
                <a:off x="1183761"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4" name="Circle">
                <a:extLst>
                  <a:ext uri="{FF2B5EF4-FFF2-40B4-BE49-F238E27FC236}">
                    <a16:creationId xmlns:a16="http://schemas.microsoft.com/office/drawing/2014/main" id="{B9C138B6-92BB-324A-AC94-D163A05A4B32}"/>
                  </a:ext>
                </a:extLst>
              </p:cNvPr>
              <p:cNvSpPr/>
              <p:nvPr/>
            </p:nvSpPr>
            <p:spPr>
              <a:xfrm>
                <a:off x="1253444"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5" name="Circle">
                <a:extLst>
                  <a:ext uri="{FF2B5EF4-FFF2-40B4-BE49-F238E27FC236}">
                    <a16:creationId xmlns:a16="http://schemas.microsoft.com/office/drawing/2014/main" id="{A655A2AD-CC7E-F248-AFAB-927758D659E6}"/>
                  </a:ext>
                </a:extLst>
              </p:cNvPr>
              <p:cNvSpPr/>
              <p:nvPr/>
            </p:nvSpPr>
            <p:spPr>
              <a:xfrm>
                <a:off x="1253444" y="77769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6" name="Circle">
                <a:extLst>
                  <a:ext uri="{FF2B5EF4-FFF2-40B4-BE49-F238E27FC236}">
                    <a16:creationId xmlns:a16="http://schemas.microsoft.com/office/drawing/2014/main" id="{C0B3E6AD-E9B7-3A49-A4EC-EBEB91885A3C}"/>
                  </a:ext>
                </a:extLst>
              </p:cNvPr>
              <p:cNvSpPr/>
              <p:nvPr/>
            </p:nvSpPr>
            <p:spPr>
              <a:xfrm>
                <a:off x="1253444" y="90076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7" name="Circle">
                <a:extLst>
                  <a:ext uri="{FF2B5EF4-FFF2-40B4-BE49-F238E27FC236}">
                    <a16:creationId xmlns:a16="http://schemas.microsoft.com/office/drawing/2014/main" id="{EA8A2184-677E-344A-A45D-A74F3D666E3F}"/>
                  </a:ext>
                </a:extLst>
              </p:cNvPr>
              <p:cNvSpPr/>
              <p:nvPr/>
            </p:nvSpPr>
            <p:spPr>
              <a:xfrm>
                <a:off x="1183761" y="2254560"/>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8" name="Circle">
                <a:extLst>
                  <a:ext uri="{FF2B5EF4-FFF2-40B4-BE49-F238E27FC236}">
                    <a16:creationId xmlns:a16="http://schemas.microsoft.com/office/drawing/2014/main" id="{C661FE70-E2A2-C743-BA4A-B5824FF41C71}"/>
                  </a:ext>
                </a:extLst>
              </p:cNvPr>
              <p:cNvSpPr/>
              <p:nvPr/>
            </p:nvSpPr>
            <p:spPr>
              <a:xfrm>
                <a:off x="1323127" y="2254560"/>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39" name="Circle">
                <a:extLst>
                  <a:ext uri="{FF2B5EF4-FFF2-40B4-BE49-F238E27FC236}">
                    <a16:creationId xmlns:a16="http://schemas.microsoft.com/office/drawing/2014/main" id="{749274A7-C9B8-FF49-99D1-186AB83FA82D}"/>
                  </a:ext>
                </a:extLst>
              </p:cNvPr>
              <p:cNvSpPr/>
              <p:nvPr/>
            </p:nvSpPr>
            <p:spPr>
              <a:xfrm>
                <a:off x="1253444" y="2562241"/>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0" name="Circle">
                <a:extLst>
                  <a:ext uri="{FF2B5EF4-FFF2-40B4-BE49-F238E27FC236}">
                    <a16:creationId xmlns:a16="http://schemas.microsoft.com/office/drawing/2014/main" id="{41B2B626-0CF3-DA4F-A8BB-763D26E4C0E5}"/>
                  </a:ext>
                </a:extLst>
              </p:cNvPr>
              <p:cNvSpPr/>
              <p:nvPr/>
            </p:nvSpPr>
            <p:spPr>
              <a:xfrm>
                <a:off x="1392810" y="2685313"/>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1" name="Circle">
                <a:extLst>
                  <a:ext uri="{FF2B5EF4-FFF2-40B4-BE49-F238E27FC236}">
                    <a16:creationId xmlns:a16="http://schemas.microsoft.com/office/drawing/2014/main" id="{FE7EBCDB-AD9E-714B-A386-35D300F63897}"/>
                  </a:ext>
                </a:extLst>
              </p:cNvPr>
              <p:cNvSpPr/>
              <p:nvPr/>
            </p:nvSpPr>
            <p:spPr>
              <a:xfrm>
                <a:off x="1323127"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2" name="Circle">
                <a:extLst>
                  <a:ext uri="{FF2B5EF4-FFF2-40B4-BE49-F238E27FC236}">
                    <a16:creationId xmlns:a16="http://schemas.microsoft.com/office/drawing/2014/main" id="{3F9F62C6-3345-1549-AAB4-BC25AD4BFE23}"/>
                  </a:ext>
                </a:extLst>
              </p:cNvPr>
              <p:cNvSpPr/>
              <p:nvPr/>
            </p:nvSpPr>
            <p:spPr>
              <a:xfrm>
                <a:off x="1114078" y="16233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3" name="Circle">
                <a:extLst>
                  <a:ext uri="{FF2B5EF4-FFF2-40B4-BE49-F238E27FC236}">
                    <a16:creationId xmlns:a16="http://schemas.microsoft.com/office/drawing/2014/main" id="{E31870AF-F339-E240-981C-BC2025987430}"/>
                  </a:ext>
                </a:extLst>
              </p:cNvPr>
              <p:cNvSpPr/>
              <p:nvPr/>
            </p:nvSpPr>
            <p:spPr>
              <a:xfrm>
                <a:off x="1392810"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4" name="Circle">
                <a:extLst>
                  <a:ext uri="{FF2B5EF4-FFF2-40B4-BE49-F238E27FC236}">
                    <a16:creationId xmlns:a16="http://schemas.microsoft.com/office/drawing/2014/main" id="{AE6EE44B-0E33-1745-95FB-BECA1DF576C9}"/>
                  </a:ext>
                </a:extLst>
              </p:cNvPr>
              <p:cNvSpPr/>
              <p:nvPr/>
            </p:nvSpPr>
            <p:spPr>
              <a:xfrm>
                <a:off x="1462493"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5" name="Circle">
                <a:extLst>
                  <a:ext uri="{FF2B5EF4-FFF2-40B4-BE49-F238E27FC236}">
                    <a16:creationId xmlns:a16="http://schemas.microsoft.com/office/drawing/2014/main" id="{8BAB2C8B-AED4-DF46-88AF-674C5EE85EDC}"/>
                  </a:ext>
                </a:extLst>
              </p:cNvPr>
              <p:cNvSpPr/>
              <p:nvPr/>
            </p:nvSpPr>
            <p:spPr>
              <a:xfrm>
                <a:off x="1462493"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6" name="Circle">
                <a:extLst>
                  <a:ext uri="{FF2B5EF4-FFF2-40B4-BE49-F238E27FC236}">
                    <a16:creationId xmlns:a16="http://schemas.microsoft.com/office/drawing/2014/main" id="{24998755-F8A0-0B49-9047-AC909CE2FD9B}"/>
                  </a:ext>
                </a:extLst>
              </p:cNvPr>
              <p:cNvSpPr/>
              <p:nvPr/>
            </p:nvSpPr>
            <p:spPr>
              <a:xfrm>
                <a:off x="1392810"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7" name="Circle">
                <a:extLst>
                  <a:ext uri="{FF2B5EF4-FFF2-40B4-BE49-F238E27FC236}">
                    <a16:creationId xmlns:a16="http://schemas.microsoft.com/office/drawing/2014/main" id="{20D5794A-56F7-7E4F-B444-32AFEA46FE31}"/>
                  </a:ext>
                </a:extLst>
              </p:cNvPr>
              <p:cNvSpPr/>
              <p:nvPr/>
            </p:nvSpPr>
            <p:spPr>
              <a:xfrm>
                <a:off x="1323127" y="90076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8" name="Circle">
                <a:extLst>
                  <a:ext uri="{FF2B5EF4-FFF2-40B4-BE49-F238E27FC236}">
                    <a16:creationId xmlns:a16="http://schemas.microsoft.com/office/drawing/2014/main" id="{B1DCFEF6-9E67-F24D-884B-94FB0413E5ED}"/>
                  </a:ext>
                </a:extLst>
              </p:cNvPr>
              <p:cNvSpPr/>
              <p:nvPr/>
            </p:nvSpPr>
            <p:spPr>
              <a:xfrm>
                <a:off x="1462493"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49" name="Circle">
                <a:extLst>
                  <a:ext uri="{FF2B5EF4-FFF2-40B4-BE49-F238E27FC236}">
                    <a16:creationId xmlns:a16="http://schemas.microsoft.com/office/drawing/2014/main" id="{47E9C64D-4272-504C-A039-99FBBBBCD1DC}"/>
                  </a:ext>
                </a:extLst>
              </p:cNvPr>
              <p:cNvSpPr/>
              <p:nvPr/>
            </p:nvSpPr>
            <p:spPr>
              <a:xfrm>
                <a:off x="1392810" y="77769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0" name="Circle">
                <a:extLst>
                  <a:ext uri="{FF2B5EF4-FFF2-40B4-BE49-F238E27FC236}">
                    <a16:creationId xmlns:a16="http://schemas.microsoft.com/office/drawing/2014/main" id="{A03FC0FD-8ADD-A64F-B3C9-64E34359BFBD}"/>
                  </a:ext>
                </a:extLst>
              </p:cNvPr>
              <p:cNvSpPr/>
              <p:nvPr/>
            </p:nvSpPr>
            <p:spPr>
              <a:xfrm>
                <a:off x="1392810" y="34694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1" name="Circle">
                <a:extLst>
                  <a:ext uri="{FF2B5EF4-FFF2-40B4-BE49-F238E27FC236}">
                    <a16:creationId xmlns:a16="http://schemas.microsoft.com/office/drawing/2014/main" id="{BC8560C8-D18B-CE44-A087-A3846357D6FD}"/>
                  </a:ext>
                </a:extLst>
              </p:cNvPr>
              <p:cNvSpPr/>
              <p:nvPr/>
            </p:nvSpPr>
            <p:spPr>
              <a:xfrm>
                <a:off x="1671543" y="28540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2" name="Circle">
                <a:extLst>
                  <a:ext uri="{FF2B5EF4-FFF2-40B4-BE49-F238E27FC236}">
                    <a16:creationId xmlns:a16="http://schemas.microsoft.com/office/drawing/2014/main" id="{AB796710-7AEB-CC4E-9083-26C59EF16F1B}"/>
                  </a:ext>
                </a:extLst>
              </p:cNvPr>
              <p:cNvSpPr/>
              <p:nvPr/>
            </p:nvSpPr>
            <p:spPr>
              <a:xfrm>
                <a:off x="1532176" y="28540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3" name="Circle">
                <a:extLst>
                  <a:ext uri="{FF2B5EF4-FFF2-40B4-BE49-F238E27FC236}">
                    <a16:creationId xmlns:a16="http://schemas.microsoft.com/office/drawing/2014/main" id="{1440994C-58DC-A443-8C34-78FCD27A6B57}"/>
                  </a:ext>
                </a:extLst>
              </p:cNvPr>
              <p:cNvSpPr/>
              <p:nvPr/>
            </p:nvSpPr>
            <p:spPr>
              <a:xfrm>
                <a:off x="1532176" y="16233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4" name="Circle">
                <a:extLst>
                  <a:ext uri="{FF2B5EF4-FFF2-40B4-BE49-F238E27FC236}">
                    <a16:creationId xmlns:a16="http://schemas.microsoft.com/office/drawing/2014/main" id="{E92A9639-9D4D-B04B-B8CC-50D053927DED}"/>
                  </a:ext>
                </a:extLst>
              </p:cNvPr>
              <p:cNvSpPr/>
              <p:nvPr/>
            </p:nvSpPr>
            <p:spPr>
              <a:xfrm>
                <a:off x="1810909" y="16233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5" name="Circle">
                <a:extLst>
                  <a:ext uri="{FF2B5EF4-FFF2-40B4-BE49-F238E27FC236}">
                    <a16:creationId xmlns:a16="http://schemas.microsoft.com/office/drawing/2014/main" id="{197F363A-967A-4E49-8B1F-98E5580D14E3}"/>
                  </a:ext>
                </a:extLst>
              </p:cNvPr>
              <p:cNvSpPr/>
              <p:nvPr/>
            </p:nvSpPr>
            <p:spPr>
              <a:xfrm>
                <a:off x="1392810" y="96230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6" name="Circle">
                <a:extLst>
                  <a:ext uri="{FF2B5EF4-FFF2-40B4-BE49-F238E27FC236}">
                    <a16:creationId xmlns:a16="http://schemas.microsoft.com/office/drawing/2014/main" id="{B31FB1E5-BBC9-A54C-983C-D16FF8902324}"/>
                  </a:ext>
                </a:extLst>
              </p:cNvPr>
              <p:cNvSpPr/>
              <p:nvPr/>
            </p:nvSpPr>
            <p:spPr>
              <a:xfrm>
                <a:off x="1183761" y="96230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7" name="Circle">
                <a:extLst>
                  <a:ext uri="{FF2B5EF4-FFF2-40B4-BE49-F238E27FC236}">
                    <a16:creationId xmlns:a16="http://schemas.microsoft.com/office/drawing/2014/main" id="{6B33DBA1-2BDB-124A-B424-DCD1E03ACF42}"/>
                  </a:ext>
                </a:extLst>
              </p:cNvPr>
              <p:cNvSpPr/>
              <p:nvPr/>
            </p:nvSpPr>
            <p:spPr>
              <a:xfrm>
                <a:off x="1462493" y="90076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8" name="Circle">
                <a:extLst>
                  <a:ext uri="{FF2B5EF4-FFF2-40B4-BE49-F238E27FC236}">
                    <a16:creationId xmlns:a16="http://schemas.microsoft.com/office/drawing/2014/main" id="{B03AE00E-8894-9045-A9CA-840934477383}"/>
                  </a:ext>
                </a:extLst>
              </p:cNvPr>
              <p:cNvSpPr/>
              <p:nvPr/>
            </p:nvSpPr>
            <p:spPr>
              <a:xfrm>
                <a:off x="1601859"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59" name="Circle">
                <a:extLst>
                  <a:ext uri="{FF2B5EF4-FFF2-40B4-BE49-F238E27FC236}">
                    <a16:creationId xmlns:a16="http://schemas.microsoft.com/office/drawing/2014/main" id="{1CCD4964-9DF4-B94F-A27A-C85C3B689570}"/>
                  </a:ext>
                </a:extLst>
              </p:cNvPr>
              <p:cNvSpPr/>
              <p:nvPr/>
            </p:nvSpPr>
            <p:spPr>
              <a:xfrm>
                <a:off x="1950276"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0" name="Circle">
                <a:extLst>
                  <a:ext uri="{FF2B5EF4-FFF2-40B4-BE49-F238E27FC236}">
                    <a16:creationId xmlns:a16="http://schemas.microsoft.com/office/drawing/2014/main" id="{53284C92-1EC4-1244-B4C8-36D0081332D5}"/>
                  </a:ext>
                </a:extLst>
              </p:cNvPr>
              <p:cNvSpPr/>
              <p:nvPr/>
            </p:nvSpPr>
            <p:spPr>
              <a:xfrm>
                <a:off x="1880592"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1" name="Circle">
                <a:extLst>
                  <a:ext uri="{FF2B5EF4-FFF2-40B4-BE49-F238E27FC236}">
                    <a16:creationId xmlns:a16="http://schemas.microsoft.com/office/drawing/2014/main" id="{A950F57C-3FFE-4947-A9CC-25869CBAA569}"/>
                  </a:ext>
                </a:extLst>
              </p:cNvPr>
              <p:cNvSpPr/>
              <p:nvPr/>
            </p:nvSpPr>
            <p:spPr>
              <a:xfrm>
                <a:off x="2019959"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2" name="Circle">
                <a:extLst>
                  <a:ext uri="{FF2B5EF4-FFF2-40B4-BE49-F238E27FC236}">
                    <a16:creationId xmlns:a16="http://schemas.microsoft.com/office/drawing/2014/main" id="{A627BA7B-3193-AC47-B1D7-55A24DA37B89}"/>
                  </a:ext>
                </a:extLst>
              </p:cNvPr>
              <p:cNvSpPr/>
              <p:nvPr/>
            </p:nvSpPr>
            <p:spPr>
              <a:xfrm>
                <a:off x="1810909"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3" name="Circle">
                <a:extLst>
                  <a:ext uri="{FF2B5EF4-FFF2-40B4-BE49-F238E27FC236}">
                    <a16:creationId xmlns:a16="http://schemas.microsoft.com/office/drawing/2014/main" id="{C1C53ABB-B12A-3349-A9A5-CC0DD71D3247}"/>
                  </a:ext>
                </a:extLst>
              </p:cNvPr>
              <p:cNvSpPr/>
              <p:nvPr/>
            </p:nvSpPr>
            <p:spPr>
              <a:xfrm>
                <a:off x="2229008"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4" name="Circle">
                <a:extLst>
                  <a:ext uri="{FF2B5EF4-FFF2-40B4-BE49-F238E27FC236}">
                    <a16:creationId xmlns:a16="http://schemas.microsoft.com/office/drawing/2014/main" id="{FA82BF9D-5F5C-2040-BFC4-B32750E34695}"/>
                  </a:ext>
                </a:extLst>
              </p:cNvPr>
              <p:cNvSpPr/>
              <p:nvPr/>
            </p:nvSpPr>
            <p:spPr>
              <a:xfrm>
                <a:off x="5434430" y="28540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5" name="Circle">
                <a:extLst>
                  <a:ext uri="{FF2B5EF4-FFF2-40B4-BE49-F238E27FC236}">
                    <a16:creationId xmlns:a16="http://schemas.microsoft.com/office/drawing/2014/main" id="{89DF3EA4-204A-5742-A428-8C0D4F3BB3FA}"/>
                  </a:ext>
                </a:extLst>
              </p:cNvPr>
              <p:cNvSpPr/>
              <p:nvPr/>
            </p:nvSpPr>
            <p:spPr>
              <a:xfrm>
                <a:off x="5573796" y="34694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6" name="Circle">
                <a:extLst>
                  <a:ext uri="{FF2B5EF4-FFF2-40B4-BE49-F238E27FC236}">
                    <a16:creationId xmlns:a16="http://schemas.microsoft.com/office/drawing/2014/main" id="{43FD2590-BBBF-5845-B0BE-1565850DBDC2}"/>
                  </a:ext>
                </a:extLst>
              </p:cNvPr>
              <p:cNvSpPr/>
              <p:nvPr/>
            </p:nvSpPr>
            <p:spPr>
              <a:xfrm>
                <a:off x="5016332" y="28540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7" name="Circle">
                <a:extLst>
                  <a:ext uri="{FF2B5EF4-FFF2-40B4-BE49-F238E27FC236}">
                    <a16:creationId xmlns:a16="http://schemas.microsoft.com/office/drawing/2014/main" id="{7F912153-40AA-F94D-9E01-1155938B08B8}"/>
                  </a:ext>
                </a:extLst>
              </p:cNvPr>
              <p:cNvSpPr/>
              <p:nvPr/>
            </p:nvSpPr>
            <p:spPr>
              <a:xfrm>
                <a:off x="4180135"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8" name="Circle">
                <a:extLst>
                  <a:ext uri="{FF2B5EF4-FFF2-40B4-BE49-F238E27FC236}">
                    <a16:creationId xmlns:a16="http://schemas.microsoft.com/office/drawing/2014/main" id="{77BF7C17-3B77-9D4A-9F3B-83BEE20DE182}"/>
                  </a:ext>
                </a:extLst>
              </p:cNvPr>
              <p:cNvSpPr/>
              <p:nvPr/>
            </p:nvSpPr>
            <p:spPr>
              <a:xfrm>
                <a:off x="4180135"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69" name="Circle">
                <a:extLst>
                  <a:ext uri="{FF2B5EF4-FFF2-40B4-BE49-F238E27FC236}">
                    <a16:creationId xmlns:a16="http://schemas.microsoft.com/office/drawing/2014/main" id="{DA1EB15B-7090-104B-9774-9F4C82A38EFA}"/>
                  </a:ext>
                </a:extLst>
              </p:cNvPr>
              <p:cNvSpPr/>
              <p:nvPr/>
            </p:nvSpPr>
            <p:spPr>
              <a:xfrm>
                <a:off x="4946648" y="28540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0" name="Circle">
                <a:extLst>
                  <a:ext uri="{FF2B5EF4-FFF2-40B4-BE49-F238E27FC236}">
                    <a16:creationId xmlns:a16="http://schemas.microsoft.com/office/drawing/2014/main" id="{7581C7DF-8276-CF4F-AE91-EEFDC0C5DE11}"/>
                  </a:ext>
                </a:extLst>
              </p:cNvPr>
              <p:cNvSpPr/>
              <p:nvPr/>
            </p:nvSpPr>
            <p:spPr>
              <a:xfrm>
                <a:off x="4389184"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1" name="Circle">
                <a:extLst>
                  <a:ext uri="{FF2B5EF4-FFF2-40B4-BE49-F238E27FC236}">
                    <a16:creationId xmlns:a16="http://schemas.microsoft.com/office/drawing/2014/main" id="{EF109765-3C31-F54D-B365-0D3C321502AA}"/>
                  </a:ext>
                </a:extLst>
              </p:cNvPr>
              <p:cNvSpPr/>
              <p:nvPr/>
            </p:nvSpPr>
            <p:spPr>
              <a:xfrm>
                <a:off x="4528550"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2" name="Circle">
                <a:extLst>
                  <a:ext uri="{FF2B5EF4-FFF2-40B4-BE49-F238E27FC236}">
                    <a16:creationId xmlns:a16="http://schemas.microsoft.com/office/drawing/2014/main" id="{031A5A1D-68FF-4148-A389-6BA365F8757F}"/>
                  </a:ext>
                </a:extLst>
              </p:cNvPr>
              <p:cNvSpPr/>
              <p:nvPr/>
            </p:nvSpPr>
            <p:spPr>
              <a:xfrm>
                <a:off x="4737600"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3" name="Circle">
                <a:extLst>
                  <a:ext uri="{FF2B5EF4-FFF2-40B4-BE49-F238E27FC236}">
                    <a16:creationId xmlns:a16="http://schemas.microsoft.com/office/drawing/2014/main" id="{D9A9C4FD-3966-E64E-830B-781715B9DA67}"/>
                  </a:ext>
                </a:extLst>
              </p:cNvPr>
              <p:cNvSpPr/>
              <p:nvPr/>
            </p:nvSpPr>
            <p:spPr>
              <a:xfrm>
                <a:off x="4876965"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4" name="Circle">
                <a:extLst>
                  <a:ext uri="{FF2B5EF4-FFF2-40B4-BE49-F238E27FC236}">
                    <a16:creationId xmlns:a16="http://schemas.microsoft.com/office/drawing/2014/main" id="{14133DE6-E711-C34F-9A72-4B3970214359}"/>
                  </a:ext>
                </a:extLst>
              </p:cNvPr>
              <p:cNvSpPr/>
              <p:nvPr/>
            </p:nvSpPr>
            <p:spPr>
              <a:xfrm>
                <a:off x="2507740" y="2562241"/>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5" name="Circle">
                <a:extLst>
                  <a:ext uri="{FF2B5EF4-FFF2-40B4-BE49-F238E27FC236}">
                    <a16:creationId xmlns:a16="http://schemas.microsoft.com/office/drawing/2014/main" id="{43A6B0B2-6121-5A4C-8CB5-A8CB4E191BC9}"/>
                  </a:ext>
                </a:extLst>
              </p:cNvPr>
              <p:cNvSpPr/>
              <p:nvPr/>
            </p:nvSpPr>
            <p:spPr>
              <a:xfrm>
                <a:off x="2856156" y="3485281"/>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6" name="Circle">
                <a:extLst>
                  <a:ext uri="{FF2B5EF4-FFF2-40B4-BE49-F238E27FC236}">
                    <a16:creationId xmlns:a16="http://schemas.microsoft.com/office/drawing/2014/main" id="{B55AC00B-351E-6C49-9DFB-E38053102DDF}"/>
                  </a:ext>
                </a:extLst>
              </p:cNvPr>
              <p:cNvSpPr/>
              <p:nvPr/>
            </p:nvSpPr>
            <p:spPr>
              <a:xfrm>
                <a:off x="4876965" y="188534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7" name="Circle">
                <a:extLst>
                  <a:ext uri="{FF2B5EF4-FFF2-40B4-BE49-F238E27FC236}">
                    <a16:creationId xmlns:a16="http://schemas.microsoft.com/office/drawing/2014/main" id="{DF88D415-11DD-374F-A318-71086BEE9619}"/>
                  </a:ext>
                </a:extLst>
              </p:cNvPr>
              <p:cNvSpPr/>
              <p:nvPr/>
            </p:nvSpPr>
            <p:spPr>
              <a:xfrm>
                <a:off x="5364747" y="151612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8" name="Circle">
                <a:extLst>
                  <a:ext uri="{FF2B5EF4-FFF2-40B4-BE49-F238E27FC236}">
                    <a16:creationId xmlns:a16="http://schemas.microsoft.com/office/drawing/2014/main" id="{B83EEFAD-2ECF-8A40-BD16-21CB6559D1D0}"/>
                  </a:ext>
                </a:extLst>
              </p:cNvPr>
              <p:cNvSpPr/>
              <p:nvPr/>
            </p:nvSpPr>
            <p:spPr>
              <a:xfrm>
                <a:off x="5782845" y="120844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79" name="Circle">
                <a:extLst>
                  <a:ext uri="{FF2B5EF4-FFF2-40B4-BE49-F238E27FC236}">
                    <a16:creationId xmlns:a16="http://schemas.microsoft.com/office/drawing/2014/main" id="{7DD9768D-BB9B-0647-9297-12BF439F11E5}"/>
                  </a:ext>
                </a:extLst>
              </p:cNvPr>
              <p:cNvSpPr/>
              <p:nvPr/>
            </p:nvSpPr>
            <p:spPr>
              <a:xfrm>
                <a:off x="6200945"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0" name="Circle">
                <a:extLst>
                  <a:ext uri="{FF2B5EF4-FFF2-40B4-BE49-F238E27FC236}">
                    <a16:creationId xmlns:a16="http://schemas.microsoft.com/office/drawing/2014/main" id="{EA3571BE-865E-E84A-AB04-C039DD0D115E}"/>
                  </a:ext>
                </a:extLst>
              </p:cNvPr>
              <p:cNvSpPr/>
              <p:nvPr/>
            </p:nvSpPr>
            <p:spPr>
              <a:xfrm>
                <a:off x="6131262"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1" name="Circle">
                <a:extLst>
                  <a:ext uri="{FF2B5EF4-FFF2-40B4-BE49-F238E27FC236}">
                    <a16:creationId xmlns:a16="http://schemas.microsoft.com/office/drawing/2014/main" id="{D4385512-E51A-D847-A039-EEE4C23004F0}"/>
                  </a:ext>
                </a:extLst>
              </p:cNvPr>
              <p:cNvSpPr/>
              <p:nvPr/>
            </p:nvSpPr>
            <p:spPr>
              <a:xfrm>
                <a:off x="6270628"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2" name="Circle">
                <a:extLst>
                  <a:ext uri="{FF2B5EF4-FFF2-40B4-BE49-F238E27FC236}">
                    <a16:creationId xmlns:a16="http://schemas.microsoft.com/office/drawing/2014/main" id="{8E016959-C1CD-DA46-9D79-79B2E7C0AFC8}"/>
                  </a:ext>
                </a:extLst>
              </p:cNvPr>
              <p:cNvSpPr/>
              <p:nvPr/>
            </p:nvSpPr>
            <p:spPr>
              <a:xfrm>
                <a:off x="6061578"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3" name="Circle">
                <a:extLst>
                  <a:ext uri="{FF2B5EF4-FFF2-40B4-BE49-F238E27FC236}">
                    <a16:creationId xmlns:a16="http://schemas.microsoft.com/office/drawing/2014/main" id="{679CC467-C949-1640-848E-C17C2885C5AA}"/>
                  </a:ext>
                </a:extLst>
              </p:cNvPr>
              <p:cNvSpPr/>
              <p:nvPr/>
            </p:nvSpPr>
            <p:spPr>
              <a:xfrm>
                <a:off x="5852528"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4" name="Circle">
                <a:extLst>
                  <a:ext uri="{FF2B5EF4-FFF2-40B4-BE49-F238E27FC236}">
                    <a16:creationId xmlns:a16="http://schemas.microsoft.com/office/drawing/2014/main" id="{09C6464C-43FC-DF4E-AF7E-9AAF19735A3D}"/>
                  </a:ext>
                </a:extLst>
              </p:cNvPr>
              <p:cNvSpPr/>
              <p:nvPr/>
            </p:nvSpPr>
            <p:spPr>
              <a:xfrm>
                <a:off x="5782845"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5" name="Circle">
                <a:extLst>
                  <a:ext uri="{FF2B5EF4-FFF2-40B4-BE49-F238E27FC236}">
                    <a16:creationId xmlns:a16="http://schemas.microsoft.com/office/drawing/2014/main" id="{83AB8939-B9F3-5C42-8EBF-14807C9AA992}"/>
                  </a:ext>
                </a:extLst>
              </p:cNvPr>
              <p:cNvSpPr/>
              <p:nvPr/>
            </p:nvSpPr>
            <p:spPr>
              <a:xfrm>
                <a:off x="5922211"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6" name="Circle">
                <a:extLst>
                  <a:ext uri="{FF2B5EF4-FFF2-40B4-BE49-F238E27FC236}">
                    <a16:creationId xmlns:a16="http://schemas.microsoft.com/office/drawing/2014/main" id="{4F26896C-B965-B04F-B82E-9775D1B6607C}"/>
                  </a:ext>
                </a:extLst>
              </p:cNvPr>
              <p:cNvSpPr/>
              <p:nvPr/>
            </p:nvSpPr>
            <p:spPr>
              <a:xfrm>
                <a:off x="5713162"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7" name="Circle">
                <a:extLst>
                  <a:ext uri="{FF2B5EF4-FFF2-40B4-BE49-F238E27FC236}">
                    <a16:creationId xmlns:a16="http://schemas.microsoft.com/office/drawing/2014/main" id="{19AA5DC0-BC52-ED42-821A-845AA1865230}"/>
                  </a:ext>
                </a:extLst>
              </p:cNvPr>
              <p:cNvSpPr/>
              <p:nvPr/>
            </p:nvSpPr>
            <p:spPr>
              <a:xfrm>
                <a:off x="6340311"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8" name="Circle">
                <a:extLst>
                  <a:ext uri="{FF2B5EF4-FFF2-40B4-BE49-F238E27FC236}">
                    <a16:creationId xmlns:a16="http://schemas.microsoft.com/office/drawing/2014/main" id="{1E55DAD2-B8E6-F144-A9F9-4F82159A26F6}"/>
                  </a:ext>
                </a:extLst>
              </p:cNvPr>
              <p:cNvSpPr/>
              <p:nvPr/>
            </p:nvSpPr>
            <p:spPr>
              <a:xfrm>
                <a:off x="6270628"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89" name="Circle">
                <a:extLst>
                  <a:ext uri="{FF2B5EF4-FFF2-40B4-BE49-F238E27FC236}">
                    <a16:creationId xmlns:a16="http://schemas.microsoft.com/office/drawing/2014/main" id="{D638F4CA-CE1A-BA46-9EF7-8502DEA150C7}"/>
                  </a:ext>
                </a:extLst>
              </p:cNvPr>
              <p:cNvSpPr/>
              <p:nvPr/>
            </p:nvSpPr>
            <p:spPr>
              <a:xfrm>
                <a:off x="6409994"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0" name="Circle">
                <a:extLst>
                  <a:ext uri="{FF2B5EF4-FFF2-40B4-BE49-F238E27FC236}">
                    <a16:creationId xmlns:a16="http://schemas.microsoft.com/office/drawing/2014/main" id="{A3CAA917-D11E-CD4E-A8A4-9B3BD6C4A477}"/>
                  </a:ext>
                </a:extLst>
              </p:cNvPr>
              <p:cNvSpPr/>
              <p:nvPr/>
            </p:nvSpPr>
            <p:spPr>
              <a:xfrm>
                <a:off x="6200945"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1" name="Circle">
                <a:extLst>
                  <a:ext uri="{FF2B5EF4-FFF2-40B4-BE49-F238E27FC236}">
                    <a16:creationId xmlns:a16="http://schemas.microsoft.com/office/drawing/2014/main" id="{AA37979F-929A-1040-9211-E08E85CF8B77}"/>
                  </a:ext>
                </a:extLst>
              </p:cNvPr>
              <p:cNvSpPr/>
              <p:nvPr/>
            </p:nvSpPr>
            <p:spPr>
              <a:xfrm>
                <a:off x="6479677"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2" name="Circle">
                <a:extLst>
                  <a:ext uri="{FF2B5EF4-FFF2-40B4-BE49-F238E27FC236}">
                    <a16:creationId xmlns:a16="http://schemas.microsoft.com/office/drawing/2014/main" id="{5FD36D4C-4298-924C-9FE2-DAA163448510}"/>
                  </a:ext>
                </a:extLst>
              </p:cNvPr>
              <p:cNvSpPr/>
              <p:nvPr/>
            </p:nvSpPr>
            <p:spPr>
              <a:xfrm>
                <a:off x="6409994"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3" name="Circle">
                <a:extLst>
                  <a:ext uri="{FF2B5EF4-FFF2-40B4-BE49-F238E27FC236}">
                    <a16:creationId xmlns:a16="http://schemas.microsoft.com/office/drawing/2014/main" id="{07377AD6-34DF-F242-A94D-43A9894CD3B4}"/>
                  </a:ext>
                </a:extLst>
              </p:cNvPr>
              <p:cNvSpPr/>
              <p:nvPr/>
            </p:nvSpPr>
            <p:spPr>
              <a:xfrm>
                <a:off x="6549360"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4" name="Circle">
                <a:extLst>
                  <a:ext uri="{FF2B5EF4-FFF2-40B4-BE49-F238E27FC236}">
                    <a16:creationId xmlns:a16="http://schemas.microsoft.com/office/drawing/2014/main" id="{C9F836C4-A2B2-8A45-884B-43844F820298}"/>
                  </a:ext>
                </a:extLst>
              </p:cNvPr>
              <p:cNvSpPr/>
              <p:nvPr/>
            </p:nvSpPr>
            <p:spPr>
              <a:xfrm>
                <a:off x="6340311"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5" name="Circle">
                <a:extLst>
                  <a:ext uri="{FF2B5EF4-FFF2-40B4-BE49-F238E27FC236}">
                    <a16:creationId xmlns:a16="http://schemas.microsoft.com/office/drawing/2014/main" id="{09929FB9-7581-FE41-B2BB-744F774FB938}"/>
                  </a:ext>
                </a:extLst>
              </p:cNvPr>
              <p:cNvSpPr/>
              <p:nvPr/>
            </p:nvSpPr>
            <p:spPr>
              <a:xfrm>
                <a:off x="6340311"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6" name="Circle">
                <a:extLst>
                  <a:ext uri="{FF2B5EF4-FFF2-40B4-BE49-F238E27FC236}">
                    <a16:creationId xmlns:a16="http://schemas.microsoft.com/office/drawing/2014/main" id="{914A08B3-9C3A-7647-9AB8-C1CC9407346F}"/>
                  </a:ext>
                </a:extLst>
              </p:cNvPr>
              <p:cNvSpPr/>
              <p:nvPr/>
            </p:nvSpPr>
            <p:spPr>
              <a:xfrm>
                <a:off x="6270628"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7" name="Circle">
                <a:extLst>
                  <a:ext uri="{FF2B5EF4-FFF2-40B4-BE49-F238E27FC236}">
                    <a16:creationId xmlns:a16="http://schemas.microsoft.com/office/drawing/2014/main" id="{DA609A53-CD5D-674F-87A1-FD6D60E8BDE3}"/>
                  </a:ext>
                </a:extLst>
              </p:cNvPr>
              <p:cNvSpPr/>
              <p:nvPr/>
            </p:nvSpPr>
            <p:spPr>
              <a:xfrm>
                <a:off x="6409994"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8" name="Circle">
                <a:extLst>
                  <a:ext uri="{FF2B5EF4-FFF2-40B4-BE49-F238E27FC236}">
                    <a16:creationId xmlns:a16="http://schemas.microsoft.com/office/drawing/2014/main" id="{815134E0-893C-2B44-91F3-07EF0E219761}"/>
                  </a:ext>
                </a:extLst>
              </p:cNvPr>
              <p:cNvSpPr/>
              <p:nvPr/>
            </p:nvSpPr>
            <p:spPr>
              <a:xfrm>
                <a:off x="6200945"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99" name="Circle">
                <a:extLst>
                  <a:ext uri="{FF2B5EF4-FFF2-40B4-BE49-F238E27FC236}">
                    <a16:creationId xmlns:a16="http://schemas.microsoft.com/office/drawing/2014/main" id="{76ED8D76-3BC1-1F47-A149-2BF82A6F9FEF}"/>
                  </a:ext>
                </a:extLst>
              </p:cNvPr>
              <p:cNvSpPr/>
              <p:nvPr/>
            </p:nvSpPr>
            <p:spPr>
              <a:xfrm>
                <a:off x="6409994"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0" name="Circle">
                <a:extLst>
                  <a:ext uri="{FF2B5EF4-FFF2-40B4-BE49-F238E27FC236}">
                    <a16:creationId xmlns:a16="http://schemas.microsoft.com/office/drawing/2014/main" id="{08E12B5F-FDF2-594B-8E24-A5BD46433149}"/>
                  </a:ext>
                </a:extLst>
              </p:cNvPr>
              <p:cNvSpPr/>
              <p:nvPr/>
            </p:nvSpPr>
            <p:spPr>
              <a:xfrm>
                <a:off x="6340311"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1" name="Circle">
                <a:extLst>
                  <a:ext uri="{FF2B5EF4-FFF2-40B4-BE49-F238E27FC236}">
                    <a16:creationId xmlns:a16="http://schemas.microsoft.com/office/drawing/2014/main" id="{C381F8A6-9DA5-DB4F-8151-0B625336FCE1}"/>
                  </a:ext>
                </a:extLst>
              </p:cNvPr>
              <p:cNvSpPr/>
              <p:nvPr/>
            </p:nvSpPr>
            <p:spPr>
              <a:xfrm>
                <a:off x="6479677"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2" name="Circle">
                <a:extLst>
                  <a:ext uri="{FF2B5EF4-FFF2-40B4-BE49-F238E27FC236}">
                    <a16:creationId xmlns:a16="http://schemas.microsoft.com/office/drawing/2014/main" id="{B740BC7D-EF4B-1A4A-949D-94A67536BC12}"/>
                  </a:ext>
                </a:extLst>
              </p:cNvPr>
              <p:cNvSpPr/>
              <p:nvPr/>
            </p:nvSpPr>
            <p:spPr>
              <a:xfrm>
                <a:off x="6270628"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3" name="Circle">
                <a:extLst>
                  <a:ext uri="{FF2B5EF4-FFF2-40B4-BE49-F238E27FC236}">
                    <a16:creationId xmlns:a16="http://schemas.microsoft.com/office/drawing/2014/main" id="{7AC72CB6-B38F-114F-8B91-C0553633EDC6}"/>
                  </a:ext>
                </a:extLst>
              </p:cNvPr>
              <p:cNvSpPr/>
              <p:nvPr/>
            </p:nvSpPr>
            <p:spPr>
              <a:xfrm>
                <a:off x="6340311"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4" name="Circle">
                <a:extLst>
                  <a:ext uri="{FF2B5EF4-FFF2-40B4-BE49-F238E27FC236}">
                    <a16:creationId xmlns:a16="http://schemas.microsoft.com/office/drawing/2014/main" id="{6E7FFB9A-81A9-5E46-9A9D-E095E2674D6C}"/>
                  </a:ext>
                </a:extLst>
              </p:cNvPr>
              <p:cNvSpPr/>
              <p:nvPr/>
            </p:nvSpPr>
            <p:spPr>
              <a:xfrm>
                <a:off x="6270628"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5" name="Circle">
                <a:extLst>
                  <a:ext uri="{FF2B5EF4-FFF2-40B4-BE49-F238E27FC236}">
                    <a16:creationId xmlns:a16="http://schemas.microsoft.com/office/drawing/2014/main" id="{A35CCEB8-6769-D64F-B560-39CE41DFC6B6}"/>
                  </a:ext>
                </a:extLst>
              </p:cNvPr>
              <p:cNvSpPr/>
              <p:nvPr/>
            </p:nvSpPr>
            <p:spPr>
              <a:xfrm>
                <a:off x="6409994"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6" name="Circle">
                <a:extLst>
                  <a:ext uri="{FF2B5EF4-FFF2-40B4-BE49-F238E27FC236}">
                    <a16:creationId xmlns:a16="http://schemas.microsoft.com/office/drawing/2014/main" id="{6CE3348E-056F-6A43-8176-6463E7F9B38A}"/>
                  </a:ext>
                </a:extLst>
              </p:cNvPr>
              <p:cNvSpPr/>
              <p:nvPr/>
            </p:nvSpPr>
            <p:spPr>
              <a:xfrm>
                <a:off x="6200945"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7" name="Circle">
                <a:extLst>
                  <a:ext uri="{FF2B5EF4-FFF2-40B4-BE49-F238E27FC236}">
                    <a16:creationId xmlns:a16="http://schemas.microsoft.com/office/drawing/2014/main" id="{C929BFA2-62E6-6B4A-83CF-30D0A31BBA81}"/>
                  </a:ext>
                </a:extLst>
              </p:cNvPr>
              <p:cNvSpPr/>
              <p:nvPr/>
            </p:nvSpPr>
            <p:spPr>
              <a:xfrm>
                <a:off x="6549360" y="22387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8" name="Circle">
                <a:extLst>
                  <a:ext uri="{FF2B5EF4-FFF2-40B4-BE49-F238E27FC236}">
                    <a16:creationId xmlns:a16="http://schemas.microsoft.com/office/drawing/2014/main" id="{E9EBC73B-F3EF-6742-A52C-20ABB7E759A9}"/>
                  </a:ext>
                </a:extLst>
              </p:cNvPr>
              <p:cNvSpPr/>
              <p:nvPr/>
            </p:nvSpPr>
            <p:spPr>
              <a:xfrm>
                <a:off x="6479677"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09" name="Circle">
                <a:extLst>
                  <a:ext uri="{FF2B5EF4-FFF2-40B4-BE49-F238E27FC236}">
                    <a16:creationId xmlns:a16="http://schemas.microsoft.com/office/drawing/2014/main" id="{BBBE4451-DD66-D041-9F45-100D0B2B5B93}"/>
                  </a:ext>
                </a:extLst>
              </p:cNvPr>
              <p:cNvSpPr/>
              <p:nvPr/>
            </p:nvSpPr>
            <p:spPr>
              <a:xfrm>
                <a:off x="6340311" y="40848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0" name="Circle">
                <a:extLst>
                  <a:ext uri="{FF2B5EF4-FFF2-40B4-BE49-F238E27FC236}">
                    <a16:creationId xmlns:a16="http://schemas.microsoft.com/office/drawing/2014/main" id="{4053C170-98A3-FC4E-ACB5-0859B06526E6}"/>
                  </a:ext>
                </a:extLst>
              </p:cNvPr>
              <p:cNvSpPr/>
              <p:nvPr/>
            </p:nvSpPr>
            <p:spPr>
              <a:xfrm>
                <a:off x="6409994"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1" name="Circle">
                <a:extLst>
                  <a:ext uri="{FF2B5EF4-FFF2-40B4-BE49-F238E27FC236}">
                    <a16:creationId xmlns:a16="http://schemas.microsoft.com/office/drawing/2014/main" id="{1BABFB11-C1D1-0640-B01F-8B665A3CC31E}"/>
                  </a:ext>
                </a:extLst>
              </p:cNvPr>
              <p:cNvSpPr/>
              <p:nvPr/>
            </p:nvSpPr>
            <p:spPr>
              <a:xfrm>
                <a:off x="6270628"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2" name="Circle">
                <a:extLst>
                  <a:ext uri="{FF2B5EF4-FFF2-40B4-BE49-F238E27FC236}">
                    <a16:creationId xmlns:a16="http://schemas.microsoft.com/office/drawing/2014/main" id="{4337C18C-D677-4A46-97EA-59E028B35F19}"/>
                  </a:ext>
                </a:extLst>
              </p:cNvPr>
              <p:cNvSpPr/>
              <p:nvPr/>
            </p:nvSpPr>
            <p:spPr>
              <a:xfrm>
                <a:off x="6200945"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3" name="Circle">
                <a:extLst>
                  <a:ext uri="{FF2B5EF4-FFF2-40B4-BE49-F238E27FC236}">
                    <a16:creationId xmlns:a16="http://schemas.microsoft.com/office/drawing/2014/main" id="{C5D546AC-0E6D-3247-BF55-65B8F30E29BA}"/>
                  </a:ext>
                </a:extLst>
              </p:cNvPr>
              <p:cNvSpPr/>
              <p:nvPr/>
            </p:nvSpPr>
            <p:spPr>
              <a:xfrm>
                <a:off x="6340311"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4" name="Circle">
                <a:extLst>
                  <a:ext uri="{FF2B5EF4-FFF2-40B4-BE49-F238E27FC236}">
                    <a16:creationId xmlns:a16="http://schemas.microsoft.com/office/drawing/2014/main" id="{7D6E2F08-4723-8C4E-B133-56E1F39B853D}"/>
                  </a:ext>
                </a:extLst>
              </p:cNvPr>
              <p:cNvSpPr/>
              <p:nvPr/>
            </p:nvSpPr>
            <p:spPr>
              <a:xfrm>
                <a:off x="6131262"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5" name="Circle">
                <a:extLst>
                  <a:ext uri="{FF2B5EF4-FFF2-40B4-BE49-F238E27FC236}">
                    <a16:creationId xmlns:a16="http://schemas.microsoft.com/office/drawing/2014/main" id="{9BAA5583-7CDE-C643-B6EE-8E306E2F17C1}"/>
                  </a:ext>
                </a:extLst>
              </p:cNvPr>
              <p:cNvSpPr/>
              <p:nvPr/>
            </p:nvSpPr>
            <p:spPr>
              <a:xfrm>
                <a:off x="6409994" y="90076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6" name="Circle">
                <a:extLst>
                  <a:ext uri="{FF2B5EF4-FFF2-40B4-BE49-F238E27FC236}">
                    <a16:creationId xmlns:a16="http://schemas.microsoft.com/office/drawing/2014/main" id="{233CBCB0-724C-5549-934E-2388AE129CCF}"/>
                  </a:ext>
                </a:extLst>
              </p:cNvPr>
              <p:cNvSpPr/>
              <p:nvPr/>
            </p:nvSpPr>
            <p:spPr>
              <a:xfrm>
                <a:off x="6340311" y="90076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7" name="Circle">
                <a:extLst>
                  <a:ext uri="{FF2B5EF4-FFF2-40B4-BE49-F238E27FC236}">
                    <a16:creationId xmlns:a16="http://schemas.microsoft.com/office/drawing/2014/main" id="{6E2B472E-64EE-BD43-85F6-B10C00CE62E3}"/>
                  </a:ext>
                </a:extLst>
              </p:cNvPr>
              <p:cNvSpPr/>
              <p:nvPr/>
            </p:nvSpPr>
            <p:spPr>
              <a:xfrm>
                <a:off x="6479677" y="90076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8" name="Circle">
                <a:extLst>
                  <a:ext uri="{FF2B5EF4-FFF2-40B4-BE49-F238E27FC236}">
                    <a16:creationId xmlns:a16="http://schemas.microsoft.com/office/drawing/2014/main" id="{22FFB1D1-98FF-194F-8BF3-149A93252D65}"/>
                  </a:ext>
                </a:extLst>
              </p:cNvPr>
              <p:cNvSpPr/>
              <p:nvPr/>
            </p:nvSpPr>
            <p:spPr>
              <a:xfrm>
                <a:off x="6270628" y="90076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19" name="Circle">
                <a:extLst>
                  <a:ext uri="{FF2B5EF4-FFF2-40B4-BE49-F238E27FC236}">
                    <a16:creationId xmlns:a16="http://schemas.microsoft.com/office/drawing/2014/main" id="{8C7864BB-F8EB-A345-9546-3AB6B3DD2281}"/>
                  </a:ext>
                </a:extLst>
              </p:cNvPr>
              <p:cNvSpPr/>
              <p:nvPr/>
            </p:nvSpPr>
            <p:spPr>
              <a:xfrm>
                <a:off x="6131262"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0" name="Circle">
                <a:extLst>
                  <a:ext uri="{FF2B5EF4-FFF2-40B4-BE49-F238E27FC236}">
                    <a16:creationId xmlns:a16="http://schemas.microsoft.com/office/drawing/2014/main" id="{F4575521-F0A2-7F49-A6B2-12348F21A697}"/>
                  </a:ext>
                </a:extLst>
              </p:cNvPr>
              <p:cNvSpPr/>
              <p:nvPr/>
            </p:nvSpPr>
            <p:spPr>
              <a:xfrm>
                <a:off x="6061578"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1" name="Circle">
                <a:extLst>
                  <a:ext uri="{FF2B5EF4-FFF2-40B4-BE49-F238E27FC236}">
                    <a16:creationId xmlns:a16="http://schemas.microsoft.com/office/drawing/2014/main" id="{A82DB0F0-3F8A-A449-9BBD-386FD90A11CC}"/>
                  </a:ext>
                </a:extLst>
              </p:cNvPr>
              <p:cNvSpPr/>
              <p:nvPr/>
            </p:nvSpPr>
            <p:spPr>
              <a:xfrm>
                <a:off x="6200945"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2" name="Circle">
                <a:extLst>
                  <a:ext uri="{FF2B5EF4-FFF2-40B4-BE49-F238E27FC236}">
                    <a16:creationId xmlns:a16="http://schemas.microsoft.com/office/drawing/2014/main" id="{300583C6-0FE8-6149-BAA5-29EAAB0B353F}"/>
                  </a:ext>
                </a:extLst>
              </p:cNvPr>
              <p:cNvSpPr/>
              <p:nvPr/>
            </p:nvSpPr>
            <p:spPr>
              <a:xfrm>
                <a:off x="5991894" y="59308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3" name="Circle">
                <a:extLst>
                  <a:ext uri="{FF2B5EF4-FFF2-40B4-BE49-F238E27FC236}">
                    <a16:creationId xmlns:a16="http://schemas.microsoft.com/office/drawing/2014/main" id="{270AFEC8-407F-C440-AF81-4FDAFFB4CFFD}"/>
                  </a:ext>
                </a:extLst>
              </p:cNvPr>
              <p:cNvSpPr/>
              <p:nvPr/>
            </p:nvSpPr>
            <p:spPr>
              <a:xfrm>
                <a:off x="6131262"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4" name="Circle">
                <a:extLst>
                  <a:ext uri="{FF2B5EF4-FFF2-40B4-BE49-F238E27FC236}">
                    <a16:creationId xmlns:a16="http://schemas.microsoft.com/office/drawing/2014/main" id="{17A7F718-27F8-1D46-AAEE-8D5D05CBBEBE}"/>
                  </a:ext>
                </a:extLst>
              </p:cNvPr>
              <p:cNvSpPr/>
              <p:nvPr/>
            </p:nvSpPr>
            <p:spPr>
              <a:xfrm>
                <a:off x="6061578"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5" name="Circle">
                <a:extLst>
                  <a:ext uri="{FF2B5EF4-FFF2-40B4-BE49-F238E27FC236}">
                    <a16:creationId xmlns:a16="http://schemas.microsoft.com/office/drawing/2014/main" id="{6F03BD15-C27F-C44E-902F-89F9ED346D8F}"/>
                  </a:ext>
                </a:extLst>
              </p:cNvPr>
              <p:cNvSpPr/>
              <p:nvPr/>
            </p:nvSpPr>
            <p:spPr>
              <a:xfrm>
                <a:off x="6200945"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6" name="Circle">
                <a:extLst>
                  <a:ext uri="{FF2B5EF4-FFF2-40B4-BE49-F238E27FC236}">
                    <a16:creationId xmlns:a16="http://schemas.microsoft.com/office/drawing/2014/main" id="{F7908A32-6EB6-4444-B9CA-AA22B3D90B8D}"/>
                  </a:ext>
                </a:extLst>
              </p:cNvPr>
              <p:cNvSpPr/>
              <p:nvPr/>
            </p:nvSpPr>
            <p:spPr>
              <a:xfrm>
                <a:off x="5991894" y="716160"/>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7" name="Circle">
                <a:extLst>
                  <a:ext uri="{FF2B5EF4-FFF2-40B4-BE49-F238E27FC236}">
                    <a16:creationId xmlns:a16="http://schemas.microsoft.com/office/drawing/2014/main" id="{84D7FDC2-0777-E443-987A-54A88DC9467B}"/>
                  </a:ext>
                </a:extLst>
              </p:cNvPr>
              <p:cNvSpPr/>
              <p:nvPr/>
            </p:nvSpPr>
            <p:spPr>
              <a:xfrm>
                <a:off x="5573796"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8" name="Circle">
                <a:extLst>
                  <a:ext uri="{FF2B5EF4-FFF2-40B4-BE49-F238E27FC236}">
                    <a16:creationId xmlns:a16="http://schemas.microsoft.com/office/drawing/2014/main" id="{C3AE801A-26C7-1844-9C19-0EB766E729AE}"/>
                  </a:ext>
                </a:extLst>
              </p:cNvPr>
              <p:cNvSpPr/>
              <p:nvPr/>
            </p:nvSpPr>
            <p:spPr>
              <a:xfrm>
                <a:off x="5504113"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29" name="Circle">
                <a:extLst>
                  <a:ext uri="{FF2B5EF4-FFF2-40B4-BE49-F238E27FC236}">
                    <a16:creationId xmlns:a16="http://schemas.microsoft.com/office/drawing/2014/main" id="{59D8838A-08A9-5142-968E-D3C92C4BDC79}"/>
                  </a:ext>
                </a:extLst>
              </p:cNvPr>
              <p:cNvSpPr/>
              <p:nvPr/>
            </p:nvSpPr>
            <p:spPr>
              <a:xfrm>
                <a:off x="5643479"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0" name="Circle">
                <a:extLst>
                  <a:ext uri="{FF2B5EF4-FFF2-40B4-BE49-F238E27FC236}">
                    <a16:creationId xmlns:a16="http://schemas.microsoft.com/office/drawing/2014/main" id="{3E6F9FDA-ED68-1541-8700-7D275DC37C5B}"/>
                  </a:ext>
                </a:extLst>
              </p:cNvPr>
              <p:cNvSpPr/>
              <p:nvPr/>
            </p:nvSpPr>
            <p:spPr>
              <a:xfrm>
                <a:off x="5434430"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1" name="Circle">
                <a:extLst>
                  <a:ext uri="{FF2B5EF4-FFF2-40B4-BE49-F238E27FC236}">
                    <a16:creationId xmlns:a16="http://schemas.microsoft.com/office/drawing/2014/main" id="{48CD1050-59D9-7640-9F8D-7210CBBDE0EA}"/>
                  </a:ext>
                </a:extLst>
              </p:cNvPr>
              <p:cNvSpPr/>
              <p:nvPr/>
            </p:nvSpPr>
            <p:spPr>
              <a:xfrm>
                <a:off x="6061578"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2" name="Circle">
                <a:extLst>
                  <a:ext uri="{FF2B5EF4-FFF2-40B4-BE49-F238E27FC236}">
                    <a16:creationId xmlns:a16="http://schemas.microsoft.com/office/drawing/2014/main" id="{CF5372D1-D597-8945-8CC7-B5A78C604255}"/>
                  </a:ext>
                </a:extLst>
              </p:cNvPr>
              <p:cNvSpPr/>
              <p:nvPr/>
            </p:nvSpPr>
            <p:spPr>
              <a:xfrm>
                <a:off x="5991894"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3" name="Circle">
                <a:extLst>
                  <a:ext uri="{FF2B5EF4-FFF2-40B4-BE49-F238E27FC236}">
                    <a16:creationId xmlns:a16="http://schemas.microsoft.com/office/drawing/2014/main" id="{1D165B43-E76A-6240-9836-EC7B65C47146}"/>
                  </a:ext>
                </a:extLst>
              </p:cNvPr>
              <p:cNvSpPr/>
              <p:nvPr/>
            </p:nvSpPr>
            <p:spPr>
              <a:xfrm>
                <a:off x="6131262"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4" name="Circle">
                <a:extLst>
                  <a:ext uri="{FF2B5EF4-FFF2-40B4-BE49-F238E27FC236}">
                    <a16:creationId xmlns:a16="http://schemas.microsoft.com/office/drawing/2014/main" id="{B4429A13-CB99-3544-93EC-50F6559F09F2}"/>
                  </a:ext>
                </a:extLst>
              </p:cNvPr>
              <p:cNvSpPr/>
              <p:nvPr/>
            </p:nvSpPr>
            <p:spPr>
              <a:xfrm>
                <a:off x="5922211"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5" name="Circle">
                <a:extLst>
                  <a:ext uri="{FF2B5EF4-FFF2-40B4-BE49-F238E27FC236}">
                    <a16:creationId xmlns:a16="http://schemas.microsoft.com/office/drawing/2014/main" id="{EB96BE17-AD59-7D44-8973-4DC112E74A2E}"/>
                  </a:ext>
                </a:extLst>
              </p:cNvPr>
              <p:cNvSpPr/>
              <p:nvPr/>
            </p:nvSpPr>
            <p:spPr>
              <a:xfrm>
                <a:off x="5782845"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6" name="Circle">
                <a:extLst>
                  <a:ext uri="{FF2B5EF4-FFF2-40B4-BE49-F238E27FC236}">
                    <a16:creationId xmlns:a16="http://schemas.microsoft.com/office/drawing/2014/main" id="{93398A09-6BAD-2D45-917D-474E1C9F8269}"/>
                  </a:ext>
                </a:extLst>
              </p:cNvPr>
              <p:cNvSpPr/>
              <p:nvPr/>
            </p:nvSpPr>
            <p:spPr>
              <a:xfrm>
                <a:off x="5713162"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7" name="Circle">
                <a:extLst>
                  <a:ext uri="{FF2B5EF4-FFF2-40B4-BE49-F238E27FC236}">
                    <a16:creationId xmlns:a16="http://schemas.microsoft.com/office/drawing/2014/main" id="{ACF63EB5-7311-C246-9091-5D7047F1CBE2}"/>
                  </a:ext>
                </a:extLst>
              </p:cNvPr>
              <p:cNvSpPr/>
              <p:nvPr/>
            </p:nvSpPr>
            <p:spPr>
              <a:xfrm>
                <a:off x="5852528"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8" name="Circle">
                <a:extLst>
                  <a:ext uri="{FF2B5EF4-FFF2-40B4-BE49-F238E27FC236}">
                    <a16:creationId xmlns:a16="http://schemas.microsoft.com/office/drawing/2014/main" id="{686598D5-E78E-1F44-BCC7-00D4C567EFBA}"/>
                  </a:ext>
                </a:extLst>
              </p:cNvPr>
              <p:cNvSpPr/>
              <p:nvPr/>
            </p:nvSpPr>
            <p:spPr>
              <a:xfrm>
                <a:off x="5643479"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39" name="Circle">
                <a:extLst>
                  <a:ext uri="{FF2B5EF4-FFF2-40B4-BE49-F238E27FC236}">
                    <a16:creationId xmlns:a16="http://schemas.microsoft.com/office/drawing/2014/main" id="{BBCC3226-B980-F447-BB04-D94CBBDDC386}"/>
                  </a:ext>
                </a:extLst>
              </p:cNvPr>
              <p:cNvSpPr/>
              <p:nvPr/>
            </p:nvSpPr>
            <p:spPr>
              <a:xfrm>
                <a:off x="6479677"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0" name="Circle">
                <a:extLst>
                  <a:ext uri="{FF2B5EF4-FFF2-40B4-BE49-F238E27FC236}">
                    <a16:creationId xmlns:a16="http://schemas.microsoft.com/office/drawing/2014/main" id="{4E9B5A78-61C4-5B46-A732-1E296FF33F8D}"/>
                  </a:ext>
                </a:extLst>
              </p:cNvPr>
              <p:cNvSpPr/>
              <p:nvPr/>
            </p:nvSpPr>
            <p:spPr>
              <a:xfrm>
                <a:off x="6409994"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1" name="Circle">
                <a:extLst>
                  <a:ext uri="{FF2B5EF4-FFF2-40B4-BE49-F238E27FC236}">
                    <a16:creationId xmlns:a16="http://schemas.microsoft.com/office/drawing/2014/main" id="{61CFC2E7-1CC8-0146-8F2F-E80205862C9B}"/>
                  </a:ext>
                </a:extLst>
              </p:cNvPr>
              <p:cNvSpPr/>
              <p:nvPr/>
            </p:nvSpPr>
            <p:spPr>
              <a:xfrm>
                <a:off x="6549360"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2" name="Circle">
                <a:extLst>
                  <a:ext uri="{FF2B5EF4-FFF2-40B4-BE49-F238E27FC236}">
                    <a16:creationId xmlns:a16="http://schemas.microsoft.com/office/drawing/2014/main" id="{46E62D21-7352-3B4A-ABE8-2E42BB3CDE3E}"/>
                  </a:ext>
                </a:extLst>
              </p:cNvPr>
              <p:cNvSpPr/>
              <p:nvPr/>
            </p:nvSpPr>
            <p:spPr>
              <a:xfrm>
                <a:off x="6340311"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3" name="Circle">
                <a:extLst>
                  <a:ext uri="{FF2B5EF4-FFF2-40B4-BE49-F238E27FC236}">
                    <a16:creationId xmlns:a16="http://schemas.microsoft.com/office/drawing/2014/main" id="{2F2C02AE-51A3-2841-BDDE-F22D394D6B60}"/>
                  </a:ext>
                </a:extLst>
              </p:cNvPr>
              <p:cNvSpPr/>
              <p:nvPr/>
            </p:nvSpPr>
            <p:spPr>
              <a:xfrm>
                <a:off x="6270628" y="40848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4" name="Circle">
                <a:extLst>
                  <a:ext uri="{FF2B5EF4-FFF2-40B4-BE49-F238E27FC236}">
                    <a16:creationId xmlns:a16="http://schemas.microsoft.com/office/drawing/2014/main" id="{9556EB55-B87E-B448-8FC5-79AED15F133C}"/>
                  </a:ext>
                </a:extLst>
              </p:cNvPr>
              <p:cNvSpPr/>
              <p:nvPr/>
            </p:nvSpPr>
            <p:spPr>
              <a:xfrm>
                <a:off x="6200945" y="40848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5" name="Circle">
                <a:extLst>
                  <a:ext uri="{FF2B5EF4-FFF2-40B4-BE49-F238E27FC236}">
                    <a16:creationId xmlns:a16="http://schemas.microsoft.com/office/drawing/2014/main" id="{352A397D-06C3-984B-8553-9BC0DF6715FC}"/>
                  </a:ext>
                </a:extLst>
              </p:cNvPr>
              <p:cNvSpPr/>
              <p:nvPr/>
            </p:nvSpPr>
            <p:spPr>
              <a:xfrm>
                <a:off x="6340311" y="40848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6" name="Circle">
                <a:extLst>
                  <a:ext uri="{FF2B5EF4-FFF2-40B4-BE49-F238E27FC236}">
                    <a16:creationId xmlns:a16="http://schemas.microsoft.com/office/drawing/2014/main" id="{6FB474A9-1E4C-8B4D-BC89-B2FF9AD75DC8}"/>
                  </a:ext>
                </a:extLst>
              </p:cNvPr>
              <p:cNvSpPr/>
              <p:nvPr/>
            </p:nvSpPr>
            <p:spPr>
              <a:xfrm>
                <a:off x="6131262" y="40848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7" name="Circle">
                <a:extLst>
                  <a:ext uri="{FF2B5EF4-FFF2-40B4-BE49-F238E27FC236}">
                    <a16:creationId xmlns:a16="http://schemas.microsoft.com/office/drawing/2014/main" id="{F0EF4044-136C-7646-8AD4-4E2A591C8778}"/>
                  </a:ext>
                </a:extLst>
              </p:cNvPr>
              <p:cNvSpPr/>
              <p:nvPr/>
            </p:nvSpPr>
            <p:spPr>
              <a:xfrm>
                <a:off x="5155698"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8" name="Circle">
                <a:extLst>
                  <a:ext uri="{FF2B5EF4-FFF2-40B4-BE49-F238E27FC236}">
                    <a16:creationId xmlns:a16="http://schemas.microsoft.com/office/drawing/2014/main" id="{B78895DC-1155-964D-B210-8A61FF88706B}"/>
                  </a:ext>
                </a:extLst>
              </p:cNvPr>
              <p:cNvSpPr/>
              <p:nvPr/>
            </p:nvSpPr>
            <p:spPr>
              <a:xfrm>
                <a:off x="5086015"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49" name="Circle">
                <a:extLst>
                  <a:ext uri="{FF2B5EF4-FFF2-40B4-BE49-F238E27FC236}">
                    <a16:creationId xmlns:a16="http://schemas.microsoft.com/office/drawing/2014/main" id="{C00D62C2-70DC-A14D-9FFD-FE8379932221}"/>
                  </a:ext>
                </a:extLst>
              </p:cNvPr>
              <p:cNvSpPr/>
              <p:nvPr/>
            </p:nvSpPr>
            <p:spPr>
              <a:xfrm>
                <a:off x="5225381"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0" name="Circle">
                <a:extLst>
                  <a:ext uri="{FF2B5EF4-FFF2-40B4-BE49-F238E27FC236}">
                    <a16:creationId xmlns:a16="http://schemas.microsoft.com/office/drawing/2014/main" id="{490FA858-8732-7549-A59A-C31487D091CF}"/>
                  </a:ext>
                </a:extLst>
              </p:cNvPr>
              <p:cNvSpPr/>
              <p:nvPr/>
            </p:nvSpPr>
            <p:spPr>
              <a:xfrm>
                <a:off x="5016332"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1" name="Circle">
                <a:extLst>
                  <a:ext uri="{FF2B5EF4-FFF2-40B4-BE49-F238E27FC236}">
                    <a16:creationId xmlns:a16="http://schemas.microsoft.com/office/drawing/2014/main" id="{92584C3D-DE9E-BA4E-9DD5-A90A478B3168}"/>
                  </a:ext>
                </a:extLst>
              </p:cNvPr>
              <p:cNvSpPr/>
              <p:nvPr/>
            </p:nvSpPr>
            <p:spPr>
              <a:xfrm>
                <a:off x="3901402"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2" name="Circle">
                <a:extLst>
                  <a:ext uri="{FF2B5EF4-FFF2-40B4-BE49-F238E27FC236}">
                    <a16:creationId xmlns:a16="http://schemas.microsoft.com/office/drawing/2014/main" id="{665CA1F6-229F-4748-9BF2-0A1DC6206BF3}"/>
                  </a:ext>
                </a:extLst>
              </p:cNvPr>
              <p:cNvSpPr/>
              <p:nvPr/>
            </p:nvSpPr>
            <p:spPr>
              <a:xfrm>
                <a:off x="3831719"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3" name="Circle">
                <a:extLst>
                  <a:ext uri="{FF2B5EF4-FFF2-40B4-BE49-F238E27FC236}">
                    <a16:creationId xmlns:a16="http://schemas.microsoft.com/office/drawing/2014/main" id="{BFB3B344-1691-F440-88E6-C0FB52645EC2}"/>
                  </a:ext>
                </a:extLst>
              </p:cNvPr>
              <p:cNvSpPr/>
              <p:nvPr/>
            </p:nvSpPr>
            <p:spPr>
              <a:xfrm>
                <a:off x="3971084"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4" name="Circle">
                <a:extLst>
                  <a:ext uri="{FF2B5EF4-FFF2-40B4-BE49-F238E27FC236}">
                    <a16:creationId xmlns:a16="http://schemas.microsoft.com/office/drawing/2014/main" id="{A69D84C8-8BA5-5144-AC8E-C43E9BAB410F}"/>
                  </a:ext>
                </a:extLst>
              </p:cNvPr>
              <p:cNvSpPr/>
              <p:nvPr/>
            </p:nvSpPr>
            <p:spPr>
              <a:xfrm>
                <a:off x="3762036"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5" name="Circle">
                <a:extLst>
                  <a:ext uri="{FF2B5EF4-FFF2-40B4-BE49-F238E27FC236}">
                    <a16:creationId xmlns:a16="http://schemas.microsoft.com/office/drawing/2014/main" id="{EB8B784A-70D5-5B4B-A0E5-CA562587E0D1}"/>
                  </a:ext>
                </a:extLst>
              </p:cNvPr>
              <p:cNvSpPr/>
              <p:nvPr/>
            </p:nvSpPr>
            <p:spPr>
              <a:xfrm>
                <a:off x="4389184"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6" name="Circle">
                <a:extLst>
                  <a:ext uri="{FF2B5EF4-FFF2-40B4-BE49-F238E27FC236}">
                    <a16:creationId xmlns:a16="http://schemas.microsoft.com/office/drawing/2014/main" id="{FB816073-945C-734C-93FE-8A694598E993}"/>
                  </a:ext>
                </a:extLst>
              </p:cNvPr>
              <p:cNvSpPr/>
              <p:nvPr/>
            </p:nvSpPr>
            <p:spPr>
              <a:xfrm>
                <a:off x="4598233"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7" name="Circle">
                <a:extLst>
                  <a:ext uri="{FF2B5EF4-FFF2-40B4-BE49-F238E27FC236}">
                    <a16:creationId xmlns:a16="http://schemas.microsoft.com/office/drawing/2014/main" id="{19C24DEC-43EA-CB42-BEE0-9A580B3F9328}"/>
                  </a:ext>
                </a:extLst>
              </p:cNvPr>
              <p:cNvSpPr/>
              <p:nvPr/>
            </p:nvSpPr>
            <p:spPr>
              <a:xfrm>
                <a:off x="5086015"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8" name="Circle">
                <a:extLst>
                  <a:ext uri="{FF2B5EF4-FFF2-40B4-BE49-F238E27FC236}">
                    <a16:creationId xmlns:a16="http://schemas.microsoft.com/office/drawing/2014/main" id="{070DDEFA-BBE7-6248-A8E5-5C727C571D47}"/>
                  </a:ext>
                </a:extLst>
              </p:cNvPr>
              <p:cNvSpPr/>
              <p:nvPr/>
            </p:nvSpPr>
            <p:spPr>
              <a:xfrm>
                <a:off x="4946648"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59" name="Circle">
                <a:extLst>
                  <a:ext uri="{FF2B5EF4-FFF2-40B4-BE49-F238E27FC236}">
                    <a16:creationId xmlns:a16="http://schemas.microsoft.com/office/drawing/2014/main" id="{204041DB-FED1-C242-9F14-6AEC1FC4256A}"/>
                  </a:ext>
                </a:extLst>
              </p:cNvPr>
              <p:cNvSpPr/>
              <p:nvPr/>
            </p:nvSpPr>
            <p:spPr>
              <a:xfrm>
                <a:off x="2019959" y="126998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0" name="Circle">
                <a:extLst>
                  <a:ext uri="{FF2B5EF4-FFF2-40B4-BE49-F238E27FC236}">
                    <a16:creationId xmlns:a16="http://schemas.microsoft.com/office/drawing/2014/main" id="{037D418B-1DCF-8349-B858-516B55EAA773}"/>
                  </a:ext>
                </a:extLst>
              </p:cNvPr>
              <p:cNvSpPr/>
              <p:nvPr/>
            </p:nvSpPr>
            <p:spPr>
              <a:xfrm>
                <a:off x="1462493" y="126998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1" name="Circle">
                <a:extLst>
                  <a:ext uri="{FF2B5EF4-FFF2-40B4-BE49-F238E27FC236}">
                    <a16:creationId xmlns:a16="http://schemas.microsoft.com/office/drawing/2014/main" id="{5788E991-FEC6-AC43-AC49-19B64D37EC39}"/>
                  </a:ext>
                </a:extLst>
              </p:cNvPr>
              <p:cNvSpPr/>
              <p:nvPr/>
            </p:nvSpPr>
            <p:spPr>
              <a:xfrm>
                <a:off x="4180135" y="120844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2" name="Circle">
                <a:extLst>
                  <a:ext uri="{FF2B5EF4-FFF2-40B4-BE49-F238E27FC236}">
                    <a16:creationId xmlns:a16="http://schemas.microsoft.com/office/drawing/2014/main" id="{896FA09B-3638-6749-BA04-C303E4F0F3D7}"/>
                  </a:ext>
                </a:extLst>
              </p:cNvPr>
              <p:cNvSpPr/>
              <p:nvPr/>
            </p:nvSpPr>
            <p:spPr>
              <a:xfrm>
                <a:off x="4389184" y="120844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3" name="Circle">
                <a:extLst>
                  <a:ext uri="{FF2B5EF4-FFF2-40B4-BE49-F238E27FC236}">
                    <a16:creationId xmlns:a16="http://schemas.microsoft.com/office/drawing/2014/main" id="{88762D15-F9AB-F44F-952A-7BED6A297722}"/>
                  </a:ext>
                </a:extLst>
              </p:cNvPr>
              <p:cNvSpPr/>
              <p:nvPr/>
            </p:nvSpPr>
            <p:spPr>
              <a:xfrm>
                <a:off x="4458867" y="120844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4" name="Circle">
                <a:extLst>
                  <a:ext uri="{FF2B5EF4-FFF2-40B4-BE49-F238E27FC236}">
                    <a16:creationId xmlns:a16="http://schemas.microsoft.com/office/drawing/2014/main" id="{4483BA40-3A51-DD48-9370-3730FFB85EBC}"/>
                  </a:ext>
                </a:extLst>
              </p:cNvPr>
              <p:cNvSpPr/>
              <p:nvPr/>
            </p:nvSpPr>
            <p:spPr>
              <a:xfrm>
                <a:off x="4946648" y="120844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5" name="Circle">
                <a:extLst>
                  <a:ext uri="{FF2B5EF4-FFF2-40B4-BE49-F238E27FC236}">
                    <a16:creationId xmlns:a16="http://schemas.microsoft.com/office/drawing/2014/main" id="{77DA25C6-02F8-5246-9C1B-B0C7E0609E82}"/>
                  </a:ext>
                </a:extLst>
              </p:cNvPr>
              <p:cNvSpPr/>
              <p:nvPr/>
            </p:nvSpPr>
            <p:spPr>
              <a:xfrm>
                <a:off x="1601859" y="114691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6" name="Circle">
                <a:extLst>
                  <a:ext uri="{FF2B5EF4-FFF2-40B4-BE49-F238E27FC236}">
                    <a16:creationId xmlns:a16="http://schemas.microsoft.com/office/drawing/2014/main" id="{16417E0B-45D2-114D-97B3-FBA446AA8E0E}"/>
                  </a:ext>
                </a:extLst>
              </p:cNvPr>
              <p:cNvSpPr/>
              <p:nvPr/>
            </p:nvSpPr>
            <p:spPr>
              <a:xfrm>
                <a:off x="1671543" y="188534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7" name="Circle">
                <a:extLst>
                  <a:ext uri="{FF2B5EF4-FFF2-40B4-BE49-F238E27FC236}">
                    <a16:creationId xmlns:a16="http://schemas.microsoft.com/office/drawing/2014/main" id="{8CA5FE3F-FB31-3B4E-99FE-8B96B2A22586}"/>
                  </a:ext>
                </a:extLst>
              </p:cNvPr>
              <p:cNvSpPr/>
              <p:nvPr/>
            </p:nvSpPr>
            <p:spPr>
              <a:xfrm>
                <a:off x="2507740" y="145459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8" name="Circle">
                <a:extLst>
                  <a:ext uri="{FF2B5EF4-FFF2-40B4-BE49-F238E27FC236}">
                    <a16:creationId xmlns:a16="http://schemas.microsoft.com/office/drawing/2014/main" id="{281A47A2-A2E1-4F4A-9F2D-439C9A1EDAA7}"/>
                  </a:ext>
                </a:extLst>
              </p:cNvPr>
              <p:cNvSpPr/>
              <p:nvPr/>
            </p:nvSpPr>
            <p:spPr>
              <a:xfrm>
                <a:off x="1671543" y="77769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69" name="Circle">
                <a:extLst>
                  <a:ext uri="{FF2B5EF4-FFF2-40B4-BE49-F238E27FC236}">
                    <a16:creationId xmlns:a16="http://schemas.microsoft.com/office/drawing/2014/main" id="{A2426BBA-7253-304D-B1E2-C28A0200B0E7}"/>
                  </a:ext>
                </a:extLst>
              </p:cNvPr>
              <p:cNvSpPr/>
              <p:nvPr/>
            </p:nvSpPr>
            <p:spPr>
              <a:xfrm>
                <a:off x="2856156" y="83923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0" name="Circle">
                <a:extLst>
                  <a:ext uri="{FF2B5EF4-FFF2-40B4-BE49-F238E27FC236}">
                    <a16:creationId xmlns:a16="http://schemas.microsoft.com/office/drawing/2014/main" id="{62CD456D-92B0-294F-A139-0145F1D14043}"/>
                  </a:ext>
                </a:extLst>
              </p:cNvPr>
              <p:cNvSpPr/>
              <p:nvPr/>
            </p:nvSpPr>
            <p:spPr>
              <a:xfrm>
                <a:off x="3343937" y="83923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1" name="Circle">
                <a:extLst>
                  <a:ext uri="{FF2B5EF4-FFF2-40B4-BE49-F238E27FC236}">
                    <a16:creationId xmlns:a16="http://schemas.microsoft.com/office/drawing/2014/main" id="{BABF79A5-D5B5-B648-9F85-F76866BFFA02}"/>
                  </a:ext>
                </a:extLst>
              </p:cNvPr>
              <p:cNvSpPr/>
              <p:nvPr/>
            </p:nvSpPr>
            <p:spPr>
              <a:xfrm>
                <a:off x="5016332" y="102384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2" name="Circle">
                <a:extLst>
                  <a:ext uri="{FF2B5EF4-FFF2-40B4-BE49-F238E27FC236}">
                    <a16:creationId xmlns:a16="http://schemas.microsoft.com/office/drawing/2014/main" id="{E5354C65-21E1-1D40-A412-FAF109F5EB74}"/>
                  </a:ext>
                </a:extLst>
              </p:cNvPr>
              <p:cNvSpPr/>
              <p:nvPr/>
            </p:nvSpPr>
            <p:spPr>
              <a:xfrm>
                <a:off x="1114078" y="114691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3" name="Circle">
                <a:extLst>
                  <a:ext uri="{FF2B5EF4-FFF2-40B4-BE49-F238E27FC236}">
                    <a16:creationId xmlns:a16="http://schemas.microsoft.com/office/drawing/2014/main" id="{76B1CDC0-26C3-3C44-953C-FB12302ACDD7}"/>
                  </a:ext>
                </a:extLst>
              </p:cNvPr>
              <p:cNvSpPr/>
              <p:nvPr/>
            </p:nvSpPr>
            <p:spPr>
              <a:xfrm>
                <a:off x="1323127" y="114691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4" name="Circle">
                <a:extLst>
                  <a:ext uri="{FF2B5EF4-FFF2-40B4-BE49-F238E27FC236}">
                    <a16:creationId xmlns:a16="http://schemas.microsoft.com/office/drawing/2014/main" id="{49193AB3-126E-F042-888B-2CB74815389B}"/>
                  </a:ext>
                </a:extLst>
              </p:cNvPr>
              <p:cNvSpPr/>
              <p:nvPr/>
            </p:nvSpPr>
            <p:spPr>
              <a:xfrm>
                <a:off x="1532176" y="114691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5" name="Circle">
                <a:extLst>
                  <a:ext uri="{FF2B5EF4-FFF2-40B4-BE49-F238E27FC236}">
                    <a16:creationId xmlns:a16="http://schemas.microsoft.com/office/drawing/2014/main" id="{BC8B448F-80DE-734E-880B-97CA408188FD}"/>
                  </a:ext>
                </a:extLst>
              </p:cNvPr>
              <p:cNvSpPr/>
              <p:nvPr/>
            </p:nvSpPr>
            <p:spPr>
              <a:xfrm>
                <a:off x="2019959" y="114691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6" name="Circle">
                <a:extLst>
                  <a:ext uri="{FF2B5EF4-FFF2-40B4-BE49-F238E27FC236}">
                    <a16:creationId xmlns:a16="http://schemas.microsoft.com/office/drawing/2014/main" id="{E05C0681-7CA6-2244-853B-4F5CD02D6D38}"/>
                  </a:ext>
                </a:extLst>
              </p:cNvPr>
              <p:cNvSpPr/>
              <p:nvPr/>
            </p:nvSpPr>
            <p:spPr>
              <a:xfrm>
                <a:off x="1880592" y="114691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7" name="Circle">
                <a:extLst>
                  <a:ext uri="{FF2B5EF4-FFF2-40B4-BE49-F238E27FC236}">
                    <a16:creationId xmlns:a16="http://schemas.microsoft.com/office/drawing/2014/main" id="{57CDAE13-5DD0-3A40-BE19-C3560192CE12}"/>
                  </a:ext>
                </a:extLst>
              </p:cNvPr>
              <p:cNvSpPr/>
              <p:nvPr/>
            </p:nvSpPr>
            <p:spPr>
              <a:xfrm>
                <a:off x="2507740" y="188534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8" name="Circle">
                <a:extLst>
                  <a:ext uri="{FF2B5EF4-FFF2-40B4-BE49-F238E27FC236}">
                    <a16:creationId xmlns:a16="http://schemas.microsoft.com/office/drawing/2014/main" id="{1B0A517F-F005-4844-BFB7-F3B6C62555AC}"/>
                  </a:ext>
                </a:extLst>
              </p:cNvPr>
              <p:cNvSpPr/>
              <p:nvPr/>
            </p:nvSpPr>
            <p:spPr>
              <a:xfrm>
                <a:off x="2647106" y="188534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79" name="Circle">
                <a:extLst>
                  <a:ext uri="{FF2B5EF4-FFF2-40B4-BE49-F238E27FC236}">
                    <a16:creationId xmlns:a16="http://schemas.microsoft.com/office/drawing/2014/main" id="{A30CABDA-6401-E743-9629-2EDAE3C0A9AD}"/>
                  </a:ext>
                </a:extLst>
              </p:cNvPr>
              <p:cNvSpPr/>
              <p:nvPr/>
            </p:nvSpPr>
            <p:spPr>
              <a:xfrm>
                <a:off x="3134888" y="83923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0" name="Circle">
                <a:extLst>
                  <a:ext uri="{FF2B5EF4-FFF2-40B4-BE49-F238E27FC236}">
                    <a16:creationId xmlns:a16="http://schemas.microsoft.com/office/drawing/2014/main" id="{18B74827-6ACF-EB40-A766-D76D9D6811AC}"/>
                  </a:ext>
                </a:extLst>
              </p:cNvPr>
              <p:cNvSpPr/>
              <p:nvPr/>
            </p:nvSpPr>
            <p:spPr>
              <a:xfrm>
                <a:off x="2368374" y="83923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1" name="Circle">
                <a:extLst>
                  <a:ext uri="{FF2B5EF4-FFF2-40B4-BE49-F238E27FC236}">
                    <a16:creationId xmlns:a16="http://schemas.microsoft.com/office/drawing/2014/main" id="{37962C47-3801-F84E-BF1B-1B58916B7FFA}"/>
                  </a:ext>
                </a:extLst>
              </p:cNvPr>
              <p:cNvSpPr/>
              <p:nvPr/>
            </p:nvSpPr>
            <p:spPr>
              <a:xfrm>
                <a:off x="2507740" y="83923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2" name="Circle">
                <a:extLst>
                  <a:ext uri="{FF2B5EF4-FFF2-40B4-BE49-F238E27FC236}">
                    <a16:creationId xmlns:a16="http://schemas.microsoft.com/office/drawing/2014/main" id="{7AE959DC-FE2C-9A45-968B-008F7DE72E27}"/>
                  </a:ext>
                </a:extLst>
              </p:cNvPr>
              <p:cNvSpPr/>
              <p:nvPr/>
            </p:nvSpPr>
            <p:spPr>
              <a:xfrm>
                <a:off x="2786473" y="83923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3" name="Circle">
                <a:extLst>
                  <a:ext uri="{FF2B5EF4-FFF2-40B4-BE49-F238E27FC236}">
                    <a16:creationId xmlns:a16="http://schemas.microsoft.com/office/drawing/2014/main" id="{2EEFB64F-0257-5E47-A57B-BF1E1C7DDA55}"/>
                  </a:ext>
                </a:extLst>
              </p:cNvPr>
              <p:cNvSpPr/>
              <p:nvPr/>
            </p:nvSpPr>
            <p:spPr>
              <a:xfrm>
                <a:off x="3552986"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4" name="Circle">
                <a:extLst>
                  <a:ext uri="{FF2B5EF4-FFF2-40B4-BE49-F238E27FC236}">
                    <a16:creationId xmlns:a16="http://schemas.microsoft.com/office/drawing/2014/main" id="{88F62B0D-DAF3-5449-9A55-60998B9A8211}"/>
                  </a:ext>
                </a:extLst>
              </p:cNvPr>
              <p:cNvSpPr/>
              <p:nvPr/>
            </p:nvSpPr>
            <p:spPr>
              <a:xfrm>
                <a:off x="3622669"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5" name="Circle">
                <a:extLst>
                  <a:ext uri="{FF2B5EF4-FFF2-40B4-BE49-F238E27FC236}">
                    <a16:creationId xmlns:a16="http://schemas.microsoft.com/office/drawing/2014/main" id="{D893D091-6C69-4547-B640-297E6FA34FC7}"/>
                  </a:ext>
                </a:extLst>
              </p:cNvPr>
              <p:cNvSpPr/>
              <p:nvPr/>
            </p:nvSpPr>
            <p:spPr>
              <a:xfrm>
                <a:off x="3762036"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6" name="Circle">
                <a:extLst>
                  <a:ext uri="{FF2B5EF4-FFF2-40B4-BE49-F238E27FC236}">
                    <a16:creationId xmlns:a16="http://schemas.microsoft.com/office/drawing/2014/main" id="{216FCEE5-F45F-B94A-B065-C610D31F91E9}"/>
                  </a:ext>
                </a:extLst>
              </p:cNvPr>
              <p:cNvSpPr/>
              <p:nvPr/>
            </p:nvSpPr>
            <p:spPr>
              <a:xfrm>
                <a:off x="5782845" y="96230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7" name="Circle">
                <a:extLst>
                  <a:ext uri="{FF2B5EF4-FFF2-40B4-BE49-F238E27FC236}">
                    <a16:creationId xmlns:a16="http://schemas.microsoft.com/office/drawing/2014/main" id="{CDD2844F-0468-424A-AF08-624B01549590}"/>
                  </a:ext>
                </a:extLst>
              </p:cNvPr>
              <p:cNvSpPr/>
              <p:nvPr/>
            </p:nvSpPr>
            <p:spPr>
              <a:xfrm>
                <a:off x="4946648" y="1023840"/>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8" name="Circle">
                <a:extLst>
                  <a:ext uri="{FF2B5EF4-FFF2-40B4-BE49-F238E27FC236}">
                    <a16:creationId xmlns:a16="http://schemas.microsoft.com/office/drawing/2014/main" id="{D505FC1B-BDFB-4743-B822-D4A881D553F6}"/>
                  </a:ext>
                </a:extLst>
              </p:cNvPr>
              <p:cNvSpPr/>
              <p:nvPr/>
            </p:nvSpPr>
            <p:spPr>
              <a:xfrm>
                <a:off x="3413620"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89" name="Circle">
                <a:extLst>
                  <a:ext uri="{FF2B5EF4-FFF2-40B4-BE49-F238E27FC236}">
                    <a16:creationId xmlns:a16="http://schemas.microsoft.com/office/drawing/2014/main" id="{2E3A9655-8DE9-EC41-A13C-77B7BDBA2DCC}"/>
                  </a:ext>
                </a:extLst>
              </p:cNvPr>
              <p:cNvSpPr/>
              <p:nvPr/>
            </p:nvSpPr>
            <p:spPr>
              <a:xfrm>
                <a:off x="3692352" y="22387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0" name="Circle">
                <a:extLst>
                  <a:ext uri="{FF2B5EF4-FFF2-40B4-BE49-F238E27FC236}">
                    <a16:creationId xmlns:a16="http://schemas.microsoft.com/office/drawing/2014/main" id="{23F14322-E6D1-314C-9772-EC1AC2B42345}"/>
                  </a:ext>
                </a:extLst>
              </p:cNvPr>
              <p:cNvSpPr/>
              <p:nvPr/>
            </p:nvSpPr>
            <p:spPr>
              <a:xfrm>
                <a:off x="3762036"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1" name="Circle">
                <a:extLst>
                  <a:ext uri="{FF2B5EF4-FFF2-40B4-BE49-F238E27FC236}">
                    <a16:creationId xmlns:a16="http://schemas.microsoft.com/office/drawing/2014/main" id="{AEAC10D7-C600-644A-BCA0-4CEB98D07C16}"/>
                  </a:ext>
                </a:extLst>
              </p:cNvPr>
              <p:cNvSpPr/>
              <p:nvPr/>
            </p:nvSpPr>
            <p:spPr>
              <a:xfrm>
                <a:off x="3901402"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2" name="Circle">
                <a:extLst>
                  <a:ext uri="{FF2B5EF4-FFF2-40B4-BE49-F238E27FC236}">
                    <a16:creationId xmlns:a16="http://schemas.microsoft.com/office/drawing/2014/main" id="{3B679874-86B0-2043-A83A-172124378E3C}"/>
                  </a:ext>
                </a:extLst>
              </p:cNvPr>
              <p:cNvSpPr/>
              <p:nvPr/>
            </p:nvSpPr>
            <p:spPr>
              <a:xfrm>
                <a:off x="3831719" y="34694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3" name="Circle">
                <a:extLst>
                  <a:ext uri="{FF2B5EF4-FFF2-40B4-BE49-F238E27FC236}">
                    <a16:creationId xmlns:a16="http://schemas.microsoft.com/office/drawing/2014/main" id="{A2EB4D30-DBA4-4A4E-9C0A-EFB836D115E5}"/>
                  </a:ext>
                </a:extLst>
              </p:cNvPr>
              <p:cNvSpPr/>
              <p:nvPr/>
            </p:nvSpPr>
            <p:spPr>
              <a:xfrm>
                <a:off x="3065205"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4" name="Circle">
                <a:extLst>
                  <a:ext uri="{FF2B5EF4-FFF2-40B4-BE49-F238E27FC236}">
                    <a16:creationId xmlns:a16="http://schemas.microsoft.com/office/drawing/2014/main" id="{AB285E11-C0F9-6046-8650-7D69E4B1B22B}"/>
                  </a:ext>
                </a:extLst>
              </p:cNvPr>
              <p:cNvSpPr/>
              <p:nvPr/>
            </p:nvSpPr>
            <p:spPr>
              <a:xfrm>
                <a:off x="2716790"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5" name="Circle">
                <a:extLst>
                  <a:ext uri="{FF2B5EF4-FFF2-40B4-BE49-F238E27FC236}">
                    <a16:creationId xmlns:a16="http://schemas.microsoft.com/office/drawing/2014/main" id="{D99C1181-F247-D249-8292-BCA35D99A676}"/>
                  </a:ext>
                </a:extLst>
              </p:cNvPr>
              <p:cNvSpPr/>
              <p:nvPr/>
            </p:nvSpPr>
            <p:spPr>
              <a:xfrm>
                <a:off x="2995522"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6" name="Circle">
                <a:extLst>
                  <a:ext uri="{FF2B5EF4-FFF2-40B4-BE49-F238E27FC236}">
                    <a16:creationId xmlns:a16="http://schemas.microsoft.com/office/drawing/2014/main" id="{DDE264C3-DFF3-E245-9FAB-2EC56CA4DBBF}"/>
                  </a:ext>
                </a:extLst>
              </p:cNvPr>
              <p:cNvSpPr/>
              <p:nvPr/>
            </p:nvSpPr>
            <p:spPr>
              <a:xfrm>
                <a:off x="3343937" y="22387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7" name="Circle">
                <a:extLst>
                  <a:ext uri="{FF2B5EF4-FFF2-40B4-BE49-F238E27FC236}">
                    <a16:creationId xmlns:a16="http://schemas.microsoft.com/office/drawing/2014/main" id="{41C5B19B-12EA-C445-96B7-CF73135658E0}"/>
                  </a:ext>
                </a:extLst>
              </p:cNvPr>
              <p:cNvSpPr/>
              <p:nvPr/>
            </p:nvSpPr>
            <p:spPr>
              <a:xfrm>
                <a:off x="2856156"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8" name="Circle">
                <a:extLst>
                  <a:ext uri="{FF2B5EF4-FFF2-40B4-BE49-F238E27FC236}">
                    <a16:creationId xmlns:a16="http://schemas.microsoft.com/office/drawing/2014/main" id="{731E53FC-EFEB-0A46-A0CC-7039DD348E52}"/>
                  </a:ext>
                </a:extLst>
              </p:cNvPr>
              <p:cNvSpPr/>
              <p:nvPr/>
            </p:nvSpPr>
            <p:spPr>
              <a:xfrm>
                <a:off x="5991894" y="90076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199" name="Circle">
                <a:extLst>
                  <a:ext uri="{FF2B5EF4-FFF2-40B4-BE49-F238E27FC236}">
                    <a16:creationId xmlns:a16="http://schemas.microsoft.com/office/drawing/2014/main" id="{FB8D6D0B-8187-5D48-A275-58EEC87ACFF0}"/>
                  </a:ext>
                </a:extLst>
              </p:cNvPr>
              <p:cNvSpPr/>
              <p:nvPr/>
            </p:nvSpPr>
            <p:spPr>
              <a:xfrm>
                <a:off x="2995522"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0" name="Circle">
                <a:extLst>
                  <a:ext uri="{FF2B5EF4-FFF2-40B4-BE49-F238E27FC236}">
                    <a16:creationId xmlns:a16="http://schemas.microsoft.com/office/drawing/2014/main" id="{66291AD1-B77F-F54A-A105-C789921814B6}"/>
                  </a:ext>
                </a:extLst>
              </p:cNvPr>
              <p:cNvSpPr/>
              <p:nvPr/>
            </p:nvSpPr>
            <p:spPr>
              <a:xfrm>
                <a:off x="3483303"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1" name="Circle">
                <a:extLst>
                  <a:ext uri="{FF2B5EF4-FFF2-40B4-BE49-F238E27FC236}">
                    <a16:creationId xmlns:a16="http://schemas.microsoft.com/office/drawing/2014/main" id="{5394EF78-9DAA-C94B-82C5-54EBD3AEFA42}"/>
                  </a:ext>
                </a:extLst>
              </p:cNvPr>
              <p:cNvSpPr/>
              <p:nvPr/>
            </p:nvSpPr>
            <p:spPr>
              <a:xfrm>
                <a:off x="3274254"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2" name="Circle">
                <a:extLst>
                  <a:ext uri="{FF2B5EF4-FFF2-40B4-BE49-F238E27FC236}">
                    <a16:creationId xmlns:a16="http://schemas.microsoft.com/office/drawing/2014/main" id="{EA9AACDC-F521-294C-9362-2E9B9AAD5126}"/>
                  </a:ext>
                </a:extLst>
              </p:cNvPr>
              <p:cNvSpPr/>
              <p:nvPr/>
            </p:nvSpPr>
            <p:spPr>
              <a:xfrm>
                <a:off x="2507740"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3" name="Circle">
                <a:extLst>
                  <a:ext uri="{FF2B5EF4-FFF2-40B4-BE49-F238E27FC236}">
                    <a16:creationId xmlns:a16="http://schemas.microsoft.com/office/drawing/2014/main" id="{72AB4719-4A47-844A-98D6-CC1951A25CBA}"/>
                  </a:ext>
                </a:extLst>
              </p:cNvPr>
              <p:cNvSpPr/>
              <p:nvPr/>
            </p:nvSpPr>
            <p:spPr>
              <a:xfrm>
                <a:off x="2577423" y="654624"/>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4" name="Circle">
                <a:extLst>
                  <a:ext uri="{FF2B5EF4-FFF2-40B4-BE49-F238E27FC236}">
                    <a16:creationId xmlns:a16="http://schemas.microsoft.com/office/drawing/2014/main" id="{9AA30E3A-A611-424B-8ADF-11C504D244C8}"/>
                  </a:ext>
                </a:extLst>
              </p:cNvPr>
              <p:cNvSpPr/>
              <p:nvPr/>
            </p:nvSpPr>
            <p:spPr>
              <a:xfrm>
                <a:off x="2925839"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5" name="Circle">
                <a:extLst>
                  <a:ext uri="{FF2B5EF4-FFF2-40B4-BE49-F238E27FC236}">
                    <a16:creationId xmlns:a16="http://schemas.microsoft.com/office/drawing/2014/main" id="{78BDD33F-4F9A-834C-BB1F-53425819C303}"/>
                  </a:ext>
                </a:extLst>
              </p:cNvPr>
              <p:cNvSpPr/>
              <p:nvPr/>
            </p:nvSpPr>
            <p:spPr>
              <a:xfrm>
                <a:off x="3134888"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6" name="Circle">
                <a:extLst>
                  <a:ext uri="{FF2B5EF4-FFF2-40B4-BE49-F238E27FC236}">
                    <a16:creationId xmlns:a16="http://schemas.microsoft.com/office/drawing/2014/main" id="{5E136E5F-A9D4-D54D-998D-83274DE614D0}"/>
                  </a:ext>
                </a:extLst>
              </p:cNvPr>
              <p:cNvSpPr/>
              <p:nvPr/>
            </p:nvSpPr>
            <p:spPr>
              <a:xfrm>
                <a:off x="3204571" y="470016"/>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7" name="Circle">
                <a:extLst>
                  <a:ext uri="{FF2B5EF4-FFF2-40B4-BE49-F238E27FC236}">
                    <a16:creationId xmlns:a16="http://schemas.microsoft.com/office/drawing/2014/main" id="{BBE2A90D-E72C-0248-A56C-4A34730E7913}"/>
                  </a:ext>
                </a:extLst>
              </p:cNvPr>
              <p:cNvSpPr/>
              <p:nvPr/>
            </p:nvSpPr>
            <p:spPr>
              <a:xfrm>
                <a:off x="5016332" y="83923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8" name="Circle">
                <a:extLst>
                  <a:ext uri="{FF2B5EF4-FFF2-40B4-BE49-F238E27FC236}">
                    <a16:creationId xmlns:a16="http://schemas.microsoft.com/office/drawing/2014/main" id="{D0465481-61DA-6849-B5F4-9C25D5611593}"/>
                  </a:ext>
                </a:extLst>
              </p:cNvPr>
              <p:cNvSpPr/>
              <p:nvPr/>
            </p:nvSpPr>
            <p:spPr>
              <a:xfrm>
                <a:off x="5086015" y="83923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09" name="Circle">
                <a:extLst>
                  <a:ext uri="{FF2B5EF4-FFF2-40B4-BE49-F238E27FC236}">
                    <a16:creationId xmlns:a16="http://schemas.microsoft.com/office/drawing/2014/main" id="{710A0538-B48D-F74F-BE55-2A0CD694FE70}"/>
                  </a:ext>
                </a:extLst>
              </p:cNvPr>
              <p:cNvSpPr/>
              <p:nvPr/>
            </p:nvSpPr>
            <p:spPr>
              <a:xfrm>
                <a:off x="5225381" y="83923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0" name="Circle">
                <a:extLst>
                  <a:ext uri="{FF2B5EF4-FFF2-40B4-BE49-F238E27FC236}">
                    <a16:creationId xmlns:a16="http://schemas.microsoft.com/office/drawing/2014/main" id="{88CFBA36-E8CD-DC43-A394-3163EDD568BC}"/>
                  </a:ext>
                </a:extLst>
              </p:cNvPr>
              <p:cNvSpPr/>
              <p:nvPr/>
            </p:nvSpPr>
            <p:spPr>
              <a:xfrm>
                <a:off x="4040769" y="83923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1" name="Circle">
                <a:extLst>
                  <a:ext uri="{FF2B5EF4-FFF2-40B4-BE49-F238E27FC236}">
                    <a16:creationId xmlns:a16="http://schemas.microsoft.com/office/drawing/2014/main" id="{1EA5BEE1-88F2-B243-B8F6-0FA8BC7FAE6F}"/>
                  </a:ext>
                </a:extLst>
              </p:cNvPr>
              <p:cNvSpPr/>
              <p:nvPr/>
            </p:nvSpPr>
            <p:spPr>
              <a:xfrm>
                <a:off x="4319501" y="83923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2" name="Circle">
                <a:extLst>
                  <a:ext uri="{FF2B5EF4-FFF2-40B4-BE49-F238E27FC236}">
                    <a16:creationId xmlns:a16="http://schemas.microsoft.com/office/drawing/2014/main" id="{D3259A41-09BB-3C4C-BBA6-9EFB057330F9}"/>
                  </a:ext>
                </a:extLst>
              </p:cNvPr>
              <p:cNvSpPr/>
              <p:nvPr/>
            </p:nvSpPr>
            <p:spPr>
              <a:xfrm>
                <a:off x="4667916" y="839232"/>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3" name="Circle">
                <a:extLst>
                  <a:ext uri="{FF2B5EF4-FFF2-40B4-BE49-F238E27FC236}">
                    <a16:creationId xmlns:a16="http://schemas.microsoft.com/office/drawing/2014/main" id="{124AA1AB-D714-5247-AFD0-AA609BDD8D2B}"/>
                  </a:ext>
                </a:extLst>
              </p:cNvPr>
              <p:cNvSpPr/>
              <p:nvPr/>
            </p:nvSpPr>
            <p:spPr>
              <a:xfrm>
                <a:off x="6479677" y="40848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4" name="Circle">
                <a:extLst>
                  <a:ext uri="{FF2B5EF4-FFF2-40B4-BE49-F238E27FC236}">
                    <a16:creationId xmlns:a16="http://schemas.microsoft.com/office/drawing/2014/main" id="{4B04991E-8607-7648-97F7-C19969DBB89F}"/>
                  </a:ext>
                </a:extLst>
              </p:cNvPr>
              <p:cNvSpPr/>
              <p:nvPr/>
            </p:nvSpPr>
            <p:spPr>
              <a:xfrm>
                <a:off x="6409994" y="40848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5" name="Circle">
                <a:extLst>
                  <a:ext uri="{FF2B5EF4-FFF2-40B4-BE49-F238E27FC236}">
                    <a16:creationId xmlns:a16="http://schemas.microsoft.com/office/drawing/2014/main" id="{6330F87B-F452-2E46-A9D1-62B40278F37F}"/>
                  </a:ext>
                </a:extLst>
              </p:cNvPr>
              <p:cNvSpPr/>
              <p:nvPr/>
            </p:nvSpPr>
            <p:spPr>
              <a:xfrm>
                <a:off x="6549360" y="408480"/>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6" name="Circle">
                <a:extLst>
                  <a:ext uri="{FF2B5EF4-FFF2-40B4-BE49-F238E27FC236}">
                    <a16:creationId xmlns:a16="http://schemas.microsoft.com/office/drawing/2014/main" id="{27B54894-C21A-7047-A903-A484F31B9D1D}"/>
                  </a:ext>
                </a:extLst>
              </p:cNvPr>
              <p:cNvSpPr/>
              <p:nvPr/>
            </p:nvSpPr>
            <p:spPr>
              <a:xfrm>
                <a:off x="6340311" y="40848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7" name="Circle">
                <a:extLst>
                  <a:ext uri="{FF2B5EF4-FFF2-40B4-BE49-F238E27FC236}">
                    <a16:creationId xmlns:a16="http://schemas.microsoft.com/office/drawing/2014/main" id="{55408EC9-3F9A-DB4E-A657-A2E83378B70E}"/>
                  </a:ext>
                </a:extLst>
              </p:cNvPr>
              <p:cNvSpPr/>
              <p:nvPr/>
            </p:nvSpPr>
            <p:spPr>
              <a:xfrm>
                <a:off x="6549360" y="59308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8" name="Circle">
                <a:extLst>
                  <a:ext uri="{FF2B5EF4-FFF2-40B4-BE49-F238E27FC236}">
                    <a16:creationId xmlns:a16="http://schemas.microsoft.com/office/drawing/2014/main" id="{BC6F80D3-C894-314C-A7B0-E8C04CC331A3}"/>
                  </a:ext>
                </a:extLst>
              </p:cNvPr>
              <p:cNvSpPr/>
              <p:nvPr/>
            </p:nvSpPr>
            <p:spPr>
              <a:xfrm>
                <a:off x="6479677"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19" name="Circle">
                <a:extLst>
                  <a:ext uri="{FF2B5EF4-FFF2-40B4-BE49-F238E27FC236}">
                    <a16:creationId xmlns:a16="http://schemas.microsoft.com/office/drawing/2014/main" id="{7F8408A4-2FDB-9545-8D66-83597AA42FA1}"/>
                  </a:ext>
                </a:extLst>
              </p:cNvPr>
              <p:cNvSpPr/>
              <p:nvPr/>
            </p:nvSpPr>
            <p:spPr>
              <a:xfrm>
                <a:off x="6619043"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0" name="Circle">
                <a:extLst>
                  <a:ext uri="{FF2B5EF4-FFF2-40B4-BE49-F238E27FC236}">
                    <a16:creationId xmlns:a16="http://schemas.microsoft.com/office/drawing/2014/main" id="{D7AF61D6-CC83-0F42-873B-348945722920}"/>
                  </a:ext>
                </a:extLst>
              </p:cNvPr>
              <p:cNvSpPr/>
              <p:nvPr/>
            </p:nvSpPr>
            <p:spPr>
              <a:xfrm>
                <a:off x="6409994" y="59308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1" name="Circle">
                <a:extLst>
                  <a:ext uri="{FF2B5EF4-FFF2-40B4-BE49-F238E27FC236}">
                    <a16:creationId xmlns:a16="http://schemas.microsoft.com/office/drawing/2014/main" id="{95B6E91A-9F2F-A444-8777-6172CB865340}"/>
                  </a:ext>
                </a:extLst>
              </p:cNvPr>
              <p:cNvSpPr/>
              <p:nvPr/>
            </p:nvSpPr>
            <p:spPr>
              <a:xfrm>
                <a:off x="6549360" y="716160"/>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2" name="Circle">
                <a:extLst>
                  <a:ext uri="{FF2B5EF4-FFF2-40B4-BE49-F238E27FC236}">
                    <a16:creationId xmlns:a16="http://schemas.microsoft.com/office/drawing/2014/main" id="{5777ADA1-539E-7641-AE4F-EE566ACD166C}"/>
                  </a:ext>
                </a:extLst>
              </p:cNvPr>
              <p:cNvSpPr/>
              <p:nvPr/>
            </p:nvSpPr>
            <p:spPr>
              <a:xfrm>
                <a:off x="6479677"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3" name="Circle">
                <a:extLst>
                  <a:ext uri="{FF2B5EF4-FFF2-40B4-BE49-F238E27FC236}">
                    <a16:creationId xmlns:a16="http://schemas.microsoft.com/office/drawing/2014/main" id="{B81F9412-EC28-2F45-9338-F740A082CA9E}"/>
                  </a:ext>
                </a:extLst>
              </p:cNvPr>
              <p:cNvSpPr/>
              <p:nvPr/>
            </p:nvSpPr>
            <p:spPr>
              <a:xfrm>
                <a:off x="6619043"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4" name="Circle">
                <a:extLst>
                  <a:ext uri="{FF2B5EF4-FFF2-40B4-BE49-F238E27FC236}">
                    <a16:creationId xmlns:a16="http://schemas.microsoft.com/office/drawing/2014/main" id="{DCCD2D4E-F132-734B-B95D-79AB93ADEE3B}"/>
                  </a:ext>
                </a:extLst>
              </p:cNvPr>
              <p:cNvSpPr/>
              <p:nvPr/>
            </p:nvSpPr>
            <p:spPr>
              <a:xfrm>
                <a:off x="6409994" y="71616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5" name="Circle">
                <a:extLst>
                  <a:ext uri="{FF2B5EF4-FFF2-40B4-BE49-F238E27FC236}">
                    <a16:creationId xmlns:a16="http://schemas.microsoft.com/office/drawing/2014/main" id="{A0183D73-D633-614C-AD56-9F0AA97D1962}"/>
                  </a:ext>
                </a:extLst>
              </p:cNvPr>
              <p:cNvSpPr/>
              <p:nvPr/>
            </p:nvSpPr>
            <p:spPr>
              <a:xfrm>
                <a:off x="6619043" y="654624"/>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6" name="Circle">
                <a:extLst>
                  <a:ext uri="{FF2B5EF4-FFF2-40B4-BE49-F238E27FC236}">
                    <a16:creationId xmlns:a16="http://schemas.microsoft.com/office/drawing/2014/main" id="{69E469C0-83C6-AC49-BB8D-0747D6D44AA6}"/>
                  </a:ext>
                </a:extLst>
              </p:cNvPr>
              <p:cNvSpPr/>
              <p:nvPr/>
            </p:nvSpPr>
            <p:spPr>
              <a:xfrm>
                <a:off x="6619043" y="223872"/>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7" name="Circle">
                <a:extLst>
                  <a:ext uri="{FF2B5EF4-FFF2-40B4-BE49-F238E27FC236}">
                    <a16:creationId xmlns:a16="http://schemas.microsoft.com/office/drawing/2014/main" id="{BC9D4362-1112-F54C-8762-E207D63531E7}"/>
                  </a:ext>
                </a:extLst>
              </p:cNvPr>
              <p:cNvSpPr/>
              <p:nvPr/>
            </p:nvSpPr>
            <p:spPr>
              <a:xfrm>
                <a:off x="6619043" y="470016"/>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8" name="Circle">
                <a:extLst>
                  <a:ext uri="{FF2B5EF4-FFF2-40B4-BE49-F238E27FC236}">
                    <a16:creationId xmlns:a16="http://schemas.microsoft.com/office/drawing/2014/main" id="{BAA5C4E5-FFDB-3543-A4FE-3AA60FD7D92E}"/>
                  </a:ext>
                </a:extLst>
              </p:cNvPr>
              <p:cNvSpPr/>
              <p:nvPr/>
            </p:nvSpPr>
            <p:spPr>
              <a:xfrm>
                <a:off x="6619043" y="408480"/>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29" name="Circle">
                <a:extLst>
                  <a:ext uri="{FF2B5EF4-FFF2-40B4-BE49-F238E27FC236}">
                    <a16:creationId xmlns:a16="http://schemas.microsoft.com/office/drawing/2014/main" id="{45BD4DA5-C9F2-DA4E-ABCA-AF039C098295}"/>
                  </a:ext>
                </a:extLst>
              </p:cNvPr>
              <p:cNvSpPr/>
              <p:nvPr/>
            </p:nvSpPr>
            <p:spPr>
              <a:xfrm>
                <a:off x="6409994" y="28540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30" name="Circle">
                <a:extLst>
                  <a:ext uri="{FF2B5EF4-FFF2-40B4-BE49-F238E27FC236}">
                    <a16:creationId xmlns:a16="http://schemas.microsoft.com/office/drawing/2014/main" id="{0A1758CF-DAD9-744A-B216-EB41487F4881}"/>
                  </a:ext>
                </a:extLst>
              </p:cNvPr>
              <p:cNvSpPr/>
              <p:nvPr/>
            </p:nvSpPr>
            <p:spPr>
              <a:xfrm>
                <a:off x="6549360" y="285408"/>
                <a:ext cx="66783"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31" name="Circle">
                <a:extLst>
                  <a:ext uri="{FF2B5EF4-FFF2-40B4-BE49-F238E27FC236}">
                    <a16:creationId xmlns:a16="http://schemas.microsoft.com/office/drawing/2014/main" id="{8BB1F634-F60A-3C4B-A604-D9DBFF83753B}"/>
                  </a:ext>
                </a:extLst>
              </p:cNvPr>
              <p:cNvSpPr/>
              <p:nvPr/>
            </p:nvSpPr>
            <p:spPr>
              <a:xfrm>
                <a:off x="6619043" y="900768"/>
                <a:ext cx="66781" cy="58975"/>
              </a:xfrm>
              <a:prstGeom prst="ellipse">
                <a:avLst/>
              </a:prstGeom>
              <a:solidFill>
                <a:schemeClr val="accent1"/>
              </a:solidFill>
              <a:ln w="12700" cap="flat">
                <a:solidFill>
                  <a:srgbClr val="FFFFFF"/>
                </a:solidFill>
                <a:prstDash val="solid"/>
                <a:round/>
              </a:ln>
              <a:effectLst/>
            </p:spPr>
            <p:txBody>
              <a:bodyPr wrap="square" lIns="45718" tIns="45718" rIns="45718" bIns="45718" numCol="1" anchor="ctr">
                <a:noAutofit/>
              </a:bodyPr>
              <a:lstStyle/>
              <a:p>
                <a:pPr>
                  <a:defRPr>
                    <a:solidFill>
                      <a:srgbClr val="FFFFFF"/>
                    </a:solidFill>
                    <a:latin typeface="+mj-lt"/>
                    <a:ea typeface="+mj-ea"/>
                    <a:cs typeface="+mj-cs"/>
                    <a:sym typeface="Arial"/>
                  </a:defRPr>
                </a:pPr>
                <a:endParaRPr>
                  <a:solidFill>
                    <a:schemeClr val="bg1"/>
                  </a:solidFill>
                </a:endParaRPr>
              </a:p>
            </p:txBody>
          </p:sp>
          <p:sp>
            <p:nvSpPr>
              <p:cNvPr id="232" name="Underestimates">
                <a:extLst>
                  <a:ext uri="{FF2B5EF4-FFF2-40B4-BE49-F238E27FC236}">
                    <a16:creationId xmlns:a16="http://schemas.microsoft.com/office/drawing/2014/main" id="{8760A91F-A998-CF46-B63C-40C5AD476157}"/>
                  </a:ext>
                </a:extLst>
              </p:cNvPr>
              <p:cNvSpPr txBox="1"/>
              <p:nvPr/>
            </p:nvSpPr>
            <p:spPr>
              <a:xfrm>
                <a:off x="4237058" y="2446144"/>
                <a:ext cx="1435963" cy="4434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a:solidFill>
                      <a:srgbClr val="FFFFFF"/>
                    </a:solidFill>
                    <a:latin typeface="+mj-lt"/>
                    <a:ea typeface="+mj-ea"/>
                    <a:cs typeface="+mj-cs"/>
                    <a:sym typeface="Arial"/>
                  </a:defRPr>
                </a:lvl1pPr>
              </a:lstStyle>
              <a:p>
                <a:r>
                  <a:rPr>
                    <a:solidFill>
                      <a:schemeClr val="bg1"/>
                    </a:solidFill>
                  </a:rPr>
                  <a:t>Underestimates</a:t>
                </a:r>
              </a:p>
            </p:txBody>
          </p:sp>
          <p:sp>
            <p:nvSpPr>
              <p:cNvPr id="233" name="Overestimates">
                <a:extLst>
                  <a:ext uri="{FF2B5EF4-FFF2-40B4-BE49-F238E27FC236}">
                    <a16:creationId xmlns:a16="http://schemas.microsoft.com/office/drawing/2014/main" id="{C82B2D3D-CEA9-F94A-A9B4-2D646EC1F81D}"/>
                  </a:ext>
                </a:extLst>
              </p:cNvPr>
              <p:cNvSpPr txBox="1"/>
              <p:nvPr/>
            </p:nvSpPr>
            <p:spPr>
              <a:xfrm>
                <a:off x="1851140" y="1511000"/>
                <a:ext cx="1339726" cy="4434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a:solidFill>
                      <a:srgbClr val="FFFF00"/>
                    </a:solidFill>
                    <a:latin typeface="+mj-lt"/>
                    <a:ea typeface="+mj-ea"/>
                    <a:cs typeface="+mj-cs"/>
                    <a:sym typeface="Arial"/>
                  </a:defRPr>
                </a:lvl1pPr>
              </a:lstStyle>
              <a:p>
                <a:r>
                  <a:rPr>
                    <a:solidFill>
                      <a:schemeClr val="bg1"/>
                    </a:solidFill>
                  </a:rPr>
                  <a:t>Overestimates</a:t>
                </a:r>
              </a:p>
            </p:txBody>
          </p:sp>
        </p:grpSp>
      </p:grpSp>
      <p:sp>
        <p:nvSpPr>
          <p:cNvPr id="234" name="Clinician estimate versus objective estimate of adherence">
            <a:extLst>
              <a:ext uri="{FF2B5EF4-FFF2-40B4-BE49-F238E27FC236}">
                <a16:creationId xmlns:a16="http://schemas.microsoft.com/office/drawing/2014/main" id="{50E0A368-2FBA-4A4B-A514-B586CBE2D70E}"/>
              </a:ext>
            </a:extLst>
          </p:cNvPr>
          <p:cNvSpPr txBox="1"/>
          <p:nvPr/>
        </p:nvSpPr>
        <p:spPr>
          <a:xfrm>
            <a:off x="441861" y="1034518"/>
            <a:ext cx="9555675"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b="1">
                <a:solidFill>
                  <a:srgbClr val="FFFFFF"/>
                </a:solidFill>
                <a:latin typeface="+mj-lt"/>
                <a:ea typeface="+mj-ea"/>
                <a:cs typeface="+mj-cs"/>
                <a:sym typeface="Arial"/>
              </a:defRPr>
            </a:lvl1pPr>
          </a:lstStyle>
          <a:p>
            <a:r>
              <a:rPr sz="2400" dirty="0">
                <a:solidFill>
                  <a:schemeClr val="bg1"/>
                </a:solidFill>
              </a:rPr>
              <a:t>Clinician estimate versus objective estimate of adherence</a:t>
            </a:r>
          </a:p>
        </p:txBody>
      </p:sp>
      <p:sp>
        <p:nvSpPr>
          <p:cNvPr id="236" name="MEMS, Medication Event Monitoring System">
            <a:extLst>
              <a:ext uri="{FF2B5EF4-FFF2-40B4-BE49-F238E27FC236}">
                <a16:creationId xmlns:a16="http://schemas.microsoft.com/office/drawing/2014/main" id="{5A5B72B7-A782-344F-B8DA-2BC9BD506DCE}"/>
              </a:ext>
            </a:extLst>
          </p:cNvPr>
          <p:cNvSpPr txBox="1"/>
          <p:nvPr/>
        </p:nvSpPr>
        <p:spPr>
          <a:xfrm>
            <a:off x="50481" y="6548437"/>
            <a:ext cx="3870963"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a:solidFill>
                  <a:srgbClr val="FFFFFF"/>
                </a:solidFill>
                <a:latin typeface="+mj-lt"/>
                <a:ea typeface="+mj-ea"/>
                <a:cs typeface="+mj-cs"/>
                <a:sym typeface="Arial"/>
              </a:defRPr>
            </a:lvl1pPr>
          </a:lstStyle>
          <a:p>
            <a:r>
              <a:rPr dirty="0">
                <a:solidFill>
                  <a:schemeClr val="bg1"/>
                </a:solidFill>
              </a:rPr>
              <a:t>MEMS, Medication Event Monitoring System </a:t>
            </a:r>
          </a:p>
        </p:txBody>
      </p:sp>
      <p:sp>
        <p:nvSpPr>
          <p:cNvPr id="237" name="Caron and Roth, Am J Med Sci.1971 [[TBC]]">
            <a:extLst>
              <a:ext uri="{FF2B5EF4-FFF2-40B4-BE49-F238E27FC236}">
                <a16:creationId xmlns:a16="http://schemas.microsoft.com/office/drawing/2014/main" id="{21818860-5AB8-6842-B45B-C3F318EEB42B}"/>
              </a:ext>
            </a:extLst>
          </p:cNvPr>
          <p:cNvSpPr txBox="1"/>
          <p:nvPr/>
        </p:nvSpPr>
        <p:spPr>
          <a:xfrm>
            <a:off x="5775007" y="6553201"/>
            <a:ext cx="3323274"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a:defRPr sz="1200">
                <a:solidFill>
                  <a:srgbClr val="FFFFFF"/>
                </a:solidFill>
                <a:latin typeface="+mj-lt"/>
                <a:ea typeface="+mj-ea"/>
                <a:cs typeface="+mj-cs"/>
                <a:sym typeface="Arial"/>
              </a:defRPr>
            </a:pPr>
            <a:r>
              <a:rPr>
                <a:solidFill>
                  <a:schemeClr val="bg1"/>
                </a:solidFill>
              </a:rPr>
              <a:t>Caron and Roth, Am J Med Sci.1971 </a:t>
            </a:r>
            <a:r>
              <a:rPr b="1">
                <a:solidFill>
                  <a:schemeClr val="bg1"/>
                </a:solidFill>
              </a:rPr>
              <a:t>[[TBC]]</a:t>
            </a:r>
          </a:p>
        </p:txBody>
      </p:sp>
    </p:spTree>
    <p:extLst>
      <p:ext uri="{BB962C8B-B14F-4D97-AF65-F5344CB8AC3E}">
        <p14:creationId xmlns:p14="http://schemas.microsoft.com/office/powerpoint/2010/main" val="2507650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F2F5CC45-222F-CB4F-BC12-BCA0B090E5DA}"/>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B3FB467A-0911-C64B-A5EF-5F46B8811D41}"/>
              </a:ext>
            </a:extLst>
          </p:cNvPr>
          <p:cNvSpPr txBox="1">
            <a:spLocks/>
          </p:cNvSpPr>
          <p:nvPr/>
        </p:nvSpPr>
        <p:spPr>
          <a:xfrm>
            <a:off x="671512" y="1938336"/>
            <a:ext cx="10537347"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Reasons and risk factors</a:t>
            </a:r>
          </a:p>
          <a:p>
            <a:pPr marL="765175" lvl="1">
              <a:spcBef>
                <a:spcPts val="0"/>
              </a:spcBef>
              <a:defRPr sz="2800"/>
            </a:pPr>
            <a:r>
              <a:rPr lang="en-ID" sz="2800" dirty="0">
                <a:solidFill>
                  <a:schemeClr val="bg1"/>
                </a:solidFill>
              </a:rPr>
              <a:t>What factors contribute to the </a:t>
            </a:r>
            <a:br>
              <a:rPr lang="en-ID" sz="2800" dirty="0">
                <a:solidFill>
                  <a:schemeClr val="bg1"/>
                </a:solidFill>
              </a:rPr>
            </a:br>
            <a:r>
              <a:rPr lang="en-ID" sz="2800" dirty="0">
                <a:solidFill>
                  <a:schemeClr val="bg1"/>
                </a:solidFill>
              </a:rPr>
              <a:t>failure to adhere to, or persist with, </a:t>
            </a:r>
            <a:br>
              <a:rPr lang="en-ID" sz="2800" dirty="0">
                <a:solidFill>
                  <a:schemeClr val="bg1"/>
                </a:solidFill>
              </a:rPr>
            </a:br>
            <a:r>
              <a:rPr lang="en-ID" sz="2800" dirty="0">
                <a:solidFill>
                  <a:schemeClr val="bg1"/>
                </a:solidFill>
              </a:rPr>
              <a:t>glaucoma medications?</a:t>
            </a:r>
          </a:p>
        </p:txBody>
      </p:sp>
    </p:spTree>
    <p:extLst>
      <p:ext uri="{BB962C8B-B14F-4D97-AF65-F5344CB8AC3E}">
        <p14:creationId xmlns:p14="http://schemas.microsoft.com/office/powerpoint/2010/main" val="3847103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8BC29013-E09F-804D-BE4D-40CA9924E56C}"/>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231394FC-A17A-A14B-B1F4-D927B3045A19}"/>
              </a:ext>
            </a:extLst>
          </p:cNvPr>
          <p:cNvSpPr txBox="1">
            <a:spLocks/>
          </p:cNvSpPr>
          <p:nvPr/>
        </p:nvSpPr>
        <p:spPr>
          <a:xfrm>
            <a:off x="718760" y="1473388"/>
            <a:ext cx="9001877" cy="411480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Reasons and risk factors</a:t>
            </a:r>
          </a:p>
          <a:p>
            <a:pPr marL="765175" lvl="1">
              <a:spcBef>
                <a:spcPts val="0"/>
              </a:spcBef>
              <a:defRPr sz="2800"/>
            </a:pPr>
            <a:r>
              <a:rPr lang="en-ID" sz="2800" dirty="0">
                <a:solidFill>
                  <a:schemeClr val="bg1"/>
                </a:solidFill>
              </a:rPr>
              <a:t>Disease</a:t>
            </a:r>
          </a:p>
          <a:p>
            <a:pPr marL="1243012" lvl="2" indent="-287337">
              <a:spcBef>
                <a:spcPts val="300"/>
              </a:spcBef>
              <a:defRPr sz="2400"/>
            </a:pPr>
            <a:r>
              <a:rPr lang="en-ID" sz="2400" dirty="0">
                <a:solidFill>
                  <a:schemeClr val="bg1"/>
                </a:solidFill>
              </a:rPr>
              <a:t>Asymptomatic, chronic</a:t>
            </a:r>
          </a:p>
          <a:p>
            <a:pPr marL="765175" lvl="1">
              <a:spcBef>
                <a:spcPts val="0"/>
              </a:spcBef>
              <a:defRPr sz="2800"/>
            </a:pPr>
            <a:r>
              <a:rPr lang="en-ID" sz="2800" dirty="0">
                <a:solidFill>
                  <a:schemeClr val="bg1"/>
                </a:solidFill>
              </a:rPr>
              <a:t>Treatment regimen</a:t>
            </a:r>
          </a:p>
          <a:p>
            <a:pPr marL="1243012" lvl="2" indent="-287337">
              <a:spcBef>
                <a:spcPts val="300"/>
              </a:spcBef>
              <a:defRPr sz="2400"/>
            </a:pPr>
            <a:r>
              <a:rPr lang="en-ID" sz="2400" dirty="0">
                <a:solidFill>
                  <a:schemeClr val="bg1"/>
                </a:solidFill>
              </a:rPr>
              <a:t>Intrusive, affecting quality of life</a:t>
            </a:r>
          </a:p>
          <a:p>
            <a:pPr marL="1243012" lvl="2" indent="-287337">
              <a:spcBef>
                <a:spcPts val="300"/>
              </a:spcBef>
              <a:defRPr sz="2400"/>
            </a:pPr>
            <a:r>
              <a:rPr lang="en-ID" sz="2400" dirty="0" err="1">
                <a:solidFill>
                  <a:schemeClr val="bg1"/>
                </a:solidFill>
              </a:rPr>
              <a:t>Dyscompliance</a:t>
            </a:r>
            <a:r>
              <a:rPr lang="en-ID" sz="2400" dirty="0">
                <a:solidFill>
                  <a:schemeClr val="bg1"/>
                </a:solidFill>
              </a:rPr>
              <a:t> problems</a:t>
            </a:r>
          </a:p>
          <a:p>
            <a:pPr marL="1243012" lvl="2" indent="-287337">
              <a:spcBef>
                <a:spcPts val="300"/>
              </a:spcBef>
              <a:defRPr sz="2400"/>
            </a:pPr>
            <a:r>
              <a:rPr lang="en-ID" sz="2400" dirty="0">
                <a:solidFill>
                  <a:schemeClr val="bg1"/>
                </a:solidFill>
              </a:rPr>
              <a:t>Side effects – alarming, unexpected</a:t>
            </a:r>
          </a:p>
          <a:p>
            <a:pPr marL="1243012" lvl="2" indent="-287337">
              <a:spcBef>
                <a:spcPts val="300"/>
              </a:spcBef>
              <a:defRPr sz="2400"/>
            </a:pPr>
            <a:r>
              <a:rPr lang="en-ID" sz="2400" dirty="0">
                <a:solidFill>
                  <a:schemeClr val="bg1"/>
                </a:solidFill>
              </a:rPr>
              <a:t>Long-term costs</a:t>
            </a:r>
          </a:p>
          <a:p>
            <a:pPr marL="1243012" lvl="2" indent="-287337">
              <a:spcBef>
                <a:spcPts val="300"/>
              </a:spcBef>
              <a:defRPr sz="2400"/>
            </a:pPr>
            <a:r>
              <a:rPr lang="en-ID" sz="2400" dirty="0">
                <a:solidFill>
                  <a:schemeClr val="bg1"/>
                </a:solidFill>
              </a:rPr>
              <a:t>Perceived lack of efficacy</a:t>
            </a:r>
          </a:p>
          <a:p>
            <a:pPr marL="1243012" lvl="2" indent="-287337">
              <a:spcBef>
                <a:spcPts val="300"/>
              </a:spcBef>
              <a:defRPr sz="2400"/>
            </a:pPr>
            <a:r>
              <a:rPr lang="en-ID" sz="2400" dirty="0">
                <a:solidFill>
                  <a:schemeClr val="bg1"/>
                </a:solidFill>
              </a:rPr>
              <a:t>Frequency</a:t>
            </a:r>
          </a:p>
        </p:txBody>
      </p:sp>
    </p:spTree>
    <p:extLst>
      <p:ext uri="{BB962C8B-B14F-4D97-AF65-F5344CB8AC3E}">
        <p14:creationId xmlns:p14="http://schemas.microsoft.com/office/powerpoint/2010/main" val="1993022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24063" y="886966"/>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C6D28F4B-D82A-A542-A039-D6F0080020CA}"/>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FFDEF28D-8297-0749-9BED-C294C25786A1}"/>
              </a:ext>
            </a:extLst>
          </p:cNvPr>
          <p:cNvSpPr txBox="1">
            <a:spLocks/>
          </p:cNvSpPr>
          <p:nvPr/>
        </p:nvSpPr>
        <p:spPr>
          <a:xfrm>
            <a:off x="720436" y="1186831"/>
            <a:ext cx="5608175" cy="95726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6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1pPr>
            <a:lvl2pPr marL="765175" indent="-285750" algn="l" defTabSz="457200" rtl="0" eaLnBrk="1" latinLnBrk="0" hangingPunct="1">
              <a:spcBef>
                <a:spcPts val="0"/>
              </a:spcBef>
              <a:spcAft>
                <a:spcPts val="0"/>
              </a:spcAft>
              <a:buClr>
                <a:schemeClr val="accent1"/>
              </a:buClr>
              <a:buSzPct val="80000"/>
              <a:buFont typeface="Wingdings 3" charset="2"/>
              <a:buChar char=""/>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ID" sz="3800" b="1" dirty="0">
                <a:solidFill>
                  <a:schemeClr val="bg1"/>
                </a:solidFill>
              </a:rPr>
              <a:t>Reasons and risk factors</a:t>
            </a:r>
          </a:p>
          <a:p>
            <a:pPr lvl="1"/>
            <a:r>
              <a:rPr lang="en-ID" dirty="0">
                <a:solidFill>
                  <a:schemeClr val="bg1"/>
                </a:solidFill>
              </a:rPr>
              <a:t>Patient factors</a:t>
            </a:r>
          </a:p>
        </p:txBody>
      </p:sp>
      <p:sp>
        <p:nvSpPr>
          <p:cNvPr id="14" name="Forgetting…">
            <a:extLst>
              <a:ext uri="{FF2B5EF4-FFF2-40B4-BE49-F238E27FC236}">
                <a16:creationId xmlns:a16="http://schemas.microsoft.com/office/drawing/2014/main" id="{0A2800AC-9A27-314B-8783-EB531D1D4F22}"/>
              </a:ext>
            </a:extLst>
          </p:cNvPr>
          <p:cNvSpPr txBox="1"/>
          <p:nvPr/>
        </p:nvSpPr>
        <p:spPr>
          <a:xfrm>
            <a:off x="851389" y="2521301"/>
            <a:ext cx="5241753" cy="3494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536575" lvl="2" indent="-357186">
              <a:lnSpc>
                <a:spcPct val="90000"/>
              </a:lnSpc>
              <a:buClr>
                <a:srgbClr val="FFFFFF"/>
              </a:buClr>
              <a:buSzPct val="100000"/>
              <a:buFont typeface="Wingdings" pitchFamily="2" charset="2"/>
              <a:buChar char="Ø"/>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Forgetting</a:t>
            </a:r>
          </a:p>
          <a:p>
            <a:pPr marL="536575" lvl="2" indent="-357186">
              <a:lnSpc>
                <a:spcPct val="90000"/>
              </a:lnSpc>
              <a:spcBef>
                <a:spcPts val="800"/>
              </a:spcBef>
              <a:buClr>
                <a:srgbClr val="FFFFFF"/>
              </a:buClr>
              <a:buSzPct val="100000"/>
              <a:buFont typeface="Wingdings" pitchFamily="2" charset="2"/>
              <a:buChar char="Ø"/>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Knowledge – understanding </a:t>
            </a:r>
            <a:r>
              <a:rPr lang="en-US" sz="2400" dirty="0">
                <a:solidFill>
                  <a:schemeClr val="bg1"/>
                </a:solidFill>
              </a:rPr>
              <a:t>   </a:t>
            </a:r>
            <a:r>
              <a:rPr sz="2400" dirty="0">
                <a:solidFill>
                  <a:schemeClr val="bg1"/>
                </a:solidFill>
              </a:rPr>
              <a:t>disease,</a:t>
            </a:r>
            <a:br>
              <a:rPr sz="2400" dirty="0">
                <a:solidFill>
                  <a:schemeClr val="bg1"/>
                </a:solidFill>
              </a:rPr>
            </a:br>
            <a:r>
              <a:rPr lang="en-US" sz="2400" dirty="0">
                <a:solidFill>
                  <a:schemeClr val="bg1"/>
                </a:solidFill>
              </a:rPr>
              <a:t> </a:t>
            </a:r>
            <a:r>
              <a:rPr sz="2400" dirty="0">
                <a:solidFill>
                  <a:schemeClr val="bg1"/>
                </a:solidFill>
              </a:rPr>
              <a:t>Rx goals</a:t>
            </a:r>
          </a:p>
          <a:p>
            <a:pPr marL="536575" lvl="2" indent="-357186">
              <a:lnSpc>
                <a:spcPct val="90000"/>
              </a:lnSpc>
              <a:spcBef>
                <a:spcPts val="800"/>
              </a:spcBef>
              <a:buClr>
                <a:srgbClr val="FFFFFF"/>
              </a:buClr>
              <a:buSzPct val="100000"/>
              <a:buFont typeface="Wingdings" pitchFamily="2" charset="2"/>
              <a:buChar char="Ø"/>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Perceived disease severity</a:t>
            </a:r>
          </a:p>
          <a:p>
            <a:pPr marL="536575" lvl="2" indent="-357186">
              <a:lnSpc>
                <a:spcPct val="90000"/>
              </a:lnSpc>
              <a:spcBef>
                <a:spcPts val="800"/>
              </a:spcBef>
              <a:buClr>
                <a:srgbClr val="FFFFFF"/>
              </a:buClr>
              <a:buSzPct val="100000"/>
              <a:buFont typeface="Wingdings" pitchFamily="2" charset="2"/>
              <a:buChar char="Ø"/>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Family support (assisting with </a:t>
            </a:r>
            <a:r>
              <a:rPr lang="en-US" sz="2400" dirty="0">
                <a:solidFill>
                  <a:schemeClr val="bg1"/>
                </a:solidFill>
              </a:rPr>
              <a:t>  </a:t>
            </a:r>
            <a:r>
              <a:rPr sz="2400" dirty="0">
                <a:solidFill>
                  <a:schemeClr val="bg1"/>
                </a:solidFill>
              </a:rPr>
              <a:t>reminders, instillation, driving to </a:t>
            </a:r>
            <a:r>
              <a:rPr lang="en-US" sz="2400" dirty="0">
                <a:solidFill>
                  <a:schemeClr val="bg1"/>
                </a:solidFill>
              </a:rPr>
              <a:t> </a:t>
            </a:r>
            <a:r>
              <a:rPr sz="2400" dirty="0">
                <a:solidFill>
                  <a:schemeClr val="bg1"/>
                </a:solidFill>
              </a:rPr>
              <a:t>appointments)</a:t>
            </a:r>
          </a:p>
          <a:p>
            <a:pPr marL="536575" lvl="2" indent="-357186">
              <a:lnSpc>
                <a:spcPct val="90000"/>
              </a:lnSpc>
              <a:spcBef>
                <a:spcPts val="800"/>
              </a:spcBef>
              <a:buClr>
                <a:srgbClr val="FFFFFF"/>
              </a:buClr>
              <a:buSzPct val="100000"/>
              <a:buFont typeface="Wingdings" pitchFamily="2" charset="2"/>
              <a:buChar char="Ø"/>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Comorbidity</a:t>
            </a:r>
          </a:p>
        </p:txBody>
      </p:sp>
      <p:sp>
        <p:nvSpPr>
          <p:cNvPr id="15" name="Major life events…">
            <a:extLst>
              <a:ext uri="{FF2B5EF4-FFF2-40B4-BE49-F238E27FC236}">
                <a16:creationId xmlns:a16="http://schemas.microsoft.com/office/drawing/2014/main" id="{755F2EAA-9DBA-4743-9F61-82B8FAA3A5E2}"/>
              </a:ext>
            </a:extLst>
          </p:cNvPr>
          <p:cNvSpPr txBox="1"/>
          <p:nvPr/>
        </p:nvSpPr>
        <p:spPr>
          <a:xfrm>
            <a:off x="5930929" y="2838182"/>
            <a:ext cx="4099560" cy="365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536575" lvl="2" indent="-357186">
              <a:lnSpc>
                <a:spcPct val="90000"/>
              </a:lnSpc>
              <a:buClr>
                <a:srgbClr val="FFFFFF"/>
              </a:buClr>
              <a:buSzPct val="100000"/>
              <a:buChar char="•"/>
              <a:defRPr sz="2000">
                <a:solidFill>
                  <a:srgbClr val="FFFFFF"/>
                </a:solidFill>
                <a:latin typeface="+mj-lt"/>
                <a:ea typeface="+mj-ea"/>
                <a:cs typeface="+mj-cs"/>
                <a:sym typeface="Arial"/>
              </a:defRPr>
            </a:pPr>
            <a:r>
              <a:rPr dirty="0"/>
              <a:t>Major life events</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dirty="0"/>
              <a:t>Travel/away from home</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dirty="0"/>
              <a:t>Competing activities</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dirty="0"/>
              <a:t>Change in routine</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dirty="0"/>
              <a:t>Resources – financial, support</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dirty="0"/>
              <a:t>White coat adherence (increases week before appointment and declines following)</a:t>
            </a:r>
          </a:p>
        </p:txBody>
      </p:sp>
      <p:sp>
        <p:nvSpPr>
          <p:cNvPr id="16" name="Major life events…">
            <a:extLst>
              <a:ext uri="{FF2B5EF4-FFF2-40B4-BE49-F238E27FC236}">
                <a16:creationId xmlns:a16="http://schemas.microsoft.com/office/drawing/2014/main" id="{9E7B4504-21A3-C940-B695-7ECB0BB54982}"/>
              </a:ext>
            </a:extLst>
          </p:cNvPr>
          <p:cNvSpPr txBox="1"/>
          <p:nvPr/>
        </p:nvSpPr>
        <p:spPr>
          <a:xfrm>
            <a:off x="6093142" y="2521301"/>
            <a:ext cx="5576845" cy="365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marL="536575" lvl="2" indent="-357186">
              <a:lnSpc>
                <a:spcPct val="90000"/>
              </a:lnSpc>
              <a:buClr>
                <a:srgbClr val="FFFFFF"/>
              </a:buClr>
              <a:buSzPct val="100000"/>
              <a:buChar char="•"/>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Major life events</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Travel/away from home</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Competing activities</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Change in routine</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Resources – financial, support</a:t>
            </a:r>
          </a:p>
          <a:p>
            <a:pPr marL="536575" lvl="2" indent="-357186">
              <a:lnSpc>
                <a:spcPct val="90000"/>
              </a:lnSpc>
              <a:spcBef>
                <a:spcPts val="800"/>
              </a:spcBef>
              <a:buClr>
                <a:srgbClr val="FFFFFF"/>
              </a:buClr>
              <a:buSzPct val="100000"/>
              <a:buChar char="•"/>
              <a:defRPr sz="2000">
                <a:solidFill>
                  <a:srgbClr val="FFFFFF"/>
                </a:solidFill>
                <a:latin typeface="+mj-lt"/>
                <a:ea typeface="+mj-ea"/>
                <a:cs typeface="+mj-cs"/>
                <a:sym typeface="Arial"/>
              </a:defRPr>
            </a:pPr>
            <a:r>
              <a:rPr lang="en-US" sz="2400" dirty="0">
                <a:solidFill>
                  <a:schemeClr val="bg1"/>
                </a:solidFill>
              </a:rPr>
              <a:t>-</a:t>
            </a:r>
            <a:r>
              <a:rPr sz="2400" dirty="0">
                <a:solidFill>
                  <a:schemeClr val="bg1"/>
                </a:solidFill>
              </a:rPr>
              <a:t>White coat adherence (increases week before appointment and declines following)</a:t>
            </a:r>
          </a:p>
        </p:txBody>
      </p:sp>
    </p:spTree>
    <p:extLst>
      <p:ext uri="{BB962C8B-B14F-4D97-AF65-F5344CB8AC3E}">
        <p14:creationId xmlns:p14="http://schemas.microsoft.com/office/powerpoint/2010/main" val="3336773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0F38B83E-BE41-934D-8E18-0CCA6FC21918}"/>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3E45C3CC-DDA9-6C4A-9962-17B4003AC37E}"/>
              </a:ext>
            </a:extLst>
          </p:cNvPr>
          <p:cNvSpPr txBox="1">
            <a:spLocks/>
          </p:cNvSpPr>
          <p:nvPr/>
        </p:nvSpPr>
        <p:spPr>
          <a:xfrm>
            <a:off x="671512" y="1327665"/>
            <a:ext cx="9729788"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Reasons and risk factors</a:t>
            </a:r>
          </a:p>
          <a:p>
            <a:pPr marL="765175" lvl="1">
              <a:spcBef>
                <a:spcPts val="0"/>
              </a:spcBef>
              <a:defRPr sz="2800"/>
            </a:pPr>
            <a:r>
              <a:rPr lang="en-ID" sz="2800" dirty="0">
                <a:solidFill>
                  <a:schemeClr val="bg1"/>
                </a:solidFill>
              </a:rPr>
              <a:t>Care delivery setting</a:t>
            </a:r>
          </a:p>
          <a:p>
            <a:pPr marL="1243012" lvl="2" indent="-287337">
              <a:spcBef>
                <a:spcPts val="0"/>
              </a:spcBef>
              <a:defRPr sz="2400"/>
            </a:pPr>
            <a:r>
              <a:rPr lang="en-ID" sz="2400" dirty="0">
                <a:solidFill>
                  <a:schemeClr val="bg1"/>
                </a:solidFill>
              </a:rPr>
              <a:t>Waiting times for appointments</a:t>
            </a:r>
          </a:p>
          <a:p>
            <a:pPr marL="1243012" lvl="2" indent="-287337">
              <a:spcBef>
                <a:spcPts val="600"/>
              </a:spcBef>
              <a:defRPr sz="2400"/>
            </a:pPr>
            <a:r>
              <a:rPr lang="en-ID" sz="2400" dirty="0">
                <a:solidFill>
                  <a:schemeClr val="bg1"/>
                </a:solidFill>
              </a:rPr>
              <a:t>Waiting times at appointments</a:t>
            </a:r>
          </a:p>
          <a:p>
            <a:pPr marL="1243012" lvl="2" indent="-287337">
              <a:spcBef>
                <a:spcPts val="600"/>
              </a:spcBef>
              <a:defRPr sz="2400"/>
            </a:pPr>
            <a:r>
              <a:rPr lang="en-ID" sz="2400" dirty="0">
                <a:solidFill>
                  <a:schemeClr val="bg1"/>
                </a:solidFill>
              </a:rPr>
              <a:t>Doctor – reduced availability, </a:t>
            </a:r>
            <a:br>
              <a:rPr lang="en-ID" sz="2400" dirty="0">
                <a:solidFill>
                  <a:schemeClr val="bg1"/>
                </a:solidFill>
              </a:rPr>
            </a:br>
            <a:r>
              <a:rPr lang="en-ID" sz="2400" dirty="0">
                <a:solidFill>
                  <a:schemeClr val="bg1"/>
                </a:solidFill>
              </a:rPr>
              <a:t>less supportive attitude</a:t>
            </a:r>
          </a:p>
        </p:txBody>
      </p:sp>
    </p:spTree>
    <p:extLst>
      <p:ext uri="{BB962C8B-B14F-4D97-AF65-F5344CB8AC3E}">
        <p14:creationId xmlns:p14="http://schemas.microsoft.com/office/powerpoint/2010/main" val="4086521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4A127502-A11D-8F41-B3B0-BD48D1EF5795}"/>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2868ED0F-B843-844E-BCEC-5CDD4AA9D049}"/>
              </a:ext>
            </a:extLst>
          </p:cNvPr>
          <p:cNvSpPr txBox="1">
            <a:spLocks/>
          </p:cNvSpPr>
          <p:nvPr/>
        </p:nvSpPr>
        <p:spPr>
          <a:xfrm>
            <a:off x="654203" y="1536980"/>
            <a:ext cx="10121588"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buFont typeface="Wingdings 3" charset="2"/>
              <a:buChar char="•"/>
              <a:defRPr sz="3000"/>
            </a:pPr>
            <a:r>
              <a:rPr lang="en-ID" sz="3000" b="1" dirty="0">
                <a:solidFill>
                  <a:schemeClr val="bg1"/>
                </a:solidFill>
              </a:rPr>
              <a:t>Reasons and risk factors</a:t>
            </a:r>
          </a:p>
          <a:p>
            <a:pPr marL="765175" lvl="1">
              <a:lnSpc>
                <a:spcPct val="90000"/>
              </a:lnSpc>
              <a:spcBef>
                <a:spcPts val="0"/>
              </a:spcBef>
              <a:defRPr sz="2600"/>
            </a:pPr>
            <a:r>
              <a:rPr lang="en-ID" sz="2600" dirty="0">
                <a:solidFill>
                  <a:schemeClr val="bg1"/>
                </a:solidFill>
              </a:rPr>
              <a:t>Communication</a:t>
            </a:r>
          </a:p>
          <a:p>
            <a:pPr marL="1243012" lvl="2" indent="-287337">
              <a:lnSpc>
                <a:spcPct val="90000"/>
              </a:lnSpc>
              <a:spcBef>
                <a:spcPts val="0"/>
              </a:spcBef>
              <a:defRPr sz="2200"/>
            </a:pPr>
            <a:r>
              <a:rPr lang="en-ID" sz="2200" dirty="0">
                <a:solidFill>
                  <a:schemeClr val="bg1"/>
                </a:solidFill>
              </a:rPr>
              <a:t>“…medical decision making: determining the patient’s best interest. The easy way is the paternalistic approach; we know what is “best” for our patients. But do we really know their perspective?”</a:t>
            </a:r>
            <a:r>
              <a:rPr lang="en-ID" sz="2200" baseline="30000" dirty="0">
                <a:solidFill>
                  <a:schemeClr val="bg1"/>
                </a:solidFill>
              </a:rPr>
              <a:t>1</a:t>
            </a:r>
          </a:p>
          <a:p>
            <a:pPr marL="1243012" lvl="2" indent="-287337">
              <a:lnSpc>
                <a:spcPct val="90000"/>
              </a:lnSpc>
              <a:spcBef>
                <a:spcPts val="600"/>
              </a:spcBef>
              <a:defRPr sz="2200"/>
            </a:pPr>
            <a:r>
              <a:rPr lang="en-ID" sz="2200" dirty="0">
                <a:solidFill>
                  <a:schemeClr val="bg1"/>
                </a:solidFill>
              </a:rPr>
              <a:t>Analysis of 50 consultations with glaucoma patients revealed 94% of clinician questions were closed-ended, and no questions were asked about patients’ understanding of the purpose of their medication</a:t>
            </a:r>
            <a:r>
              <a:rPr lang="en-ID" sz="2200" baseline="30000" dirty="0">
                <a:solidFill>
                  <a:schemeClr val="bg1"/>
                </a:solidFill>
              </a:rPr>
              <a:t>2</a:t>
            </a:r>
            <a:r>
              <a:rPr lang="en-ID" sz="2200" dirty="0">
                <a:solidFill>
                  <a:schemeClr val="bg1"/>
                </a:solidFill>
              </a:rPr>
              <a:t> </a:t>
            </a:r>
          </a:p>
        </p:txBody>
      </p:sp>
      <p:sp>
        <p:nvSpPr>
          <p:cNvPr id="14" name="1. Brubaker RF. Ophthalmology 1999; 106: 165–8; 2. Friedman DS et al. Ophthalmology 2009; 116: 2277-85.e1–3.">
            <a:extLst>
              <a:ext uri="{FF2B5EF4-FFF2-40B4-BE49-F238E27FC236}">
                <a16:creationId xmlns:a16="http://schemas.microsoft.com/office/drawing/2014/main" id="{5BC96979-12BE-8943-B964-4BCC903B44AC}"/>
              </a:ext>
            </a:extLst>
          </p:cNvPr>
          <p:cNvSpPr txBox="1"/>
          <p:nvPr/>
        </p:nvSpPr>
        <p:spPr>
          <a:xfrm>
            <a:off x="4307907" y="5783064"/>
            <a:ext cx="4755199"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Brubaker RF. </a:t>
            </a:r>
            <a:r>
              <a:rPr i="1" dirty="0">
                <a:solidFill>
                  <a:schemeClr val="bg1"/>
                </a:solidFill>
              </a:rPr>
              <a:t>Ophthalmology</a:t>
            </a:r>
            <a:r>
              <a:rPr dirty="0">
                <a:solidFill>
                  <a:schemeClr val="bg1"/>
                </a:solidFill>
              </a:rPr>
              <a:t> 1999; 106: 165–8;</a:t>
            </a:r>
            <a:br>
              <a:rPr dirty="0">
                <a:solidFill>
                  <a:schemeClr val="bg1"/>
                </a:solidFill>
              </a:rPr>
            </a:br>
            <a:r>
              <a:rPr dirty="0">
                <a:solidFill>
                  <a:schemeClr val="bg1"/>
                </a:solidFill>
              </a:rPr>
              <a:t>2. Friedman DS </a:t>
            </a:r>
            <a:r>
              <a:rPr i="1" dirty="0">
                <a:solidFill>
                  <a:schemeClr val="bg1"/>
                </a:solidFill>
              </a:rPr>
              <a:t>et al</a:t>
            </a:r>
            <a:r>
              <a:rPr dirty="0">
                <a:solidFill>
                  <a:schemeClr val="bg1"/>
                </a:solidFill>
              </a:rPr>
              <a:t>. </a:t>
            </a:r>
            <a:r>
              <a:rPr i="1" dirty="0">
                <a:solidFill>
                  <a:schemeClr val="bg1"/>
                </a:solidFill>
              </a:rPr>
              <a:t>Ophthalmology</a:t>
            </a:r>
            <a:r>
              <a:rPr dirty="0">
                <a:solidFill>
                  <a:schemeClr val="bg1"/>
                </a:solidFill>
              </a:rPr>
              <a:t> 2009; 116: 2277-85.e1–3.</a:t>
            </a:r>
          </a:p>
        </p:txBody>
      </p:sp>
    </p:spTree>
    <p:extLst>
      <p:ext uri="{BB962C8B-B14F-4D97-AF65-F5344CB8AC3E}">
        <p14:creationId xmlns:p14="http://schemas.microsoft.com/office/powerpoint/2010/main" val="2402931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FB631D84-068F-A844-923E-CB29B036CA8E}"/>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F6A7C3CD-6FA4-3644-AE77-4F7AE5E2A62F}"/>
              </a:ext>
            </a:extLst>
          </p:cNvPr>
          <p:cNvSpPr txBox="1">
            <a:spLocks/>
          </p:cNvSpPr>
          <p:nvPr/>
        </p:nvSpPr>
        <p:spPr>
          <a:xfrm>
            <a:off x="499428" y="1478385"/>
            <a:ext cx="10121588"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Reasons and risk factors</a:t>
            </a:r>
          </a:p>
          <a:p>
            <a:pPr marL="765175" lvl="1">
              <a:spcBef>
                <a:spcPts val="0"/>
              </a:spcBef>
              <a:defRPr sz="2800"/>
            </a:pPr>
            <a:r>
              <a:rPr lang="en-ID" sz="2800" dirty="0">
                <a:solidFill>
                  <a:schemeClr val="bg1"/>
                </a:solidFill>
              </a:rPr>
              <a:t>Do different ways of measuring </a:t>
            </a:r>
            <a:br>
              <a:rPr lang="en-ID" sz="2800" dirty="0">
                <a:solidFill>
                  <a:schemeClr val="bg1"/>
                </a:solidFill>
              </a:rPr>
            </a:br>
            <a:r>
              <a:rPr lang="en-ID" sz="2800" dirty="0">
                <a:solidFill>
                  <a:schemeClr val="bg1"/>
                </a:solidFill>
              </a:rPr>
              <a:t>non-adherence give different results?</a:t>
            </a:r>
          </a:p>
        </p:txBody>
      </p:sp>
    </p:spTree>
    <p:extLst>
      <p:ext uri="{BB962C8B-B14F-4D97-AF65-F5344CB8AC3E}">
        <p14:creationId xmlns:p14="http://schemas.microsoft.com/office/powerpoint/2010/main" val="227818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76E31DB3-4ED5-904B-A673-498BC1A667D1}"/>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graphicFrame>
        <p:nvGraphicFramePr>
          <p:cNvPr id="12" name="2D Column Chart">
            <a:extLst>
              <a:ext uri="{FF2B5EF4-FFF2-40B4-BE49-F238E27FC236}">
                <a16:creationId xmlns:a16="http://schemas.microsoft.com/office/drawing/2014/main" id="{4F46E3CD-D3B8-8941-A774-98FCF0042BB4}"/>
              </a:ext>
            </a:extLst>
          </p:cNvPr>
          <p:cNvGraphicFramePr/>
          <p:nvPr>
            <p:extLst>
              <p:ext uri="{D42A27DB-BD31-4B8C-83A1-F6EECF244321}">
                <p14:modId xmlns:p14="http://schemas.microsoft.com/office/powerpoint/2010/main" val="2341520249"/>
              </p:ext>
            </p:extLst>
          </p:nvPr>
        </p:nvGraphicFramePr>
        <p:xfrm>
          <a:off x="360948" y="1478385"/>
          <a:ext cx="10432152" cy="4364540"/>
        </p:xfrm>
        <a:graphic>
          <a:graphicData uri="http://schemas.openxmlformats.org/drawingml/2006/chart">
            <c:chart xmlns:c="http://schemas.openxmlformats.org/drawingml/2006/chart" xmlns:r="http://schemas.openxmlformats.org/officeDocument/2006/relationships" r:id="rId5"/>
          </a:graphicData>
        </a:graphic>
      </p:graphicFrame>
      <p:sp>
        <p:nvSpPr>
          <p:cNvPr id="14" name="Kass MA et al. Am J Ophthalmol 1987; 103: 188–93.">
            <a:extLst>
              <a:ext uri="{FF2B5EF4-FFF2-40B4-BE49-F238E27FC236}">
                <a16:creationId xmlns:a16="http://schemas.microsoft.com/office/drawing/2014/main" id="{EA61DA20-7C1A-1949-AFCD-98F67FA57594}"/>
              </a:ext>
            </a:extLst>
          </p:cNvPr>
          <p:cNvSpPr txBox="1"/>
          <p:nvPr/>
        </p:nvSpPr>
        <p:spPr>
          <a:xfrm>
            <a:off x="5269230" y="6435962"/>
            <a:ext cx="3932874"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a:spcBef>
                <a:spcPts val="400"/>
              </a:spcBef>
              <a:defRPr sz="1200">
                <a:solidFill>
                  <a:srgbClr val="FFFFFF"/>
                </a:solidFill>
                <a:latin typeface="+mj-lt"/>
                <a:ea typeface="+mj-ea"/>
                <a:cs typeface="+mj-cs"/>
                <a:sym typeface="Arial"/>
              </a:defRPr>
            </a:pPr>
            <a:r>
              <a:rPr dirty="0" err="1">
                <a:solidFill>
                  <a:schemeClr val="bg1"/>
                </a:solidFill>
              </a:rPr>
              <a:t>Kass</a:t>
            </a:r>
            <a:r>
              <a:rPr dirty="0">
                <a:solidFill>
                  <a:schemeClr val="bg1"/>
                </a:solidFill>
              </a:rPr>
              <a:t> MA </a:t>
            </a:r>
            <a:r>
              <a:rPr i="1" dirty="0">
                <a:solidFill>
                  <a:schemeClr val="bg1"/>
                </a:solidFill>
              </a:rPr>
              <a:t>et al</a:t>
            </a:r>
            <a:r>
              <a:rPr dirty="0">
                <a:solidFill>
                  <a:schemeClr val="bg1"/>
                </a:solidFill>
              </a:rPr>
              <a:t>. </a:t>
            </a:r>
            <a:r>
              <a:rPr i="1" dirty="0">
                <a:solidFill>
                  <a:schemeClr val="bg1"/>
                </a:solidFill>
              </a:rPr>
              <a:t>Am J </a:t>
            </a:r>
            <a:r>
              <a:rPr i="1" dirty="0" err="1">
                <a:solidFill>
                  <a:schemeClr val="bg1"/>
                </a:solidFill>
              </a:rPr>
              <a:t>Ophthalmol</a:t>
            </a:r>
            <a:r>
              <a:rPr dirty="0">
                <a:solidFill>
                  <a:schemeClr val="bg1"/>
                </a:solidFill>
              </a:rPr>
              <a:t> 1987; 103: 188–93.</a:t>
            </a:r>
          </a:p>
        </p:txBody>
      </p:sp>
    </p:spTree>
    <p:extLst>
      <p:ext uri="{BB962C8B-B14F-4D97-AF65-F5344CB8AC3E}">
        <p14:creationId xmlns:p14="http://schemas.microsoft.com/office/powerpoint/2010/main" val="1025762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35CB2BED-1C55-F048-A13A-959ABEDBAB87}"/>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E52BAF97-29AD-1C4E-A20B-2E2D24832A32}"/>
              </a:ext>
            </a:extLst>
          </p:cNvPr>
          <p:cNvSpPr txBox="1">
            <a:spLocks/>
          </p:cNvSpPr>
          <p:nvPr/>
        </p:nvSpPr>
        <p:spPr>
          <a:xfrm>
            <a:off x="720436" y="1478385"/>
            <a:ext cx="8953751"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Reasons and risk factors</a:t>
            </a:r>
          </a:p>
          <a:p>
            <a:pPr marL="765175" lvl="1">
              <a:spcBef>
                <a:spcPts val="0"/>
              </a:spcBef>
              <a:defRPr sz="2800"/>
            </a:pPr>
            <a:r>
              <a:rPr lang="en-ID" sz="2800" dirty="0">
                <a:solidFill>
                  <a:schemeClr val="bg1"/>
                </a:solidFill>
              </a:rPr>
              <a:t>Are there consequences?</a:t>
            </a:r>
          </a:p>
          <a:p>
            <a:pPr marL="1243012" lvl="2" indent="-287337">
              <a:spcBef>
                <a:spcPts val="0"/>
              </a:spcBef>
              <a:defRPr sz="2400"/>
            </a:pPr>
            <a:r>
              <a:rPr lang="en-ID" sz="2400" dirty="0">
                <a:solidFill>
                  <a:schemeClr val="bg1"/>
                </a:solidFill>
              </a:rPr>
              <a:t>Skipping doses may lead to increased </a:t>
            </a:r>
            <a:br>
              <a:rPr lang="en-ID" sz="2400" dirty="0">
                <a:solidFill>
                  <a:schemeClr val="bg1"/>
                </a:solidFill>
              </a:rPr>
            </a:br>
            <a:r>
              <a:rPr lang="en-ID" sz="2400" dirty="0">
                <a:solidFill>
                  <a:schemeClr val="bg1"/>
                </a:solidFill>
              </a:rPr>
              <a:t>IOP fluctuations</a:t>
            </a:r>
          </a:p>
        </p:txBody>
      </p:sp>
    </p:spTree>
    <p:extLst>
      <p:ext uri="{BB962C8B-B14F-4D97-AF65-F5344CB8AC3E}">
        <p14:creationId xmlns:p14="http://schemas.microsoft.com/office/powerpoint/2010/main" val="3644461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99474"/>
            <a:ext cx="12192000" cy="6048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E1774446-6008-BC4C-810E-D15A315F6249}"/>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92" name="Line">
            <a:extLst>
              <a:ext uri="{FF2B5EF4-FFF2-40B4-BE49-F238E27FC236}">
                <a16:creationId xmlns:a16="http://schemas.microsoft.com/office/drawing/2014/main" id="{547C4401-F4BB-7F42-ABE6-7E56BF068ABE}"/>
              </a:ext>
            </a:extLst>
          </p:cNvPr>
          <p:cNvSpPr/>
          <p:nvPr/>
        </p:nvSpPr>
        <p:spPr>
          <a:xfrm>
            <a:off x="1772076" y="3221550"/>
            <a:ext cx="6146245" cy="23695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round/>
          </a:ln>
          <a:effectLst/>
        </p:spPr>
        <p:txBody>
          <a:bodyPr wrap="square" lIns="45718" tIns="45718" rIns="45718" bIns="45718" numCol="1" anchor="t">
            <a:noAutofit/>
          </a:bodyPr>
          <a:lstStyle/>
          <a:p>
            <a:pPr>
              <a:defRPr>
                <a:solidFill>
                  <a:srgbClr val="FFFFFF"/>
                </a:solidFill>
                <a:latin typeface="Times New Roman"/>
                <a:ea typeface="Times New Roman"/>
                <a:cs typeface="Times New Roman"/>
                <a:sym typeface="Times New Roman"/>
              </a:defRPr>
            </a:pPr>
            <a:endParaRPr>
              <a:solidFill>
                <a:schemeClr val="bg1"/>
              </a:solidFill>
            </a:endParaRPr>
          </a:p>
        </p:txBody>
      </p:sp>
      <p:grpSp>
        <p:nvGrpSpPr>
          <p:cNvPr id="93" name="Group">
            <a:extLst>
              <a:ext uri="{FF2B5EF4-FFF2-40B4-BE49-F238E27FC236}">
                <a16:creationId xmlns:a16="http://schemas.microsoft.com/office/drawing/2014/main" id="{5A47D9AE-B063-6E48-B2C0-0E7527F2C074}"/>
              </a:ext>
            </a:extLst>
          </p:cNvPr>
          <p:cNvGrpSpPr/>
          <p:nvPr/>
        </p:nvGrpSpPr>
        <p:grpSpPr>
          <a:xfrm>
            <a:off x="1559338" y="1989719"/>
            <a:ext cx="7037250" cy="3836551"/>
            <a:chOff x="-12135" y="0"/>
            <a:chExt cx="7037249" cy="3836549"/>
          </a:xfrm>
        </p:grpSpPr>
        <p:sp>
          <p:nvSpPr>
            <p:cNvPr id="94" name="Peak-to-trough IOP fluctuation after 2 weeks of treatment with travoprost, before and after a missed dose">
              <a:extLst>
                <a:ext uri="{FF2B5EF4-FFF2-40B4-BE49-F238E27FC236}">
                  <a16:creationId xmlns:a16="http://schemas.microsoft.com/office/drawing/2014/main" id="{993D1369-F12E-C549-99FE-7EB04B6B974B}"/>
                </a:ext>
              </a:extLst>
            </p:cNvPr>
            <p:cNvSpPr txBox="1"/>
            <p:nvPr/>
          </p:nvSpPr>
          <p:spPr>
            <a:xfrm>
              <a:off x="638671" y="0"/>
              <a:ext cx="6042745" cy="4924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406400" indent="-406400" algn="ctr">
                <a:tabLst>
                  <a:tab pos="7874000" algn="r"/>
                </a:tabLst>
                <a:defRPr sz="1600" b="1">
                  <a:solidFill>
                    <a:srgbClr val="FFFFFF"/>
                  </a:solidFill>
                  <a:latin typeface="+mj-lt"/>
                  <a:ea typeface="+mj-ea"/>
                  <a:cs typeface="+mj-cs"/>
                  <a:sym typeface="Arial"/>
                </a:defRPr>
              </a:pPr>
              <a:r>
                <a:rPr>
                  <a:solidFill>
                    <a:schemeClr val="bg1"/>
                  </a:solidFill>
                </a:rPr>
                <a:t>Peak-to-trough IOP fluctuation after 2 weeks of treatment</a:t>
              </a:r>
              <a:br>
                <a:rPr>
                  <a:solidFill>
                    <a:schemeClr val="bg1"/>
                  </a:solidFill>
                </a:rPr>
              </a:br>
              <a:r>
                <a:rPr>
                  <a:solidFill>
                    <a:schemeClr val="bg1"/>
                  </a:solidFill>
                </a:rPr>
                <a:t>with travoprost, before and after a missed dose</a:t>
              </a:r>
            </a:p>
          </p:txBody>
        </p:sp>
        <p:sp>
          <p:nvSpPr>
            <p:cNvPr id="95" name="12.0">
              <a:extLst>
                <a:ext uri="{FF2B5EF4-FFF2-40B4-BE49-F238E27FC236}">
                  <a16:creationId xmlns:a16="http://schemas.microsoft.com/office/drawing/2014/main" id="{028E3B7D-13C7-344A-B602-FB3471903907}"/>
                </a:ext>
              </a:extLst>
            </p:cNvPr>
            <p:cNvSpPr txBox="1"/>
            <p:nvPr/>
          </p:nvSpPr>
          <p:spPr>
            <a:xfrm>
              <a:off x="421024" y="2904016"/>
              <a:ext cx="325409"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r">
                <a:defRPr sz="1300">
                  <a:solidFill>
                    <a:srgbClr val="FFFFFF"/>
                  </a:solidFill>
                  <a:latin typeface="+mj-lt"/>
                  <a:ea typeface="+mj-ea"/>
                  <a:cs typeface="+mj-cs"/>
                  <a:sym typeface="Arial"/>
                </a:defRPr>
              </a:lvl1pPr>
            </a:lstStyle>
            <a:p>
              <a:r>
                <a:rPr>
                  <a:solidFill>
                    <a:schemeClr val="bg1"/>
                  </a:solidFill>
                </a:rPr>
                <a:t>12.0</a:t>
              </a:r>
            </a:p>
          </p:txBody>
        </p:sp>
        <p:sp>
          <p:nvSpPr>
            <p:cNvPr id="96" name="13.0">
              <a:extLst>
                <a:ext uri="{FF2B5EF4-FFF2-40B4-BE49-F238E27FC236}">
                  <a16:creationId xmlns:a16="http://schemas.microsoft.com/office/drawing/2014/main" id="{D5A5E861-EA11-854F-B08C-808AD2194271}"/>
                </a:ext>
              </a:extLst>
            </p:cNvPr>
            <p:cNvSpPr txBox="1"/>
            <p:nvPr/>
          </p:nvSpPr>
          <p:spPr>
            <a:xfrm>
              <a:off x="421024" y="2509089"/>
              <a:ext cx="325409"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r">
                <a:defRPr sz="1300">
                  <a:solidFill>
                    <a:srgbClr val="FFFFFF"/>
                  </a:solidFill>
                  <a:latin typeface="+mj-lt"/>
                  <a:ea typeface="+mj-ea"/>
                  <a:cs typeface="+mj-cs"/>
                  <a:sym typeface="Arial"/>
                </a:defRPr>
              </a:lvl1pPr>
            </a:lstStyle>
            <a:p>
              <a:r>
                <a:rPr>
                  <a:solidFill>
                    <a:schemeClr val="bg1"/>
                  </a:solidFill>
                </a:rPr>
                <a:t>13.0</a:t>
              </a:r>
            </a:p>
          </p:txBody>
        </p:sp>
        <p:sp>
          <p:nvSpPr>
            <p:cNvPr id="97" name="14.0">
              <a:extLst>
                <a:ext uri="{FF2B5EF4-FFF2-40B4-BE49-F238E27FC236}">
                  <a16:creationId xmlns:a16="http://schemas.microsoft.com/office/drawing/2014/main" id="{62A8DB6F-44F9-5A48-801C-65400512F16C}"/>
                </a:ext>
              </a:extLst>
            </p:cNvPr>
            <p:cNvSpPr txBox="1"/>
            <p:nvPr/>
          </p:nvSpPr>
          <p:spPr>
            <a:xfrm>
              <a:off x="421024" y="2115542"/>
              <a:ext cx="325409"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r">
                <a:defRPr sz="1300">
                  <a:solidFill>
                    <a:srgbClr val="FFFFFF"/>
                  </a:solidFill>
                  <a:latin typeface="+mj-lt"/>
                  <a:ea typeface="+mj-ea"/>
                  <a:cs typeface="+mj-cs"/>
                  <a:sym typeface="Arial"/>
                </a:defRPr>
              </a:lvl1pPr>
            </a:lstStyle>
            <a:p>
              <a:r>
                <a:rPr>
                  <a:solidFill>
                    <a:schemeClr val="bg1"/>
                  </a:solidFill>
                </a:rPr>
                <a:t>14.0</a:t>
              </a:r>
            </a:p>
          </p:txBody>
        </p:sp>
        <p:sp>
          <p:nvSpPr>
            <p:cNvPr id="98" name="15.0">
              <a:extLst>
                <a:ext uri="{FF2B5EF4-FFF2-40B4-BE49-F238E27FC236}">
                  <a16:creationId xmlns:a16="http://schemas.microsoft.com/office/drawing/2014/main" id="{0EB41EB2-283D-814F-B7D4-81FFF8F49C53}"/>
                </a:ext>
              </a:extLst>
            </p:cNvPr>
            <p:cNvSpPr txBox="1"/>
            <p:nvPr/>
          </p:nvSpPr>
          <p:spPr>
            <a:xfrm>
              <a:off x="421024" y="1721998"/>
              <a:ext cx="325409"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r">
                <a:defRPr sz="1300">
                  <a:solidFill>
                    <a:srgbClr val="FFFFFF"/>
                  </a:solidFill>
                  <a:latin typeface="+mj-lt"/>
                  <a:ea typeface="+mj-ea"/>
                  <a:cs typeface="+mj-cs"/>
                  <a:sym typeface="Arial"/>
                </a:defRPr>
              </a:lvl1pPr>
            </a:lstStyle>
            <a:p>
              <a:r>
                <a:rPr>
                  <a:solidFill>
                    <a:schemeClr val="bg1"/>
                  </a:solidFill>
                </a:rPr>
                <a:t>15.0</a:t>
              </a:r>
            </a:p>
          </p:txBody>
        </p:sp>
        <p:sp>
          <p:nvSpPr>
            <p:cNvPr id="99" name="16.0">
              <a:extLst>
                <a:ext uri="{FF2B5EF4-FFF2-40B4-BE49-F238E27FC236}">
                  <a16:creationId xmlns:a16="http://schemas.microsoft.com/office/drawing/2014/main" id="{3CE8EFFA-2DFE-9E4F-88E9-18CC531E73E2}"/>
                </a:ext>
              </a:extLst>
            </p:cNvPr>
            <p:cNvSpPr txBox="1"/>
            <p:nvPr/>
          </p:nvSpPr>
          <p:spPr>
            <a:xfrm>
              <a:off x="421024" y="1328451"/>
              <a:ext cx="325409"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r">
                <a:defRPr sz="1300">
                  <a:solidFill>
                    <a:srgbClr val="FFFFFF"/>
                  </a:solidFill>
                  <a:latin typeface="+mj-lt"/>
                  <a:ea typeface="+mj-ea"/>
                  <a:cs typeface="+mj-cs"/>
                  <a:sym typeface="Arial"/>
                </a:defRPr>
              </a:lvl1pPr>
            </a:lstStyle>
            <a:p>
              <a:r>
                <a:rPr>
                  <a:solidFill>
                    <a:schemeClr val="bg1"/>
                  </a:solidFill>
                </a:rPr>
                <a:t>16.0</a:t>
              </a:r>
            </a:p>
          </p:txBody>
        </p:sp>
        <p:sp>
          <p:nvSpPr>
            <p:cNvPr id="100" name="17.0">
              <a:extLst>
                <a:ext uri="{FF2B5EF4-FFF2-40B4-BE49-F238E27FC236}">
                  <a16:creationId xmlns:a16="http://schemas.microsoft.com/office/drawing/2014/main" id="{2B51F931-59CC-9A4F-B297-4A929D02819D}"/>
                </a:ext>
              </a:extLst>
            </p:cNvPr>
            <p:cNvSpPr txBox="1"/>
            <p:nvPr/>
          </p:nvSpPr>
          <p:spPr>
            <a:xfrm>
              <a:off x="421024" y="934906"/>
              <a:ext cx="325409"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r">
                <a:defRPr sz="1300">
                  <a:solidFill>
                    <a:srgbClr val="FFFFFF"/>
                  </a:solidFill>
                  <a:latin typeface="+mj-lt"/>
                  <a:ea typeface="+mj-ea"/>
                  <a:cs typeface="+mj-cs"/>
                  <a:sym typeface="Arial"/>
                </a:defRPr>
              </a:lvl1pPr>
            </a:lstStyle>
            <a:p>
              <a:r>
                <a:rPr>
                  <a:solidFill>
                    <a:schemeClr val="bg1"/>
                  </a:solidFill>
                </a:rPr>
                <a:t>17.0</a:t>
              </a:r>
            </a:p>
          </p:txBody>
        </p:sp>
        <p:sp>
          <p:nvSpPr>
            <p:cNvPr id="101" name="18.0">
              <a:extLst>
                <a:ext uri="{FF2B5EF4-FFF2-40B4-BE49-F238E27FC236}">
                  <a16:creationId xmlns:a16="http://schemas.microsoft.com/office/drawing/2014/main" id="{2614616A-E6B5-B348-B6DB-25F4BD11BA7A}"/>
                </a:ext>
              </a:extLst>
            </p:cNvPr>
            <p:cNvSpPr txBox="1"/>
            <p:nvPr/>
          </p:nvSpPr>
          <p:spPr>
            <a:xfrm>
              <a:off x="421024" y="533742"/>
              <a:ext cx="325409"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r">
                <a:defRPr sz="1300">
                  <a:solidFill>
                    <a:srgbClr val="FFFFFF"/>
                  </a:solidFill>
                  <a:latin typeface="+mj-lt"/>
                  <a:ea typeface="+mj-ea"/>
                  <a:cs typeface="+mj-cs"/>
                  <a:sym typeface="Arial"/>
                </a:defRPr>
              </a:lvl1pPr>
            </a:lstStyle>
            <a:p>
              <a:r>
                <a:rPr>
                  <a:solidFill>
                    <a:schemeClr val="bg1"/>
                  </a:solidFill>
                </a:rPr>
                <a:t>18.0</a:t>
              </a:r>
            </a:p>
          </p:txBody>
        </p:sp>
        <p:sp>
          <p:nvSpPr>
            <p:cNvPr id="102" name="Hours after last 8 pm dose of 2-week study (time of day)">
              <a:extLst>
                <a:ext uri="{FF2B5EF4-FFF2-40B4-BE49-F238E27FC236}">
                  <a16:creationId xmlns:a16="http://schemas.microsoft.com/office/drawing/2014/main" id="{BE18A7B9-747B-8A4A-A703-A68C914C1040}"/>
                </a:ext>
              </a:extLst>
            </p:cNvPr>
            <p:cNvSpPr txBox="1"/>
            <p:nvPr/>
          </p:nvSpPr>
          <p:spPr>
            <a:xfrm>
              <a:off x="1200408" y="3590328"/>
              <a:ext cx="5514329" cy="2462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1600">
                  <a:solidFill>
                    <a:srgbClr val="FFFFFF"/>
                  </a:solidFill>
                  <a:latin typeface="+mj-lt"/>
                  <a:ea typeface="+mj-ea"/>
                  <a:cs typeface="+mj-cs"/>
                  <a:sym typeface="Arial"/>
                </a:defRPr>
              </a:lvl1pPr>
            </a:lstStyle>
            <a:p>
              <a:r>
                <a:rPr>
                  <a:solidFill>
                    <a:schemeClr val="bg1"/>
                  </a:solidFill>
                </a:rPr>
                <a:t>Hours after last 8 pm dose of 2-week study (time of day)</a:t>
              </a:r>
            </a:p>
          </p:txBody>
        </p:sp>
        <p:sp>
          <p:nvSpPr>
            <p:cNvPr id="103" name="0…">
              <a:extLst>
                <a:ext uri="{FF2B5EF4-FFF2-40B4-BE49-F238E27FC236}">
                  <a16:creationId xmlns:a16="http://schemas.microsoft.com/office/drawing/2014/main" id="{45858722-9749-2543-83E5-6D86EC3864C0}"/>
                </a:ext>
              </a:extLst>
            </p:cNvPr>
            <p:cNvSpPr txBox="1"/>
            <p:nvPr/>
          </p:nvSpPr>
          <p:spPr>
            <a:xfrm>
              <a:off x="945954" y="3116304"/>
              <a:ext cx="338234"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0</a:t>
              </a:r>
            </a:p>
            <a:p>
              <a:pPr algn="ctr">
                <a:defRPr sz="900">
                  <a:solidFill>
                    <a:srgbClr val="FFFFFF"/>
                  </a:solidFill>
                  <a:latin typeface="+mj-lt"/>
                  <a:ea typeface="+mj-ea"/>
                  <a:cs typeface="+mj-cs"/>
                  <a:sym typeface="Arial"/>
                </a:defRPr>
              </a:pPr>
              <a:r>
                <a:rPr>
                  <a:solidFill>
                    <a:schemeClr val="bg1"/>
                  </a:solidFill>
                </a:rPr>
                <a:t>(8pm)</a:t>
              </a:r>
            </a:p>
          </p:txBody>
        </p:sp>
        <p:sp>
          <p:nvSpPr>
            <p:cNvPr id="104" name="4…">
              <a:extLst>
                <a:ext uri="{FF2B5EF4-FFF2-40B4-BE49-F238E27FC236}">
                  <a16:creationId xmlns:a16="http://schemas.microsoft.com/office/drawing/2014/main" id="{1567DC45-5E6A-A64B-96BF-01123D783EE1}"/>
                </a:ext>
              </a:extLst>
            </p:cNvPr>
            <p:cNvSpPr txBox="1"/>
            <p:nvPr/>
          </p:nvSpPr>
          <p:spPr>
            <a:xfrm>
              <a:off x="1420889" y="3116304"/>
              <a:ext cx="394340"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4</a:t>
              </a:r>
            </a:p>
            <a:p>
              <a:pPr algn="ctr">
                <a:defRPr sz="900">
                  <a:solidFill>
                    <a:srgbClr val="FFFFFF"/>
                  </a:solidFill>
                  <a:latin typeface="+mj-lt"/>
                  <a:ea typeface="+mj-ea"/>
                  <a:cs typeface="+mj-cs"/>
                  <a:sym typeface="Arial"/>
                </a:defRPr>
              </a:pPr>
              <a:r>
                <a:rPr>
                  <a:solidFill>
                    <a:schemeClr val="bg1"/>
                  </a:solidFill>
                </a:rPr>
                <a:t>(12mn)</a:t>
              </a:r>
            </a:p>
          </p:txBody>
        </p:sp>
        <p:sp>
          <p:nvSpPr>
            <p:cNvPr id="105" name="8…">
              <a:extLst>
                <a:ext uri="{FF2B5EF4-FFF2-40B4-BE49-F238E27FC236}">
                  <a16:creationId xmlns:a16="http://schemas.microsoft.com/office/drawing/2014/main" id="{B41AF4DA-3659-AB46-A149-6DAB9396C34F}"/>
                </a:ext>
              </a:extLst>
            </p:cNvPr>
            <p:cNvSpPr txBox="1"/>
            <p:nvPr/>
          </p:nvSpPr>
          <p:spPr>
            <a:xfrm>
              <a:off x="1964327" y="3116304"/>
              <a:ext cx="338234"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8</a:t>
              </a:r>
            </a:p>
            <a:p>
              <a:pPr algn="ctr">
                <a:defRPr sz="900">
                  <a:solidFill>
                    <a:srgbClr val="FFFFFF"/>
                  </a:solidFill>
                  <a:latin typeface="+mj-lt"/>
                  <a:ea typeface="+mj-ea"/>
                  <a:cs typeface="+mj-cs"/>
                  <a:sym typeface="Arial"/>
                </a:defRPr>
              </a:pPr>
              <a:r>
                <a:rPr>
                  <a:solidFill>
                    <a:schemeClr val="bg1"/>
                  </a:solidFill>
                </a:rPr>
                <a:t>(4am)</a:t>
              </a:r>
            </a:p>
          </p:txBody>
        </p:sp>
        <p:sp>
          <p:nvSpPr>
            <p:cNvPr id="106" name="12…">
              <a:extLst>
                <a:ext uri="{FF2B5EF4-FFF2-40B4-BE49-F238E27FC236}">
                  <a16:creationId xmlns:a16="http://schemas.microsoft.com/office/drawing/2014/main" id="{2E4CF239-5B98-8E45-BB12-95149F4F3822}"/>
                </a:ext>
              </a:extLst>
            </p:cNvPr>
            <p:cNvSpPr txBox="1"/>
            <p:nvPr/>
          </p:nvSpPr>
          <p:spPr>
            <a:xfrm>
              <a:off x="2471352" y="3116304"/>
              <a:ext cx="338234"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12</a:t>
              </a:r>
            </a:p>
            <a:p>
              <a:pPr algn="ctr">
                <a:defRPr sz="900">
                  <a:solidFill>
                    <a:srgbClr val="FFFFFF"/>
                  </a:solidFill>
                  <a:latin typeface="+mj-lt"/>
                  <a:ea typeface="+mj-ea"/>
                  <a:cs typeface="+mj-cs"/>
                  <a:sym typeface="Arial"/>
                </a:defRPr>
              </a:pPr>
              <a:r>
                <a:rPr>
                  <a:solidFill>
                    <a:schemeClr val="bg1"/>
                  </a:solidFill>
                </a:rPr>
                <a:t>(8am)</a:t>
              </a:r>
            </a:p>
          </p:txBody>
        </p:sp>
        <p:sp>
          <p:nvSpPr>
            <p:cNvPr id="107" name="16…">
              <a:extLst>
                <a:ext uri="{FF2B5EF4-FFF2-40B4-BE49-F238E27FC236}">
                  <a16:creationId xmlns:a16="http://schemas.microsoft.com/office/drawing/2014/main" id="{35183D77-819D-654E-A00A-1980A0504025}"/>
                </a:ext>
              </a:extLst>
            </p:cNvPr>
            <p:cNvSpPr txBox="1"/>
            <p:nvPr/>
          </p:nvSpPr>
          <p:spPr>
            <a:xfrm>
              <a:off x="2909332" y="3116304"/>
              <a:ext cx="506549"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16</a:t>
              </a:r>
            </a:p>
            <a:p>
              <a:pPr algn="ctr">
                <a:defRPr sz="900">
                  <a:solidFill>
                    <a:srgbClr val="FFFFFF"/>
                  </a:solidFill>
                  <a:latin typeface="+mj-lt"/>
                  <a:ea typeface="+mj-ea"/>
                  <a:cs typeface="+mj-cs"/>
                  <a:sym typeface="Arial"/>
                </a:defRPr>
              </a:pPr>
              <a:r>
                <a:rPr>
                  <a:solidFill>
                    <a:schemeClr val="bg1"/>
                  </a:solidFill>
                </a:rPr>
                <a:t>(12noon)</a:t>
              </a:r>
            </a:p>
          </p:txBody>
        </p:sp>
        <p:sp>
          <p:nvSpPr>
            <p:cNvPr id="108" name="20…">
              <a:extLst>
                <a:ext uri="{FF2B5EF4-FFF2-40B4-BE49-F238E27FC236}">
                  <a16:creationId xmlns:a16="http://schemas.microsoft.com/office/drawing/2014/main" id="{F6CBEF8E-350D-3B4F-9A4B-1157EFB97856}"/>
                </a:ext>
              </a:extLst>
            </p:cNvPr>
            <p:cNvSpPr txBox="1"/>
            <p:nvPr/>
          </p:nvSpPr>
          <p:spPr>
            <a:xfrm>
              <a:off x="3515651" y="3116304"/>
              <a:ext cx="338234"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20</a:t>
              </a:r>
            </a:p>
            <a:p>
              <a:pPr algn="ctr">
                <a:defRPr sz="900">
                  <a:solidFill>
                    <a:srgbClr val="FFFFFF"/>
                  </a:solidFill>
                  <a:latin typeface="+mj-lt"/>
                  <a:ea typeface="+mj-ea"/>
                  <a:cs typeface="+mj-cs"/>
                  <a:sym typeface="Arial"/>
                </a:defRPr>
              </a:pPr>
              <a:r>
                <a:rPr>
                  <a:solidFill>
                    <a:schemeClr val="bg1"/>
                  </a:solidFill>
                </a:rPr>
                <a:t>(4pm)</a:t>
              </a:r>
            </a:p>
          </p:txBody>
        </p:sp>
        <p:sp>
          <p:nvSpPr>
            <p:cNvPr id="109" name="24…">
              <a:extLst>
                <a:ext uri="{FF2B5EF4-FFF2-40B4-BE49-F238E27FC236}">
                  <a16:creationId xmlns:a16="http://schemas.microsoft.com/office/drawing/2014/main" id="{5B8F9817-9656-654E-9340-E09381781197}"/>
                </a:ext>
              </a:extLst>
            </p:cNvPr>
            <p:cNvSpPr txBox="1"/>
            <p:nvPr/>
          </p:nvSpPr>
          <p:spPr>
            <a:xfrm>
              <a:off x="4005391" y="3116304"/>
              <a:ext cx="338234"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24</a:t>
              </a:r>
            </a:p>
            <a:p>
              <a:pPr algn="ctr">
                <a:defRPr sz="900">
                  <a:solidFill>
                    <a:srgbClr val="FFFFFF"/>
                  </a:solidFill>
                  <a:latin typeface="+mj-lt"/>
                  <a:ea typeface="+mj-ea"/>
                  <a:cs typeface="+mj-cs"/>
                  <a:sym typeface="Arial"/>
                </a:defRPr>
              </a:pPr>
              <a:r>
                <a:rPr>
                  <a:solidFill>
                    <a:schemeClr val="bg1"/>
                  </a:solidFill>
                </a:rPr>
                <a:t>(8pm)</a:t>
              </a:r>
            </a:p>
          </p:txBody>
        </p:sp>
        <p:sp>
          <p:nvSpPr>
            <p:cNvPr id="110" name="28…">
              <a:extLst>
                <a:ext uri="{FF2B5EF4-FFF2-40B4-BE49-F238E27FC236}">
                  <a16:creationId xmlns:a16="http://schemas.microsoft.com/office/drawing/2014/main" id="{60D2B7EF-89A0-8D45-A96E-BB146D48457D}"/>
                </a:ext>
              </a:extLst>
            </p:cNvPr>
            <p:cNvSpPr txBox="1"/>
            <p:nvPr/>
          </p:nvSpPr>
          <p:spPr>
            <a:xfrm>
              <a:off x="4510574" y="3116304"/>
              <a:ext cx="394340"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28</a:t>
              </a:r>
            </a:p>
            <a:p>
              <a:pPr algn="ctr">
                <a:defRPr sz="900">
                  <a:solidFill>
                    <a:srgbClr val="FFFFFF"/>
                  </a:solidFill>
                  <a:latin typeface="+mj-lt"/>
                  <a:ea typeface="+mj-ea"/>
                  <a:cs typeface="+mj-cs"/>
                  <a:sym typeface="Arial"/>
                </a:defRPr>
              </a:pPr>
              <a:r>
                <a:rPr>
                  <a:solidFill>
                    <a:schemeClr val="bg1"/>
                  </a:solidFill>
                </a:rPr>
                <a:t>(12mn)</a:t>
              </a:r>
            </a:p>
          </p:txBody>
        </p:sp>
        <p:sp>
          <p:nvSpPr>
            <p:cNvPr id="111" name="32…">
              <a:extLst>
                <a:ext uri="{FF2B5EF4-FFF2-40B4-BE49-F238E27FC236}">
                  <a16:creationId xmlns:a16="http://schemas.microsoft.com/office/drawing/2014/main" id="{78FA063C-1021-C34E-8851-99AFC3258A09}"/>
                </a:ext>
              </a:extLst>
            </p:cNvPr>
            <p:cNvSpPr txBox="1"/>
            <p:nvPr/>
          </p:nvSpPr>
          <p:spPr>
            <a:xfrm>
              <a:off x="5055453" y="3116304"/>
              <a:ext cx="338234"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32</a:t>
              </a:r>
            </a:p>
            <a:p>
              <a:pPr algn="ctr">
                <a:defRPr sz="900">
                  <a:solidFill>
                    <a:srgbClr val="FFFFFF"/>
                  </a:solidFill>
                  <a:latin typeface="+mj-lt"/>
                  <a:ea typeface="+mj-ea"/>
                  <a:cs typeface="+mj-cs"/>
                  <a:sym typeface="Arial"/>
                </a:defRPr>
              </a:pPr>
              <a:r>
                <a:rPr>
                  <a:solidFill>
                    <a:schemeClr val="bg1"/>
                  </a:solidFill>
                </a:rPr>
                <a:t>(4am)</a:t>
              </a:r>
            </a:p>
          </p:txBody>
        </p:sp>
        <p:sp>
          <p:nvSpPr>
            <p:cNvPr id="112" name="36…">
              <a:extLst>
                <a:ext uri="{FF2B5EF4-FFF2-40B4-BE49-F238E27FC236}">
                  <a16:creationId xmlns:a16="http://schemas.microsoft.com/office/drawing/2014/main" id="{4F74F146-F6CA-7044-955D-1C034E031990}"/>
                </a:ext>
              </a:extLst>
            </p:cNvPr>
            <p:cNvSpPr txBox="1"/>
            <p:nvPr/>
          </p:nvSpPr>
          <p:spPr>
            <a:xfrm>
              <a:off x="5559597" y="3116304"/>
              <a:ext cx="338234"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36</a:t>
              </a:r>
            </a:p>
            <a:p>
              <a:pPr algn="ctr">
                <a:defRPr sz="900">
                  <a:solidFill>
                    <a:srgbClr val="FFFFFF"/>
                  </a:solidFill>
                  <a:latin typeface="+mj-lt"/>
                  <a:ea typeface="+mj-ea"/>
                  <a:cs typeface="+mj-cs"/>
                  <a:sym typeface="Arial"/>
                </a:defRPr>
              </a:pPr>
              <a:r>
                <a:rPr>
                  <a:solidFill>
                    <a:schemeClr val="bg1"/>
                  </a:solidFill>
                </a:rPr>
                <a:t>(8am)</a:t>
              </a:r>
            </a:p>
          </p:txBody>
        </p:sp>
        <p:sp>
          <p:nvSpPr>
            <p:cNvPr id="113" name="40…">
              <a:extLst>
                <a:ext uri="{FF2B5EF4-FFF2-40B4-BE49-F238E27FC236}">
                  <a16:creationId xmlns:a16="http://schemas.microsoft.com/office/drawing/2014/main" id="{DF07A166-FD6E-0249-9795-F110412F736A}"/>
                </a:ext>
              </a:extLst>
            </p:cNvPr>
            <p:cNvSpPr txBox="1"/>
            <p:nvPr/>
          </p:nvSpPr>
          <p:spPr>
            <a:xfrm>
              <a:off x="5977412" y="3116304"/>
              <a:ext cx="506549"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40</a:t>
              </a:r>
            </a:p>
            <a:p>
              <a:pPr algn="ctr">
                <a:defRPr sz="900">
                  <a:solidFill>
                    <a:srgbClr val="FFFFFF"/>
                  </a:solidFill>
                  <a:latin typeface="+mj-lt"/>
                  <a:ea typeface="+mj-ea"/>
                  <a:cs typeface="+mj-cs"/>
                  <a:sym typeface="Arial"/>
                </a:defRPr>
              </a:pPr>
              <a:r>
                <a:rPr>
                  <a:solidFill>
                    <a:schemeClr val="bg1"/>
                  </a:solidFill>
                </a:rPr>
                <a:t>(12noon)</a:t>
              </a:r>
            </a:p>
          </p:txBody>
        </p:sp>
        <p:sp>
          <p:nvSpPr>
            <p:cNvPr id="114" name="44…">
              <a:extLst>
                <a:ext uri="{FF2B5EF4-FFF2-40B4-BE49-F238E27FC236}">
                  <a16:creationId xmlns:a16="http://schemas.microsoft.com/office/drawing/2014/main" id="{374DBAA8-3AE9-C14D-B085-00B9D06D998E}"/>
                </a:ext>
              </a:extLst>
            </p:cNvPr>
            <p:cNvSpPr txBox="1"/>
            <p:nvPr/>
          </p:nvSpPr>
          <p:spPr>
            <a:xfrm>
              <a:off x="6576528" y="3116304"/>
              <a:ext cx="338234" cy="338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lgn="ctr">
                <a:defRPr sz="1300">
                  <a:solidFill>
                    <a:srgbClr val="FFFFFF"/>
                  </a:solidFill>
                  <a:latin typeface="+mj-lt"/>
                  <a:ea typeface="+mj-ea"/>
                  <a:cs typeface="+mj-cs"/>
                  <a:sym typeface="Arial"/>
                </a:defRPr>
              </a:pPr>
              <a:r>
                <a:rPr>
                  <a:solidFill>
                    <a:schemeClr val="bg1"/>
                  </a:solidFill>
                </a:rPr>
                <a:t>44</a:t>
              </a:r>
            </a:p>
            <a:p>
              <a:pPr algn="ctr">
                <a:defRPr sz="900">
                  <a:solidFill>
                    <a:srgbClr val="FFFFFF"/>
                  </a:solidFill>
                  <a:latin typeface="+mj-lt"/>
                  <a:ea typeface="+mj-ea"/>
                  <a:cs typeface="+mj-cs"/>
                  <a:sym typeface="Arial"/>
                </a:defRPr>
              </a:pPr>
              <a:r>
                <a:rPr>
                  <a:solidFill>
                    <a:schemeClr val="bg1"/>
                  </a:solidFill>
                </a:rPr>
                <a:t>(4pm)</a:t>
              </a:r>
            </a:p>
          </p:txBody>
        </p:sp>
        <p:sp>
          <p:nvSpPr>
            <p:cNvPr id="115" name="Line">
              <a:extLst>
                <a:ext uri="{FF2B5EF4-FFF2-40B4-BE49-F238E27FC236}">
                  <a16:creationId xmlns:a16="http://schemas.microsoft.com/office/drawing/2014/main" id="{9B67034D-3EC4-9841-A97A-48614C49B9D7}"/>
                </a:ext>
              </a:extLst>
            </p:cNvPr>
            <p:cNvSpPr/>
            <p:nvPr/>
          </p:nvSpPr>
          <p:spPr>
            <a:xfrm flipV="1">
              <a:off x="1625083" y="1468935"/>
              <a:ext cx="21608" cy="1052219"/>
            </a:xfrm>
            <a:prstGeom prst="line">
              <a:avLst/>
            </a:prstGeom>
            <a:noFill/>
            <a:ln w="19050" cap="flat">
              <a:solidFill>
                <a:schemeClr val="accent1"/>
              </a:solidFill>
              <a:prstDash val="solid"/>
              <a:round/>
              <a:headEnd type="triangle" w="med" len="med"/>
              <a:tailEnd type="triangle" w="med" len="med"/>
            </a:ln>
            <a:effectLst/>
          </p:spPr>
          <p:txBody>
            <a:bodyPr wrap="square" lIns="45718" tIns="45718" rIns="45718" bIns="45718" numCol="1" anchor="t">
              <a:noAutofit/>
            </a:bodyPr>
            <a:lstStyle/>
            <a:p>
              <a:endParaRPr>
                <a:solidFill>
                  <a:schemeClr val="bg1"/>
                </a:solidFill>
              </a:endParaRPr>
            </a:p>
          </p:txBody>
        </p:sp>
        <p:sp>
          <p:nvSpPr>
            <p:cNvPr id="116" name="3.1 mm Hg…">
              <a:extLst>
                <a:ext uri="{FF2B5EF4-FFF2-40B4-BE49-F238E27FC236}">
                  <a16:creationId xmlns:a16="http://schemas.microsoft.com/office/drawing/2014/main" id="{99C09363-22EF-8A42-865F-DC2226490FE7}"/>
                </a:ext>
              </a:extLst>
            </p:cNvPr>
            <p:cNvSpPr txBox="1"/>
            <p:nvPr/>
          </p:nvSpPr>
          <p:spPr>
            <a:xfrm>
              <a:off x="1210542" y="1917850"/>
              <a:ext cx="893830" cy="461661"/>
            </a:xfrm>
            <a:prstGeom prst="rect">
              <a:avLst/>
            </a:prstGeom>
            <a:solidFill>
              <a:srgbClr val="AAE2CA"/>
            </a:solidFill>
            <a:ln w="9525" cap="flat">
              <a:solidFill>
                <a:srgbClr val="00FF00"/>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ctr">
              <a:spAutoFit/>
            </a:bodyPr>
            <a:lstStyle/>
            <a:p>
              <a:pPr algn="ctr">
                <a:defRPr sz="1200">
                  <a:latin typeface="+mj-lt"/>
                  <a:ea typeface="+mj-ea"/>
                  <a:cs typeface="+mj-cs"/>
                  <a:sym typeface="Arial"/>
                </a:defRPr>
              </a:pPr>
              <a:r>
                <a:rPr>
                  <a:solidFill>
                    <a:schemeClr val="bg1"/>
                  </a:solidFill>
                </a:rPr>
                <a:t>3.1 mm Hg</a:t>
              </a:r>
            </a:p>
            <a:p>
              <a:pPr algn="ctr">
                <a:defRPr sz="1200">
                  <a:latin typeface="+mj-lt"/>
                  <a:ea typeface="+mj-ea"/>
                  <a:cs typeface="+mj-cs"/>
                  <a:sym typeface="Arial"/>
                </a:defRPr>
              </a:pPr>
              <a:r>
                <a:rPr>
                  <a:solidFill>
                    <a:schemeClr val="bg1"/>
                  </a:solidFill>
                </a:rPr>
                <a:t>fluctuation</a:t>
              </a:r>
            </a:p>
          </p:txBody>
        </p:sp>
        <p:sp>
          <p:nvSpPr>
            <p:cNvPr id="117" name="Line">
              <a:extLst>
                <a:ext uri="{FF2B5EF4-FFF2-40B4-BE49-F238E27FC236}">
                  <a16:creationId xmlns:a16="http://schemas.microsoft.com/office/drawing/2014/main" id="{642EE902-85FB-B140-AC40-010CD1206A78}"/>
                </a:ext>
              </a:extLst>
            </p:cNvPr>
            <p:cNvSpPr/>
            <p:nvPr/>
          </p:nvSpPr>
          <p:spPr>
            <a:xfrm>
              <a:off x="1633726" y="2533580"/>
              <a:ext cx="4087893" cy="2"/>
            </a:xfrm>
            <a:prstGeom prst="line">
              <a:avLst/>
            </a:prstGeom>
            <a:noFill/>
            <a:ln w="12700" cap="flat">
              <a:solidFill>
                <a:schemeClr val="accent1"/>
              </a:solidFill>
              <a:prstDash val="dash"/>
              <a:round/>
            </a:ln>
            <a:effectLst/>
          </p:spPr>
          <p:txBody>
            <a:bodyPr wrap="square" lIns="45718" tIns="45718" rIns="45718" bIns="45718" numCol="1" anchor="t">
              <a:noAutofit/>
            </a:bodyPr>
            <a:lstStyle/>
            <a:p>
              <a:endParaRPr>
                <a:solidFill>
                  <a:schemeClr val="bg1"/>
                </a:solidFill>
              </a:endParaRPr>
            </a:p>
          </p:txBody>
        </p:sp>
        <p:sp>
          <p:nvSpPr>
            <p:cNvPr id="118" name="Scheduled dose not administered">
              <a:extLst>
                <a:ext uri="{FF2B5EF4-FFF2-40B4-BE49-F238E27FC236}">
                  <a16:creationId xmlns:a16="http://schemas.microsoft.com/office/drawing/2014/main" id="{F916AE73-9470-7348-8DA0-B82846E51538}"/>
                </a:ext>
              </a:extLst>
            </p:cNvPr>
            <p:cNvSpPr txBox="1"/>
            <p:nvPr/>
          </p:nvSpPr>
          <p:spPr>
            <a:xfrm>
              <a:off x="3502702" y="1284071"/>
              <a:ext cx="1362552" cy="4001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1300" b="1">
                  <a:solidFill>
                    <a:srgbClr val="FFFFFF"/>
                  </a:solidFill>
                  <a:latin typeface="+mj-lt"/>
                  <a:ea typeface="+mj-ea"/>
                  <a:cs typeface="+mj-cs"/>
                  <a:sym typeface="Arial"/>
                </a:defRPr>
              </a:pPr>
              <a:r>
                <a:rPr>
                  <a:solidFill>
                    <a:schemeClr val="bg1"/>
                  </a:solidFill>
                </a:rPr>
                <a:t>Scheduled dose</a:t>
              </a:r>
              <a:br>
                <a:rPr>
                  <a:solidFill>
                    <a:schemeClr val="bg1"/>
                  </a:solidFill>
                </a:rPr>
              </a:br>
              <a:r>
                <a:rPr>
                  <a:solidFill>
                    <a:schemeClr val="bg1"/>
                  </a:solidFill>
                </a:rPr>
                <a:t>not administered</a:t>
              </a:r>
            </a:p>
          </p:txBody>
        </p:sp>
        <p:grpSp>
          <p:nvGrpSpPr>
            <p:cNvPr id="119" name="Group">
              <a:extLst>
                <a:ext uri="{FF2B5EF4-FFF2-40B4-BE49-F238E27FC236}">
                  <a16:creationId xmlns:a16="http://schemas.microsoft.com/office/drawing/2014/main" id="{D6761A7E-5B6E-1F48-93D5-096F9B0FEBA8}"/>
                </a:ext>
              </a:extLst>
            </p:cNvPr>
            <p:cNvGrpSpPr/>
            <p:nvPr/>
          </p:nvGrpSpPr>
          <p:grpSpPr>
            <a:xfrm>
              <a:off x="1109415" y="753648"/>
              <a:ext cx="5632020" cy="1810314"/>
              <a:chOff x="-1" y="0"/>
              <a:chExt cx="5632019" cy="1810313"/>
            </a:xfrm>
          </p:grpSpPr>
          <p:sp>
            <p:nvSpPr>
              <p:cNvPr id="161" name="Line">
                <a:extLst>
                  <a:ext uri="{FF2B5EF4-FFF2-40B4-BE49-F238E27FC236}">
                    <a16:creationId xmlns:a16="http://schemas.microsoft.com/office/drawing/2014/main" id="{AC74CD02-55EF-934E-A93F-FC907A315430}"/>
                  </a:ext>
                </a:extLst>
              </p:cNvPr>
              <p:cNvSpPr/>
              <p:nvPr/>
            </p:nvSpPr>
            <p:spPr>
              <a:xfrm flipV="1">
                <a:off x="-2" y="584105"/>
                <a:ext cx="515670" cy="753954"/>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62" name="Line">
                <a:extLst>
                  <a:ext uri="{FF2B5EF4-FFF2-40B4-BE49-F238E27FC236}">
                    <a16:creationId xmlns:a16="http://schemas.microsoft.com/office/drawing/2014/main" id="{FD71A210-1D2B-864F-B23A-E6165C38512B}"/>
                  </a:ext>
                </a:extLst>
              </p:cNvPr>
              <p:cNvSpPr/>
              <p:nvPr/>
            </p:nvSpPr>
            <p:spPr>
              <a:xfrm>
                <a:off x="515667" y="584105"/>
                <a:ext cx="505587" cy="718050"/>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63" name="Line">
                <a:extLst>
                  <a:ext uri="{FF2B5EF4-FFF2-40B4-BE49-F238E27FC236}">
                    <a16:creationId xmlns:a16="http://schemas.microsoft.com/office/drawing/2014/main" id="{ABBEAA6C-F291-464A-B9DD-5DAFBF1D47F8}"/>
                  </a:ext>
                </a:extLst>
              </p:cNvPr>
              <p:cNvSpPr/>
              <p:nvPr/>
            </p:nvSpPr>
            <p:spPr>
              <a:xfrm flipV="1">
                <a:off x="1021252" y="664195"/>
                <a:ext cx="515670" cy="637960"/>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64" name="Line">
                <a:extLst>
                  <a:ext uri="{FF2B5EF4-FFF2-40B4-BE49-F238E27FC236}">
                    <a16:creationId xmlns:a16="http://schemas.microsoft.com/office/drawing/2014/main" id="{49785E03-DC05-C84B-9220-575D16D38FD1}"/>
                  </a:ext>
                </a:extLst>
              </p:cNvPr>
              <p:cNvSpPr/>
              <p:nvPr/>
            </p:nvSpPr>
            <p:spPr>
              <a:xfrm>
                <a:off x="1536920" y="664195"/>
                <a:ext cx="515670" cy="480542"/>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65" name="Line">
                <a:extLst>
                  <a:ext uri="{FF2B5EF4-FFF2-40B4-BE49-F238E27FC236}">
                    <a16:creationId xmlns:a16="http://schemas.microsoft.com/office/drawing/2014/main" id="{309C6B10-DAC9-F44B-A387-215011471F9E}"/>
                  </a:ext>
                </a:extLst>
              </p:cNvPr>
              <p:cNvSpPr/>
              <p:nvPr/>
            </p:nvSpPr>
            <p:spPr>
              <a:xfrm>
                <a:off x="2052589" y="1144735"/>
                <a:ext cx="505587" cy="350741"/>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66" name="Line">
                <a:extLst>
                  <a:ext uri="{FF2B5EF4-FFF2-40B4-BE49-F238E27FC236}">
                    <a16:creationId xmlns:a16="http://schemas.microsoft.com/office/drawing/2014/main" id="{63FC6395-BB1B-704D-9A56-CEEA3CDBED5B}"/>
                  </a:ext>
                </a:extLst>
              </p:cNvPr>
              <p:cNvSpPr/>
              <p:nvPr/>
            </p:nvSpPr>
            <p:spPr>
              <a:xfrm>
                <a:off x="2558174" y="1495475"/>
                <a:ext cx="515670" cy="314839"/>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67" name="Line">
                <a:extLst>
                  <a:ext uri="{FF2B5EF4-FFF2-40B4-BE49-F238E27FC236}">
                    <a16:creationId xmlns:a16="http://schemas.microsoft.com/office/drawing/2014/main" id="{593B71A8-9AEC-E948-BBC0-BB68CF29F8B9}"/>
                  </a:ext>
                </a:extLst>
              </p:cNvPr>
              <p:cNvSpPr/>
              <p:nvPr/>
            </p:nvSpPr>
            <p:spPr>
              <a:xfrm flipV="1">
                <a:off x="3073842" y="1416766"/>
                <a:ext cx="505587" cy="393548"/>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68" name="Line">
                <a:extLst>
                  <a:ext uri="{FF2B5EF4-FFF2-40B4-BE49-F238E27FC236}">
                    <a16:creationId xmlns:a16="http://schemas.microsoft.com/office/drawing/2014/main" id="{5098DC2C-C195-7048-9E6F-956D2D82A661}"/>
                  </a:ext>
                </a:extLst>
              </p:cNvPr>
              <p:cNvSpPr/>
              <p:nvPr/>
            </p:nvSpPr>
            <p:spPr>
              <a:xfrm flipV="1">
                <a:off x="3579427" y="1067408"/>
                <a:ext cx="515670" cy="349360"/>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69" name="Line">
                <a:extLst>
                  <a:ext uri="{FF2B5EF4-FFF2-40B4-BE49-F238E27FC236}">
                    <a16:creationId xmlns:a16="http://schemas.microsoft.com/office/drawing/2014/main" id="{E402DC0D-C34C-424B-801A-36A35512D60C}"/>
                  </a:ext>
                </a:extLst>
              </p:cNvPr>
              <p:cNvSpPr/>
              <p:nvPr/>
            </p:nvSpPr>
            <p:spPr>
              <a:xfrm flipV="1">
                <a:off x="4095095" y="0"/>
                <a:ext cx="515670" cy="1067409"/>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70" name="Line">
                <a:extLst>
                  <a:ext uri="{FF2B5EF4-FFF2-40B4-BE49-F238E27FC236}">
                    <a16:creationId xmlns:a16="http://schemas.microsoft.com/office/drawing/2014/main" id="{7F5EA988-B15A-A143-BC58-574C1136F360}"/>
                  </a:ext>
                </a:extLst>
              </p:cNvPr>
              <p:cNvSpPr/>
              <p:nvPr/>
            </p:nvSpPr>
            <p:spPr>
              <a:xfrm>
                <a:off x="4610763" y="0"/>
                <a:ext cx="505587" cy="821615"/>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sp>
            <p:nvSpPr>
              <p:cNvPr id="171" name="Line">
                <a:extLst>
                  <a:ext uri="{FF2B5EF4-FFF2-40B4-BE49-F238E27FC236}">
                    <a16:creationId xmlns:a16="http://schemas.microsoft.com/office/drawing/2014/main" id="{DE22D8B3-7A03-A74D-BADA-5FBEC6963763}"/>
                  </a:ext>
                </a:extLst>
              </p:cNvPr>
              <p:cNvSpPr/>
              <p:nvPr/>
            </p:nvSpPr>
            <p:spPr>
              <a:xfrm>
                <a:off x="5116349" y="821613"/>
                <a:ext cx="515670" cy="1383"/>
              </a:xfrm>
              <a:prstGeom prst="line">
                <a:avLst/>
              </a:prstGeom>
              <a:noFill/>
              <a:ln w="28575" cap="flat">
                <a:solidFill>
                  <a:srgbClr val="FFFF00"/>
                </a:solidFill>
                <a:prstDash val="solid"/>
                <a:round/>
              </a:ln>
              <a:effectLst/>
            </p:spPr>
            <p:txBody>
              <a:bodyPr wrap="square" lIns="45718" tIns="45718" rIns="45718" bIns="45718" numCol="1" anchor="t">
                <a:noAutofit/>
              </a:bodyPr>
              <a:lstStyle/>
              <a:p>
                <a:endParaRPr>
                  <a:solidFill>
                    <a:schemeClr val="bg1"/>
                  </a:solidFill>
                </a:endParaRPr>
              </a:p>
            </p:txBody>
          </p:sp>
        </p:grpSp>
        <p:sp>
          <p:nvSpPr>
            <p:cNvPr id="120" name="Line">
              <a:extLst>
                <a:ext uri="{FF2B5EF4-FFF2-40B4-BE49-F238E27FC236}">
                  <a16:creationId xmlns:a16="http://schemas.microsoft.com/office/drawing/2014/main" id="{DBA41E66-F675-B74F-BC65-6F45B0F27D34}"/>
                </a:ext>
              </a:extLst>
            </p:cNvPr>
            <p:cNvSpPr/>
            <p:nvPr/>
          </p:nvSpPr>
          <p:spPr>
            <a:xfrm flipV="1">
              <a:off x="5721617" y="866879"/>
              <a:ext cx="2" cy="1654275"/>
            </a:xfrm>
            <a:prstGeom prst="line">
              <a:avLst/>
            </a:prstGeom>
            <a:noFill/>
            <a:ln w="19050" cap="flat">
              <a:solidFill>
                <a:schemeClr val="accent1"/>
              </a:solidFill>
              <a:prstDash val="solid"/>
              <a:round/>
              <a:headEnd type="triangle" w="med" len="med"/>
              <a:tailEnd type="triangle" w="med" len="med"/>
            </a:ln>
            <a:effectLst/>
          </p:spPr>
          <p:txBody>
            <a:bodyPr wrap="square" lIns="45718" tIns="45718" rIns="45718" bIns="45718" numCol="1" anchor="t">
              <a:noAutofit/>
            </a:bodyPr>
            <a:lstStyle/>
            <a:p>
              <a:endParaRPr>
                <a:solidFill>
                  <a:schemeClr val="bg1"/>
                </a:solidFill>
              </a:endParaRPr>
            </a:p>
          </p:txBody>
        </p:sp>
        <p:sp>
          <p:nvSpPr>
            <p:cNvPr id="121" name="Line">
              <a:extLst>
                <a:ext uri="{FF2B5EF4-FFF2-40B4-BE49-F238E27FC236}">
                  <a16:creationId xmlns:a16="http://schemas.microsoft.com/office/drawing/2014/main" id="{4382791A-BB5F-0E4E-B2A8-DED8D87DE1D9}"/>
                </a:ext>
              </a:extLst>
            </p:cNvPr>
            <p:cNvSpPr/>
            <p:nvPr/>
          </p:nvSpPr>
          <p:spPr>
            <a:xfrm flipV="1">
              <a:off x="4184697" y="1720252"/>
              <a:ext cx="2" cy="726335"/>
            </a:xfrm>
            <a:prstGeom prst="line">
              <a:avLst/>
            </a:prstGeom>
            <a:noFill/>
            <a:ln w="44450" cap="flat">
              <a:solidFill>
                <a:srgbClr val="FFFFFF"/>
              </a:solidFill>
              <a:prstDash val="solid"/>
              <a:round/>
              <a:headEnd type="triangle" w="med" len="med"/>
            </a:ln>
            <a:effectLst/>
          </p:spPr>
          <p:txBody>
            <a:bodyPr wrap="square" lIns="45718" tIns="45718" rIns="45718" bIns="45718" numCol="1" anchor="t">
              <a:noAutofit/>
            </a:bodyPr>
            <a:lstStyle/>
            <a:p>
              <a:endParaRPr>
                <a:solidFill>
                  <a:schemeClr val="bg1"/>
                </a:solidFill>
              </a:endParaRPr>
            </a:p>
          </p:txBody>
        </p:sp>
        <p:sp>
          <p:nvSpPr>
            <p:cNvPr id="122" name="4.6 mm Hg…">
              <a:extLst>
                <a:ext uri="{FF2B5EF4-FFF2-40B4-BE49-F238E27FC236}">
                  <a16:creationId xmlns:a16="http://schemas.microsoft.com/office/drawing/2014/main" id="{0089C2EB-2E48-D142-9B33-58E5149D0E6D}"/>
                </a:ext>
              </a:extLst>
            </p:cNvPr>
            <p:cNvSpPr txBox="1"/>
            <p:nvPr/>
          </p:nvSpPr>
          <p:spPr>
            <a:xfrm>
              <a:off x="5301530" y="1925788"/>
              <a:ext cx="893830" cy="461661"/>
            </a:xfrm>
            <a:prstGeom prst="rect">
              <a:avLst/>
            </a:prstGeom>
            <a:solidFill>
              <a:srgbClr val="AAE2CA"/>
            </a:solidFill>
            <a:ln w="9525" cap="flat">
              <a:solidFill>
                <a:srgbClr val="00FF00"/>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ctr">
              <a:spAutoFit/>
            </a:bodyPr>
            <a:lstStyle/>
            <a:p>
              <a:pPr algn="ctr">
                <a:defRPr sz="1200">
                  <a:latin typeface="+mj-lt"/>
                  <a:ea typeface="+mj-ea"/>
                  <a:cs typeface="+mj-cs"/>
                  <a:sym typeface="Arial"/>
                </a:defRPr>
              </a:pPr>
              <a:r>
                <a:rPr>
                  <a:solidFill>
                    <a:schemeClr val="bg1"/>
                  </a:solidFill>
                </a:rPr>
                <a:t>4.6 mm Hg</a:t>
              </a:r>
            </a:p>
            <a:p>
              <a:pPr algn="ctr">
                <a:defRPr sz="1200">
                  <a:latin typeface="+mj-lt"/>
                  <a:ea typeface="+mj-ea"/>
                  <a:cs typeface="+mj-cs"/>
                  <a:sym typeface="Arial"/>
                </a:defRPr>
              </a:pPr>
              <a:r>
                <a:rPr>
                  <a:solidFill>
                    <a:schemeClr val="bg1"/>
                  </a:solidFill>
                </a:rPr>
                <a:t>fluctuation</a:t>
              </a:r>
            </a:p>
          </p:txBody>
        </p:sp>
        <p:sp>
          <p:nvSpPr>
            <p:cNvPr id="123" name="24 hours…">
              <a:extLst>
                <a:ext uri="{FF2B5EF4-FFF2-40B4-BE49-F238E27FC236}">
                  <a16:creationId xmlns:a16="http://schemas.microsoft.com/office/drawing/2014/main" id="{DE4AF70F-2801-624C-B96B-795E05CA22EF}"/>
                </a:ext>
              </a:extLst>
            </p:cNvPr>
            <p:cNvSpPr txBox="1"/>
            <p:nvPr/>
          </p:nvSpPr>
          <p:spPr>
            <a:xfrm>
              <a:off x="3367830" y="647322"/>
              <a:ext cx="757575" cy="492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p>
              <a:pPr algn="ctr">
                <a:defRPr sz="1300" b="1">
                  <a:solidFill>
                    <a:srgbClr val="FFFFFF"/>
                  </a:solidFill>
                  <a:latin typeface="+mj-lt"/>
                  <a:ea typeface="+mj-ea"/>
                  <a:cs typeface="+mj-cs"/>
                  <a:sym typeface="Arial"/>
                </a:defRPr>
              </a:pPr>
              <a:r>
                <a:rPr>
                  <a:solidFill>
                    <a:schemeClr val="bg1"/>
                  </a:solidFill>
                </a:rPr>
                <a:t>24 hours</a:t>
              </a:r>
            </a:p>
            <a:p>
              <a:pPr algn="ctr">
                <a:defRPr sz="1300" b="1">
                  <a:solidFill>
                    <a:srgbClr val="FFFFFF"/>
                  </a:solidFill>
                  <a:latin typeface="+mj-lt"/>
                  <a:ea typeface="+mj-ea"/>
                  <a:cs typeface="+mj-cs"/>
                  <a:sym typeface="Arial"/>
                </a:defRPr>
              </a:pPr>
              <a:r>
                <a:rPr>
                  <a:solidFill>
                    <a:schemeClr val="bg1"/>
                  </a:solidFill>
                </a:rPr>
                <a:t>before</a:t>
              </a:r>
            </a:p>
          </p:txBody>
        </p:sp>
        <p:sp>
          <p:nvSpPr>
            <p:cNvPr id="124" name="24 hours…">
              <a:extLst>
                <a:ext uri="{FF2B5EF4-FFF2-40B4-BE49-F238E27FC236}">
                  <a16:creationId xmlns:a16="http://schemas.microsoft.com/office/drawing/2014/main" id="{20F177FF-CAD8-3848-B38D-3B48F41609A2}"/>
                </a:ext>
              </a:extLst>
            </p:cNvPr>
            <p:cNvSpPr txBox="1"/>
            <p:nvPr/>
          </p:nvSpPr>
          <p:spPr>
            <a:xfrm>
              <a:off x="4272796" y="647322"/>
              <a:ext cx="757575" cy="492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p>
              <a:pPr algn="ctr">
                <a:defRPr sz="1300" b="1">
                  <a:solidFill>
                    <a:srgbClr val="FFFFFF"/>
                  </a:solidFill>
                  <a:latin typeface="+mj-lt"/>
                  <a:ea typeface="+mj-ea"/>
                  <a:cs typeface="+mj-cs"/>
                  <a:sym typeface="Arial"/>
                </a:defRPr>
              </a:pPr>
              <a:r>
                <a:rPr>
                  <a:solidFill>
                    <a:schemeClr val="bg1"/>
                  </a:solidFill>
                </a:rPr>
                <a:t>24 hours</a:t>
              </a:r>
            </a:p>
            <a:p>
              <a:pPr algn="ctr">
                <a:defRPr sz="1300" b="1">
                  <a:solidFill>
                    <a:srgbClr val="FFFFFF"/>
                  </a:solidFill>
                  <a:latin typeface="+mj-lt"/>
                  <a:ea typeface="+mj-ea"/>
                  <a:cs typeface="+mj-cs"/>
                  <a:sym typeface="Arial"/>
                </a:defRPr>
              </a:pPr>
              <a:r>
                <a:rPr>
                  <a:solidFill>
                    <a:schemeClr val="bg1"/>
                  </a:solidFill>
                </a:rPr>
                <a:t>after</a:t>
              </a:r>
            </a:p>
          </p:txBody>
        </p:sp>
        <p:sp>
          <p:nvSpPr>
            <p:cNvPr id="125" name="Mean IOP (mm Hg) at day 29">
              <a:extLst>
                <a:ext uri="{FF2B5EF4-FFF2-40B4-BE49-F238E27FC236}">
                  <a16:creationId xmlns:a16="http://schemas.microsoft.com/office/drawing/2014/main" id="{D9B69738-1C64-604B-80D8-8F8F1C5C7CF6}"/>
                </a:ext>
              </a:extLst>
            </p:cNvPr>
            <p:cNvSpPr txBox="1"/>
            <p:nvPr/>
          </p:nvSpPr>
          <p:spPr>
            <a:xfrm rot="16200000">
              <a:off x="-1343749" y="1755942"/>
              <a:ext cx="2909449" cy="2462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1600">
                  <a:solidFill>
                    <a:srgbClr val="FFFFFF"/>
                  </a:solidFill>
                  <a:latin typeface="+mj-lt"/>
                  <a:ea typeface="+mj-ea"/>
                  <a:cs typeface="+mj-cs"/>
                  <a:sym typeface="Arial"/>
                </a:defRPr>
              </a:lvl1pPr>
            </a:lstStyle>
            <a:p>
              <a:r>
                <a:rPr>
                  <a:solidFill>
                    <a:schemeClr val="bg1"/>
                  </a:solidFill>
                </a:rPr>
                <a:t>Mean IOP (mm Hg) at day 29</a:t>
              </a:r>
            </a:p>
          </p:txBody>
        </p:sp>
        <p:sp>
          <p:nvSpPr>
            <p:cNvPr id="126" name="Line">
              <a:extLst>
                <a:ext uri="{FF2B5EF4-FFF2-40B4-BE49-F238E27FC236}">
                  <a16:creationId xmlns:a16="http://schemas.microsoft.com/office/drawing/2014/main" id="{FE242303-1912-F941-9CDE-963C53544B69}"/>
                </a:ext>
              </a:extLst>
            </p:cNvPr>
            <p:cNvSpPr/>
            <p:nvPr/>
          </p:nvSpPr>
          <p:spPr>
            <a:xfrm>
              <a:off x="795406" y="630751"/>
              <a:ext cx="57618" cy="2"/>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27" name="Line">
              <a:extLst>
                <a:ext uri="{FF2B5EF4-FFF2-40B4-BE49-F238E27FC236}">
                  <a16:creationId xmlns:a16="http://schemas.microsoft.com/office/drawing/2014/main" id="{FA913D99-E498-C44A-99CF-1D9C02FFD546}"/>
                </a:ext>
              </a:extLst>
            </p:cNvPr>
            <p:cNvSpPr/>
            <p:nvPr/>
          </p:nvSpPr>
          <p:spPr>
            <a:xfrm>
              <a:off x="795406" y="1035344"/>
              <a:ext cx="57618" cy="2"/>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28" name="Line">
              <a:extLst>
                <a:ext uri="{FF2B5EF4-FFF2-40B4-BE49-F238E27FC236}">
                  <a16:creationId xmlns:a16="http://schemas.microsoft.com/office/drawing/2014/main" id="{F35AA715-1C7C-EB44-A9EF-E70DCB887422}"/>
                </a:ext>
              </a:extLst>
            </p:cNvPr>
            <p:cNvSpPr/>
            <p:nvPr/>
          </p:nvSpPr>
          <p:spPr>
            <a:xfrm>
              <a:off x="795406" y="1428890"/>
              <a:ext cx="57618" cy="2"/>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29" name="Line">
              <a:extLst>
                <a:ext uri="{FF2B5EF4-FFF2-40B4-BE49-F238E27FC236}">
                  <a16:creationId xmlns:a16="http://schemas.microsoft.com/office/drawing/2014/main" id="{F8A9BB53-9618-E046-AB1F-6D1D5361401F}"/>
                </a:ext>
              </a:extLst>
            </p:cNvPr>
            <p:cNvSpPr/>
            <p:nvPr/>
          </p:nvSpPr>
          <p:spPr>
            <a:xfrm>
              <a:off x="795406" y="1822436"/>
              <a:ext cx="57618" cy="2"/>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0" name="Line">
              <a:extLst>
                <a:ext uri="{FF2B5EF4-FFF2-40B4-BE49-F238E27FC236}">
                  <a16:creationId xmlns:a16="http://schemas.microsoft.com/office/drawing/2014/main" id="{AB6D2905-A663-5946-99EC-08DBFACC5164}"/>
                </a:ext>
              </a:extLst>
            </p:cNvPr>
            <p:cNvSpPr/>
            <p:nvPr/>
          </p:nvSpPr>
          <p:spPr>
            <a:xfrm>
              <a:off x="795406" y="2215982"/>
              <a:ext cx="57618" cy="2"/>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1" name="Line">
              <a:extLst>
                <a:ext uri="{FF2B5EF4-FFF2-40B4-BE49-F238E27FC236}">
                  <a16:creationId xmlns:a16="http://schemas.microsoft.com/office/drawing/2014/main" id="{C0E7428D-A974-FE48-872D-5CA57758FE2C}"/>
                </a:ext>
              </a:extLst>
            </p:cNvPr>
            <p:cNvSpPr/>
            <p:nvPr/>
          </p:nvSpPr>
          <p:spPr>
            <a:xfrm>
              <a:off x="795406" y="2609527"/>
              <a:ext cx="57618" cy="2"/>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2" name="Line">
              <a:extLst>
                <a:ext uri="{FF2B5EF4-FFF2-40B4-BE49-F238E27FC236}">
                  <a16:creationId xmlns:a16="http://schemas.microsoft.com/office/drawing/2014/main" id="{883EF4B4-301A-8B42-84CE-9F7929506D61}"/>
                </a:ext>
              </a:extLst>
            </p:cNvPr>
            <p:cNvSpPr/>
            <p:nvPr/>
          </p:nvSpPr>
          <p:spPr>
            <a:xfrm>
              <a:off x="795406" y="3000312"/>
              <a:ext cx="57618" cy="2"/>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3" name="Line">
              <a:extLst>
                <a:ext uri="{FF2B5EF4-FFF2-40B4-BE49-F238E27FC236}">
                  <a16:creationId xmlns:a16="http://schemas.microsoft.com/office/drawing/2014/main" id="{496BAD5B-529E-E44A-BF75-2A1669C5F5FC}"/>
                </a:ext>
              </a:extLst>
            </p:cNvPr>
            <p:cNvSpPr/>
            <p:nvPr/>
          </p:nvSpPr>
          <p:spPr>
            <a:xfrm>
              <a:off x="1113736"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4" name="Line">
              <a:extLst>
                <a:ext uri="{FF2B5EF4-FFF2-40B4-BE49-F238E27FC236}">
                  <a16:creationId xmlns:a16="http://schemas.microsoft.com/office/drawing/2014/main" id="{1FE2A207-3A52-1348-B9C0-6B3A81436C95}"/>
                </a:ext>
              </a:extLst>
            </p:cNvPr>
            <p:cNvSpPr/>
            <p:nvPr/>
          </p:nvSpPr>
          <p:spPr>
            <a:xfrm>
              <a:off x="1625083"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5" name="Line">
              <a:extLst>
                <a:ext uri="{FF2B5EF4-FFF2-40B4-BE49-F238E27FC236}">
                  <a16:creationId xmlns:a16="http://schemas.microsoft.com/office/drawing/2014/main" id="{55B48C1E-17E6-7F44-8A7D-5ED59F4D31B1}"/>
                </a:ext>
              </a:extLst>
            </p:cNvPr>
            <p:cNvSpPr/>
            <p:nvPr/>
          </p:nvSpPr>
          <p:spPr>
            <a:xfrm>
              <a:off x="2136429"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6" name="Line">
              <a:extLst>
                <a:ext uri="{FF2B5EF4-FFF2-40B4-BE49-F238E27FC236}">
                  <a16:creationId xmlns:a16="http://schemas.microsoft.com/office/drawing/2014/main" id="{8C19C33A-60BA-8B43-8B70-EF13861CB5E5}"/>
                </a:ext>
              </a:extLst>
            </p:cNvPr>
            <p:cNvSpPr/>
            <p:nvPr/>
          </p:nvSpPr>
          <p:spPr>
            <a:xfrm>
              <a:off x="2649216"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7" name="Line">
              <a:extLst>
                <a:ext uri="{FF2B5EF4-FFF2-40B4-BE49-F238E27FC236}">
                  <a16:creationId xmlns:a16="http://schemas.microsoft.com/office/drawing/2014/main" id="{75C2639F-2396-FE45-AECF-8134947AF41D}"/>
                </a:ext>
              </a:extLst>
            </p:cNvPr>
            <p:cNvSpPr/>
            <p:nvPr/>
          </p:nvSpPr>
          <p:spPr>
            <a:xfrm>
              <a:off x="3160563"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8" name="Line">
              <a:extLst>
                <a:ext uri="{FF2B5EF4-FFF2-40B4-BE49-F238E27FC236}">
                  <a16:creationId xmlns:a16="http://schemas.microsoft.com/office/drawing/2014/main" id="{9E4B948B-6B8D-2E42-85A4-A14ED4CFA16B}"/>
                </a:ext>
              </a:extLst>
            </p:cNvPr>
            <p:cNvSpPr/>
            <p:nvPr/>
          </p:nvSpPr>
          <p:spPr>
            <a:xfrm>
              <a:off x="3671910"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39" name="Line">
              <a:extLst>
                <a:ext uri="{FF2B5EF4-FFF2-40B4-BE49-F238E27FC236}">
                  <a16:creationId xmlns:a16="http://schemas.microsoft.com/office/drawing/2014/main" id="{AA13648D-DA12-BC4F-995D-FDDC3A4E0424}"/>
                </a:ext>
              </a:extLst>
            </p:cNvPr>
            <p:cNvSpPr/>
            <p:nvPr/>
          </p:nvSpPr>
          <p:spPr>
            <a:xfrm>
              <a:off x="4184697"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40" name="Line">
              <a:extLst>
                <a:ext uri="{FF2B5EF4-FFF2-40B4-BE49-F238E27FC236}">
                  <a16:creationId xmlns:a16="http://schemas.microsoft.com/office/drawing/2014/main" id="{C1968889-48CB-924F-90B1-49BE043D1B17}"/>
                </a:ext>
              </a:extLst>
            </p:cNvPr>
            <p:cNvSpPr/>
            <p:nvPr/>
          </p:nvSpPr>
          <p:spPr>
            <a:xfrm>
              <a:off x="4696044"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41" name="Line">
              <a:extLst>
                <a:ext uri="{FF2B5EF4-FFF2-40B4-BE49-F238E27FC236}">
                  <a16:creationId xmlns:a16="http://schemas.microsoft.com/office/drawing/2014/main" id="{5B468E2F-673D-9A46-9D80-D2CFE39E37E7}"/>
                </a:ext>
              </a:extLst>
            </p:cNvPr>
            <p:cNvSpPr/>
            <p:nvPr/>
          </p:nvSpPr>
          <p:spPr>
            <a:xfrm>
              <a:off x="5207390"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42" name="Line">
              <a:extLst>
                <a:ext uri="{FF2B5EF4-FFF2-40B4-BE49-F238E27FC236}">
                  <a16:creationId xmlns:a16="http://schemas.microsoft.com/office/drawing/2014/main" id="{D89E1869-510C-F94A-9A64-F5ED90E0AE9A}"/>
                </a:ext>
              </a:extLst>
            </p:cNvPr>
            <p:cNvSpPr/>
            <p:nvPr/>
          </p:nvSpPr>
          <p:spPr>
            <a:xfrm>
              <a:off x="5720176"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43" name="Line">
              <a:extLst>
                <a:ext uri="{FF2B5EF4-FFF2-40B4-BE49-F238E27FC236}">
                  <a16:creationId xmlns:a16="http://schemas.microsoft.com/office/drawing/2014/main" id="{2A4CB7A7-0E42-1E43-B2CB-61758F4CA1A3}"/>
                </a:ext>
              </a:extLst>
            </p:cNvPr>
            <p:cNvSpPr/>
            <p:nvPr/>
          </p:nvSpPr>
          <p:spPr>
            <a:xfrm>
              <a:off x="6231523"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44" name="Line">
              <a:extLst>
                <a:ext uri="{FF2B5EF4-FFF2-40B4-BE49-F238E27FC236}">
                  <a16:creationId xmlns:a16="http://schemas.microsoft.com/office/drawing/2014/main" id="{687938F8-A2FD-EF49-B901-9A8F4C64D7AF}"/>
                </a:ext>
              </a:extLst>
            </p:cNvPr>
            <p:cNvSpPr/>
            <p:nvPr/>
          </p:nvSpPr>
          <p:spPr>
            <a:xfrm>
              <a:off x="6744310" y="3003073"/>
              <a:ext cx="2" cy="55237"/>
            </a:xfrm>
            <a:prstGeom prst="line">
              <a:avLst/>
            </a:prstGeom>
            <a:noFill/>
            <a:ln w="12700" cap="flat">
              <a:solidFill>
                <a:srgbClr val="FFFFFF"/>
              </a:solidFill>
              <a:prstDash val="solid"/>
              <a:round/>
            </a:ln>
            <a:effectLst/>
          </p:spPr>
          <p:txBody>
            <a:bodyPr wrap="square" lIns="45718" tIns="45718" rIns="45718" bIns="45718" numCol="1" anchor="t">
              <a:noAutofit/>
            </a:bodyPr>
            <a:lstStyle/>
            <a:p>
              <a:endParaRPr>
                <a:solidFill>
                  <a:schemeClr val="bg1"/>
                </a:solidFill>
              </a:endParaRPr>
            </a:p>
          </p:txBody>
        </p:sp>
        <p:sp>
          <p:nvSpPr>
            <p:cNvPr id="145" name="Line">
              <a:extLst>
                <a:ext uri="{FF2B5EF4-FFF2-40B4-BE49-F238E27FC236}">
                  <a16:creationId xmlns:a16="http://schemas.microsoft.com/office/drawing/2014/main" id="{EA47AD96-FFCF-C24F-8AFE-6D17927EAEB1}"/>
                </a:ext>
              </a:extLst>
            </p:cNvPr>
            <p:cNvSpPr/>
            <p:nvPr/>
          </p:nvSpPr>
          <p:spPr>
            <a:xfrm>
              <a:off x="853022" y="630751"/>
              <a:ext cx="6146244" cy="23695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FFFFFF"/>
              </a:solidFill>
              <a:prstDash val="solid"/>
              <a:round/>
            </a:ln>
            <a:effectLst/>
          </p:spPr>
          <p:txBody>
            <a:bodyPr wrap="square" lIns="45718" tIns="45718" rIns="45718" bIns="45718" numCol="1" anchor="t">
              <a:noAutofit/>
            </a:bodyPr>
            <a:lstStyle/>
            <a:p>
              <a:pPr>
                <a:defRPr>
                  <a:solidFill>
                    <a:srgbClr val="FFFFFF"/>
                  </a:solidFill>
                  <a:latin typeface="Times New Roman"/>
                  <a:ea typeface="Times New Roman"/>
                  <a:cs typeface="Times New Roman"/>
                  <a:sym typeface="Times New Roman"/>
                </a:defRPr>
              </a:pPr>
              <a:endParaRPr>
                <a:solidFill>
                  <a:schemeClr val="bg1"/>
                </a:solidFill>
              </a:endParaRPr>
            </a:p>
          </p:txBody>
        </p:sp>
        <p:sp>
          <p:nvSpPr>
            <p:cNvPr id="146" name="Rectangle">
              <a:extLst>
                <a:ext uri="{FF2B5EF4-FFF2-40B4-BE49-F238E27FC236}">
                  <a16:creationId xmlns:a16="http://schemas.microsoft.com/office/drawing/2014/main" id="{87311C6F-48D2-3E4D-B419-CA2A54804C1F}"/>
                </a:ext>
              </a:extLst>
            </p:cNvPr>
            <p:cNvSpPr/>
            <p:nvPr/>
          </p:nvSpPr>
          <p:spPr>
            <a:xfrm>
              <a:off x="1071965" y="2039231"/>
              <a:ext cx="83546"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47" name="Square">
              <a:extLst>
                <a:ext uri="{FF2B5EF4-FFF2-40B4-BE49-F238E27FC236}">
                  <a16:creationId xmlns:a16="http://schemas.microsoft.com/office/drawing/2014/main" id="{1E1D5A68-FE59-784B-88B6-B9BA4A04CF0F}"/>
                </a:ext>
              </a:extLst>
            </p:cNvPr>
            <p:cNvSpPr/>
            <p:nvPr/>
          </p:nvSpPr>
          <p:spPr>
            <a:xfrm>
              <a:off x="1566026" y="1270090"/>
              <a:ext cx="118116" cy="113233"/>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48" name="Rectangle">
              <a:extLst>
                <a:ext uri="{FF2B5EF4-FFF2-40B4-BE49-F238E27FC236}">
                  <a16:creationId xmlns:a16="http://schemas.microsoft.com/office/drawing/2014/main" id="{4B84B629-6DF3-B349-BE87-419F4C25D951}"/>
                </a:ext>
              </a:extLst>
            </p:cNvPr>
            <p:cNvSpPr/>
            <p:nvPr/>
          </p:nvSpPr>
          <p:spPr>
            <a:xfrm>
              <a:off x="2094658" y="2003329"/>
              <a:ext cx="83546"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49" name="Rectangle">
              <a:extLst>
                <a:ext uri="{FF2B5EF4-FFF2-40B4-BE49-F238E27FC236}">
                  <a16:creationId xmlns:a16="http://schemas.microsoft.com/office/drawing/2014/main" id="{878CD32F-F93E-A740-A959-C50F7B279A07}"/>
                </a:ext>
              </a:extLst>
            </p:cNvPr>
            <p:cNvSpPr/>
            <p:nvPr/>
          </p:nvSpPr>
          <p:spPr>
            <a:xfrm>
              <a:off x="2607445" y="1365370"/>
              <a:ext cx="83546"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50" name="Rectangle">
              <a:extLst>
                <a:ext uri="{FF2B5EF4-FFF2-40B4-BE49-F238E27FC236}">
                  <a16:creationId xmlns:a16="http://schemas.microsoft.com/office/drawing/2014/main" id="{1ABB1D11-C298-9847-AD41-7A68C0EDBF9E}"/>
                </a:ext>
              </a:extLst>
            </p:cNvPr>
            <p:cNvSpPr/>
            <p:nvPr/>
          </p:nvSpPr>
          <p:spPr>
            <a:xfrm>
              <a:off x="3118791" y="1845911"/>
              <a:ext cx="83545"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51" name="Rectangle">
              <a:extLst>
                <a:ext uri="{FF2B5EF4-FFF2-40B4-BE49-F238E27FC236}">
                  <a16:creationId xmlns:a16="http://schemas.microsoft.com/office/drawing/2014/main" id="{4C6E8548-89CB-CB47-A992-571EE4E69D2E}"/>
                </a:ext>
              </a:extLst>
            </p:cNvPr>
            <p:cNvSpPr/>
            <p:nvPr/>
          </p:nvSpPr>
          <p:spPr>
            <a:xfrm>
              <a:off x="3630138" y="2195268"/>
              <a:ext cx="83546"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52" name="Rectangle">
              <a:extLst>
                <a:ext uri="{FF2B5EF4-FFF2-40B4-BE49-F238E27FC236}">
                  <a16:creationId xmlns:a16="http://schemas.microsoft.com/office/drawing/2014/main" id="{E48CE9C7-86CF-D940-BA25-214B7EBE782F}"/>
                </a:ext>
              </a:extLst>
            </p:cNvPr>
            <p:cNvSpPr/>
            <p:nvPr/>
          </p:nvSpPr>
          <p:spPr>
            <a:xfrm>
              <a:off x="4142925" y="2511486"/>
              <a:ext cx="83546"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53" name="Rectangle">
              <a:extLst>
                <a:ext uri="{FF2B5EF4-FFF2-40B4-BE49-F238E27FC236}">
                  <a16:creationId xmlns:a16="http://schemas.microsoft.com/office/drawing/2014/main" id="{950521CD-F189-F34C-8670-61BF8BEC8CEF}"/>
                </a:ext>
              </a:extLst>
            </p:cNvPr>
            <p:cNvSpPr/>
            <p:nvPr/>
          </p:nvSpPr>
          <p:spPr>
            <a:xfrm>
              <a:off x="4654271" y="2116560"/>
              <a:ext cx="83546"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54" name="Rectangle">
              <a:extLst>
                <a:ext uri="{FF2B5EF4-FFF2-40B4-BE49-F238E27FC236}">
                  <a16:creationId xmlns:a16="http://schemas.microsoft.com/office/drawing/2014/main" id="{BABBB30E-024F-6B41-B266-E75D6B229EB3}"/>
                </a:ext>
              </a:extLst>
            </p:cNvPr>
            <p:cNvSpPr/>
            <p:nvPr/>
          </p:nvSpPr>
          <p:spPr>
            <a:xfrm>
              <a:off x="5165618" y="1767201"/>
              <a:ext cx="83546"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55" name="Rectangle">
              <a:extLst>
                <a:ext uri="{FF2B5EF4-FFF2-40B4-BE49-F238E27FC236}">
                  <a16:creationId xmlns:a16="http://schemas.microsoft.com/office/drawing/2014/main" id="{2656328F-F8D9-7C47-843F-B20B582C1890}"/>
                </a:ext>
              </a:extLst>
            </p:cNvPr>
            <p:cNvSpPr/>
            <p:nvPr/>
          </p:nvSpPr>
          <p:spPr>
            <a:xfrm>
              <a:off x="5665441" y="688748"/>
              <a:ext cx="109473" cy="104947"/>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56" name="Rectangle">
              <a:extLst>
                <a:ext uri="{FF2B5EF4-FFF2-40B4-BE49-F238E27FC236}">
                  <a16:creationId xmlns:a16="http://schemas.microsoft.com/office/drawing/2014/main" id="{9A283A34-96E5-554D-BF3F-CD22D6323123}"/>
                </a:ext>
              </a:extLst>
            </p:cNvPr>
            <p:cNvSpPr/>
            <p:nvPr/>
          </p:nvSpPr>
          <p:spPr>
            <a:xfrm>
              <a:off x="6189751" y="1522789"/>
              <a:ext cx="83546"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57" name="Rectangle">
              <a:extLst>
                <a:ext uri="{FF2B5EF4-FFF2-40B4-BE49-F238E27FC236}">
                  <a16:creationId xmlns:a16="http://schemas.microsoft.com/office/drawing/2014/main" id="{7A3AED31-4918-AB4D-BF13-659B32566063}"/>
                </a:ext>
              </a:extLst>
            </p:cNvPr>
            <p:cNvSpPr/>
            <p:nvPr/>
          </p:nvSpPr>
          <p:spPr>
            <a:xfrm>
              <a:off x="6702538" y="1522789"/>
              <a:ext cx="83546" cy="80092"/>
            </a:xfrm>
            <a:prstGeom prst="rect">
              <a:avLst/>
            </a:prstGeom>
            <a:solidFill>
              <a:srgbClr val="FFFF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58" name="(N=21)">
              <a:extLst>
                <a:ext uri="{FF2B5EF4-FFF2-40B4-BE49-F238E27FC236}">
                  <a16:creationId xmlns:a16="http://schemas.microsoft.com/office/drawing/2014/main" id="{AD4E00BA-CEA5-BF4C-A999-6F0D3FA57227}"/>
                </a:ext>
              </a:extLst>
            </p:cNvPr>
            <p:cNvSpPr txBox="1"/>
            <p:nvPr/>
          </p:nvSpPr>
          <p:spPr>
            <a:xfrm>
              <a:off x="6172020" y="689043"/>
              <a:ext cx="853094" cy="3077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spcBef>
                  <a:spcPts val="800"/>
                </a:spcBef>
                <a:defRPr sz="1400">
                  <a:solidFill>
                    <a:srgbClr val="FFFFFF"/>
                  </a:solidFill>
                  <a:latin typeface="+mj-lt"/>
                  <a:ea typeface="+mj-ea"/>
                  <a:cs typeface="+mj-cs"/>
                  <a:sym typeface="Arial"/>
                </a:defRPr>
              </a:lvl1pPr>
            </a:lstStyle>
            <a:p>
              <a:r>
                <a:rPr>
                  <a:solidFill>
                    <a:schemeClr val="bg1"/>
                  </a:solidFill>
                </a:rPr>
                <a:t>(N=21)</a:t>
              </a:r>
            </a:p>
          </p:txBody>
        </p:sp>
        <p:sp>
          <p:nvSpPr>
            <p:cNvPr id="159" name="Line">
              <a:extLst>
                <a:ext uri="{FF2B5EF4-FFF2-40B4-BE49-F238E27FC236}">
                  <a16:creationId xmlns:a16="http://schemas.microsoft.com/office/drawing/2014/main" id="{19BAE6EB-3A39-A540-983E-6836003C566B}"/>
                </a:ext>
              </a:extLst>
            </p:cNvPr>
            <p:cNvSpPr/>
            <p:nvPr/>
          </p:nvSpPr>
          <p:spPr>
            <a:xfrm flipV="1">
              <a:off x="1093571" y="1270091"/>
              <a:ext cx="2" cy="726335"/>
            </a:xfrm>
            <a:prstGeom prst="line">
              <a:avLst/>
            </a:prstGeom>
            <a:noFill/>
            <a:ln w="44450" cap="flat">
              <a:solidFill>
                <a:srgbClr val="FFFFFF"/>
              </a:solidFill>
              <a:prstDash val="solid"/>
              <a:round/>
              <a:headEnd type="triangle" w="med" len="med"/>
            </a:ln>
            <a:effectLst/>
          </p:spPr>
          <p:txBody>
            <a:bodyPr wrap="square" lIns="45718" tIns="45718" rIns="45718" bIns="45718" numCol="1" anchor="t">
              <a:noAutofit/>
            </a:bodyPr>
            <a:lstStyle/>
            <a:p>
              <a:endParaRPr>
                <a:solidFill>
                  <a:schemeClr val="bg1"/>
                </a:solidFill>
              </a:endParaRPr>
            </a:p>
          </p:txBody>
        </p:sp>
        <p:sp>
          <p:nvSpPr>
            <p:cNvPr id="160" name="Scheduled dose administered">
              <a:extLst>
                <a:ext uri="{FF2B5EF4-FFF2-40B4-BE49-F238E27FC236}">
                  <a16:creationId xmlns:a16="http://schemas.microsoft.com/office/drawing/2014/main" id="{FB3EFF3F-5AC3-324D-B766-149C1843803B}"/>
                </a:ext>
              </a:extLst>
            </p:cNvPr>
            <p:cNvSpPr txBox="1"/>
            <p:nvPr/>
          </p:nvSpPr>
          <p:spPr>
            <a:xfrm>
              <a:off x="894460" y="791110"/>
              <a:ext cx="1314463" cy="4001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p>
              <a:pPr algn="ctr">
                <a:defRPr sz="1300" b="1">
                  <a:solidFill>
                    <a:srgbClr val="FFFFFF"/>
                  </a:solidFill>
                  <a:latin typeface="+mj-lt"/>
                  <a:ea typeface="+mj-ea"/>
                  <a:cs typeface="+mj-cs"/>
                  <a:sym typeface="Arial"/>
                </a:defRPr>
              </a:pPr>
              <a:r>
                <a:rPr>
                  <a:solidFill>
                    <a:schemeClr val="bg1"/>
                  </a:solidFill>
                </a:rPr>
                <a:t>Scheduled dose</a:t>
              </a:r>
              <a:br>
                <a:rPr>
                  <a:solidFill>
                    <a:schemeClr val="bg1"/>
                  </a:solidFill>
                </a:rPr>
              </a:br>
              <a:r>
                <a:rPr>
                  <a:solidFill>
                    <a:schemeClr val="bg1"/>
                  </a:solidFill>
                </a:rPr>
                <a:t>administered</a:t>
              </a:r>
            </a:p>
          </p:txBody>
        </p:sp>
      </p:grpSp>
      <p:sp>
        <p:nvSpPr>
          <p:cNvPr id="172" name="Patient report versus drop monitor estimate of adherence">
            <a:extLst>
              <a:ext uri="{FF2B5EF4-FFF2-40B4-BE49-F238E27FC236}">
                <a16:creationId xmlns:a16="http://schemas.microsoft.com/office/drawing/2014/main" id="{F18B40A0-4A1F-7142-824A-B5FB52C67BC5}"/>
              </a:ext>
            </a:extLst>
          </p:cNvPr>
          <p:cNvSpPr txBox="1"/>
          <p:nvPr/>
        </p:nvSpPr>
        <p:spPr>
          <a:xfrm>
            <a:off x="607096" y="1108620"/>
            <a:ext cx="9379115"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2400">
                <a:solidFill>
                  <a:srgbClr val="FFFFFF"/>
                </a:solidFill>
                <a:latin typeface="+mj-lt"/>
                <a:ea typeface="+mj-ea"/>
                <a:cs typeface="+mj-cs"/>
                <a:sym typeface="Arial"/>
              </a:defRPr>
            </a:lvl1pPr>
          </a:lstStyle>
          <a:p>
            <a:r>
              <a:rPr b="1" dirty="0">
                <a:solidFill>
                  <a:schemeClr val="bg1"/>
                </a:solidFill>
              </a:rPr>
              <a:t>Patient report versus drop monitor estimate of adherence</a:t>
            </a:r>
          </a:p>
        </p:txBody>
      </p:sp>
      <p:sp>
        <p:nvSpPr>
          <p:cNvPr id="173" name="Dubiner HB et al. Clin Ther 2004; 26: 84–91.">
            <a:extLst>
              <a:ext uri="{FF2B5EF4-FFF2-40B4-BE49-F238E27FC236}">
                <a16:creationId xmlns:a16="http://schemas.microsoft.com/office/drawing/2014/main" id="{C06E2EED-55E6-A740-8C65-A99F342B472E}"/>
              </a:ext>
            </a:extLst>
          </p:cNvPr>
          <p:cNvSpPr txBox="1"/>
          <p:nvPr/>
        </p:nvSpPr>
        <p:spPr>
          <a:xfrm>
            <a:off x="4343082" y="6565901"/>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err="1">
                <a:solidFill>
                  <a:schemeClr val="bg1"/>
                </a:solidFill>
              </a:rPr>
              <a:t>Dubiner</a:t>
            </a:r>
            <a:r>
              <a:rPr dirty="0">
                <a:solidFill>
                  <a:schemeClr val="bg1"/>
                </a:solidFill>
              </a:rPr>
              <a:t> HB </a:t>
            </a:r>
            <a:r>
              <a:rPr i="1" dirty="0">
                <a:solidFill>
                  <a:schemeClr val="bg1"/>
                </a:solidFill>
              </a:rPr>
              <a:t>et al</a:t>
            </a:r>
            <a:r>
              <a:rPr dirty="0">
                <a:solidFill>
                  <a:schemeClr val="bg1"/>
                </a:solidFill>
              </a:rPr>
              <a:t>. </a:t>
            </a:r>
            <a:r>
              <a:rPr i="1" dirty="0" err="1">
                <a:solidFill>
                  <a:schemeClr val="bg1"/>
                </a:solidFill>
              </a:rPr>
              <a:t>Clin</a:t>
            </a:r>
            <a:r>
              <a:rPr i="1" dirty="0">
                <a:solidFill>
                  <a:schemeClr val="bg1"/>
                </a:solidFill>
              </a:rPr>
              <a:t> </a:t>
            </a:r>
            <a:r>
              <a:rPr i="1" dirty="0" err="1">
                <a:solidFill>
                  <a:schemeClr val="bg1"/>
                </a:solidFill>
              </a:rPr>
              <a:t>Ther</a:t>
            </a:r>
            <a:r>
              <a:rPr dirty="0">
                <a:solidFill>
                  <a:schemeClr val="bg1"/>
                </a:solidFill>
              </a:rPr>
              <a:t> 2004; 26: 84–91.</a:t>
            </a:r>
          </a:p>
        </p:txBody>
      </p:sp>
    </p:spTree>
    <p:extLst>
      <p:ext uri="{BB962C8B-B14F-4D97-AF65-F5344CB8AC3E}">
        <p14:creationId xmlns:p14="http://schemas.microsoft.com/office/powerpoint/2010/main" val="169194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971549"/>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C7347653-F0A2-D440-B6A0-49AE0F70A9F9}"/>
              </a:ext>
            </a:extLst>
          </p:cNvPr>
          <p:cNvSpPr txBox="1"/>
          <p:nvPr/>
        </p:nvSpPr>
        <p:spPr>
          <a:xfrm>
            <a:off x="387927" y="156486"/>
            <a:ext cx="2778325" cy="584775"/>
          </a:xfrm>
          <a:prstGeom prst="rect">
            <a:avLst/>
          </a:prstGeom>
          <a:noFill/>
        </p:spPr>
        <p:txBody>
          <a:bodyPr wrap="none" rtlCol="0">
            <a:spAutoFit/>
          </a:bodyPr>
          <a:lstStyle/>
          <a:p>
            <a:r>
              <a:rPr lang="en-ID" sz="3200" b="1" dirty="0"/>
              <a:t>Quality of life</a:t>
            </a:r>
            <a:endParaRPr lang="en-US" sz="3200" b="1" dirty="0"/>
          </a:p>
        </p:txBody>
      </p:sp>
      <p:sp>
        <p:nvSpPr>
          <p:cNvPr id="12" name="Measuring QOL with the GQL-151,2…">
            <a:extLst>
              <a:ext uri="{FF2B5EF4-FFF2-40B4-BE49-F238E27FC236}">
                <a16:creationId xmlns:a16="http://schemas.microsoft.com/office/drawing/2014/main" id="{E600EFA7-0B7B-A540-825F-D4CE5C5E09ED}"/>
              </a:ext>
            </a:extLst>
          </p:cNvPr>
          <p:cNvSpPr txBox="1">
            <a:spLocks/>
          </p:cNvSpPr>
          <p:nvPr/>
        </p:nvSpPr>
        <p:spPr>
          <a:xfrm>
            <a:off x="387927" y="1327665"/>
            <a:ext cx="10275163" cy="4114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buFont typeface="Wingdings 3" charset="2"/>
              <a:buChar char="•"/>
              <a:defRPr sz="3000"/>
            </a:pPr>
            <a:r>
              <a:rPr lang="en-ID" sz="2800" b="1" dirty="0">
                <a:solidFill>
                  <a:schemeClr val="tx2">
                    <a:lumMod val="10000"/>
                  </a:schemeClr>
                </a:solidFill>
              </a:rPr>
              <a:t>Measuring QOL with the </a:t>
            </a:r>
            <a:r>
              <a:rPr lang="en-ID" sz="2800" b="1" u="sng" dirty="0">
                <a:solidFill>
                  <a:schemeClr val="tx2">
                    <a:lumMod val="10000"/>
                  </a:schemeClr>
                </a:solidFill>
                <a:uFill>
                  <a:solidFill>
                    <a:srgbClr val="0000FF"/>
                  </a:solidFill>
                </a:uFill>
                <a:hlinkClick r:id="rId5" action="ppaction://hlinksldjump">
                  <a:extLst>
                    <a:ext uri="{A12FA001-AC4F-418D-AE19-62706E023703}">
                      <ahyp:hlinkClr xmlns:ahyp="http://schemas.microsoft.com/office/drawing/2018/hyperlinkcolor" val="tx"/>
                    </a:ext>
                  </a:extLst>
                </a:hlinkClick>
              </a:rPr>
              <a:t>GQL-15</a:t>
            </a:r>
            <a:r>
              <a:rPr lang="en-ID" sz="2800" b="1" baseline="30000" dirty="0">
                <a:solidFill>
                  <a:schemeClr val="tx2">
                    <a:lumMod val="10000"/>
                  </a:schemeClr>
                </a:solidFill>
              </a:rPr>
              <a:t>1,2</a:t>
            </a:r>
            <a:r>
              <a:rPr lang="en-ID" sz="2800" b="1" dirty="0">
                <a:solidFill>
                  <a:schemeClr val="tx2">
                    <a:lumMod val="10000"/>
                  </a:schemeClr>
                </a:solidFill>
              </a:rPr>
              <a:t> </a:t>
            </a:r>
          </a:p>
          <a:p>
            <a:pPr marL="765175" lvl="1">
              <a:lnSpc>
                <a:spcPct val="90000"/>
              </a:lnSpc>
              <a:spcBef>
                <a:spcPts val="0"/>
              </a:spcBef>
              <a:defRPr sz="2800"/>
            </a:pPr>
            <a:r>
              <a:rPr lang="en-ID" sz="2800" dirty="0">
                <a:solidFill>
                  <a:schemeClr val="tx2">
                    <a:lumMod val="10000"/>
                  </a:schemeClr>
                </a:solidFill>
              </a:rPr>
              <a:t>4 factors (subscale scores)</a:t>
            </a:r>
          </a:p>
          <a:p>
            <a:pPr marL="1243012" lvl="2" indent="-287337">
              <a:lnSpc>
                <a:spcPct val="90000"/>
              </a:lnSpc>
              <a:spcBef>
                <a:spcPts val="0"/>
              </a:spcBef>
              <a:defRPr sz="2400"/>
            </a:pPr>
            <a:r>
              <a:rPr lang="en-ID" sz="2800" dirty="0">
                <a:solidFill>
                  <a:schemeClr val="tx2">
                    <a:lumMod val="10000"/>
                  </a:schemeClr>
                </a:solidFill>
              </a:rPr>
              <a:t>Central and near vision</a:t>
            </a:r>
          </a:p>
          <a:p>
            <a:pPr marL="1717675" lvl="3" indent="-284162">
              <a:lnSpc>
                <a:spcPct val="90000"/>
              </a:lnSpc>
              <a:spcBef>
                <a:spcPts val="0"/>
              </a:spcBef>
              <a:defRPr sz="2000"/>
            </a:pPr>
            <a:r>
              <a:rPr lang="en-ID" sz="2800" dirty="0">
                <a:solidFill>
                  <a:schemeClr val="tx2">
                    <a:lumMod val="10000"/>
                  </a:schemeClr>
                </a:solidFill>
              </a:rPr>
              <a:t>Reading, recognising faces</a:t>
            </a:r>
          </a:p>
          <a:p>
            <a:pPr marL="1243012" lvl="2" indent="-287337">
              <a:lnSpc>
                <a:spcPct val="90000"/>
              </a:lnSpc>
              <a:spcBef>
                <a:spcPts val="0"/>
              </a:spcBef>
              <a:defRPr sz="2400"/>
            </a:pPr>
            <a:r>
              <a:rPr lang="en-ID" sz="2800" dirty="0">
                <a:solidFill>
                  <a:schemeClr val="tx2">
                    <a:lumMod val="10000"/>
                  </a:schemeClr>
                </a:solidFill>
              </a:rPr>
              <a:t>Peripheral vision</a:t>
            </a:r>
          </a:p>
          <a:p>
            <a:pPr marL="1717675" lvl="3" indent="-284162">
              <a:lnSpc>
                <a:spcPct val="90000"/>
              </a:lnSpc>
              <a:spcBef>
                <a:spcPts val="0"/>
              </a:spcBef>
              <a:defRPr sz="2000"/>
            </a:pPr>
            <a:r>
              <a:rPr lang="en-ID" sz="2800" dirty="0">
                <a:solidFill>
                  <a:schemeClr val="tx2">
                    <a:lumMod val="10000"/>
                  </a:schemeClr>
                </a:solidFill>
              </a:rPr>
              <a:t>Uneven ground, steps, side objects, finding objects </a:t>
            </a:r>
          </a:p>
          <a:p>
            <a:pPr marL="1243012" lvl="2" indent="-287337">
              <a:lnSpc>
                <a:spcPct val="90000"/>
              </a:lnSpc>
              <a:spcBef>
                <a:spcPts val="0"/>
              </a:spcBef>
              <a:defRPr sz="2400"/>
            </a:pPr>
            <a:r>
              <a:rPr lang="en-ID" sz="2800" dirty="0">
                <a:solidFill>
                  <a:schemeClr val="tx2">
                    <a:lumMod val="10000"/>
                  </a:schemeClr>
                </a:solidFill>
              </a:rPr>
              <a:t>Dark adaptation and glare</a:t>
            </a:r>
          </a:p>
          <a:p>
            <a:pPr marL="1717675" lvl="3" indent="-284162">
              <a:lnSpc>
                <a:spcPct val="90000"/>
              </a:lnSpc>
              <a:spcBef>
                <a:spcPts val="0"/>
              </a:spcBef>
              <a:defRPr sz="2000"/>
            </a:pPr>
            <a:r>
              <a:rPr lang="en-ID" sz="2800" dirty="0">
                <a:solidFill>
                  <a:schemeClr val="tx2">
                    <a:lumMod val="10000"/>
                  </a:schemeClr>
                </a:solidFill>
              </a:rPr>
              <a:t>Walking after dark, seeing at night, adjusting to lights</a:t>
            </a:r>
          </a:p>
          <a:p>
            <a:pPr marL="1243012" lvl="2" indent="-287337">
              <a:lnSpc>
                <a:spcPct val="90000"/>
              </a:lnSpc>
              <a:spcBef>
                <a:spcPts val="0"/>
              </a:spcBef>
              <a:defRPr sz="2400"/>
            </a:pPr>
            <a:r>
              <a:rPr lang="en-ID" sz="2800" dirty="0">
                <a:solidFill>
                  <a:schemeClr val="tx2">
                    <a:lumMod val="10000"/>
                  </a:schemeClr>
                </a:solidFill>
              </a:rPr>
              <a:t>Outdoor mobility</a:t>
            </a:r>
          </a:p>
          <a:p>
            <a:pPr marL="1717675" lvl="3" indent="-284162">
              <a:lnSpc>
                <a:spcPct val="90000"/>
              </a:lnSpc>
              <a:spcBef>
                <a:spcPts val="0"/>
              </a:spcBef>
              <a:defRPr sz="2000"/>
            </a:pPr>
            <a:r>
              <a:rPr lang="en-ID" sz="2800" dirty="0">
                <a:solidFill>
                  <a:schemeClr val="tx2">
                    <a:lumMod val="10000"/>
                  </a:schemeClr>
                </a:solidFill>
              </a:rPr>
              <a:t>Judging distances, crossing roads, bumping, tripping</a:t>
            </a:r>
          </a:p>
        </p:txBody>
      </p:sp>
      <p:sp>
        <p:nvSpPr>
          <p:cNvPr id="14" name="1. Nelson P et al. J Glaucoma 2003; 12: 139–50;  2. Goldberg I et al. J Glaucoma 2009; 18: 6–12.">
            <a:extLst>
              <a:ext uri="{FF2B5EF4-FFF2-40B4-BE49-F238E27FC236}">
                <a16:creationId xmlns:a16="http://schemas.microsoft.com/office/drawing/2014/main" id="{5E03BEA3-BE96-4A46-998F-B4A4E4F95179}"/>
              </a:ext>
            </a:extLst>
          </p:cNvPr>
          <p:cNvSpPr txBox="1"/>
          <p:nvPr/>
        </p:nvSpPr>
        <p:spPr>
          <a:xfrm>
            <a:off x="6955476" y="6346904"/>
            <a:ext cx="3837624"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a:defRPr sz="1200">
                <a:solidFill>
                  <a:srgbClr val="FFFFFF"/>
                </a:solidFill>
                <a:latin typeface="+mj-lt"/>
                <a:ea typeface="+mj-ea"/>
                <a:cs typeface="+mj-cs"/>
                <a:sym typeface="Arial"/>
              </a:defRPr>
            </a:pPr>
            <a:r>
              <a:rPr dirty="0">
                <a:solidFill>
                  <a:schemeClr val="tx2">
                    <a:lumMod val="10000"/>
                  </a:schemeClr>
                </a:solidFill>
              </a:rPr>
              <a:t>1. Nelson P </a:t>
            </a:r>
            <a:r>
              <a:rPr i="1" dirty="0">
                <a:solidFill>
                  <a:schemeClr val="tx2">
                    <a:lumMod val="10000"/>
                  </a:schemeClr>
                </a:solidFill>
              </a:rPr>
              <a:t>et al</a:t>
            </a:r>
            <a:r>
              <a:rPr dirty="0">
                <a:solidFill>
                  <a:schemeClr val="tx2">
                    <a:lumMod val="10000"/>
                  </a:schemeClr>
                </a:solidFill>
              </a:rPr>
              <a:t>. </a:t>
            </a:r>
            <a:r>
              <a:rPr i="1" dirty="0">
                <a:solidFill>
                  <a:schemeClr val="tx2">
                    <a:lumMod val="10000"/>
                  </a:schemeClr>
                </a:solidFill>
              </a:rPr>
              <a:t>J Glaucoma</a:t>
            </a:r>
            <a:r>
              <a:rPr dirty="0">
                <a:solidFill>
                  <a:schemeClr val="tx2">
                    <a:lumMod val="10000"/>
                  </a:schemeClr>
                </a:solidFill>
              </a:rPr>
              <a:t> 2003; 12: 139–50; </a:t>
            </a:r>
            <a:br>
              <a:rPr dirty="0">
                <a:solidFill>
                  <a:schemeClr val="tx2">
                    <a:lumMod val="10000"/>
                  </a:schemeClr>
                </a:solidFill>
              </a:rPr>
            </a:br>
            <a:r>
              <a:rPr dirty="0">
                <a:solidFill>
                  <a:schemeClr val="tx2">
                    <a:lumMod val="10000"/>
                  </a:schemeClr>
                </a:solidFill>
              </a:rPr>
              <a:t>2. Goldberg I </a:t>
            </a:r>
            <a:r>
              <a:rPr i="1" dirty="0">
                <a:solidFill>
                  <a:schemeClr val="tx2">
                    <a:lumMod val="10000"/>
                  </a:schemeClr>
                </a:solidFill>
              </a:rPr>
              <a:t>et al</a:t>
            </a:r>
            <a:r>
              <a:rPr dirty="0">
                <a:solidFill>
                  <a:schemeClr val="tx2">
                    <a:lumMod val="10000"/>
                  </a:schemeClr>
                </a:solidFill>
              </a:rPr>
              <a:t>. </a:t>
            </a:r>
            <a:r>
              <a:rPr i="1" dirty="0">
                <a:solidFill>
                  <a:schemeClr val="tx2">
                    <a:lumMod val="10000"/>
                  </a:schemeClr>
                </a:solidFill>
              </a:rPr>
              <a:t>J Glaucoma</a:t>
            </a:r>
            <a:r>
              <a:rPr dirty="0">
                <a:solidFill>
                  <a:schemeClr val="tx2">
                    <a:lumMod val="10000"/>
                  </a:schemeClr>
                </a:solidFill>
              </a:rPr>
              <a:t> 2009; 18: 6–12.</a:t>
            </a:r>
          </a:p>
        </p:txBody>
      </p:sp>
      <p:sp>
        <p:nvSpPr>
          <p:cNvPr id="15" name="GQL-15, Glaucoma Quality of Life-15; QOL, quality of life.">
            <a:extLst>
              <a:ext uri="{FF2B5EF4-FFF2-40B4-BE49-F238E27FC236}">
                <a16:creationId xmlns:a16="http://schemas.microsoft.com/office/drawing/2014/main" id="{63AC344C-D3D2-AF44-A2D9-46F0000ED23F}"/>
              </a:ext>
            </a:extLst>
          </p:cNvPr>
          <p:cNvSpPr txBox="1"/>
          <p:nvPr/>
        </p:nvSpPr>
        <p:spPr>
          <a:xfrm>
            <a:off x="387927" y="6468474"/>
            <a:ext cx="3837624" cy="507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indent="177800">
              <a:lnSpc>
                <a:spcPct val="90000"/>
              </a:lnSpc>
              <a:defRPr sz="1500">
                <a:solidFill>
                  <a:srgbClr val="FFFFFF"/>
                </a:solidFill>
                <a:latin typeface="+mj-lt"/>
                <a:ea typeface="+mj-ea"/>
                <a:cs typeface="+mj-cs"/>
                <a:sym typeface="Arial"/>
              </a:defRPr>
            </a:pPr>
            <a:r>
              <a:rPr dirty="0">
                <a:solidFill>
                  <a:schemeClr val="tx2">
                    <a:lumMod val="10000"/>
                  </a:schemeClr>
                </a:solidFill>
              </a:rPr>
              <a:t>GQL-15, Glaucoma Quality of Life-15;</a:t>
            </a:r>
            <a:br>
              <a:rPr dirty="0">
                <a:solidFill>
                  <a:schemeClr val="tx2">
                    <a:lumMod val="10000"/>
                  </a:schemeClr>
                </a:solidFill>
              </a:rPr>
            </a:br>
            <a:r>
              <a:rPr dirty="0">
                <a:solidFill>
                  <a:schemeClr val="tx2">
                    <a:lumMod val="10000"/>
                  </a:schemeClr>
                </a:solidFill>
              </a:rPr>
              <a:t>QOL, quality of life.</a:t>
            </a:r>
          </a:p>
        </p:txBody>
      </p:sp>
    </p:spTree>
    <p:extLst>
      <p:ext uri="{BB962C8B-B14F-4D97-AF65-F5344CB8AC3E}">
        <p14:creationId xmlns:p14="http://schemas.microsoft.com/office/powerpoint/2010/main" val="645338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7E7E7E82-88F4-FB4F-A63F-6B42926C4B62}"/>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69E42905-FEE0-3842-A961-0B1A8DD0599B}"/>
              </a:ext>
            </a:extLst>
          </p:cNvPr>
          <p:cNvSpPr txBox="1">
            <a:spLocks/>
          </p:cNvSpPr>
          <p:nvPr/>
        </p:nvSpPr>
        <p:spPr>
          <a:xfrm>
            <a:off x="654203" y="1536980"/>
            <a:ext cx="10121588"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Reasons and risk factors</a:t>
            </a:r>
          </a:p>
          <a:p>
            <a:pPr marL="765175" lvl="1">
              <a:spcBef>
                <a:spcPts val="0"/>
              </a:spcBef>
              <a:defRPr sz="2800"/>
            </a:pPr>
            <a:r>
              <a:rPr lang="en-ID" sz="2800" dirty="0">
                <a:solidFill>
                  <a:schemeClr val="bg1"/>
                </a:solidFill>
              </a:rPr>
              <a:t>Patients generally do </a:t>
            </a:r>
            <a:r>
              <a:rPr lang="en-ID" sz="2800" u="sng" dirty="0">
                <a:solidFill>
                  <a:schemeClr val="bg1"/>
                </a:solidFill>
              </a:rPr>
              <a:t>not</a:t>
            </a:r>
            <a:r>
              <a:rPr lang="en-ID" sz="2800" dirty="0">
                <a:solidFill>
                  <a:schemeClr val="bg1"/>
                </a:solidFill>
              </a:rPr>
              <a:t> do what they are supposed to do</a:t>
            </a:r>
          </a:p>
          <a:p>
            <a:pPr marL="765175" lvl="1">
              <a:spcBef>
                <a:spcPts val="0"/>
              </a:spcBef>
              <a:defRPr sz="2800"/>
            </a:pPr>
            <a:r>
              <a:rPr lang="en-ID" sz="2800" dirty="0">
                <a:solidFill>
                  <a:schemeClr val="bg1"/>
                </a:solidFill>
              </a:rPr>
              <a:t>Patients will </a:t>
            </a:r>
            <a:r>
              <a:rPr lang="en-ID" sz="2800" u="sng" dirty="0">
                <a:solidFill>
                  <a:schemeClr val="bg1"/>
                </a:solidFill>
              </a:rPr>
              <a:t>not</a:t>
            </a:r>
            <a:r>
              <a:rPr lang="en-ID" sz="2800" dirty="0">
                <a:solidFill>
                  <a:schemeClr val="bg1"/>
                </a:solidFill>
              </a:rPr>
              <a:t> tell you reliably that they are not doing what they are supposed to be doing</a:t>
            </a:r>
          </a:p>
          <a:p>
            <a:pPr marL="1243012" lvl="2" indent="-287337">
              <a:spcBef>
                <a:spcPts val="0"/>
              </a:spcBef>
              <a:defRPr sz="2400"/>
            </a:pPr>
            <a:r>
              <a:rPr lang="en-ID" sz="2400" dirty="0">
                <a:solidFill>
                  <a:schemeClr val="bg1"/>
                </a:solidFill>
              </a:rPr>
              <a:t>They don’t want to disappoint you</a:t>
            </a:r>
          </a:p>
          <a:p>
            <a:pPr marL="1243012" lvl="2" indent="-287337">
              <a:spcBef>
                <a:spcPts val="0"/>
              </a:spcBef>
              <a:defRPr sz="2400"/>
            </a:pPr>
            <a:r>
              <a:rPr lang="en-ID" sz="2400" dirty="0">
                <a:solidFill>
                  <a:schemeClr val="bg1"/>
                </a:solidFill>
              </a:rPr>
              <a:t>“How can you expect me to remember what </a:t>
            </a:r>
            <a:br>
              <a:rPr lang="en-ID" sz="2400" dirty="0">
                <a:solidFill>
                  <a:schemeClr val="bg1"/>
                </a:solidFill>
              </a:rPr>
            </a:br>
            <a:r>
              <a:rPr lang="en-ID" sz="2400" dirty="0">
                <a:solidFill>
                  <a:schemeClr val="bg1"/>
                </a:solidFill>
              </a:rPr>
              <a:t>I have forgotten to do?”</a:t>
            </a:r>
          </a:p>
        </p:txBody>
      </p:sp>
    </p:spTree>
    <p:extLst>
      <p:ext uri="{BB962C8B-B14F-4D97-AF65-F5344CB8AC3E}">
        <p14:creationId xmlns:p14="http://schemas.microsoft.com/office/powerpoint/2010/main" val="1456629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EFCC6155-23FE-7440-A055-61C84DE85C55}"/>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93D32DDD-A163-354D-A943-CB89602CE271}"/>
              </a:ext>
            </a:extLst>
          </p:cNvPr>
          <p:cNvSpPr txBox="1">
            <a:spLocks/>
          </p:cNvSpPr>
          <p:nvPr/>
        </p:nvSpPr>
        <p:spPr>
          <a:xfrm>
            <a:off x="479006" y="1129283"/>
            <a:ext cx="9050004" cy="60629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54254" indent="-254254" defTabSz="804672">
              <a:spcBef>
                <a:spcPts val="600"/>
              </a:spcBef>
              <a:buFont typeface="Wingdings 3" charset="2"/>
              <a:buChar char="•"/>
              <a:defRPr sz="2800"/>
            </a:pPr>
            <a:r>
              <a:rPr lang="en-ID" sz="3200" b="1" dirty="0">
                <a:solidFill>
                  <a:schemeClr val="bg1"/>
                </a:solidFill>
              </a:rPr>
              <a:t>Reasons and risk factors</a:t>
            </a:r>
          </a:p>
          <a:p>
            <a:pPr marL="673354" lvl="1" indent="-251459" defTabSz="804672">
              <a:spcBef>
                <a:spcPts val="0"/>
              </a:spcBef>
              <a:defRPr sz="2400"/>
            </a:pPr>
            <a:r>
              <a:rPr lang="en-ID" sz="2400" dirty="0" err="1">
                <a:solidFill>
                  <a:schemeClr val="bg1"/>
                </a:solidFill>
              </a:rPr>
              <a:t>Dyscompliance</a:t>
            </a:r>
            <a:r>
              <a:rPr lang="en-ID" sz="2400" dirty="0">
                <a:solidFill>
                  <a:schemeClr val="bg1"/>
                </a:solidFill>
              </a:rPr>
              <a:t>/physical difficulties</a:t>
            </a:r>
          </a:p>
          <a:p>
            <a:pPr marL="1093849" lvl="2" indent="-252855" defTabSz="804672">
              <a:lnSpc>
                <a:spcPct val="90000"/>
              </a:lnSpc>
              <a:spcBef>
                <a:spcPts val="500"/>
              </a:spcBef>
              <a:defRPr sz="2100"/>
            </a:pPr>
            <a:r>
              <a:rPr lang="en-ID" sz="2100" dirty="0">
                <a:solidFill>
                  <a:schemeClr val="bg1"/>
                </a:solidFill>
              </a:rPr>
              <a:t>Break seal</a:t>
            </a:r>
          </a:p>
          <a:p>
            <a:pPr marL="1093849" lvl="2" indent="-252855" defTabSz="804672">
              <a:lnSpc>
                <a:spcPct val="90000"/>
              </a:lnSpc>
              <a:spcBef>
                <a:spcPts val="200"/>
              </a:spcBef>
              <a:defRPr sz="2100"/>
            </a:pPr>
            <a:r>
              <a:rPr lang="en-ID" sz="2100" dirty="0">
                <a:solidFill>
                  <a:schemeClr val="bg1"/>
                </a:solidFill>
              </a:rPr>
              <a:t>Open bottle</a:t>
            </a:r>
          </a:p>
          <a:p>
            <a:pPr marL="1093849" lvl="2" indent="-252855" defTabSz="804672">
              <a:lnSpc>
                <a:spcPct val="90000"/>
              </a:lnSpc>
              <a:spcBef>
                <a:spcPts val="200"/>
              </a:spcBef>
              <a:defRPr sz="2100"/>
            </a:pPr>
            <a:r>
              <a:rPr lang="en-ID" sz="2100" dirty="0">
                <a:solidFill>
                  <a:schemeClr val="bg1"/>
                </a:solidFill>
              </a:rPr>
              <a:t>Tilt back head</a:t>
            </a:r>
          </a:p>
          <a:p>
            <a:pPr marL="1093849" lvl="2" indent="-252855" defTabSz="804672">
              <a:lnSpc>
                <a:spcPct val="90000"/>
              </a:lnSpc>
              <a:spcBef>
                <a:spcPts val="200"/>
              </a:spcBef>
              <a:defRPr sz="2100"/>
            </a:pPr>
            <a:r>
              <a:rPr lang="en-ID" sz="2100" dirty="0">
                <a:solidFill>
                  <a:schemeClr val="bg1"/>
                </a:solidFill>
              </a:rPr>
              <a:t>Raise arm above shoulder height</a:t>
            </a:r>
          </a:p>
          <a:p>
            <a:pPr marL="1093849" lvl="2" indent="-252855" defTabSz="804672">
              <a:lnSpc>
                <a:spcPct val="90000"/>
              </a:lnSpc>
              <a:spcBef>
                <a:spcPts val="200"/>
              </a:spcBef>
              <a:defRPr sz="2100"/>
            </a:pPr>
            <a:r>
              <a:rPr lang="en-ID" sz="2100" dirty="0">
                <a:solidFill>
                  <a:schemeClr val="bg1"/>
                </a:solidFill>
              </a:rPr>
              <a:t>Hold bottle steady</a:t>
            </a:r>
          </a:p>
          <a:p>
            <a:pPr marL="1093849" lvl="2" indent="-252855" defTabSz="804672">
              <a:lnSpc>
                <a:spcPct val="90000"/>
              </a:lnSpc>
              <a:spcBef>
                <a:spcPts val="200"/>
              </a:spcBef>
              <a:defRPr sz="2100"/>
            </a:pPr>
            <a:r>
              <a:rPr lang="en-ID" sz="2100" dirty="0">
                <a:solidFill>
                  <a:schemeClr val="bg1"/>
                </a:solidFill>
              </a:rPr>
              <a:t>Express drop</a:t>
            </a:r>
          </a:p>
          <a:p>
            <a:pPr marL="1093849" lvl="2" indent="-252855" defTabSz="804672">
              <a:lnSpc>
                <a:spcPct val="90000"/>
              </a:lnSpc>
              <a:spcBef>
                <a:spcPts val="200"/>
              </a:spcBef>
              <a:defRPr sz="2100"/>
            </a:pPr>
            <a:r>
              <a:rPr lang="en-ID" sz="2100" dirty="0">
                <a:solidFill>
                  <a:schemeClr val="bg1"/>
                </a:solidFill>
              </a:rPr>
              <a:t>Drop into sac</a:t>
            </a:r>
          </a:p>
          <a:p>
            <a:pPr marL="1093849" lvl="2" indent="-252855" defTabSz="804672">
              <a:lnSpc>
                <a:spcPct val="90000"/>
              </a:lnSpc>
              <a:spcBef>
                <a:spcPts val="200"/>
              </a:spcBef>
              <a:defRPr sz="2100"/>
            </a:pPr>
            <a:r>
              <a:rPr lang="en-ID" sz="2100" dirty="0">
                <a:solidFill>
                  <a:schemeClr val="bg1"/>
                </a:solidFill>
              </a:rPr>
              <a:t>Avoid tip / eye contact</a:t>
            </a:r>
          </a:p>
          <a:p>
            <a:pPr marL="1093849" lvl="2" indent="-252855" defTabSz="804672">
              <a:lnSpc>
                <a:spcPct val="90000"/>
              </a:lnSpc>
              <a:spcBef>
                <a:spcPts val="200"/>
              </a:spcBef>
              <a:defRPr sz="2100"/>
            </a:pPr>
            <a:r>
              <a:rPr lang="en-ID" sz="2100" dirty="0">
                <a:solidFill>
                  <a:schemeClr val="bg1"/>
                </a:solidFill>
              </a:rPr>
              <a:t>Avoid blinking</a:t>
            </a:r>
          </a:p>
          <a:p>
            <a:pPr marL="1093849" lvl="2" indent="-252855" defTabSz="804672">
              <a:lnSpc>
                <a:spcPct val="90000"/>
              </a:lnSpc>
              <a:spcBef>
                <a:spcPts val="200"/>
              </a:spcBef>
              <a:defRPr sz="2100"/>
            </a:pPr>
            <a:r>
              <a:rPr lang="en-ID" sz="2100" dirty="0">
                <a:solidFill>
                  <a:schemeClr val="bg1"/>
                </a:solidFill>
              </a:rPr>
              <a:t>Nasolacrimal duct compression</a:t>
            </a:r>
          </a:p>
        </p:txBody>
      </p:sp>
    </p:spTree>
    <p:extLst>
      <p:ext uri="{BB962C8B-B14F-4D97-AF65-F5344CB8AC3E}">
        <p14:creationId xmlns:p14="http://schemas.microsoft.com/office/powerpoint/2010/main" val="2591534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79032"/>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0CDF9B32-A4C8-BF40-9EBE-924D6045C80E}"/>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25BFB13E-FEF2-4442-84AD-BFD5C9C47B6F}"/>
              </a:ext>
            </a:extLst>
          </p:cNvPr>
          <p:cNvSpPr txBox="1">
            <a:spLocks/>
          </p:cNvSpPr>
          <p:nvPr/>
        </p:nvSpPr>
        <p:spPr>
          <a:xfrm>
            <a:off x="430880" y="1545935"/>
            <a:ext cx="7772401"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Reasons and risk factors</a:t>
            </a:r>
          </a:p>
          <a:p>
            <a:pPr marL="765175" lvl="1">
              <a:spcBef>
                <a:spcPts val="0"/>
              </a:spcBef>
              <a:defRPr sz="2800"/>
            </a:pPr>
            <a:r>
              <a:rPr lang="en-ID" sz="2800" dirty="0" err="1">
                <a:solidFill>
                  <a:schemeClr val="bg1"/>
                </a:solidFill>
              </a:rPr>
              <a:t>Dyscompliance</a:t>
            </a:r>
            <a:r>
              <a:rPr lang="en-ID" sz="2800" dirty="0">
                <a:solidFill>
                  <a:schemeClr val="bg1"/>
                </a:solidFill>
              </a:rPr>
              <a:t>/instillation techniques</a:t>
            </a:r>
          </a:p>
          <a:p>
            <a:pPr marL="1243012" lvl="2" indent="-287337">
              <a:spcBef>
                <a:spcPts val="0"/>
              </a:spcBef>
              <a:defRPr sz="2400"/>
            </a:pPr>
            <a:r>
              <a:rPr lang="en-ID" sz="2400" dirty="0">
                <a:solidFill>
                  <a:schemeClr val="bg1"/>
                </a:solidFill>
              </a:rPr>
              <a:t>45% of n=148 tip-top </a:t>
            </a:r>
          </a:p>
          <a:p>
            <a:pPr marL="1243012" lvl="2" indent="-287337">
              <a:spcBef>
                <a:spcPts val="0"/>
              </a:spcBef>
              <a:defRPr sz="2400"/>
            </a:pPr>
            <a:r>
              <a:rPr lang="en-ID" sz="2400" dirty="0">
                <a:solidFill>
                  <a:schemeClr val="bg1"/>
                </a:solidFill>
              </a:rPr>
              <a:t>35% rammers</a:t>
            </a:r>
          </a:p>
          <a:p>
            <a:pPr marL="1243012" lvl="2" indent="-287337">
              <a:spcBef>
                <a:spcPts val="0"/>
              </a:spcBef>
              <a:defRPr sz="2400"/>
            </a:pPr>
            <a:r>
              <a:rPr lang="en-ID" sz="2400" dirty="0">
                <a:solidFill>
                  <a:schemeClr val="bg1"/>
                </a:solidFill>
              </a:rPr>
              <a:t>15% high-altitude bombers</a:t>
            </a:r>
          </a:p>
        </p:txBody>
      </p:sp>
      <p:pic>
        <p:nvPicPr>
          <p:cNvPr id="14" name="bd05680_" descr="bd05680_">
            <a:extLst>
              <a:ext uri="{FF2B5EF4-FFF2-40B4-BE49-F238E27FC236}">
                <a16:creationId xmlns:a16="http://schemas.microsoft.com/office/drawing/2014/main" id="{92E9F7D9-022E-6E44-9346-95FB077E4B41}"/>
              </a:ext>
            </a:extLst>
          </p:cNvPr>
          <p:cNvPicPr>
            <a:picLocks noChangeAspect="1"/>
          </p:cNvPicPr>
          <p:nvPr/>
        </p:nvPicPr>
        <p:blipFill>
          <a:blip r:embed="rId5"/>
          <a:stretch>
            <a:fillRect/>
          </a:stretch>
        </p:blipFill>
        <p:spPr>
          <a:xfrm>
            <a:off x="6249574" y="4106147"/>
            <a:ext cx="4697100" cy="2035606"/>
          </a:xfrm>
          <a:prstGeom prst="rect">
            <a:avLst/>
          </a:prstGeom>
          <a:ln w="12700">
            <a:miter lim="400000"/>
          </a:ln>
        </p:spPr>
      </p:pic>
      <p:sp>
        <p:nvSpPr>
          <p:cNvPr id="17" name="Kass MA et al. Am J Ophthalmol 1987; 103: 188–93.">
            <a:extLst>
              <a:ext uri="{FF2B5EF4-FFF2-40B4-BE49-F238E27FC236}">
                <a16:creationId xmlns:a16="http://schemas.microsoft.com/office/drawing/2014/main" id="{1082A8C4-DA60-4E49-81B8-7B9B19CE8E6B}"/>
              </a:ext>
            </a:extLst>
          </p:cNvPr>
          <p:cNvSpPr txBox="1"/>
          <p:nvPr/>
        </p:nvSpPr>
        <p:spPr>
          <a:xfrm>
            <a:off x="4557712" y="6286846"/>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err="1">
                <a:solidFill>
                  <a:schemeClr val="bg1"/>
                </a:solidFill>
              </a:rPr>
              <a:t>Kass</a:t>
            </a:r>
            <a:r>
              <a:rPr dirty="0">
                <a:solidFill>
                  <a:schemeClr val="bg1"/>
                </a:solidFill>
              </a:rPr>
              <a:t> MA </a:t>
            </a:r>
            <a:r>
              <a:rPr i="1" dirty="0">
                <a:solidFill>
                  <a:schemeClr val="bg1"/>
                </a:solidFill>
              </a:rPr>
              <a:t>et al</a:t>
            </a:r>
            <a:r>
              <a:rPr dirty="0">
                <a:solidFill>
                  <a:schemeClr val="bg1"/>
                </a:solidFill>
              </a:rPr>
              <a:t>. </a:t>
            </a:r>
            <a:r>
              <a:rPr i="1" dirty="0">
                <a:solidFill>
                  <a:schemeClr val="bg1"/>
                </a:solidFill>
              </a:rPr>
              <a:t>Am J </a:t>
            </a:r>
            <a:r>
              <a:rPr i="1" dirty="0" err="1">
                <a:solidFill>
                  <a:schemeClr val="bg1"/>
                </a:solidFill>
              </a:rPr>
              <a:t>Ophthalmol</a:t>
            </a:r>
            <a:r>
              <a:rPr dirty="0">
                <a:solidFill>
                  <a:schemeClr val="bg1"/>
                </a:solidFill>
              </a:rPr>
              <a:t> 1987; 103: 188–93.</a:t>
            </a:r>
          </a:p>
        </p:txBody>
      </p:sp>
    </p:spTree>
    <p:extLst>
      <p:ext uri="{BB962C8B-B14F-4D97-AF65-F5344CB8AC3E}">
        <p14:creationId xmlns:p14="http://schemas.microsoft.com/office/powerpoint/2010/main" val="849686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6509387F-5F24-DB45-9F32-F3C71AED8695}"/>
              </a:ext>
            </a:extLst>
          </p:cNvPr>
          <p:cNvSpPr txBox="1"/>
          <p:nvPr/>
        </p:nvSpPr>
        <p:spPr>
          <a:xfrm>
            <a:off x="720436" y="166255"/>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Reasons and risk factors…">
            <a:extLst>
              <a:ext uri="{FF2B5EF4-FFF2-40B4-BE49-F238E27FC236}">
                <a16:creationId xmlns:a16="http://schemas.microsoft.com/office/drawing/2014/main" id="{FC7BB804-56FD-864F-886E-439A0FE85A1E}"/>
              </a:ext>
            </a:extLst>
          </p:cNvPr>
          <p:cNvSpPr txBox="1">
            <a:spLocks/>
          </p:cNvSpPr>
          <p:nvPr/>
        </p:nvSpPr>
        <p:spPr>
          <a:xfrm>
            <a:off x="430880" y="1128236"/>
            <a:ext cx="7772401"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Reasons and risk factors</a:t>
            </a:r>
          </a:p>
          <a:p>
            <a:pPr marL="765175" lvl="1">
              <a:spcBef>
                <a:spcPts val="0"/>
              </a:spcBef>
              <a:defRPr sz="2800"/>
            </a:pPr>
            <a:r>
              <a:rPr lang="en-ID" sz="2800" dirty="0" err="1">
                <a:solidFill>
                  <a:schemeClr val="bg1"/>
                </a:solidFill>
              </a:rPr>
              <a:t>Dyscompliance</a:t>
            </a:r>
            <a:r>
              <a:rPr lang="en-ID" sz="2800" dirty="0">
                <a:solidFill>
                  <a:schemeClr val="bg1"/>
                </a:solidFill>
              </a:rPr>
              <a:t>/instillation success </a:t>
            </a:r>
          </a:p>
          <a:p>
            <a:pPr marL="1243012" lvl="2" indent="-287337">
              <a:spcBef>
                <a:spcPts val="0"/>
              </a:spcBef>
              <a:defRPr sz="2400"/>
            </a:pPr>
            <a:r>
              <a:rPr lang="en-ID" sz="2400" dirty="0">
                <a:solidFill>
                  <a:schemeClr val="bg1"/>
                </a:solidFill>
              </a:rPr>
              <a:t>25% did not succeed</a:t>
            </a:r>
          </a:p>
          <a:p>
            <a:pPr marL="1243012" lvl="2" indent="-287337">
              <a:spcBef>
                <a:spcPts val="0"/>
              </a:spcBef>
              <a:defRPr sz="2400"/>
            </a:pPr>
            <a:r>
              <a:rPr lang="en-ID" sz="2400" dirty="0">
                <a:solidFill>
                  <a:schemeClr val="bg1"/>
                </a:solidFill>
              </a:rPr>
              <a:t>13% did not know they failed</a:t>
            </a:r>
          </a:p>
          <a:p>
            <a:pPr marL="1243012" lvl="2" indent="-287337">
              <a:spcBef>
                <a:spcPts val="0"/>
              </a:spcBef>
              <a:defRPr sz="2400"/>
            </a:pPr>
            <a:r>
              <a:rPr lang="en-ID" sz="2400" dirty="0">
                <a:solidFill>
                  <a:schemeClr val="bg1"/>
                </a:solidFill>
              </a:rPr>
              <a:t>15% could not express a drop at all</a:t>
            </a:r>
          </a:p>
        </p:txBody>
      </p:sp>
      <p:sp>
        <p:nvSpPr>
          <p:cNvPr id="14" name="Kass MA et al. Am J Ophthalmol 1987; 103: 188–93.">
            <a:extLst>
              <a:ext uri="{FF2B5EF4-FFF2-40B4-BE49-F238E27FC236}">
                <a16:creationId xmlns:a16="http://schemas.microsoft.com/office/drawing/2014/main" id="{E79798A7-101C-3D42-915D-9619726DAD88}"/>
              </a:ext>
            </a:extLst>
          </p:cNvPr>
          <p:cNvSpPr txBox="1"/>
          <p:nvPr/>
        </p:nvSpPr>
        <p:spPr>
          <a:xfrm>
            <a:off x="4343082" y="6565901"/>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a:solidFill>
                  <a:schemeClr val="bg1"/>
                </a:solidFill>
              </a:rPr>
              <a:t>Kass MA </a:t>
            </a:r>
            <a:r>
              <a:rPr i="1">
                <a:solidFill>
                  <a:schemeClr val="bg1"/>
                </a:solidFill>
              </a:rPr>
              <a:t>et al</a:t>
            </a:r>
            <a:r>
              <a:rPr>
                <a:solidFill>
                  <a:schemeClr val="bg1"/>
                </a:solidFill>
              </a:rPr>
              <a:t>. </a:t>
            </a:r>
            <a:r>
              <a:rPr i="1">
                <a:solidFill>
                  <a:schemeClr val="bg1"/>
                </a:solidFill>
              </a:rPr>
              <a:t>Am J Ophthalmol</a:t>
            </a:r>
            <a:r>
              <a:rPr>
                <a:solidFill>
                  <a:schemeClr val="bg1"/>
                </a:solidFill>
              </a:rPr>
              <a:t> 1987; 103: 188–93.</a:t>
            </a:r>
          </a:p>
        </p:txBody>
      </p:sp>
    </p:spTree>
    <p:extLst>
      <p:ext uri="{BB962C8B-B14F-4D97-AF65-F5344CB8AC3E}">
        <p14:creationId xmlns:p14="http://schemas.microsoft.com/office/powerpoint/2010/main" val="3767103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39840" y="751030"/>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7C536F9D-F352-FC44-A647-A22D95DCD5AB}"/>
              </a:ext>
            </a:extLst>
          </p:cNvPr>
          <p:cNvSpPr txBox="1"/>
          <p:nvPr/>
        </p:nvSpPr>
        <p:spPr>
          <a:xfrm>
            <a:off x="429444" y="142730"/>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Improving adherence – interventions…">
            <a:extLst>
              <a:ext uri="{FF2B5EF4-FFF2-40B4-BE49-F238E27FC236}">
                <a16:creationId xmlns:a16="http://schemas.microsoft.com/office/drawing/2014/main" id="{42FE5630-E3A1-E64F-844B-1DCE5FE9CA71}"/>
              </a:ext>
            </a:extLst>
          </p:cNvPr>
          <p:cNvSpPr txBox="1">
            <a:spLocks/>
          </p:cNvSpPr>
          <p:nvPr/>
        </p:nvSpPr>
        <p:spPr>
          <a:xfrm>
            <a:off x="310564" y="1327665"/>
            <a:ext cx="9868152"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Improving adherence – interventions</a:t>
            </a:r>
          </a:p>
          <a:p>
            <a:pPr marL="765175" lvl="1">
              <a:spcBef>
                <a:spcPts val="0"/>
              </a:spcBef>
              <a:defRPr sz="2800"/>
            </a:pPr>
            <a:r>
              <a:rPr lang="en-ID" sz="2800" dirty="0">
                <a:solidFill>
                  <a:schemeClr val="bg1"/>
                </a:solidFill>
              </a:rPr>
              <a:t>Ask them about adherence!</a:t>
            </a:r>
          </a:p>
          <a:p>
            <a:pPr marL="1243012" lvl="2" indent="-287337">
              <a:spcBef>
                <a:spcPts val="0"/>
              </a:spcBef>
              <a:defRPr sz="2400"/>
            </a:pPr>
            <a:r>
              <a:rPr lang="en-ID" sz="2400" dirty="0">
                <a:solidFill>
                  <a:schemeClr val="bg1"/>
                </a:solidFill>
              </a:rPr>
              <a:t>Shared decision-making and open-ended questions</a:t>
            </a:r>
            <a:r>
              <a:rPr lang="en-ID" sz="2400" baseline="30000" dirty="0">
                <a:solidFill>
                  <a:schemeClr val="bg1"/>
                </a:solidFill>
              </a:rPr>
              <a:t>1</a:t>
            </a:r>
          </a:p>
          <a:p>
            <a:pPr marL="765175" lvl="1">
              <a:spcBef>
                <a:spcPts val="0"/>
              </a:spcBef>
              <a:defRPr sz="2800"/>
            </a:pPr>
            <a:r>
              <a:rPr lang="en-ID" sz="2800" dirty="0">
                <a:solidFill>
                  <a:schemeClr val="bg1"/>
                </a:solidFill>
              </a:rPr>
              <a:t>Minimise drug treatment</a:t>
            </a:r>
          </a:p>
          <a:p>
            <a:pPr marL="1243012" lvl="2" indent="-287337">
              <a:spcBef>
                <a:spcPts val="0"/>
              </a:spcBef>
              <a:defRPr sz="2400"/>
            </a:pPr>
            <a:r>
              <a:rPr lang="en-ID" sz="2400" dirty="0">
                <a:solidFill>
                  <a:schemeClr val="bg1"/>
                </a:solidFill>
              </a:rPr>
              <a:t>Number</a:t>
            </a:r>
          </a:p>
          <a:p>
            <a:pPr marL="1243012" lvl="2" indent="-287337">
              <a:spcBef>
                <a:spcPts val="0"/>
              </a:spcBef>
              <a:defRPr sz="2400"/>
            </a:pPr>
            <a:r>
              <a:rPr lang="en-ID" sz="2400" dirty="0">
                <a:solidFill>
                  <a:schemeClr val="bg1"/>
                </a:solidFill>
              </a:rPr>
              <a:t>Concentration</a:t>
            </a:r>
          </a:p>
          <a:p>
            <a:pPr marL="1243012" lvl="2" indent="-287337">
              <a:spcBef>
                <a:spcPts val="0"/>
              </a:spcBef>
              <a:defRPr sz="2400"/>
            </a:pPr>
            <a:r>
              <a:rPr lang="en-ID" sz="2400" dirty="0">
                <a:solidFill>
                  <a:schemeClr val="bg1"/>
                </a:solidFill>
              </a:rPr>
              <a:t>Frequency of instillation</a:t>
            </a:r>
          </a:p>
          <a:p>
            <a:pPr marL="765175" lvl="1">
              <a:spcBef>
                <a:spcPts val="0"/>
              </a:spcBef>
              <a:defRPr sz="2800"/>
            </a:pPr>
            <a:r>
              <a:rPr lang="en-ID" sz="2800" dirty="0">
                <a:solidFill>
                  <a:schemeClr val="bg1"/>
                </a:solidFill>
              </a:rPr>
              <a:t>Double DOT</a:t>
            </a:r>
          </a:p>
        </p:txBody>
      </p:sp>
      <p:sp>
        <p:nvSpPr>
          <p:cNvPr id="14" name="1. Hahn SR. Ophthalmology 2009; 116 (11 Suppl): S37–42.">
            <a:extLst>
              <a:ext uri="{FF2B5EF4-FFF2-40B4-BE49-F238E27FC236}">
                <a16:creationId xmlns:a16="http://schemas.microsoft.com/office/drawing/2014/main" id="{D4A2F87D-1994-6A4E-AFE8-493023DAB766}"/>
              </a:ext>
            </a:extLst>
          </p:cNvPr>
          <p:cNvSpPr txBox="1"/>
          <p:nvPr/>
        </p:nvSpPr>
        <p:spPr>
          <a:xfrm>
            <a:off x="4495482" y="5959077"/>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Hahn SR. </a:t>
            </a:r>
            <a:r>
              <a:rPr i="1" dirty="0">
                <a:solidFill>
                  <a:schemeClr val="bg1"/>
                </a:solidFill>
              </a:rPr>
              <a:t>Ophthalmology</a:t>
            </a:r>
            <a:r>
              <a:rPr dirty="0">
                <a:solidFill>
                  <a:schemeClr val="bg1"/>
                </a:solidFill>
              </a:rPr>
              <a:t> 2009; 116 (11 </a:t>
            </a:r>
            <a:r>
              <a:rPr dirty="0" err="1">
                <a:solidFill>
                  <a:schemeClr val="bg1"/>
                </a:solidFill>
              </a:rPr>
              <a:t>Suppl</a:t>
            </a:r>
            <a:r>
              <a:rPr dirty="0">
                <a:solidFill>
                  <a:schemeClr val="bg1"/>
                </a:solidFill>
              </a:rPr>
              <a:t>): S37–42.</a:t>
            </a:r>
          </a:p>
        </p:txBody>
      </p:sp>
      <p:sp>
        <p:nvSpPr>
          <p:cNvPr id="16" name="1. Hahn SR. Ophthalmology 2009; 116 (11 Suppl): S37–42.">
            <a:extLst>
              <a:ext uri="{FF2B5EF4-FFF2-40B4-BE49-F238E27FC236}">
                <a16:creationId xmlns:a16="http://schemas.microsoft.com/office/drawing/2014/main" id="{BAD78AF9-D887-A24E-83F8-B0C07AE75D9F}"/>
              </a:ext>
            </a:extLst>
          </p:cNvPr>
          <p:cNvSpPr txBox="1"/>
          <p:nvPr/>
        </p:nvSpPr>
        <p:spPr>
          <a:xfrm>
            <a:off x="4495482" y="6718301"/>
            <a:ext cx="4755199" cy="264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t>1. Hahn SR. </a:t>
            </a:r>
            <a:r>
              <a:rPr i="1" dirty="0"/>
              <a:t>Ophthalmology</a:t>
            </a:r>
            <a:r>
              <a:rPr dirty="0"/>
              <a:t> 2009; 116 (11 </a:t>
            </a:r>
            <a:r>
              <a:rPr dirty="0" err="1"/>
              <a:t>Suppl</a:t>
            </a:r>
            <a:r>
              <a:rPr dirty="0"/>
              <a:t>): S37–42.</a:t>
            </a:r>
          </a:p>
        </p:txBody>
      </p:sp>
    </p:spTree>
    <p:extLst>
      <p:ext uri="{BB962C8B-B14F-4D97-AF65-F5344CB8AC3E}">
        <p14:creationId xmlns:p14="http://schemas.microsoft.com/office/powerpoint/2010/main" val="8444554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3984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4F0AF0B2-7171-164D-BAAE-690F3F39312D}"/>
              </a:ext>
            </a:extLst>
          </p:cNvPr>
          <p:cNvSpPr txBox="1"/>
          <p:nvPr/>
        </p:nvSpPr>
        <p:spPr>
          <a:xfrm>
            <a:off x="429444" y="142730"/>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Improving adherence – interventions…">
            <a:extLst>
              <a:ext uri="{FF2B5EF4-FFF2-40B4-BE49-F238E27FC236}">
                <a16:creationId xmlns:a16="http://schemas.microsoft.com/office/drawing/2014/main" id="{BF7249DE-9E98-9C4F-A69F-DC071B998CDC}"/>
              </a:ext>
            </a:extLst>
          </p:cNvPr>
          <p:cNvSpPr txBox="1">
            <a:spLocks/>
          </p:cNvSpPr>
          <p:nvPr/>
        </p:nvSpPr>
        <p:spPr>
          <a:xfrm>
            <a:off x="429444" y="1195118"/>
            <a:ext cx="8785310" cy="34718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65175" indent="-285750" algn="l" defTabSz="457200" rtl="0" eaLnBrk="1" latinLnBrk="0" hangingPunct="1">
              <a:spcBef>
                <a:spcPts val="0"/>
              </a:spcBef>
              <a:spcAft>
                <a:spcPts val="0"/>
              </a:spcAft>
              <a:buClr>
                <a:schemeClr val="accent1"/>
              </a:buClr>
              <a:buSzPct val="80000"/>
              <a:buFont typeface="Wingdings 3" charset="2"/>
              <a:buChar char=""/>
              <a:defRPr sz="2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ID" sz="3200" dirty="0">
                <a:solidFill>
                  <a:schemeClr val="bg1"/>
                </a:solidFill>
              </a:rPr>
              <a:t>Improving adherence – interventions</a:t>
            </a:r>
          </a:p>
          <a:p>
            <a:pPr lvl="1"/>
            <a:r>
              <a:rPr lang="en-ID" b="1" dirty="0">
                <a:solidFill>
                  <a:srgbClr val="FF0000"/>
                </a:solidFill>
              </a:rPr>
              <a:t>The double DOT</a:t>
            </a:r>
          </a:p>
        </p:txBody>
      </p:sp>
      <p:grpSp>
        <p:nvGrpSpPr>
          <p:cNvPr id="14" name="Group">
            <a:extLst>
              <a:ext uri="{FF2B5EF4-FFF2-40B4-BE49-F238E27FC236}">
                <a16:creationId xmlns:a16="http://schemas.microsoft.com/office/drawing/2014/main" id="{61EC8B71-42EC-4F4D-AEB4-C1A65C011122}"/>
              </a:ext>
            </a:extLst>
          </p:cNvPr>
          <p:cNvGrpSpPr/>
          <p:nvPr/>
        </p:nvGrpSpPr>
        <p:grpSpPr>
          <a:xfrm>
            <a:off x="1414519" y="3083897"/>
            <a:ext cx="7080887" cy="3270778"/>
            <a:chOff x="0" y="0"/>
            <a:chExt cx="7080886" cy="3270776"/>
          </a:xfrm>
        </p:grpSpPr>
        <p:pic>
          <p:nvPicPr>
            <p:cNvPr id="15" name="medicalRxdoubledot" descr="medicalRxdoubledot">
              <a:extLst>
                <a:ext uri="{FF2B5EF4-FFF2-40B4-BE49-F238E27FC236}">
                  <a16:creationId xmlns:a16="http://schemas.microsoft.com/office/drawing/2014/main" id="{AFF203A0-4248-424D-BE2D-2065B8361BDB}"/>
                </a:ext>
              </a:extLst>
            </p:cNvPr>
            <p:cNvPicPr>
              <a:picLocks noChangeAspect="1"/>
            </p:cNvPicPr>
            <p:nvPr/>
          </p:nvPicPr>
          <p:blipFill>
            <a:blip r:embed="rId5"/>
            <a:stretch>
              <a:fillRect/>
            </a:stretch>
          </p:blipFill>
          <p:spPr>
            <a:xfrm>
              <a:off x="1666002" y="-1"/>
              <a:ext cx="4002514" cy="2717083"/>
            </a:xfrm>
            <a:prstGeom prst="rect">
              <a:avLst/>
            </a:prstGeom>
            <a:ln w="12700" cap="flat">
              <a:noFill/>
              <a:miter lim="400000"/>
            </a:ln>
            <a:effectLst/>
          </p:spPr>
        </p:pic>
        <p:sp>
          <p:nvSpPr>
            <p:cNvPr id="16" name="Reduce systemic concentration by two-thirds">
              <a:extLst>
                <a:ext uri="{FF2B5EF4-FFF2-40B4-BE49-F238E27FC236}">
                  <a16:creationId xmlns:a16="http://schemas.microsoft.com/office/drawing/2014/main" id="{09F5244F-AD28-9B43-9DA4-16B771B534E9}"/>
                </a:ext>
              </a:extLst>
            </p:cNvPr>
            <p:cNvSpPr txBox="1"/>
            <p:nvPr/>
          </p:nvSpPr>
          <p:spPr>
            <a:xfrm>
              <a:off x="990600" y="2895547"/>
              <a:ext cx="5337503" cy="375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spcBef>
                  <a:spcPts val="1200"/>
                </a:spcBef>
                <a:defRPr sz="2000">
                  <a:solidFill>
                    <a:srgbClr val="FFFFFF"/>
                  </a:solidFill>
                  <a:latin typeface="+mj-lt"/>
                  <a:ea typeface="+mj-ea"/>
                  <a:cs typeface="+mj-cs"/>
                  <a:sym typeface="Arial"/>
                </a:defRPr>
              </a:lvl1pPr>
            </a:lstStyle>
            <a:p>
              <a:r>
                <a:rPr dirty="0"/>
                <a:t>Reduce systemic concentration by two-thirds</a:t>
              </a:r>
            </a:p>
          </p:txBody>
        </p:sp>
        <p:grpSp>
          <p:nvGrpSpPr>
            <p:cNvPr id="17" name="Group">
              <a:extLst>
                <a:ext uri="{FF2B5EF4-FFF2-40B4-BE49-F238E27FC236}">
                  <a16:creationId xmlns:a16="http://schemas.microsoft.com/office/drawing/2014/main" id="{F48DC23A-E478-A44E-B1EC-A6450152A694}"/>
                </a:ext>
              </a:extLst>
            </p:cNvPr>
            <p:cNvGrpSpPr/>
            <p:nvPr/>
          </p:nvGrpSpPr>
          <p:grpSpPr>
            <a:xfrm>
              <a:off x="0" y="250005"/>
              <a:ext cx="2875386" cy="959429"/>
              <a:chOff x="0" y="0"/>
              <a:chExt cx="2875385" cy="959428"/>
            </a:xfrm>
          </p:grpSpPr>
          <p:sp>
            <p:nvSpPr>
              <p:cNvPr id="21" name="Line">
                <a:extLst>
                  <a:ext uri="{FF2B5EF4-FFF2-40B4-BE49-F238E27FC236}">
                    <a16:creationId xmlns:a16="http://schemas.microsoft.com/office/drawing/2014/main" id="{A75295C3-4DEB-3143-AE26-5999D24264C0}"/>
                  </a:ext>
                </a:extLst>
              </p:cNvPr>
              <p:cNvSpPr/>
              <p:nvPr/>
            </p:nvSpPr>
            <p:spPr>
              <a:xfrm>
                <a:off x="1554532" y="362014"/>
                <a:ext cx="1320854" cy="444086"/>
              </a:xfrm>
              <a:prstGeom prst="line">
                <a:avLst/>
              </a:prstGeom>
              <a:noFill/>
              <a:ln w="76200" cap="flat">
                <a:solidFill>
                  <a:srgbClr val="FF0000"/>
                </a:solidFill>
                <a:prstDash val="solid"/>
                <a:round/>
                <a:tailEnd type="triangle" w="med" len="med"/>
              </a:ln>
              <a:effectLst/>
            </p:spPr>
            <p:txBody>
              <a:bodyPr wrap="square" lIns="45718" tIns="45718" rIns="45718" bIns="45718" numCol="1" anchor="t">
                <a:noAutofit/>
              </a:bodyPr>
              <a:lstStyle/>
              <a:p>
                <a:endParaRPr/>
              </a:p>
            </p:txBody>
          </p:sp>
          <p:sp>
            <p:nvSpPr>
              <p:cNvPr id="22" name="Digital Occlusion of the Tear duct">
                <a:extLst>
                  <a:ext uri="{FF2B5EF4-FFF2-40B4-BE49-F238E27FC236}">
                    <a16:creationId xmlns:a16="http://schemas.microsoft.com/office/drawing/2014/main" id="{8817E5FF-82C1-8A42-8BCE-5BD6B4A3A684}"/>
                  </a:ext>
                </a:extLst>
              </p:cNvPr>
              <p:cNvSpPr txBox="1"/>
              <p:nvPr/>
            </p:nvSpPr>
            <p:spPr>
              <a:xfrm>
                <a:off x="-1" y="0"/>
                <a:ext cx="1700196" cy="959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spcBef>
                    <a:spcPts val="1200"/>
                  </a:spcBef>
                  <a:defRPr sz="2000" b="1">
                    <a:solidFill>
                      <a:srgbClr val="FFFFFF"/>
                    </a:solidFill>
                    <a:latin typeface="+mj-lt"/>
                    <a:ea typeface="+mj-ea"/>
                    <a:cs typeface="+mj-cs"/>
                    <a:sym typeface="Arial"/>
                  </a:defRPr>
                </a:pPr>
                <a:r>
                  <a:t>D</a:t>
                </a:r>
                <a:r>
                  <a:rPr b="0"/>
                  <a:t>igital </a:t>
                </a:r>
                <a:r>
                  <a:t>O</a:t>
                </a:r>
                <a:r>
                  <a:rPr b="0"/>
                  <a:t>cclusion of the </a:t>
                </a:r>
                <a:r>
                  <a:t>T</a:t>
                </a:r>
                <a:r>
                  <a:rPr b="0"/>
                  <a:t>ear duct</a:t>
                </a:r>
              </a:p>
            </p:txBody>
          </p:sp>
        </p:grpSp>
        <p:grpSp>
          <p:nvGrpSpPr>
            <p:cNvPr id="18" name="Group">
              <a:extLst>
                <a:ext uri="{FF2B5EF4-FFF2-40B4-BE49-F238E27FC236}">
                  <a16:creationId xmlns:a16="http://schemas.microsoft.com/office/drawing/2014/main" id="{9E1E6CB6-ED0F-B54A-B566-342513794B6A}"/>
                </a:ext>
              </a:extLst>
            </p:cNvPr>
            <p:cNvGrpSpPr/>
            <p:nvPr/>
          </p:nvGrpSpPr>
          <p:grpSpPr>
            <a:xfrm>
              <a:off x="4892565" y="250005"/>
              <a:ext cx="2188322" cy="936192"/>
              <a:chOff x="0" y="0"/>
              <a:chExt cx="2188321" cy="936191"/>
            </a:xfrm>
          </p:grpSpPr>
          <p:sp>
            <p:nvSpPr>
              <p:cNvPr id="19" name="Line">
                <a:extLst>
                  <a:ext uri="{FF2B5EF4-FFF2-40B4-BE49-F238E27FC236}">
                    <a16:creationId xmlns:a16="http://schemas.microsoft.com/office/drawing/2014/main" id="{DB25682C-1767-AA43-A7DF-9555E1B331FB}"/>
                  </a:ext>
                </a:extLst>
              </p:cNvPr>
              <p:cNvSpPr/>
              <p:nvPr/>
            </p:nvSpPr>
            <p:spPr>
              <a:xfrm flipH="1">
                <a:off x="0" y="360646"/>
                <a:ext cx="835016" cy="575546"/>
              </a:xfrm>
              <a:prstGeom prst="line">
                <a:avLst/>
              </a:prstGeom>
              <a:noFill/>
              <a:ln w="76200" cap="flat">
                <a:solidFill>
                  <a:srgbClr val="FF0000"/>
                </a:solidFill>
                <a:prstDash val="solid"/>
                <a:round/>
                <a:tailEnd type="triangle" w="med" len="med"/>
              </a:ln>
              <a:effectLst/>
            </p:spPr>
            <p:txBody>
              <a:bodyPr wrap="square" lIns="45718" tIns="45718" rIns="45718" bIns="45718" numCol="1" anchor="t">
                <a:noAutofit/>
              </a:bodyPr>
              <a:lstStyle/>
              <a:p>
                <a:endParaRPr/>
              </a:p>
            </p:txBody>
          </p:sp>
          <p:sp>
            <p:nvSpPr>
              <p:cNvPr id="20" name="Don’t Open  Technique">
                <a:extLst>
                  <a:ext uri="{FF2B5EF4-FFF2-40B4-BE49-F238E27FC236}">
                    <a16:creationId xmlns:a16="http://schemas.microsoft.com/office/drawing/2014/main" id="{D2DFEF4D-35E6-1540-AC69-A74C2A4E8131}"/>
                  </a:ext>
                </a:extLst>
              </p:cNvPr>
              <p:cNvSpPr txBox="1"/>
              <p:nvPr/>
            </p:nvSpPr>
            <p:spPr>
              <a:xfrm>
                <a:off x="811246" y="-1"/>
                <a:ext cx="1377076" cy="667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spcBef>
                    <a:spcPts val="1200"/>
                  </a:spcBef>
                  <a:defRPr sz="2000" b="1">
                    <a:solidFill>
                      <a:srgbClr val="FFFFFF"/>
                    </a:solidFill>
                    <a:latin typeface="+mj-lt"/>
                    <a:ea typeface="+mj-ea"/>
                    <a:cs typeface="+mj-cs"/>
                    <a:sym typeface="Arial"/>
                  </a:defRPr>
                </a:pPr>
                <a:r>
                  <a:t>D</a:t>
                </a:r>
                <a:r>
                  <a:rPr b="0"/>
                  <a:t>on’t </a:t>
                </a:r>
                <a:r>
                  <a:t>O</a:t>
                </a:r>
                <a:r>
                  <a:rPr b="0"/>
                  <a:t>pen </a:t>
                </a:r>
                <a:br>
                  <a:rPr b="0"/>
                </a:br>
                <a:r>
                  <a:t>T</a:t>
                </a:r>
                <a:r>
                  <a:rPr b="0"/>
                  <a:t>echnique</a:t>
                </a:r>
              </a:p>
            </p:txBody>
          </p:sp>
        </p:grpSp>
      </p:grpSp>
      <p:sp>
        <p:nvSpPr>
          <p:cNvPr id="23" name="Digital Occlusion of the Tear duct">
            <a:extLst>
              <a:ext uri="{FF2B5EF4-FFF2-40B4-BE49-F238E27FC236}">
                <a16:creationId xmlns:a16="http://schemas.microsoft.com/office/drawing/2014/main" id="{0AE91961-428E-A84D-9CCA-808724547099}"/>
              </a:ext>
            </a:extLst>
          </p:cNvPr>
          <p:cNvSpPr txBox="1"/>
          <p:nvPr/>
        </p:nvSpPr>
        <p:spPr>
          <a:xfrm>
            <a:off x="498334" y="3450404"/>
            <a:ext cx="2161982"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spcBef>
                <a:spcPts val="1200"/>
              </a:spcBef>
              <a:defRPr sz="2000" b="1">
                <a:solidFill>
                  <a:srgbClr val="FFFFFF"/>
                </a:solidFill>
                <a:latin typeface="+mj-lt"/>
                <a:ea typeface="+mj-ea"/>
                <a:cs typeface="+mj-cs"/>
                <a:sym typeface="Arial"/>
              </a:defRPr>
            </a:pPr>
            <a:r>
              <a:rPr dirty="0">
                <a:solidFill>
                  <a:schemeClr val="bg1"/>
                </a:solidFill>
              </a:rPr>
              <a:t>D</a:t>
            </a:r>
            <a:r>
              <a:rPr b="0" dirty="0">
                <a:solidFill>
                  <a:schemeClr val="bg1"/>
                </a:solidFill>
              </a:rPr>
              <a:t>igital </a:t>
            </a:r>
            <a:r>
              <a:rPr dirty="0">
                <a:solidFill>
                  <a:schemeClr val="bg1"/>
                </a:solidFill>
              </a:rPr>
              <a:t>O</a:t>
            </a:r>
            <a:r>
              <a:rPr b="0" dirty="0">
                <a:solidFill>
                  <a:schemeClr val="bg1"/>
                </a:solidFill>
              </a:rPr>
              <a:t>cclusion of the </a:t>
            </a:r>
            <a:r>
              <a:rPr dirty="0">
                <a:solidFill>
                  <a:schemeClr val="bg1"/>
                </a:solidFill>
              </a:rPr>
              <a:t>T</a:t>
            </a:r>
            <a:r>
              <a:rPr b="0" dirty="0">
                <a:solidFill>
                  <a:schemeClr val="bg1"/>
                </a:solidFill>
              </a:rPr>
              <a:t>ear duct</a:t>
            </a:r>
          </a:p>
        </p:txBody>
      </p:sp>
      <p:sp>
        <p:nvSpPr>
          <p:cNvPr id="24" name="Don’t Open  Technique">
            <a:extLst>
              <a:ext uri="{FF2B5EF4-FFF2-40B4-BE49-F238E27FC236}">
                <a16:creationId xmlns:a16="http://schemas.microsoft.com/office/drawing/2014/main" id="{4E758E98-C6EC-AF4E-84ED-53C8A1FBC5A8}"/>
              </a:ext>
            </a:extLst>
          </p:cNvPr>
          <p:cNvSpPr txBox="1"/>
          <p:nvPr/>
        </p:nvSpPr>
        <p:spPr>
          <a:xfrm>
            <a:off x="7166786" y="3352570"/>
            <a:ext cx="1992494"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spcBef>
                <a:spcPts val="1200"/>
              </a:spcBef>
              <a:defRPr sz="2000" b="1">
                <a:solidFill>
                  <a:srgbClr val="FFFFFF"/>
                </a:solidFill>
                <a:latin typeface="+mj-lt"/>
                <a:ea typeface="+mj-ea"/>
                <a:cs typeface="+mj-cs"/>
                <a:sym typeface="Arial"/>
              </a:defRPr>
            </a:pPr>
            <a:r>
              <a:rPr dirty="0">
                <a:solidFill>
                  <a:schemeClr val="bg1"/>
                </a:solidFill>
              </a:rPr>
              <a:t>D</a:t>
            </a:r>
            <a:r>
              <a:rPr b="0" dirty="0">
                <a:solidFill>
                  <a:schemeClr val="bg1"/>
                </a:solidFill>
              </a:rPr>
              <a:t>on’t </a:t>
            </a:r>
            <a:r>
              <a:rPr dirty="0">
                <a:solidFill>
                  <a:schemeClr val="bg1"/>
                </a:solidFill>
              </a:rPr>
              <a:t>O</a:t>
            </a:r>
            <a:r>
              <a:rPr b="0" dirty="0">
                <a:solidFill>
                  <a:schemeClr val="bg1"/>
                </a:solidFill>
              </a:rPr>
              <a:t>pen </a:t>
            </a:r>
            <a:br>
              <a:rPr b="0" dirty="0">
                <a:solidFill>
                  <a:schemeClr val="bg1"/>
                </a:solidFill>
              </a:rPr>
            </a:br>
            <a:r>
              <a:rPr dirty="0">
                <a:solidFill>
                  <a:schemeClr val="bg1"/>
                </a:solidFill>
              </a:rPr>
              <a:t>T</a:t>
            </a:r>
            <a:r>
              <a:rPr b="0" dirty="0">
                <a:solidFill>
                  <a:schemeClr val="bg1"/>
                </a:solidFill>
              </a:rPr>
              <a:t>echnique</a:t>
            </a:r>
          </a:p>
        </p:txBody>
      </p:sp>
      <p:sp>
        <p:nvSpPr>
          <p:cNvPr id="25" name="Reduce systemic concentration by two-thirds">
            <a:extLst>
              <a:ext uri="{FF2B5EF4-FFF2-40B4-BE49-F238E27FC236}">
                <a16:creationId xmlns:a16="http://schemas.microsoft.com/office/drawing/2014/main" id="{A8E9F3EB-3E71-4B49-ABCF-F20F4BBEC5D4}"/>
              </a:ext>
            </a:extLst>
          </p:cNvPr>
          <p:cNvSpPr txBox="1"/>
          <p:nvPr/>
        </p:nvSpPr>
        <p:spPr>
          <a:xfrm>
            <a:off x="986589" y="6095948"/>
            <a:ext cx="6301634" cy="400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spcBef>
                <a:spcPts val="1200"/>
              </a:spcBef>
              <a:defRPr sz="2000">
                <a:solidFill>
                  <a:srgbClr val="FFFFFF"/>
                </a:solidFill>
                <a:latin typeface="+mj-lt"/>
                <a:ea typeface="+mj-ea"/>
                <a:cs typeface="+mj-cs"/>
                <a:sym typeface="Arial"/>
              </a:defRPr>
            </a:lvl1pPr>
          </a:lstStyle>
          <a:p>
            <a:r>
              <a:rPr dirty="0">
                <a:solidFill>
                  <a:schemeClr val="bg1"/>
                </a:solidFill>
              </a:rPr>
              <a:t>Reduce systemic concentration by two-thirds</a:t>
            </a:r>
          </a:p>
        </p:txBody>
      </p:sp>
      <p:sp>
        <p:nvSpPr>
          <p:cNvPr id="26" name="Zimmerman TJ et al. Arch Ophthalmol 1984; 102: 551–3.">
            <a:extLst>
              <a:ext uri="{FF2B5EF4-FFF2-40B4-BE49-F238E27FC236}">
                <a16:creationId xmlns:a16="http://schemas.microsoft.com/office/drawing/2014/main" id="{6604EF14-A4DA-C74F-AD68-EE9512824576}"/>
              </a:ext>
            </a:extLst>
          </p:cNvPr>
          <p:cNvSpPr txBox="1"/>
          <p:nvPr/>
        </p:nvSpPr>
        <p:spPr>
          <a:xfrm>
            <a:off x="5646101" y="6417262"/>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Zimmerman TJ </a:t>
            </a:r>
            <a:r>
              <a:rPr i="1" dirty="0">
                <a:solidFill>
                  <a:schemeClr val="bg1"/>
                </a:solidFill>
              </a:rPr>
              <a:t>et al</a:t>
            </a:r>
            <a:r>
              <a:rPr dirty="0">
                <a:solidFill>
                  <a:schemeClr val="bg1"/>
                </a:solidFill>
              </a:rPr>
              <a:t>. </a:t>
            </a:r>
            <a:r>
              <a:rPr i="1" dirty="0">
                <a:solidFill>
                  <a:schemeClr val="bg1"/>
                </a:solidFill>
              </a:rPr>
              <a:t>Arch </a:t>
            </a:r>
            <a:r>
              <a:rPr i="1" dirty="0" err="1">
                <a:solidFill>
                  <a:schemeClr val="bg1"/>
                </a:solidFill>
              </a:rPr>
              <a:t>Ophthalmol</a:t>
            </a:r>
            <a:r>
              <a:rPr i="1" dirty="0">
                <a:solidFill>
                  <a:schemeClr val="bg1"/>
                </a:solidFill>
              </a:rPr>
              <a:t> </a:t>
            </a:r>
            <a:r>
              <a:rPr dirty="0">
                <a:solidFill>
                  <a:schemeClr val="bg1"/>
                </a:solidFill>
              </a:rPr>
              <a:t>1984; 102: 551–3.</a:t>
            </a:r>
          </a:p>
        </p:txBody>
      </p:sp>
    </p:spTree>
    <p:extLst>
      <p:ext uri="{BB962C8B-B14F-4D97-AF65-F5344CB8AC3E}">
        <p14:creationId xmlns:p14="http://schemas.microsoft.com/office/powerpoint/2010/main" val="10545548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TextBox 11">
            <a:extLst>
              <a:ext uri="{FF2B5EF4-FFF2-40B4-BE49-F238E27FC236}">
                <a16:creationId xmlns:a16="http://schemas.microsoft.com/office/drawing/2014/main" id="{0A7F7DB5-2B79-704A-81D8-AFBB39EA774B}"/>
              </a:ext>
            </a:extLst>
          </p:cNvPr>
          <p:cNvSpPr txBox="1"/>
          <p:nvPr/>
        </p:nvSpPr>
        <p:spPr>
          <a:xfrm>
            <a:off x="429444" y="142730"/>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4" name="Improving adherence – interventions…">
            <a:extLst>
              <a:ext uri="{FF2B5EF4-FFF2-40B4-BE49-F238E27FC236}">
                <a16:creationId xmlns:a16="http://schemas.microsoft.com/office/drawing/2014/main" id="{AA94B0F8-2A8F-9C47-86CD-626F267CE3EA}"/>
              </a:ext>
            </a:extLst>
          </p:cNvPr>
          <p:cNvSpPr txBox="1">
            <a:spLocks/>
          </p:cNvSpPr>
          <p:nvPr/>
        </p:nvSpPr>
        <p:spPr>
          <a:xfrm>
            <a:off x="589741" y="1650150"/>
            <a:ext cx="9358977"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Improving adherence – interventions</a:t>
            </a:r>
          </a:p>
          <a:p>
            <a:pPr marL="765175" lvl="1">
              <a:spcBef>
                <a:spcPts val="0"/>
              </a:spcBef>
              <a:defRPr sz="2800"/>
            </a:pPr>
            <a:r>
              <a:rPr lang="en-ID" sz="2800" dirty="0">
                <a:solidFill>
                  <a:schemeClr val="bg1"/>
                </a:solidFill>
              </a:rPr>
              <a:t>Maximise patient understanding</a:t>
            </a:r>
          </a:p>
          <a:p>
            <a:pPr marL="1243012" lvl="2" indent="-287337">
              <a:spcBef>
                <a:spcPts val="0"/>
              </a:spcBef>
              <a:defRPr sz="2400"/>
            </a:pPr>
            <a:r>
              <a:rPr lang="en-ID" sz="2400" dirty="0">
                <a:solidFill>
                  <a:schemeClr val="bg1"/>
                </a:solidFill>
              </a:rPr>
              <a:t>Ensure patient has realistic expectations</a:t>
            </a:r>
          </a:p>
          <a:p>
            <a:pPr marL="1243012" lvl="2" indent="-287337">
              <a:spcBef>
                <a:spcPts val="0"/>
              </a:spcBef>
              <a:defRPr sz="2400"/>
            </a:pPr>
            <a:r>
              <a:rPr lang="en-ID" sz="2400" dirty="0">
                <a:solidFill>
                  <a:schemeClr val="bg1"/>
                </a:solidFill>
              </a:rPr>
              <a:t>Provide information</a:t>
            </a:r>
          </a:p>
          <a:p>
            <a:pPr marL="1717675" lvl="3" indent="-284162">
              <a:spcBef>
                <a:spcPts val="0"/>
              </a:spcBef>
              <a:defRPr sz="2000"/>
            </a:pPr>
            <a:r>
              <a:rPr lang="en-ID" sz="2000" dirty="0">
                <a:solidFill>
                  <a:schemeClr val="bg1"/>
                </a:solidFill>
              </a:rPr>
              <a:t>Communicate and educate</a:t>
            </a:r>
          </a:p>
          <a:p>
            <a:pPr marL="1243012" lvl="2" indent="-287337">
              <a:spcBef>
                <a:spcPts val="0"/>
              </a:spcBef>
              <a:defRPr sz="2400"/>
            </a:pPr>
            <a:r>
              <a:rPr lang="en-ID" sz="2400" dirty="0">
                <a:solidFill>
                  <a:schemeClr val="bg1"/>
                </a:solidFill>
              </a:rPr>
              <a:t>Elicit and address patient’s beliefs about </a:t>
            </a:r>
            <a:br>
              <a:rPr lang="en-ID" sz="2400" dirty="0">
                <a:solidFill>
                  <a:schemeClr val="bg1"/>
                </a:solidFill>
              </a:rPr>
            </a:br>
            <a:r>
              <a:rPr lang="en-ID" sz="2400" dirty="0">
                <a:solidFill>
                  <a:schemeClr val="bg1"/>
                </a:solidFill>
              </a:rPr>
              <a:t>the necessity of medication and their </a:t>
            </a:r>
            <a:br>
              <a:rPr lang="en-ID" sz="2400" dirty="0">
                <a:solidFill>
                  <a:schemeClr val="bg1"/>
                </a:solidFill>
              </a:rPr>
            </a:br>
            <a:r>
              <a:rPr lang="en-ID" sz="2400" dirty="0">
                <a:solidFill>
                  <a:schemeClr val="bg1"/>
                </a:solidFill>
              </a:rPr>
              <a:t>concerns about it</a:t>
            </a:r>
          </a:p>
          <a:p>
            <a:pPr marL="1243012" lvl="2" indent="-287337">
              <a:spcBef>
                <a:spcPts val="0"/>
              </a:spcBef>
              <a:defRPr sz="2400"/>
            </a:pPr>
            <a:r>
              <a:rPr lang="en-ID" sz="2400" dirty="0">
                <a:solidFill>
                  <a:schemeClr val="bg1"/>
                </a:solidFill>
              </a:rPr>
              <a:t>In-office glaucoma educator</a:t>
            </a:r>
          </a:p>
        </p:txBody>
      </p:sp>
    </p:spTree>
    <p:extLst>
      <p:ext uri="{BB962C8B-B14F-4D97-AF65-F5344CB8AC3E}">
        <p14:creationId xmlns:p14="http://schemas.microsoft.com/office/powerpoint/2010/main" val="24475340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34E77EDB-B7BD-8841-8605-3753654E3FE8}"/>
              </a:ext>
            </a:extLst>
          </p:cNvPr>
          <p:cNvSpPr txBox="1"/>
          <p:nvPr/>
        </p:nvSpPr>
        <p:spPr>
          <a:xfrm>
            <a:off x="429444" y="142730"/>
            <a:ext cx="4839786" cy="584775"/>
          </a:xfrm>
          <a:prstGeom prst="rect">
            <a:avLst/>
          </a:prstGeom>
          <a:noFill/>
        </p:spPr>
        <p:txBody>
          <a:bodyPr wrap="none" rtlCol="0">
            <a:spAutoFit/>
          </a:bodyPr>
          <a:lstStyle/>
          <a:p>
            <a:r>
              <a:rPr lang="en-ID" sz="3200" b="1" dirty="0"/>
              <a:t>Medication adherence</a:t>
            </a:r>
            <a:endParaRPr lang="en-US" sz="3200" b="1" dirty="0"/>
          </a:p>
        </p:txBody>
      </p:sp>
      <p:sp>
        <p:nvSpPr>
          <p:cNvPr id="12" name="Improving adherence – interventions…">
            <a:extLst>
              <a:ext uri="{FF2B5EF4-FFF2-40B4-BE49-F238E27FC236}">
                <a16:creationId xmlns:a16="http://schemas.microsoft.com/office/drawing/2014/main" id="{04727CA3-C0A1-4347-8D83-DD18513DF675}"/>
              </a:ext>
            </a:extLst>
          </p:cNvPr>
          <p:cNvSpPr txBox="1">
            <a:spLocks/>
          </p:cNvSpPr>
          <p:nvPr/>
        </p:nvSpPr>
        <p:spPr>
          <a:xfrm>
            <a:off x="604556" y="1454860"/>
            <a:ext cx="10604303"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Improving adherence – interventions</a:t>
            </a:r>
          </a:p>
          <a:p>
            <a:pPr marL="765175" lvl="1">
              <a:spcBef>
                <a:spcPts val="0"/>
              </a:spcBef>
              <a:defRPr sz="2800"/>
            </a:pPr>
            <a:r>
              <a:rPr lang="en-ID" sz="2800" dirty="0">
                <a:solidFill>
                  <a:schemeClr val="bg1"/>
                </a:solidFill>
              </a:rPr>
              <a:t>Maximise support</a:t>
            </a:r>
          </a:p>
          <a:p>
            <a:pPr marL="1243012" lvl="2" indent="-287337">
              <a:spcBef>
                <a:spcPts val="0"/>
              </a:spcBef>
              <a:defRPr sz="2200"/>
            </a:pPr>
            <a:r>
              <a:rPr lang="en-ID" sz="2200" dirty="0">
                <a:solidFill>
                  <a:schemeClr val="bg1"/>
                </a:solidFill>
              </a:rPr>
              <a:t>Establish and develop therapeutic alliance with patient and, if they wish, their family and carers</a:t>
            </a:r>
          </a:p>
          <a:p>
            <a:pPr marL="1243012" lvl="2" indent="-287337">
              <a:spcBef>
                <a:spcPts val="0"/>
              </a:spcBef>
              <a:defRPr sz="2200"/>
            </a:pPr>
            <a:r>
              <a:rPr lang="en-ID" sz="2200" dirty="0">
                <a:solidFill>
                  <a:schemeClr val="bg1"/>
                </a:solidFill>
              </a:rPr>
              <a:t>Patient support organisations</a:t>
            </a:r>
          </a:p>
          <a:p>
            <a:pPr marL="1243012" lvl="2" indent="-287337">
              <a:spcBef>
                <a:spcPts val="0"/>
              </a:spcBef>
              <a:defRPr sz="2200"/>
            </a:pPr>
            <a:r>
              <a:rPr lang="en-ID" sz="2200" dirty="0">
                <a:solidFill>
                  <a:schemeClr val="bg1"/>
                </a:solidFill>
              </a:rPr>
              <a:t>Internet resources</a:t>
            </a:r>
          </a:p>
          <a:p>
            <a:pPr marL="765175" lvl="1">
              <a:spcBef>
                <a:spcPts val="0"/>
              </a:spcBef>
              <a:defRPr sz="2800"/>
            </a:pPr>
            <a:r>
              <a:rPr lang="en-ID" sz="2800" dirty="0">
                <a:solidFill>
                  <a:schemeClr val="bg1"/>
                </a:solidFill>
              </a:rPr>
              <a:t>Reminder and recall systems</a:t>
            </a:r>
          </a:p>
          <a:p>
            <a:pPr marL="1243012" lvl="2" indent="-287337">
              <a:spcBef>
                <a:spcPts val="0"/>
              </a:spcBef>
              <a:defRPr sz="2200"/>
            </a:pPr>
            <a:r>
              <a:rPr lang="en-ID" sz="2200" dirty="0">
                <a:solidFill>
                  <a:schemeClr val="bg1"/>
                </a:solidFill>
              </a:rPr>
              <a:t>Phone, email</a:t>
            </a:r>
          </a:p>
          <a:p>
            <a:pPr marL="1243012" lvl="2" indent="-287337">
              <a:spcBef>
                <a:spcPts val="0"/>
              </a:spcBef>
              <a:defRPr sz="2200"/>
            </a:pPr>
            <a:r>
              <a:rPr lang="en-ID" sz="2200" dirty="0">
                <a:solidFill>
                  <a:schemeClr val="bg1"/>
                </a:solidFill>
              </a:rPr>
              <a:t>Bottle devices with dosing support</a:t>
            </a:r>
          </a:p>
          <a:p>
            <a:pPr marL="1243012" lvl="2" indent="-287337">
              <a:spcBef>
                <a:spcPts val="0"/>
              </a:spcBef>
              <a:defRPr sz="2200"/>
            </a:pPr>
            <a:r>
              <a:rPr lang="en-ID" sz="2200" dirty="0">
                <a:solidFill>
                  <a:schemeClr val="bg1"/>
                </a:solidFill>
              </a:rPr>
              <a:t>Follow-up</a:t>
            </a:r>
          </a:p>
        </p:txBody>
      </p:sp>
    </p:spTree>
    <p:extLst>
      <p:ext uri="{BB962C8B-B14F-4D97-AF65-F5344CB8AC3E}">
        <p14:creationId xmlns:p14="http://schemas.microsoft.com/office/powerpoint/2010/main" val="1854213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73961"/>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8D6A6A58-72F3-F947-A12B-E54EF159E576}"/>
              </a:ext>
            </a:extLst>
          </p:cNvPr>
          <p:cNvSpPr txBox="1"/>
          <p:nvPr/>
        </p:nvSpPr>
        <p:spPr>
          <a:xfrm>
            <a:off x="529389" y="157959"/>
            <a:ext cx="5606715" cy="1077218"/>
          </a:xfrm>
          <a:prstGeom prst="rect">
            <a:avLst/>
          </a:prstGeom>
          <a:noFill/>
        </p:spPr>
        <p:txBody>
          <a:bodyPr wrap="square" rtlCol="0">
            <a:spAutoFit/>
          </a:bodyPr>
          <a:lstStyle/>
          <a:p>
            <a:r>
              <a:rPr lang="en-ID" sz="3200" b="1" dirty="0"/>
              <a:t>Ocular Surface Diseases</a:t>
            </a:r>
          </a:p>
          <a:p>
            <a:endParaRPr lang="en-US" sz="3200" b="1" dirty="0"/>
          </a:p>
        </p:txBody>
      </p:sp>
      <p:sp>
        <p:nvSpPr>
          <p:cNvPr id="9" name="Impact of OSD and QoL was assessed using GQL-15 and Ocular Surface Disease Index (OSDI) questionnaires. OSDI provides a rapid assessment of OSD related to chronic dry eye, its severity and its impact on patient's ability to function.…">
            <a:extLst>
              <a:ext uri="{FF2B5EF4-FFF2-40B4-BE49-F238E27FC236}">
                <a16:creationId xmlns:a16="http://schemas.microsoft.com/office/drawing/2014/main" id="{1C4A70B5-1E39-8B4C-A4B7-8AAA3D5B6F7D}"/>
              </a:ext>
            </a:extLst>
          </p:cNvPr>
          <p:cNvSpPr txBox="1"/>
          <p:nvPr/>
        </p:nvSpPr>
        <p:spPr>
          <a:xfrm>
            <a:off x="509754" y="1580997"/>
            <a:ext cx="11040562" cy="3767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290762" indent="-290762">
              <a:spcBef>
                <a:spcPts val="700"/>
              </a:spcBef>
              <a:buSzPct val="100000"/>
              <a:buChar char="•"/>
              <a:defRPr sz="2900">
                <a:solidFill>
                  <a:srgbClr val="FFFFFF"/>
                </a:solidFill>
                <a:latin typeface="+mj-lt"/>
                <a:ea typeface="+mj-ea"/>
                <a:cs typeface="+mj-cs"/>
                <a:sym typeface="Arial"/>
              </a:defRPr>
            </a:pPr>
            <a:r>
              <a:rPr dirty="0">
                <a:solidFill>
                  <a:schemeClr val="bg1"/>
                </a:solidFill>
              </a:rPr>
              <a:t>Impact of OSD and QoL was assessed using GQL-15 and Ocular Surface Disease Index (OSDI) questionnaires. OSDI provides a rapid assessment of OSD related to chronic dry eye, its severity and its impact on patient's ability to function.</a:t>
            </a:r>
            <a:r>
              <a:rPr sz="1600" dirty="0">
                <a:solidFill>
                  <a:schemeClr val="bg1"/>
                </a:solidFill>
              </a:rPr>
              <a:t> </a:t>
            </a:r>
          </a:p>
          <a:p>
            <a:pPr marL="871537" lvl="1" indent="-414337">
              <a:spcBef>
                <a:spcPts val="700"/>
              </a:spcBef>
              <a:buSzPct val="100000"/>
              <a:buChar char="•"/>
              <a:defRPr sz="2200">
                <a:solidFill>
                  <a:srgbClr val="FFFFFF"/>
                </a:solidFill>
                <a:latin typeface="+mj-lt"/>
                <a:ea typeface="+mj-ea"/>
                <a:cs typeface="+mj-cs"/>
                <a:sym typeface="Arial"/>
              </a:defRPr>
            </a:pPr>
            <a:r>
              <a:rPr dirty="0">
                <a:solidFill>
                  <a:schemeClr val="bg1"/>
                </a:solidFill>
              </a:rPr>
              <a:t>OSDI scores correlated well with severity of glaucoma n patients &lt; 60 </a:t>
            </a:r>
            <a:r>
              <a:rPr dirty="0" err="1">
                <a:solidFill>
                  <a:schemeClr val="bg1"/>
                </a:solidFill>
              </a:rPr>
              <a:t>yo</a:t>
            </a:r>
            <a:r>
              <a:rPr dirty="0">
                <a:solidFill>
                  <a:schemeClr val="bg1"/>
                </a:solidFill>
              </a:rPr>
              <a:t> and 70-79 </a:t>
            </a:r>
            <a:r>
              <a:rPr dirty="0" err="1">
                <a:solidFill>
                  <a:schemeClr val="bg1"/>
                </a:solidFill>
              </a:rPr>
              <a:t>yo</a:t>
            </a:r>
            <a:r>
              <a:rPr dirty="0">
                <a:solidFill>
                  <a:schemeClr val="bg1"/>
                </a:solidFill>
              </a:rPr>
              <a:t> subgroup</a:t>
            </a:r>
          </a:p>
          <a:p>
            <a:pPr marL="863600" lvl="1" indent="-406400">
              <a:buSzPct val="100000"/>
              <a:buChar char="•"/>
              <a:defRPr sz="2200">
                <a:solidFill>
                  <a:srgbClr val="FFFFFF"/>
                </a:solidFill>
                <a:latin typeface="+mj-lt"/>
                <a:ea typeface="+mj-ea"/>
                <a:cs typeface="+mj-cs"/>
                <a:sym typeface="Arial"/>
              </a:defRPr>
            </a:pPr>
            <a:r>
              <a:rPr dirty="0">
                <a:solidFill>
                  <a:schemeClr val="bg1"/>
                </a:solidFill>
              </a:rPr>
              <a:t>Exposure to &gt;3 BAK-preserved eyedrops per day was independently predictive of OSD in multivariate analysis (p= 0.018)</a:t>
            </a:r>
          </a:p>
        </p:txBody>
      </p:sp>
      <p:sp>
        <p:nvSpPr>
          <p:cNvPr id="12" name="Skalicky SE et al. Am J Ophthalmol 2012; 153(1-9):e3">
            <a:extLst>
              <a:ext uri="{FF2B5EF4-FFF2-40B4-BE49-F238E27FC236}">
                <a16:creationId xmlns:a16="http://schemas.microsoft.com/office/drawing/2014/main" id="{64DFCADA-E2DF-AD41-9BC7-CA3FC7CCBDAC}"/>
              </a:ext>
            </a:extLst>
          </p:cNvPr>
          <p:cNvSpPr txBox="1"/>
          <p:nvPr/>
        </p:nvSpPr>
        <p:spPr>
          <a:xfrm>
            <a:off x="4038567" y="6436344"/>
            <a:ext cx="4949486" cy="313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700"/>
              </a:spcBef>
              <a:defRPr sz="1600">
                <a:solidFill>
                  <a:srgbClr val="FFFFFF"/>
                </a:solidFill>
                <a:latin typeface="+mj-lt"/>
                <a:ea typeface="+mj-ea"/>
                <a:cs typeface="+mj-cs"/>
                <a:sym typeface="Arial"/>
              </a:defRPr>
            </a:lvl1pPr>
          </a:lstStyle>
          <a:p>
            <a:r>
              <a:t>Skalicky SE et al. Am J Ophthalmol 2012; 153(1-9):e3</a:t>
            </a:r>
          </a:p>
        </p:txBody>
      </p:sp>
      <p:sp>
        <p:nvSpPr>
          <p:cNvPr id="15" name="Skalicky SE et al. Am J Ophthalmol 2012; 153(1-9):e3">
            <a:extLst>
              <a:ext uri="{FF2B5EF4-FFF2-40B4-BE49-F238E27FC236}">
                <a16:creationId xmlns:a16="http://schemas.microsoft.com/office/drawing/2014/main" id="{07751E0E-536E-2E49-A2E4-8766147D8C14}"/>
              </a:ext>
            </a:extLst>
          </p:cNvPr>
          <p:cNvSpPr txBox="1"/>
          <p:nvPr/>
        </p:nvSpPr>
        <p:spPr>
          <a:xfrm>
            <a:off x="5128009" y="6350476"/>
            <a:ext cx="5201100"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700"/>
              </a:spcBef>
              <a:defRPr sz="1600">
                <a:solidFill>
                  <a:srgbClr val="FFFFFF"/>
                </a:solidFill>
                <a:latin typeface="+mj-lt"/>
                <a:ea typeface="+mj-ea"/>
                <a:cs typeface="+mj-cs"/>
                <a:sym typeface="Arial"/>
              </a:defRPr>
            </a:lvl1pPr>
          </a:lstStyle>
          <a:p>
            <a:r>
              <a:rPr>
                <a:solidFill>
                  <a:schemeClr val="bg1"/>
                </a:solidFill>
              </a:rPr>
              <a:t>Skalicky SE et al. Am J Ophthalmol 2012; 153(1-9):e3</a:t>
            </a:r>
          </a:p>
        </p:txBody>
      </p:sp>
    </p:spTree>
    <p:extLst>
      <p:ext uri="{BB962C8B-B14F-4D97-AF65-F5344CB8AC3E}">
        <p14:creationId xmlns:p14="http://schemas.microsoft.com/office/powerpoint/2010/main" val="2540823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12470123-CA88-F34B-9667-1DC709EECEB3}"/>
              </a:ext>
            </a:extLst>
          </p:cNvPr>
          <p:cNvSpPr txBox="1"/>
          <p:nvPr/>
        </p:nvSpPr>
        <p:spPr>
          <a:xfrm>
            <a:off x="385010" y="158951"/>
            <a:ext cx="2911642" cy="584775"/>
          </a:xfrm>
          <a:prstGeom prst="rect">
            <a:avLst/>
          </a:prstGeom>
          <a:noFill/>
        </p:spPr>
        <p:txBody>
          <a:bodyPr wrap="square" rtlCol="0">
            <a:spAutoFit/>
          </a:bodyPr>
          <a:lstStyle/>
          <a:p>
            <a:r>
              <a:rPr lang="en-ID" sz="3200" b="1" dirty="0"/>
              <a:t>Cost burden</a:t>
            </a:r>
            <a:endParaRPr lang="en-US" sz="3200" b="1" dirty="0"/>
          </a:p>
        </p:txBody>
      </p:sp>
      <p:sp>
        <p:nvSpPr>
          <p:cNvPr id="9" name="Glaucoma is costly, and costs  increase with severity…">
            <a:extLst>
              <a:ext uri="{FF2B5EF4-FFF2-40B4-BE49-F238E27FC236}">
                <a16:creationId xmlns:a16="http://schemas.microsoft.com/office/drawing/2014/main" id="{4DC3AD9D-0411-AE41-8537-338F3F383AE3}"/>
              </a:ext>
            </a:extLst>
          </p:cNvPr>
          <p:cNvSpPr txBox="1">
            <a:spLocks/>
          </p:cNvSpPr>
          <p:nvPr/>
        </p:nvSpPr>
        <p:spPr>
          <a:xfrm>
            <a:off x="577415" y="1536980"/>
            <a:ext cx="10698399"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buFont typeface="Wingdings 3" charset="2"/>
              <a:buChar char="•"/>
            </a:pPr>
            <a:r>
              <a:rPr lang="en-ID" sz="3200">
                <a:solidFill>
                  <a:schemeClr val="bg1"/>
                </a:solidFill>
              </a:rPr>
              <a:t>Glaucoma is costly, and costs </a:t>
            </a:r>
            <a:br>
              <a:rPr lang="en-ID" sz="3200">
                <a:solidFill>
                  <a:schemeClr val="bg1"/>
                </a:solidFill>
              </a:rPr>
            </a:br>
            <a:r>
              <a:rPr lang="en-ID" sz="3200">
                <a:solidFill>
                  <a:schemeClr val="bg1"/>
                </a:solidFill>
              </a:rPr>
              <a:t>increase with severity</a:t>
            </a:r>
          </a:p>
          <a:p>
            <a:pPr>
              <a:lnSpc>
                <a:spcPct val="90000"/>
              </a:lnSpc>
              <a:spcBef>
                <a:spcPts val="1200"/>
              </a:spcBef>
              <a:buFont typeface="Wingdings 3" charset="2"/>
              <a:buChar char="•"/>
            </a:pPr>
            <a:r>
              <a:rPr lang="en-ID" sz="3200">
                <a:solidFill>
                  <a:schemeClr val="bg1"/>
                </a:solidFill>
              </a:rPr>
              <a:t>Patients with ocular hypertension have mean annual eye-related direct medical costs of US$623, rising to $2511 for those with end-stage disease</a:t>
            </a:r>
            <a:r>
              <a:rPr lang="en-ID" sz="3200" baseline="30000">
                <a:solidFill>
                  <a:schemeClr val="bg1"/>
                </a:solidFill>
              </a:rPr>
              <a:t>1</a:t>
            </a:r>
          </a:p>
          <a:p>
            <a:pPr>
              <a:lnSpc>
                <a:spcPct val="90000"/>
              </a:lnSpc>
              <a:spcBef>
                <a:spcPts val="1200"/>
              </a:spcBef>
              <a:buFont typeface="Wingdings 3" charset="2"/>
              <a:buChar char="•"/>
            </a:pPr>
            <a:r>
              <a:rPr lang="en-ID" sz="3200">
                <a:solidFill>
                  <a:schemeClr val="bg1"/>
                </a:solidFill>
              </a:rPr>
              <a:t>Most charges are not pharmacy-related</a:t>
            </a:r>
            <a:r>
              <a:rPr lang="en-ID" sz="3200" baseline="30000">
                <a:solidFill>
                  <a:schemeClr val="bg1"/>
                </a:solidFill>
              </a:rPr>
              <a:t>2</a:t>
            </a:r>
            <a:endParaRPr lang="en-ID" sz="3200" baseline="30000" dirty="0">
              <a:solidFill>
                <a:schemeClr val="bg1"/>
              </a:solidFill>
            </a:endParaRPr>
          </a:p>
        </p:txBody>
      </p:sp>
      <p:sp>
        <p:nvSpPr>
          <p:cNvPr id="14" name="1. Lee PP et al. Arch Ophthalmol 2006; 124: 12–9; 2. Lee PP et al. Ophthalmology 2007; 114: 1241–7.">
            <a:extLst>
              <a:ext uri="{FF2B5EF4-FFF2-40B4-BE49-F238E27FC236}">
                <a16:creationId xmlns:a16="http://schemas.microsoft.com/office/drawing/2014/main" id="{8D609905-6897-4E40-AFEC-3A885B60D75F}"/>
              </a:ext>
            </a:extLst>
          </p:cNvPr>
          <p:cNvSpPr txBox="1"/>
          <p:nvPr/>
        </p:nvSpPr>
        <p:spPr>
          <a:xfrm>
            <a:off x="4343082" y="5801120"/>
            <a:ext cx="4755199"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1. Lee PP </a:t>
            </a:r>
            <a:r>
              <a:rPr i="1" dirty="0">
                <a:solidFill>
                  <a:schemeClr val="bg1"/>
                </a:solidFill>
              </a:rPr>
              <a:t>et al</a:t>
            </a:r>
            <a:r>
              <a:rPr dirty="0">
                <a:solidFill>
                  <a:schemeClr val="bg1"/>
                </a:solidFill>
              </a:rPr>
              <a:t>. </a:t>
            </a:r>
            <a:r>
              <a:rPr i="1" dirty="0">
                <a:solidFill>
                  <a:schemeClr val="bg1"/>
                </a:solidFill>
              </a:rPr>
              <a:t>Arch </a:t>
            </a:r>
            <a:r>
              <a:rPr i="1" dirty="0" err="1">
                <a:solidFill>
                  <a:schemeClr val="bg1"/>
                </a:solidFill>
              </a:rPr>
              <a:t>Ophthalmol</a:t>
            </a:r>
            <a:r>
              <a:rPr dirty="0">
                <a:solidFill>
                  <a:schemeClr val="bg1"/>
                </a:solidFill>
              </a:rPr>
              <a:t> 2006; 124: 12–9;</a:t>
            </a:r>
            <a:br>
              <a:rPr dirty="0">
                <a:solidFill>
                  <a:schemeClr val="bg1"/>
                </a:solidFill>
              </a:rPr>
            </a:br>
            <a:r>
              <a:rPr dirty="0">
                <a:solidFill>
                  <a:schemeClr val="bg1"/>
                </a:solidFill>
              </a:rPr>
              <a:t>2. Lee PP </a:t>
            </a:r>
            <a:r>
              <a:rPr i="1" dirty="0">
                <a:solidFill>
                  <a:schemeClr val="bg1"/>
                </a:solidFill>
              </a:rPr>
              <a:t>et al</a:t>
            </a:r>
            <a:r>
              <a:rPr dirty="0">
                <a:solidFill>
                  <a:schemeClr val="bg1"/>
                </a:solidFill>
              </a:rPr>
              <a:t>. </a:t>
            </a:r>
            <a:r>
              <a:rPr i="1" dirty="0">
                <a:solidFill>
                  <a:schemeClr val="bg1"/>
                </a:solidFill>
              </a:rPr>
              <a:t>Ophthalmology</a:t>
            </a:r>
            <a:r>
              <a:rPr dirty="0">
                <a:solidFill>
                  <a:schemeClr val="bg1"/>
                </a:solidFill>
              </a:rPr>
              <a:t> 2007; 114: 1241–7.</a:t>
            </a:r>
          </a:p>
        </p:txBody>
      </p:sp>
    </p:spTree>
    <p:extLst>
      <p:ext uri="{BB962C8B-B14F-4D97-AF65-F5344CB8AC3E}">
        <p14:creationId xmlns:p14="http://schemas.microsoft.com/office/powerpoint/2010/main" val="318623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4ED51A9B-B998-844F-86EB-CB95EF93B64C}"/>
              </a:ext>
            </a:extLst>
          </p:cNvPr>
          <p:cNvSpPr txBox="1"/>
          <p:nvPr/>
        </p:nvSpPr>
        <p:spPr>
          <a:xfrm>
            <a:off x="387927" y="156486"/>
            <a:ext cx="2778325" cy="584775"/>
          </a:xfrm>
          <a:prstGeom prst="rect">
            <a:avLst/>
          </a:prstGeom>
          <a:noFill/>
        </p:spPr>
        <p:txBody>
          <a:bodyPr wrap="none" rtlCol="0">
            <a:spAutoFit/>
          </a:bodyPr>
          <a:lstStyle/>
          <a:p>
            <a:r>
              <a:rPr lang="en-ID" sz="3200" b="1" dirty="0"/>
              <a:t>Quality of life</a:t>
            </a:r>
            <a:endParaRPr lang="en-US" sz="3200" b="1" dirty="0"/>
          </a:p>
        </p:txBody>
      </p:sp>
      <p:sp>
        <p:nvSpPr>
          <p:cNvPr id="14" name="GQL-15…">
            <a:extLst>
              <a:ext uri="{FF2B5EF4-FFF2-40B4-BE49-F238E27FC236}">
                <a16:creationId xmlns:a16="http://schemas.microsoft.com/office/drawing/2014/main" id="{F1CBDAC6-5B56-AA48-9474-E10D58C21A06}"/>
              </a:ext>
            </a:extLst>
          </p:cNvPr>
          <p:cNvSpPr txBox="1">
            <a:spLocks/>
          </p:cNvSpPr>
          <p:nvPr/>
        </p:nvSpPr>
        <p:spPr>
          <a:xfrm>
            <a:off x="586213" y="1580997"/>
            <a:ext cx="10121589" cy="43862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buFont typeface="Wingdings 3" charset="2"/>
              <a:buChar char="•"/>
              <a:defRPr sz="3000"/>
            </a:pPr>
            <a:r>
              <a:rPr lang="en-ID" sz="3000" b="1" dirty="0">
                <a:solidFill>
                  <a:schemeClr val="tx2">
                    <a:lumMod val="10000"/>
                  </a:schemeClr>
                </a:solidFill>
              </a:rPr>
              <a:t>GQL-15</a:t>
            </a:r>
          </a:p>
          <a:p>
            <a:pPr marL="765175" lvl="1">
              <a:lnSpc>
                <a:spcPct val="90000"/>
              </a:lnSpc>
              <a:spcBef>
                <a:spcPts val="0"/>
              </a:spcBef>
              <a:defRPr sz="2600"/>
            </a:pPr>
            <a:r>
              <a:rPr lang="en-ID" sz="2600" dirty="0">
                <a:solidFill>
                  <a:schemeClr val="tx2">
                    <a:lumMod val="10000"/>
                  </a:schemeClr>
                </a:solidFill>
              </a:rPr>
              <a:t>Glaucoma patients have significantly more difficulty in vision-related function than controls</a:t>
            </a:r>
            <a:r>
              <a:rPr lang="en-ID" sz="2600" baseline="30000" dirty="0">
                <a:solidFill>
                  <a:schemeClr val="tx2">
                    <a:lumMod val="10000"/>
                  </a:schemeClr>
                </a:solidFill>
              </a:rPr>
              <a:t>1</a:t>
            </a:r>
          </a:p>
          <a:p>
            <a:pPr marL="765175" lvl="1">
              <a:lnSpc>
                <a:spcPct val="90000"/>
              </a:lnSpc>
              <a:spcBef>
                <a:spcPts val="0"/>
              </a:spcBef>
              <a:defRPr sz="2600"/>
            </a:pPr>
            <a:r>
              <a:rPr lang="en-ID" sz="2600" dirty="0">
                <a:solidFill>
                  <a:schemeClr val="tx2">
                    <a:lumMod val="10000"/>
                  </a:schemeClr>
                </a:solidFill>
              </a:rPr>
              <a:t>QOL is affected even in mild glaucoma and </a:t>
            </a:r>
            <a:br>
              <a:rPr lang="en-ID" sz="2600" dirty="0">
                <a:solidFill>
                  <a:schemeClr val="tx2">
                    <a:lumMod val="10000"/>
                  </a:schemeClr>
                </a:solidFill>
              </a:rPr>
            </a:br>
            <a:r>
              <a:rPr lang="en-ID" sz="2600" dirty="0">
                <a:solidFill>
                  <a:schemeClr val="tx2">
                    <a:lumMod val="10000"/>
                  </a:schemeClr>
                </a:solidFill>
              </a:rPr>
              <a:t>the effect increases with disease severity</a:t>
            </a:r>
            <a:r>
              <a:rPr lang="en-ID" sz="2600" baseline="30000" dirty="0">
                <a:solidFill>
                  <a:schemeClr val="tx2">
                    <a:lumMod val="10000"/>
                  </a:schemeClr>
                </a:solidFill>
              </a:rPr>
              <a:t>1</a:t>
            </a:r>
            <a:r>
              <a:rPr lang="en-ID" sz="2600" dirty="0">
                <a:solidFill>
                  <a:schemeClr val="tx2">
                    <a:lumMod val="10000"/>
                  </a:schemeClr>
                </a:solidFill>
              </a:rPr>
              <a:t> </a:t>
            </a:r>
            <a:br>
              <a:rPr lang="en-ID" sz="2600" dirty="0">
                <a:solidFill>
                  <a:schemeClr val="tx2">
                    <a:lumMod val="10000"/>
                  </a:schemeClr>
                </a:solidFill>
              </a:rPr>
            </a:br>
            <a:r>
              <a:rPr lang="en-ID" sz="2600" dirty="0">
                <a:solidFill>
                  <a:schemeClr val="tx2">
                    <a:lumMod val="10000"/>
                  </a:schemeClr>
                </a:solidFill>
                <a:ea typeface="Wingdings"/>
                <a:cs typeface="Wingdings"/>
                <a:sym typeface="Wingdings"/>
              </a:rPr>
              <a:t></a:t>
            </a:r>
            <a:r>
              <a:rPr lang="en-ID" sz="2600" dirty="0">
                <a:solidFill>
                  <a:schemeClr val="tx2">
                    <a:lumMod val="10000"/>
                  </a:schemeClr>
                </a:solidFill>
              </a:rPr>
              <a:t> need for early diagnosis</a:t>
            </a:r>
            <a:endParaRPr lang="en-ID" sz="2600" baseline="30000" dirty="0">
              <a:solidFill>
                <a:schemeClr val="tx2">
                  <a:lumMod val="10000"/>
                </a:schemeClr>
              </a:solidFill>
            </a:endParaRPr>
          </a:p>
          <a:p>
            <a:pPr marL="765175" lvl="1">
              <a:lnSpc>
                <a:spcPct val="90000"/>
              </a:lnSpc>
              <a:spcBef>
                <a:spcPts val="0"/>
              </a:spcBef>
              <a:defRPr sz="2600"/>
            </a:pPr>
            <a:r>
              <a:rPr lang="en-ID" sz="2600" dirty="0">
                <a:solidFill>
                  <a:schemeClr val="tx2">
                    <a:lumMod val="10000"/>
                  </a:schemeClr>
                </a:solidFill>
              </a:rPr>
              <a:t>Even asymptomatic glaucoma patients may have reduced QOL</a:t>
            </a:r>
            <a:r>
              <a:rPr lang="en-ID" sz="2600" baseline="30000" dirty="0">
                <a:solidFill>
                  <a:schemeClr val="tx2">
                    <a:lumMod val="10000"/>
                  </a:schemeClr>
                </a:solidFill>
              </a:rPr>
              <a:t>1</a:t>
            </a:r>
          </a:p>
          <a:p>
            <a:pPr marL="1243012" lvl="2" indent="-287337">
              <a:lnSpc>
                <a:spcPct val="90000"/>
              </a:lnSpc>
              <a:spcBef>
                <a:spcPts val="0"/>
              </a:spcBef>
              <a:defRPr sz="2200"/>
            </a:pPr>
            <a:r>
              <a:rPr lang="en-ID" sz="2200" dirty="0">
                <a:solidFill>
                  <a:schemeClr val="tx2">
                    <a:lumMod val="10000"/>
                  </a:schemeClr>
                </a:solidFill>
              </a:rPr>
              <a:t>Impact of treatment (cost, side effects)</a:t>
            </a:r>
            <a:r>
              <a:rPr lang="en-ID" sz="2200" baseline="30000" dirty="0">
                <a:solidFill>
                  <a:schemeClr val="tx2">
                    <a:lumMod val="10000"/>
                  </a:schemeClr>
                </a:solidFill>
              </a:rPr>
              <a:t>2</a:t>
            </a:r>
          </a:p>
          <a:p>
            <a:pPr marL="1243012" lvl="2" indent="-287337">
              <a:lnSpc>
                <a:spcPct val="90000"/>
              </a:lnSpc>
              <a:spcBef>
                <a:spcPts val="0"/>
              </a:spcBef>
              <a:defRPr sz="2200"/>
            </a:pPr>
            <a:r>
              <a:rPr lang="en-ID" sz="2200" dirty="0">
                <a:solidFill>
                  <a:schemeClr val="tx2">
                    <a:lumMod val="10000"/>
                  </a:schemeClr>
                </a:solidFill>
              </a:rPr>
              <a:t>Impact of diagnosis (depression, fear)</a:t>
            </a:r>
            <a:r>
              <a:rPr lang="en-ID" sz="2200" baseline="30000" dirty="0">
                <a:solidFill>
                  <a:schemeClr val="tx2">
                    <a:lumMod val="10000"/>
                  </a:schemeClr>
                </a:solidFill>
              </a:rPr>
              <a:t>3,4</a:t>
            </a:r>
          </a:p>
        </p:txBody>
      </p:sp>
      <p:sp>
        <p:nvSpPr>
          <p:cNvPr id="15" name="1. Nelson P et al. J Glaucoma 2003; 12: 139–50;  2. Altangerel U et al. Curr Opin Ophthalmol 2003; 14: 100–5; 3. Jampel HD et al.; CIGTS. Am J Ophthalmol 2007; 144: 238–244; 4. Janz NK et al.; CIGTS. Ophthalmology 2007; 114: 2213–20.">
            <a:extLst>
              <a:ext uri="{FF2B5EF4-FFF2-40B4-BE49-F238E27FC236}">
                <a16:creationId xmlns:a16="http://schemas.microsoft.com/office/drawing/2014/main" id="{1A0D185A-47EC-9647-9EFD-96CD4E482255}"/>
              </a:ext>
            </a:extLst>
          </p:cNvPr>
          <p:cNvSpPr txBox="1"/>
          <p:nvPr/>
        </p:nvSpPr>
        <p:spPr>
          <a:xfrm>
            <a:off x="3982370" y="5904823"/>
            <a:ext cx="6134737" cy="757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a:lnSpc>
                <a:spcPct val="90000"/>
              </a:lnSpc>
              <a:defRPr sz="1200">
                <a:solidFill>
                  <a:srgbClr val="FFFFFF"/>
                </a:solidFill>
                <a:latin typeface="+mj-lt"/>
                <a:ea typeface="+mj-ea"/>
                <a:cs typeface="+mj-cs"/>
                <a:sym typeface="Arial"/>
              </a:defRPr>
            </a:pPr>
            <a:r>
              <a:rPr dirty="0">
                <a:solidFill>
                  <a:schemeClr val="tx2">
                    <a:lumMod val="10000"/>
                  </a:schemeClr>
                </a:solidFill>
              </a:rPr>
              <a:t>1. Nelson P </a:t>
            </a:r>
            <a:r>
              <a:rPr i="1" dirty="0">
                <a:solidFill>
                  <a:schemeClr val="tx2">
                    <a:lumMod val="10000"/>
                  </a:schemeClr>
                </a:solidFill>
              </a:rPr>
              <a:t>et al</a:t>
            </a:r>
            <a:r>
              <a:rPr dirty="0">
                <a:solidFill>
                  <a:schemeClr val="tx2">
                    <a:lumMod val="10000"/>
                  </a:schemeClr>
                </a:solidFill>
              </a:rPr>
              <a:t>. </a:t>
            </a:r>
            <a:r>
              <a:rPr i="1" dirty="0">
                <a:solidFill>
                  <a:schemeClr val="tx2">
                    <a:lumMod val="10000"/>
                  </a:schemeClr>
                </a:solidFill>
              </a:rPr>
              <a:t>J Glaucoma</a:t>
            </a:r>
            <a:r>
              <a:rPr dirty="0">
                <a:solidFill>
                  <a:schemeClr val="tx2">
                    <a:lumMod val="10000"/>
                  </a:schemeClr>
                </a:solidFill>
              </a:rPr>
              <a:t> 2003; 12: 139–50; </a:t>
            </a:r>
            <a:br>
              <a:rPr dirty="0">
                <a:solidFill>
                  <a:schemeClr val="tx2">
                    <a:lumMod val="10000"/>
                  </a:schemeClr>
                </a:solidFill>
              </a:rPr>
            </a:br>
            <a:r>
              <a:rPr dirty="0">
                <a:solidFill>
                  <a:schemeClr val="tx2">
                    <a:lumMod val="10000"/>
                  </a:schemeClr>
                </a:solidFill>
              </a:rPr>
              <a:t>2. </a:t>
            </a:r>
            <a:r>
              <a:rPr dirty="0" err="1">
                <a:solidFill>
                  <a:schemeClr val="tx2">
                    <a:lumMod val="10000"/>
                  </a:schemeClr>
                </a:solidFill>
              </a:rPr>
              <a:t>Altangerel</a:t>
            </a:r>
            <a:r>
              <a:rPr dirty="0">
                <a:solidFill>
                  <a:schemeClr val="tx2">
                    <a:lumMod val="10000"/>
                  </a:schemeClr>
                </a:solidFill>
              </a:rPr>
              <a:t> U </a:t>
            </a:r>
            <a:r>
              <a:rPr i="1" dirty="0">
                <a:solidFill>
                  <a:schemeClr val="tx2">
                    <a:lumMod val="10000"/>
                  </a:schemeClr>
                </a:solidFill>
              </a:rPr>
              <a:t>et al</a:t>
            </a:r>
            <a:r>
              <a:rPr dirty="0">
                <a:solidFill>
                  <a:schemeClr val="tx2">
                    <a:lumMod val="10000"/>
                  </a:schemeClr>
                </a:solidFill>
              </a:rPr>
              <a:t>. </a:t>
            </a:r>
            <a:r>
              <a:rPr i="1" dirty="0" err="1">
                <a:solidFill>
                  <a:schemeClr val="tx2">
                    <a:lumMod val="10000"/>
                  </a:schemeClr>
                </a:solidFill>
              </a:rPr>
              <a:t>Curr</a:t>
            </a:r>
            <a:r>
              <a:rPr i="1" dirty="0">
                <a:solidFill>
                  <a:schemeClr val="tx2">
                    <a:lumMod val="10000"/>
                  </a:schemeClr>
                </a:solidFill>
              </a:rPr>
              <a:t> </a:t>
            </a:r>
            <a:r>
              <a:rPr i="1" dirty="0" err="1">
                <a:solidFill>
                  <a:schemeClr val="tx2">
                    <a:lumMod val="10000"/>
                  </a:schemeClr>
                </a:solidFill>
              </a:rPr>
              <a:t>Opin</a:t>
            </a:r>
            <a:r>
              <a:rPr i="1" dirty="0">
                <a:solidFill>
                  <a:schemeClr val="tx2">
                    <a:lumMod val="10000"/>
                  </a:schemeClr>
                </a:solidFill>
              </a:rPr>
              <a:t> </a:t>
            </a:r>
            <a:r>
              <a:rPr i="1" dirty="0" err="1">
                <a:solidFill>
                  <a:schemeClr val="tx2">
                    <a:lumMod val="10000"/>
                  </a:schemeClr>
                </a:solidFill>
              </a:rPr>
              <a:t>Ophthalmol</a:t>
            </a:r>
            <a:r>
              <a:rPr dirty="0">
                <a:solidFill>
                  <a:schemeClr val="tx2">
                    <a:lumMod val="10000"/>
                  </a:schemeClr>
                </a:solidFill>
              </a:rPr>
              <a:t> 2003; 14: 100–5;</a:t>
            </a:r>
            <a:br>
              <a:rPr dirty="0">
                <a:solidFill>
                  <a:schemeClr val="tx2">
                    <a:lumMod val="10000"/>
                  </a:schemeClr>
                </a:solidFill>
              </a:rPr>
            </a:br>
            <a:r>
              <a:rPr dirty="0">
                <a:solidFill>
                  <a:schemeClr val="tx2">
                    <a:lumMod val="10000"/>
                  </a:schemeClr>
                </a:solidFill>
              </a:rPr>
              <a:t>3. </a:t>
            </a:r>
            <a:r>
              <a:rPr dirty="0" err="1">
                <a:solidFill>
                  <a:schemeClr val="tx2">
                    <a:lumMod val="10000"/>
                  </a:schemeClr>
                </a:solidFill>
              </a:rPr>
              <a:t>Jampel</a:t>
            </a:r>
            <a:r>
              <a:rPr dirty="0">
                <a:solidFill>
                  <a:schemeClr val="tx2">
                    <a:lumMod val="10000"/>
                  </a:schemeClr>
                </a:solidFill>
              </a:rPr>
              <a:t> HD </a:t>
            </a:r>
            <a:r>
              <a:rPr i="1" dirty="0">
                <a:solidFill>
                  <a:schemeClr val="tx2">
                    <a:lumMod val="10000"/>
                  </a:schemeClr>
                </a:solidFill>
              </a:rPr>
              <a:t>et al.</a:t>
            </a:r>
            <a:r>
              <a:rPr dirty="0">
                <a:solidFill>
                  <a:schemeClr val="tx2">
                    <a:lumMod val="10000"/>
                  </a:schemeClr>
                </a:solidFill>
              </a:rPr>
              <a:t>; CIGTS. </a:t>
            </a:r>
            <a:r>
              <a:rPr i="1" dirty="0">
                <a:solidFill>
                  <a:schemeClr val="tx2">
                    <a:lumMod val="10000"/>
                  </a:schemeClr>
                </a:solidFill>
              </a:rPr>
              <a:t>Am J </a:t>
            </a:r>
            <a:r>
              <a:rPr i="1" dirty="0" err="1">
                <a:solidFill>
                  <a:schemeClr val="tx2">
                    <a:lumMod val="10000"/>
                  </a:schemeClr>
                </a:solidFill>
              </a:rPr>
              <a:t>Ophthalmol</a:t>
            </a:r>
            <a:r>
              <a:rPr dirty="0">
                <a:solidFill>
                  <a:schemeClr val="tx2">
                    <a:lumMod val="10000"/>
                  </a:schemeClr>
                </a:solidFill>
              </a:rPr>
              <a:t> 2007; 144: 238–244;</a:t>
            </a:r>
            <a:br>
              <a:rPr dirty="0">
                <a:solidFill>
                  <a:schemeClr val="tx2">
                    <a:lumMod val="10000"/>
                  </a:schemeClr>
                </a:solidFill>
              </a:rPr>
            </a:br>
            <a:r>
              <a:rPr dirty="0">
                <a:solidFill>
                  <a:schemeClr val="tx2">
                    <a:lumMod val="10000"/>
                  </a:schemeClr>
                </a:solidFill>
              </a:rPr>
              <a:t>4. </a:t>
            </a:r>
            <a:r>
              <a:rPr dirty="0" err="1">
                <a:solidFill>
                  <a:schemeClr val="tx2">
                    <a:lumMod val="10000"/>
                  </a:schemeClr>
                </a:solidFill>
              </a:rPr>
              <a:t>Janz</a:t>
            </a:r>
            <a:r>
              <a:rPr dirty="0">
                <a:solidFill>
                  <a:schemeClr val="tx2">
                    <a:lumMod val="10000"/>
                  </a:schemeClr>
                </a:solidFill>
              </a:rPr>
              <a:t> NK </a:t>
            </a:r>
            <a:r>
              <a:rPr i="1" dirty="0">
                <a:solidFill>
                  <a:schemeClr val="tx2">
                    <a:lumMod val="10000"/>
                  </a:schemeClr>
                </a:solidFill>
              </a:rPr>
              <a:t>et al</a:t>
            </a:r>
            <a:r>
              <a:rPr dirty="0">
                <a:solidFill>
                  <a:schemeClr val="tx2">
                    <a:lumMod val="10000"/>
                  </a:schemeClr>
                </a:solidFill>
              </a:rPr>
              <a:t>.; CIGTS. </a:t>
            </a:r>
            <a:r>
              <a:rPr i="1" dirty="0">
                <a:solidFill>
                  <a:schemeClr val="tx2">
                    <a:lumMod val="10000"/>
                  </a:schemeClr>
                </a:solidFill>
              </a:rPr>
              <a:t>Ophthalmology</a:t>
            </a:r>
            <a:r>
              <a:rPr dirty="0">
                <a:solidFill>
                  <a:schemeClr val="tx2">
                    <a:lumMod val="10000"/>
                  </a:schemeClr>
                </a:solidFill>
              </a:rPr>
              <a:t> 2007; 114: 2213–20.</a:t>
            </a:r>
          </a:p>
        </p:txBody>
      </p:sp>
    </p:spTree>
    <p:extLst>
      <p:ext uri="{BB962C8B-B14F-4D97-AF65-F5344CB8AC3E}">
        <p14:creationId xmlns:p14="http://schemas.microsoft.com/office/powerpoint/2010/main" val="41130651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64424"/>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C4325FE4-5934-224D-9818-006AAC152EEA}"/>
              </a:ext>
            </a:extLst>
          </p:cNvPr>
          <p:cNvSpPr txBox="1"/>
          <p:nvPr/>
        </p:nvSpPr>
        <p:spPr>
          <a:xfrm>
            <a:off x="385010" y="158951"/>
            <a:ext cx="2911642" cy="584775"/>
          </a:xfrm>
          <a:prstGeom prst="rect">
            <a:avLst/>
          </a:prstGeom>
          <a:noFill/>
        </p:spPr>
        <p:txBody>
          <a:bodyPr wrap="square" rtlCol="0">
            <a:spAutoFit/>
          </a:bodyPr>
          <a:lstStyle/>
          <a:p>
            <a:r>
              <a:rPr lang="en-ID" sz="3200" b="1" dirty="0"/>
              <a:t>Cost burden</a:t>
            </a:r>
            <a:endParaRPr lang="en-US" sz="3200" b="1" dirty="0"/>
          </a:p>
        </p:txBody>
      </p:sp>
      <p:graphicFrame>
        <p:nvGraphicFramePr>
          <p:cNvPr id="12" name="Annual healthcare costs by vision loss cohort">
            <a:extLst>
              <a:ext uri="{FF2B5EF4-FFF2-40B4-BE49-F238E27FC236}">
                <a16:creationId xmlns:a16="http://schemas.microsoft.com/office/drawing/2014/main" id="{22E20EB5-ABD9-804F-AF20-4EBEF9F876D4}"/>
              </a:ext>
            </a:extLst>
          </p:cNvPr>
          <p:cNvGraphicFramePr/>
          <p:nvPr>
            <p:extLst>
              <p:ext uri="{D42A27DB-BD31-4B8C-83A1-F6EECF244321}">
                <p14:modId xmlns:p14="http://schemas.microsoft.com/office/powerpoint/2010/main" val="3942413332"/>
              </p:ext>
            </p:extLst>
          </p:nvPr>
        </p:nvGraphicFramePr>
        <p:xfrm>
          <a:off x="829150" y="1088254"/>
          <a:ext cx="8880159" cy="4593623"/>
        </p:xfrm>
        <a:graphic>
          <a:graphicData uri="http://schemas.openxmlformats.org/drawingml/2006/chart">
            <c:chart xmlns:c="http://schemas.openxmlformats.org/drawingml/2006/chart" xmlns:r="http://schemas.openxmlformats.org/officeDocument/2006/relationships" r:id="rId5"/>
          </a:graphicData>
        </a:graphic>
      </p:graphicFrame>
      <p:sp>
        <p:nvSpPr>
          <p:cNvPr id="14" name="* Outpatient prescription medications not included.">
            <a:extLst>
              <a:ext uri="{FF2B5EF4-FFF2-40B4-BE49-F238E27FC236}">
                <a16:creationId xmlns:a16="http://schemas.microsoft.com/office/drawing/2014/main" id="{7345FD4B-B107-C948-A2EB-A3EF8E31D01A}"/>
              </a:ext>
            </a:extLst>
          </p:cNvPr>
          <p:cNvSpPr txBox="1"/>
          <p:nvPr/>
        </p:nvSpPr>
        <p:spPr>
          <a:xfrm>
            <a:off x="1932671" y="5873705"/>
            <a:ext cx="2727962"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ct val="90000"/>
              </a:lnSpc>
              <a:defRPr sz="1600">
                <a:solidFill>
                  <a:srgbClr val="FFFFFF"/>
                </a:solidFill>
                <a:latin typeface="+mj-lt"/>
                <a:ea typeface="+mj-ea"/>
                <a:cs typeface="+mj-cs"/>
                <a:sym typeface="Arial"/>
              </a:defRPr>
            </a:lvl1pPr>
          </a:lstStyle>
          <a:p>
            <a:r>
              <a:rPr b="1" dirty="0">
                <a:solidFill>
                  <a:schemeClr val="bg1"/>
                </a:solidFill>
              </a:rPr>
              <a:t>* Outpatient prescription medications not included.</a:t>
            </a:r>
          </a:p>
        </p:txBody>
      </p:sp>
      <p:sp>
        <p:nvSpPr>
          <p:cNvPr id="15" name="Bramley T et al. Arch Ophthalmol 2008; 126: 849–56.">
            <a:extLst>
              <a:ext uri="{FF2B5EF4-FFF2-40B4-BE49-F238E27FC236}">
                <a16:creationId xmlns:a16="http://schemas.microsoft.com/office/drawing/2014/main" id="{689ADC54-43EB-3B42-A2F2-868668EA153E}"/>
              </a:ext>
            </a:extLst>
          </p:cNvPr>
          <p:cNvSpPr txBox="1"/>
          <p:nvPr/>
        </p:nvSpPr>
        <p:spPr>
          <a:xfrm>
            <a:off x="5269229" y="6256627"/>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err="1">
                <a:solidFill>
                  <a:schemeClr val="bg1"/>
                </a:solidFill>
              </a:rPr>
              <a:t>Bramley</a:t>
            </a:r>
            <a:r>
              <a:rPr dirty="0">
                <a:solidFill>
                  <a:schemeClr val="bg1"/>
                </a:solidFill>
              </a:rPr>
              <a:t> T </a:t>
            </a:r>
            <a:r>
              <a:rPr i="1" dirty="0">
                <a:solidFill>
                  <a:schemeClr val="bg1"/>
                </a:solidFill>
              </a:rPr>
              <a:t>et al</a:t>
            </a:r>
            <a:r>
              <a:rPr dirty="0">
                <a:solidFill>
                  <a:schemeClr val="bg1"/>
                </a:solidFill>
              </a:rPr>
              <a:t>. </a:t>
            </a:r>
            <a:r>
              <a:rPr i="1" dirty="0">
                <a:solidFill>
                  <a:schemeClr val="bg1"/>
                </a:solidFill>
              </a:rPr>
              <a:t>Arch </a:t>
            </a:r>
            <a:r>
              <a:rPr i="1" dirty="0" err="1">
                <a:solidFill>
                  <a:schemeClr val="bg1"/>
                </a:solidFill>
              </a:rPr>
              <a:t>Ophthalmol</a:t>
            </a:r>
            <a:r>
              <a:rPr dirty="0">
                <a:solidFill>
                  <a:schemeClr val="bg1"/>
                </a:solidFill>
              </a:rPr>
              <a:t> 2008; 126: 849–56.</a:t>
            </a:r>
          </a:p>
        </p:txBody>
      </p:sp>
    </p:spTree>
    <p:extLst>
      <p:ext uri="{BB962C8B-B14F-4D97-AF65-F5344CB8AC3E}">
        <p14:creationId xmlns:p14="http://schemas.microsoft.com/office/powerpoint/2010/main" val="876254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3" name="TextBox 2">
            <a:extLst>
              <a:ext uri="{FF2B5EF4-FFF2-40B4-BE49-F238E27FC236}">
                <a16:creationId xmlns:a16="http://schemas.microsoft.com/office/drawing/2014/main" id="{4DB38F80-5EC9-0345-AEFC-CD3794AF5FFE}"/>
              </a:ext>
            </a:extLst>
          </p:cNvPr>
          <p:cNvSpPr txBox="1"/>
          <p:nvPr/>
        </p:nvSpPr>
        <p:spPr>
          <a:xfrm>
            <a:off x="360948" y="4071"/>
            <a:ext cx="3913251" cy="584775"/>
          </a:xfrm>
          <a:prstGeom prst="rect">
            <a:avLst/>
          </a:prstGeom>
          <a:noFill/>
        </p:spPr>
        <p:txBody>
          <a:bodyPr wrap="none" rtlCol="0">
            <a:spAutoFit/>
          </a:bodyPr>
          <a:lstStyle/>
          <a:p>
            <a:r>
              <a:rPr lang="en-ID" sz="3200" b="1" dirty="0"/>
              <a:t>Low vision services</a:t>
            </a:r>
            <a:endParaRPr lang="en-US" sz="3200" b="1" dirty="0"/>
          </a:p>
        </p:txBody>
      </p:sp>
      <p:sp>
        <p:nvSpPr>
          <p:cNvPr id="9" name="Optimisation of residual vision and improved QOL…">
            <a:extLst>
              <a:ext uri="{FF2B5EF4-FFF2-40B4-BE49-F238E27FC236}">
                <a16:creationId xmlns:a16="http://schemas.microsoft.com/office/drawing/2014/main" id="{317BD01D-C8B1-FD48-B3B1-AD0279FF14EF}"/>
              </a:ext>
            </a:extLst>
          </p:cNvPr>
          <p:cNvSpPr txBox="1">
            <a:spLocks/>
          </p:cNvSpPr>
          <p:nvPr/>
        </p:nvSpPr>
        <p:spPr>
          <a:xfrm>
            <a:off x="517937" y="1476319"/>
            <a:ext cx="11898652" cy="44624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80000"/>
              </a:lnSpc>
              <a:buFont typeface="Wingdings 3" charset="2"/>
              <a:buChar char="•"/>
              <a:defRPr sz="3000"/>
            </a:pPr>
            <a:r>
              <a:rPr lang="en-ID" sz="3000" dirty="0">
                <a:solidFill>
                  <a:schemeClr val="bg1"/>
                </a:solidFill>
              </a:rPr>
              <a:t>Optimisation of residual vision and improved QOL Barriers</a:t>
            </a:r>
            <a:r>
              <a:rPr lang="en-ID" sz="3000" baseline="30000" dirty="0">
                <a:solidFill>
                  <a:schemeClr val="bg1"/>
                </a:solidFill>
              </a:rPr>
              <a:t>1</a:t>
            </a:r>
          </a:p>
          <a:p>
            <a:pPr marL="765175" lvl="1">
              <a:lnSpc>
                <a:spcPct val="80000"/>
              </a:lnSpc>
              <a:spcBef>
                <a:spcPts val="0"/>
              </a:spcBef>
              <a:defRPr sz="2600"/>
            </a:pPr>
            <a:r>
              <a:rPr lang="en-ID" sz="2600" dirty="0">
                <a:solidFill>
                  <a:schemeClr val="bg1"/>
                </a:solidFill>
              </a:rPr>
              <a:t>Awareness – patient not knowing about it!</a:t>
            </a:r>
          </a:p>
          <a:p>
            <a:pPr marL="765175" lvl="1">
              <a:lnSpc>
                <a:spcPct val="80000"/>
              </a:lnSpc>
              <a:spcBef>
                <a:spcPts val="0"/>
              </a:spcBef>
              <a:defRPr sz="2600"/>
            </a:pPr>
            <a:r>
              <a:rPr lang="en-ID" sz="2600" dirty="0">
                <a:solidFill>
                  <a:schemeClr val="bg1"/>
                </a:solidFill>
              </a:rPr>
              <a:t>Assuming “nothing more can be done”</a:t>
            </a:r>
          </a:p>
          <a:p>
            <a:pPr marL="765175" lvl="1">
              <a:lnSpc>
                <a:spcPct val="80000"/>
              </a:lnSpc>
              <a:spcBef>
                <a:spcPts val="0"/>
              </a:spcBef>
              <a:defRPr sz="2600"/>
            </a:pPr>
            <a:r>
              <a:rPr lang="en-ID" sz="2600" dirty="0">
                <a:solidFill>
                  <a:schemeClr val="bg1"/>
                </a:solidFill>
              </a:rPr>
              <a:t>Transport</a:t>
            </a:r>
          </a:p>
          <a:p>
            <a:pPr marL="765175" lvl="1">
              <a:lnSpc>
                <a:spcPct val="80000"/>
              </a:lnSpc>
              <a:spcBef>
                <a:spcPts val="0"/>
              </a:spcBef>
              <a:defRPr sz="2600"/>
            </a:pPr>
            <a:r>
              <a:rPr lang="en-ID" sz="2600" dirty="0">
                <a:solidFill>
                  <a:schemeClr val="bg1"/>
                </a:solidFill>
              </a:rPr>
              <a:t>Affordability</a:t>
            </a:r>
          </a:p>
          <a:p>
            <a:pPr marL="765175" lvl="1">
              <a:lnSpc>
                <a:spcPct val="80000"/>
              </a:lnSpc>
              <a:spcBef>
                <a:spcPts val="0"/>
              </a:spcBef>
              <a:defRPr sz="2600"/>
            </a:pPr>
            <a:r>
              <a:rPr lang="en-ID" sz="2600" dirty="0">
                <a:solidFill>
                  <a:schemeClr val="bg1"/>
                </a:solidFill>
              </a:rPr>
              <a:t>Timely referral</a:t>
            </a:r>
          </a:p>
          <a:p>
            <a:pPr marL="765175" lvl="1">
              <a:lnSpc>
                <a:spcPct val="80000"/>
              </a:lnSpc>
              <a:spcBef>
                <a:spcPts val="0"/>
              </a:spcBef>
              <a:defRPr sz="2600"/>
            </a:pPr>
            <a:r>
              <a:rPr lang="en-ID" sz="2600" dirty="0">
                <a:solidFill>
                  <a:schemeClr val="bg1"/>
                </a:solidFill>
              </a:rPr>
              <a:t>Communication and trust between patient and ophthalmologist</a:t>
            </a:r>
          </a:p>
          <a:p>
            <a:pPr marL="765175" lvl="1">
              <a:lnSpc>
                <a:spcPct val="80000"/>
              </a:lnSpc>
              <a:spcBef>
                <a:spcPts val="0"/>
              </a:spcBef>
              <a:defRPr sz="2600"/>
            </a:pPr>
            <a:r>
              <a:rPr lang="en-ID" sz="2600" dirty="0">
                <a:solidFill>
                  <a:schemeClr val="bg1"/>
                </a:solidFill>
              </a:rPr>
              <a:t>Time constraints of ophthalmologist</a:t>
            </a:r>
          </a:p>
        </p:txBody>
      </p:sp>
      <p:sp>
        <p:nvSpPr>
          <p:cNvPr id="14" name="1. Chiang PPC et al. Expert Rev Ophthalmol 2007; 2: 861–874.">
            <a:extLst>
              <a:ext uri="{FF2B5EF4-FFF2-40B4-BE49-F238E27FC236}">
                <a16:creationId xmlns:a16="http://schemas.microsoft.com/office/drawing/2014/main" id="{1EFEA7FC-5553-C04A-B1F0-5BC117A23A35}"/>
              </a:ext>
            </a:extLst>
          </p:cNvPr>
          <p:cNvSpPr txBox="1"/>
          <p:nvPr/>
        </p:nvSpPr>
        <p:spPr>
          <a:xfrm>
            <a:off x="4343082" y="6565901"/>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a:solidFill>
                  <a:schemeClr val="bg1"/>
                </a:solidFill>
              </a:rPr>
              <a:t>1. Chiang PPC </a:t>
            </a:r>
            <a:r>
              <a:rPr i="1">
                <a:solidFill>
                  <a:schemeClr val="bg1"/>
                </a:solidFill>
              </a:rPr>
              <a:t>et al</a:t>
            </a:r>
            <a:r>
              <a:rPr>
                <a:solidFill>
                  <a:schemeClr val="bg1"/>
                </a:solidFill>
              </a:rPr>
              <a:t>. </a:t>
            </a:r>
            <a:r>
              <a:rPr i="1">
                <a:solidFill>
                  <a:schemeClr val="bg1"/>
                </a:solidFill>
              </a:rPr>
              <a:t>Expert Rev Ophthalmol</a:t>
            </a:r>
            <a:r>
              <a:rPr>
                <a:solidFill>
                  <a:schemeClr val="bg1"/>
                </a:solidFill>
              </a:rPr>
              <a:t> 2007; 2: 861–874.</a:t>
            </a:r>
          </a:p>
        </p:txBody>
      </p:sp>
    </p:spTree>
    <p:extLst>
      <p:ext uri="{BB962C8B-B14F-4D97-AF65-F5344CB8AC3E}">
        <p14:creationId xmlns:p14="http://schemas.microsoft.com/office/powerpoint/2010/main" val="3773394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08F40A91-C57F-E448-A659-42142303EA20}"/>
              </a:ext>
            </a:extLst>
          </p:cNvPr>
          <p:cNvSpPr txBox="1"/>
          <p:nvPr/>
        </p:nvSpPr>
        <p:spPr>
          <a:xfrm>
            <a:off x="360948" y="4071"/>
            <a:ext cx="3913251" cy="584775"/>
          </a:xfrm>
          <a:prstGeom prst="rect">
            <a:avLst/>
          </a:prstGeom>
          <a:noFill/>
        </p:spPr>
        <p:txBody>
          <a:bodyPr wrap="none" rtlCol="0">
            <a:spAutoFit/>
          </a:bodyPr>
          <a:lstStyle/>
          <a:p>
            <a:r>
              <a:rPr lang="en-ID" sz="3200" b="1" dirty="0"/>
              <a:t>Low vision services</a:t>
            </a:r>
            <a:endParaRPr lang="en-US" sz="3200" b="1" dirty="0"/>
          </a:p>
        </p:txBody>
      </p:sp>
      <p:sp>
        <p:nvSpPr>
          <p:cNvPr id="12" name="Provide low vision care or refer to agency…">
            <a:extLst>
              <a:ext uri="{FF2B5EF4-FFF2-40B4-BE49-F238E27FC236}">
                <a16:creationId xmlns:a16="http://schemas.microsoft.com/office/drawing/2014/main" id="{5AD2AC78-E941-C648-8D1C-8800BE3B922C}"/>
              </a:ext>
            </a:extLst>
          </p:cNvPr>
          <p:cNvSpPr txBox="1">
            <a:spLocks/>
          </p:cNvSpPr>
          <p:nvPr/>
        </p:nvSpPr>
        <p:spPr>
          <a:xfrm>
            <a:off x="539691" y="1319680"/>
            <a:ext cx="9459077" cy="29384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defRPr sz="3000"/>
            </a:pPr>
            <a:r>
              <a:rPr lang="en-ID" sz="3000">
                <a:solidFill>
                  <a:schemeClr val="bg1"/>
                </a:solidFill>
              </a:rPr>
              <a:t>Provide low vision care or refer to agency</a:t>
            </a:r>
          </a:p>
          <a:p>
            <a:pPr>
              <a:buFont typeface="Wingdings 3" charset="2"/>
              <a:buChar char="•"/>
              <a:defRPr sz="3000"/>
            </a:pPr>
            <a:r>
              <a:rPr lang="en-ID" sz="3000">
                <a:solidFill>
                  <a:schemeClr val="bg1"/>
                </a:solidFill>
              </a:rPr>
              <a:t>Establish patient goals</a:t>
            </a:r>
          </a:p>
          <a:p>
            <a:pPr>
              <a:buFont typeface="Wingdings 3" charset="2"/>
              <a:buChar char="•"/>
              <a:defRPr sz="3000"/>
            </a:pPr>
            <a:r>
              <a:rPr lang="en-ID" sz="3000">
                <a:solidFill>
                  <a:schemeClr val="bg1"/>
                </a:solidFill>
              </a:rPr>
              <a:t>Lighting and contrast</a:t>
            </a:r>
          </a:p>
          <a:p>
            <a:pPr marL="765175" lvl="1">
              <a:spcBef>
                <a:spcPts val="0"/>
              </a:spcBef>
              <a:defRPr sz="2600"/>
            </a:pPr>
            <a:r>
              <a:rPr lang="en-ID" sz="2600">
                <a:solidFill>
                  <a:schemeClr val="bg1"/>
                </a:solidFill>
              </a:rPr>
              <a:t>Energy-efficient cool fluorescent lights </a:t>
            </a:r>
          </a:p>
          <a:p>
            <a:pPr marL="765175" lvl="1">
              <a:spcBef>
                <a:spcPts val="0"/>
              </a:spcBef>
              <a:defRPr sz="2600"/>
            </a:pPr>
            <a:r>
              <a:rPr lang="en-ID" sz="2600">
                <a:solidFill>
                  <a:schemeClr val="bg1"/>
                </a:solidFill>
              </a:rPr>
              <a:t>Position close to task</a:t>
            </a:r>
            <a:endParaRPr lang="en-ID" sz="2600" dirty="0">
              <a:solidFill>
                <a:schemeClr val="bg1"/>
              </a:solidFill>
            </a:endParaRPr>
          </a:p>
        </p:txBody>
      </p:sp>
      <p:pic>
        <p:nvPicPr>
          <p:cNvPr id="14" name="novat883.tiff" descr="novat883.tiff">
            <a:extLst>
              <a:ext uri="{FF2B5EF4-FFF2-40B4-BE49-F238E27FC236}">
                <a16:creationId xmlns:a16="http://schemas.microsoft.com/office/drawing/2014/main" id="{3C081865-663D-3340-82DA-830F4F0C4DA3}"/>
              </a:ext>
            </a:extLst>
          </p:cNvPr>
          <p:cNvPicPr>
            <a:picLocks noChangeAspect="1"/>
          </p:cNvPicPr>
          <p:nvPr/>
        </p:nvPicPr>
        <p:blipFill>
          <a:blip r:embed="rId5"/>
          <a:stretch>
            <a:fillRect/>
          </a:stretch>
        </p:blipFill>
        <p:spPr>
          <a:xfrm>
            <a:off x="745958" y="4258144"/>
            <a:ext cx="3681581" cy="2266481"/>
          </a:xfrm>
          <a:prstGeom prst="rect">
            <a:avLst/>
          </a:prstGeom>
          <a:ln w="12700">
            <a:miter lim="400000"/>
          </a:ln>
        </p:spPr>
      </p:pic>
      <p:pic>
        <p:nvPicPr>
          <p:cNvPr id="15" name="adaptitems.jpg" descr="adaptitems.jpg">
            <a:extLst>
              <a:ext uri="{FF2B5EF4-FFF2-40B4-BE49-F238E27FC236}">
                <a16:creationId xmlns:a16="http://schemas.microsoft.com/office/drawing/2014/main" id="{70DB1DBE-A9A4-1E48-A8C3-648E1DEBBB3C}"/>
              </a:ext>
            </a:extLst>
          </p:cNvPr>
          <p:cNvPicPr>
            <a:picLocks noChangeAspect="1"/>
          </p:cNvPicPr>
          <p:nvPr/>
        </p:nvPicPr>
        <p:blipFill>
          <a:blip r:embed="rId6"/>
          <a:stretch>
            <a:fillRect/>
          </a:stretch>
        </p:blipFill>
        <p:spPr>
          <a:xfrm>
            <a:off x="4648200" y="4258144"/>
            <a:ext cx="3629526" cy="2229970"/>
          </a:xfrm>
          <a:prstGeom prst="rect">
            <a:avLst/>
          </a:prstGeom>
          <a:ln w="12700">
            <a:miter lim="400000"/>
          </a:ln>
        </p:spPr>
      </p:pic>
    </p:spTree>
    <p:extLst>
      <p:ext uri="{BB962C8B-B14F-4D97-AF65-F5344CB8AC3E}">
        <p14:creationId xmlns:p14="http://schemas.microsoft.com/office/powerpoint/2010/main" val="1269307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301980C8-B8F4-0A4E-932C-177CAB4943D9}"/>
              </a:ext>
            </a:extLst>
          </p:cNvPr>
          <p:cNvSpPr txBox="1"/>
          <p:nvPr/>
        </p:nvSpPr>
        <p:spPr>
          <a:xfrm>
            <a:off x="360948" y="4071"/>
            <a:ext cx="3913251" cy="584775"/>
          </a:xfrm>
          <a:prstGeom prst="rect">
            <a:avLst/>
          </a:prstGeom>
          <a:noFill/>
        </p:spPr>
        <p:txBody>
          <a:bodyPr wrap="none" rtlCol="0">
            <a:spAutoFit/>
          </a:bodyPr>
          <a:lstStyle/>
          <a:p>
            <a:r>
              <a:rPr lang="en-ID" sz="3200" b="1" dirty="0"/>
              <a:t>Low vision services</a:t>
            </a:r>
            <a:endParaRPr lang="en-US" sz="3200" b="1" dirty="0"/>
          </a:p>
        </p:txBody>
      </p:sp>
      <p:sp>
        <p:nvSpPr>
          <p:cNvPr id="12" name="Devices…">
            <a:extLst>
              <a:ext uri="{FF2B5EF4-FFF2-40B4-BE49-F238E27FC236}">
                <a16:creationId xmlns:a16="http://schemas.microsoft.com/office/drawing/2014/main" id="{C06CFA3C-1483-9E4C-AE05-12EDF9F48D43}"/>
              </a:ext>
            </a:extLst>
          </p:cNvPr>
          <p:cNvSpPr txBox="1">
            <a:spLocks/>
          </p:cNvSpPr>
          <p:nvPr/>
        </p:nvSpPr>
        <p:spPr>
          <a:xfrm>
            <a:off x="454341" y="1536980"/>
            <a:ext cx="5513321" cy="46148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buFont typeface="Wingdings 3" charset="2"/>
              <a:buChar char="•"/>
              <a:defRPr sz="3000"/>
            </a:pPr>
            <a:r>
              <a:rPr lang="en-ID" sz="3000" b="1" dirty="0">
                <a:solidFill>
                  <a:schemeClr val="bg1"/>
                </a:solidFill>
              </a:rPr>
              <a:t>Devices</a:t>
            </a:r>
          </a:p>
          <a:p>
            <a:pPr marL="765175" lvl="1">
              <a:lnSpc>
                <a:spcPct val="90000"/>
              </a:lnSpc>
              <a:spcBef>
                <a:spcPts val="0"/>
              </a:spcBef>
              <a:defRPr sz="2600"/>
            </a:pPr>
            <a:r>
              <a:rPr lang="en-ID" sz="2600" dirty="0">
                <a:solidFill>
                  <a:schemeClr val="bg1"/>
                </a:solidFill>
              </a:rPr>
              <a:t>Magnifiers and </a:t>
            </a:r>
            <a:br>
              <a:rPr lang="en-ID" sz="2600" dirty="0">
                <a:solidFill>
                  <a:schemeClr val="bg1"/>
                </a:solidFill>
              </a:rPr>
            </a:br>
            <a:r>
              <a:rPr lang="en-ID" sz="2600" dirty="0">
                <a:solidFill>
                  <a:schemeClr val="bg1"/>
                </a:solidFill>
              </a:rPr>
              <a:t>telescopes can be problematic because </a:t>
            </a:r>
            <a:br>
              <a:rPr lang="en-ID" sz="2600" dirty="0">
                <a:solidFill>
                  <a:schemeClr val="bg1"/>
                </a:solidFill>
              </a:rPr>
            </a:br>
            <a:r>
              <a:rPr lang="en-ID" sz="2600" dirty="0">
                <a:solidFill>
                  <a:schemeClr val="bg1"/>
                </a:solidFill>
              </a:rPr>
              <a:t>of reduced visual fields</a:t>
            </a:r>
          </a:p>
          <a:p>
            <a:pPr marL="765175" lvl="1">
              <a:lnSpc>
                <a:spcPct val="90000"/>
              </a:lnSpc>
              <a:spcBef>
                <a:spcPts val="0"/>
              </a:spcBef>
              <a:defRPr sz="2600"/>
            </a:pPr>
            <a:r>
              <a:rPr lang="en-ID" sz="2600" dirty="0">
                <a:solidFill>
                  <a:schemeClr val="bg1"/>
                </a:solidFill>
              </a:rPr>
              <a:t>Where VA is reduced, consider high addition spectacles for near </a:t>
            </a:r>
            <a:br>
              <a:rPr lang="en-ID" sz="2600" dirty="0">
                <a:solidFill>
                  <a:schemeClr val="bg1"/>
                </a:solidFill>
              </a:rPr>
            </a:br>
            <a:r>
              <a:rPr lang="en-ID" sz="2600" dirty="0">
                <a:solidFill>
                  <a:schemeClr val="bg1"/>
                </a:solidFill>
              </a:rPr>
              <a:t>tasks, perhaps a low power, hand-held magnifier and low </a:t>
            </a:r>
            <a:br>
              <a:rPr lang="en-ID" sz="2600" dirty="0">
                <a:solidFill>
                  <a:schemeClr val="bg1"/>
                </a:solidFill>
              </a:rPr>
            </a:br>
            <a:r>
              <a:rPr lang="en-ID" sz="2600" dirty="0">
                <a:solidFill>
                  <a:schemeClr val="bg1"/>
                </a:solidFill>
              </a:rPr>
              <a:t>power distance telescope</a:t>
            </a:r>
          </a:p>
        </p:txBody>
      </p:sp>
      <p:pic>
        <p:nvPicPr>
          <p:cNvPr id="14" name="all hand.jpg" descr="all hand.jpg">
            <a:extLst>
              <a:ext uri="{FF2B5EF4-FFF2-40B4-BE49-F238E27FC236}">
                <a16:creationId xmlns:a16="http://schemas.microsoft.com/office/drawing/2014/main" id="{F527D893-4312-3746-8965-7B729FE89A01}"/>
              </a:ext>
            </a:extLst>
          </p:cNvPr>
          <p:cNvPicPr>
            <a:picLocks noChangeAspect="1"/>
          </p:cNvPicPr>
          <p:nvPr/>
        </p:nvPicPr>
        <p:blipFill>
          <a:blip r:embed="rId5"/>
          <a:stretch>
            <a:fillRect/>
          </a:stretch>
        </p:blipFill>
        <p:spPr>
          <a:xfrm>
            <a:off x="6958259" y="2045368"/>
            <a:ext cx="4250600" cy="3581044"/>
          </a:xfrm>
          <a:prstGeom prst="rect">
            <a:avLst/>
          </a:prstGeom>
          <a:ln w="12700">
            <a:miter lim="400000"/>
          </a:ln>
        </p:spPr>
      </p:pic>
    </p:spTree>
    <p:extLst>
      <p:ext uri="{BB962C8B-B14F-4D97-AF65-F5344CB8AC3E}">
        <p14:creationId xmlns:p14="http://schemas.microsoft.com/office/powerpoint/2010/main" val="732544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301980C8-B8F4-0A4E-932C-177CAB4943D9}"/>
              </a:ext>
            </a:extLst>
          </p:cNvPr>
          <p:cNvSpPr txBox="1"/>
          <p:nvPr/>
        </p:nvSpPr>
        <p:spPr>
          <a:xfrm>
            <a:off x="360948" y="4071"/>
            <a:ext cx="3913251" cy="584775"/>
          </a:xfrm>
          <a:prstGeom prst="rect">
            <a:avLst/>
          </a:prstGeom>
          <a:noFill/>
        </p:spPr>
        <p:txBody>
          <a:bodyPr wrap="none" rtlCol="0">
            <a:spAutoFit/>
          </a:bodyPr>
          <a:lstStyle/>
          <a:p>
            <a:r>
              <a:rPr lang="en-ID" sz="3200" b="1" dirty="0"/>
              <a:t>Low vision services</a:t>
            </a:r>
            <a:endParaRPr lang="en-US" sz="3200" b="1" dirty="0"/>
          </a:p>
        </p:txBody>
      </p:sp>
      <p:sp>
        <p:nvSpPr>
          <p:cNvPr id="15" name="Technology…">
            <a:extLst>
              <a:ext uri="{FF2B5EF4-FFF2-40B4-BE49-F238E27FC236}">
                <a16:creationId xmlns:a16="http://schemas.microsoft.com/office/drawing/2014/main" id="{B22ABAD9-FE8B-6F4D-91BC-518816940F00}"/>
              </a:ext>
            </a:extLst>
          </p:cNvPr>
          <p:cNvSpPr txBox="1">
            <a:spLocks/>
          </p:cNvSpPr>
          <p:nvPr/>
        </p:nvSpPr>
        <p:spPr>
          <a:xfrm>
            <a:off x="540210" y="1473388"/>
            <a:ext cx="9358977"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dirty="0">
                <a:solidFill>
                  <a:schemeClr val="bg1"/>
                </a:solidFill>
              </a:rPr>
              <a:t>Technology</a:t>
            </a:r>
          </a:p>
          <a:p>
            <a:pPr marL="765175" lvl="1">
              <a:spcBef>
                <a:spcPts val="0"/>
              </a:spcBef>
              <a:defRPr sz="2800"/>
            </a:pPr>
            <a:r>
              <a:rPr lang="en-ID" sz="2800" dirty="0">
                <a:solidFill>
                  <a:schemeClr val="bg1"/>
                </a:solidFill>
              </a:rPr>
              <a:t>Where VA is reduced, use large, bold computer display settings or voice output</a:t>
            </a:r>
          </a:p>
          <a:p>
            <a:pPr marL="765175" lvl="1">
              <a:spcBef>
                <a:spcPts val="0"/>
              </a:spcBef>
              <a:defRPr sz="2800"/>
            </a:pPr>
            <a:r>
              <a:rPr lang="en-ID" sz="2800" dirty="0">
                <a:solidFill>
                  <a:schemeClr val="bg1"/>
                </a:solidFill>
              </a:rPr>
              <a:t>iPad</a:t>
            </a:r>
          </a:p>
          <a:p>
            <a:pPr marL="765175" lvl="1">
              <a:spcBef>
                <a:spcPts val="0"/>
              </a:spcBef>
              <a:defRPr sz="2800"/>
            </a:pPr>
            <a:r>
              <a:rPr lang="en-ID" sz="2800" dirty="0">
                <a:solidFill>
                  <a:schemeClr val="bg1"/>
                </a:solidFill>
              </a:rPr>
              <a:t>CCTV reading machines</a:t>
            </a:r>
          </a:p>
          <a:p>
            <a:pPr>
              <a:buFont typeface="Wingdings 3" charset="2"/>
              <a:buChar char="•"/>
            </a:pPr>
            <a:r>
              <a:rPr lang="en-ID" sz="3200" dirty="0">
                <a:solidFill>
                  <a:schemeClr val="bg1"/>
                </a:solidFill>
              </a:rPr>
              <a:t>Orientation and mobility training</a:t>
            </a:r>
          </a:p>
          <a:p>
            <a:pPr marL="765175" lvl="1">
              <a:spcBef>
                <a:spcPts val="0"/>
              </a:spcBef>
              <a:defRPr sz="2800"/>
            </a:pPr>
            <a:r>
              <a:rPr lang="en-ID" sz="2800" dirty="0">
                <a:solidFill>
                  <a:schemeClr val="bg1"/>
                </a:solidFill>
              </a:rPr>
              <a:t>Symbol/identification cane; long cane</a:t>
            </a:r>
          </a:p>
        </p:txBody>
      </p:sp>
    </p:spTree>
    <p:extLst>
      <p:ext uri="{BB962C8B-B14F-4D97-AF65-F5344CB8AC3E}">
        <p14:creationId xmlns:p14="http://schemas.microsoft.com/office/powerpoint/2010/main" val="21324017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690237"/>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301980C8-B8F4-0A4E-932C-177CAB4943D9}"/>
              </a:ext>
            </a:extLst>
          </p:cNvPr>
          <p:cNvSpPr txBox="1"/>
          <p:nvPr/>
        </p:nvSpPr>
        <p:spPr>
          <a:xfrm>
            <a:off x="360948" y="4071"/>
            <a:ext cx="3913251" cy="584775"/>
          </a:xfrm>
          <a:prstGeom prst="rect">
            <a:avLst/>
          </a:prstGeom>
          <a:noFill/>
        </p:spPr>
        <p:txBody>
          <a:bodyPr wrap="none" rtlCol="0">
            <a:spAutoFit/>
          </a:bodyPr>
          <a:lstStyle/>
          <a:p>
            <a:r>
              <a:rPr lang="en-ID" sz="3200" b="1" dirty="0"/>
              <a:t>Low vision services</a:t>
            </a:r>
            <a:endParaRPr lang="en-US" sz="3200" b="1" dirty="0"/>
          </a:p>
        </p:txBody>
      </p:sp>
      <p:sp>
        <p:nvSpPr>
          <p:cNvPr id="12" name="Financial support…">
            <a:extLst>
              <a:ext uri="{FF2B5EF4-FFF2-40B4-BE49-F238E27FC236}">
                <a16:creationId xmlns:a16="http://schemas.microsoft.com/office/drawing/2014/main" id="{25DE6A11-579C-6548-BADB-0A7BAB11D70C}"/>
              </a:ext>
            </a:extLst>
          </p:cNvPr>
          <p:cNvSpPr txBox="1">
            <a:spLocks/>
          </p:cNvSpPr>
          <p:nvPr/>
        </p:nvSpPr>
        <p:spPr>
          <a:xfrm>
            <a:off x="723005" y="1327665"/>
            <a:ext cx="7772401"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Financial support</a:t>
            </a:r>
          </a:p>
          <a:p>
            <a:pPr marL="765175" lvl="1">
              <a:spcBef>
                <a:spcPts val="0"/>
              </a:spcBef>
              <a:defRPr sz="2800"/>
            </a:pPr>
            <a:r>
              <a:rPr lang="en-ID" sz="2800" dirty="0">
                <a:solidFill>
                  <a:schemeClr val="bg1"/>
                </a:solidFill>
              </a:rPr>
              <a:t>Pension eligibility</a:t>
            </a:r>
          </a:p>
          <a:p>
            <a:pPr marL="765175" lvl="1">
              <a:spcBef>
                <a:spcPts val="0"/>
              </a:spcBef>
              <a:defRPr sz="2800"/>
            </a:pPr>
            <a:r>
              <a:rPr lang="en-ID" sz="2800" dirty="0">
                <a:solidFill>
                  <a:schemeClr val="bg1"/>
                </a:solidFill>
              </a:rPr>
              <a:t>Travel and taxi concessions</a:t>
            </a:r>
          </a:p>
          <a:p>
            <a:pPr>
              <a:buFont typeface="Wingdings 3" charset="2"/>
              <a:buChar char="•"/>
            </a:pPr>
            <a:r>
              <a:rPr lang="en-ID" sz="3200" b="1" dirty="0">
                <a:solidFill>
                  <a:schemeClr val="bg1"/>
                </a:solidFill>
              </a:rPr>
              <a:t>Psychosocial support</a:t>
            </a:r>
          </a:p>
          <a:p>
            <a:pPr marL="765175" lvl="1">
              <a:spcBef>
                <a:spcPts val="0"/>
              </a:spcBef>
              <a:defRPr sz="2800"/>
            </a:pPr>
            <a:r>
              <a:rPr lang="en-ID" sz="2800" dirty="0">
                <a:solidFill>
                  <a:schemeClr val="bg1"/>
                </a:solidFill>
              </a:rPr>
              <a:t>Welfare officers</a:t>
            </a:r>
          </a:p>
          <a:p>
            <a:pPr marL="765175" lvl="1">
              <a:spcBef>
                <a:spcPts val="0"/>
              </a:spcBef>
              <a:defRPr sz="2800"/>
            </a:pPr>
            <a:r>
              <a:rPr lang="en-ID" sz="2800" dirty="0">
                <a:solidFill>
                  <a:schemeClr val="bg1"/>
                </a:solidFill>
              </a:rPr>
              <a:t>Peers</a:t>
            </a:r>
          </a:p>
          <a:p>
            <a:pPr marL="765175" lvl="1">
              <a:spcBef>
                <a:spcPts val="0"/>
              </a:spcBef>
              <a:defRPr sz="2800"/>
            </a:pPr>
            <a:r>
              <a:rPr lang="en-ID" sz="2800" dirty="0">
                <a:solidFill>
                  <a:schemeClr val="bg1"/>
                </a:solidFill>
              </a:rPr>
              <a:t>Consumer organisations</a:t>
            </a:r>
          </a:p>
        </p:txBody>
      </p:sp>
    </p:spTree>
    <p:extLst>
      <p:ext uri="{BB962C8B-B14F-4D97-AF65-F5344CB8AC3E}">
        <p14:creationId xmlns:p14="http://schemas.microsoft.com/office/powerpoint/2010/main" val="30855006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APPENDIX…">
            <a:extLst>
              <a:ext uri="{FF2B5EF4-FFF2-40B4-BE49-F238E27FC236}">
                <a16:creationId xmlns:a16="http://schemas.microsoft.com/office/drawing/2014/main" id="{4E9F96DD-516F-5447-BFE5-363411272495}"/>
              </a:ext>
            </a:extLst>
          </p:cNvPr>
          <p:cNvSpPr txBox="1">
            <a:spLocks/>
          </p:cNvSpPr>
          <p:nvPr/>
        </p:nvSpPr>
        <p:spPr>
          <a:xfrm>
            <a:off x="1368425" y="32766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spcBef>
                <a:spcPts val="600"/>
              </a:spcBef>
              <a:buSzTx/>
              <a:buFont typeface="Wingdings 3" charset="2"/>
              <a:buNone/>
              <a:defRPr sz="2800"/>
            </a:pPr>
            <a:r>
              <a:rPr lang="en-ID" sz="2800">
                <a:solidFill>
                  <a:schemeClr val="bg1"/>
                </a:solidFill>
              </a:rPr>
              <a:t>APPENDIX</a:t>
            </a:r>
          </a:p>
          <a:p>
            <a:pPr marL="0" indent="0" algn="ctr">
              <a:spcBef>
                <a:spcPts val="2400"/>
              </a:spcBef>
              <a:buSzTx/>
              <a:buFont typeface="Wingdings 3" charset="2"/>
              <a:buNone/>
              <a:defRPr b="1"/>
            </a:pPr>
            <a:r>
              <a:rPr lang="en-ID" b="1">
                <a:solidFill>
                  <a:schemeClr val="bg1"/>
                </a:solidFill>
              </a:rPr>
              <a:t>GQL-15 QUESTIONNAIRE</a:t>
            </a:r>
            <a:endParaRPr lang="en-ID" b="1" dirty="0">
              <a:solidFill>
                <a:schemeClr val="bg1"/>
              </a:solidFill>
            </a:endParaRPr>
          </a:p>
        </p:txBody>
      </p:sp>
    </p:spTree>
    <p:extLst>
      <p:ext uri="{BB962C8B-B14F-4D97-AF65-F5344CB8AC3E}">
        <p14:creationId xmlns:p14="http://schemas.microsoft.com/office/powerpoint/2010/main" val="28623187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301980C8-B8F4-0A4E-932C-177CAB4943D9}"/>
              </a:ext>
            </a:extLst>
          </p:cNvPr>
          <p:cNvSpPr txBox="1"/>
          <p:nvPr/>
        </p:nvSpPr>
        <p:spPr>
          <a:xfrm>
            <a:off x="360948" y="4071"/>
            <a:ext cx="4491935" cy="584775"/>
          </a:xfrm>
          <a:prstGeom prst="rect">
            <a:avLst/>
          </a:prstGeom>
          <a:noFill/>
        </p:spPr>
        <p:txBody>
          <a:bodyPr wrap="none" rtlCol="0">
            <a:spAutoFit/>
          </a:bodyPr>
          <a:lstStyle/>
          <a:p>
            <a:r>
              <a:rPr lang="en-ID" sz="3200" b="1" dirty="0"/>
              <a:t>GQL-15 questionnaire</a:t>
            </a:r>
            <a:endParaRPr lang="en-US" sz="3200" b="1" dirty="0"/>
          </a:p>
        </p:txBody>
      </p:sp>
      <p:sp>
        <p:nvSpPr>
          <p:cNvPr id="12" name="One summary score…">
            <a:extLst>
              <a:ext uri="{FF2B5EF4-FFF2-40B4-BE49-F238E27FC236}">
                <a16:creationId xmlns:a16="http://schemas.microsoft.com/office/drawing/2014/main" id="{5E375574-0E0C-6A4C-9C77-1DAE2E952654}"/>
              </a:ext>
            </a:extLst>
          </p:cNvPr>
          <p:cNvSpPr txBox="1">
            <a:spLocks/>
          </p:cNvSpPr>
          <p:nvPr/>
        </p:nvSpPr>
        <p:spPr>
          <a:xfrm>
            <a:off x="671512" y="1938336"/>
            <a:ext cx="7772401"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One summary score</a:t>
            </a:r>
          </a:p>
          <a:p>
            <a:pPr marL="1243012" lvl="2" indent="-287337">
              <a:spcBef>
                <a:spcPts val="0"/>
              </a:spcBef>
              <a:defRPr sz="2400"/>
            </a:pPr>
            <a:r>
              <a:rPr lang="en-ID" sz="2400" dirty="0">
                <a:solidFill>
                  <a:schemeClr val="bg1"/>
                </a:solidFill>
              </a:rPr>
              <a:t>Sum of item-level responses</a:t>
            </a:r>
          </a:p>
        </p:txBody>
      </p:sp>
    </p:spTree>
    <p:extLst>
      <p:ext uri="{BB962C8B-B14F-4D97-AF65-F5344CB8AC3E}">
        <p14:creationId xmlns:p14="http://schemas.microsoft.com/office/powerpoint/2010/main" val="33098389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545544"/>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TextBox 11">
            <a:extLst>
              <a:ext uri="{FF2B5EF4-FFF2-40B4-BE49-F238E27FC236}">
                <a16:creationId xmlns:a16="http://schemas.microsoft.com/office/drawing/2014/main" id="{DDAB2389-964C-3542-8BF7-8B7725A0B171}"/>
              </a:ext>
            </a:extLst>
          </p:cNvPr>
          <p:cNvSpPr txBox="1"/>
          <p:nvPr/>
        </p:nvSpPr>
        <p:spPr>
          <a:xfrm>
            <a:off x="360948" y="4071"/>
            <a:ext cx="4491935" cy="584775"/>
          </a:xfrm>
          <a:prstGeom prst="rect">
            <a:avLst/>
          </a:prstGeom>
          <a:noFill/>
        </p:spPr>
        <p:txBody>
          <a:bodyPr wrap="none" rtlCol="0">
            <a:spAutoFit/>
          </a:bodyPr>
          <a:lstStyle/>
          <a:p>
            <a:r>
              <a:rPr lang="en-ID" sz="3200" b="1" dirty="0"/>
              <a:t>GQL-15 questionnaire</a:t>
            </a:r>
            <a:endParaRPr lang="en-US" sz="3200" b="1" dirty="0"/>
          </a:p>
        </p:txBody>
      </p:sp>
      <p:sp>
        <p:nvSpPr>
          <p:cNvPr id="14" name="Instructions…">
            <a:extLst>
              <a:ext uri="{FF2B5EF4-FFF2-40B4-BE49-F238E27FC236}">
                <a16:creationId xmlns:a16="http://schemas.microsoft.com/office/drawing/2014/main" id="{C98D219B-5B19-824A-9A30-CE3C4BFAED84}"/>
              </a:ext>
            </a:extLst>
          </p:cNvPr>
          <p:cNvSpPr txBox="1">
            <a:spLocks/>
          </p:cNvSpPr>
          <p:nvPr/>
        </p:nvSpPr>
        <p:spPr>
          <a:xfrm>
            <a:off x="360948" y="1219556"/>
            <a:ext cx="9929814" cy="45836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600"/>
              </a:spcBef>
              <a:buFont typeface="Wingdings 3" charset="2"/>
              <a:buChar char="•"/>
              <a:defRPr sz="2800"/>
            </a:pPr>
            <a:r>
              <a:rPr lang="en-ID" sz="3200" b="1" dirty="0">
                <a:solidFill>
                  <a:schemeClr val="bg1"/>
                </a:solidFill>
              </a:rPr>
              <a:t>Instructions</a:t>
            </a:r>
          </a:p>
          <a:p>
            <a:pPr marL="765175" lvl="1">
              <a:spcBef>
                <a:spcPts val="0"/>
              </a:spcBef>
              <a:defRPr sz="2400"/>
            </a:pPr>
            <a:r>
              <a:rPr lang="en-ID" sz="2400" dirty="0">
                <a:solidFill>
                  <a:schemeClr val="bg1"/>
                </a:solidFill>
              </a:rPr>
              <a:t>“Does your vision give you any difficulty, </a:t>
            </a:r>
            <a:br>
              <a:rPr lang="en-ID" sz="2400" dirty="0">
                <a:solidFill>
                  <a:schemeClr val="bg1"/>
                </a:solidFill>
              </a:rPr>
            </a:br>
            <a:r>
              <a:rPr lang="en-ID" sz="2400" dirty="0">
                <a:solidFill>
                  <a:schemeClr val="bg1"/>
                </a:solidFill>
              </a:rPr>
              <a:t>even with glasses, with the following activities? </a:t>
            </a:r>
          </a:p>
          <a:p>
            <a:pPr marL="0" lvl="1" indent="479425">
              <a:spcBef>
                <a:spcPts val="0"/>
              </a:spcBef>
              <a:buSzTx/>
              <a:buFont typeface="Wingdings 3" charset="2"/>
              <a:buNone/>
              <a:defRPr sz="2400"/>
            </a:pPr>
            <a:r>
              <a:rPr lang="en-ID" sz="2400" dirty="0">
                <a:solidFill>
                  <a:schemeClr val="bg1"/>
                </a:solidFill>
              </a:rPr>
              <a:t>	</a:t>
            </a:r>
            <a:r>
              <a:rPr lang="en-ID" sz="2000" i="1" dirty="0">
                <a:solidFill>
                  <a:schemeClr val="bg1"/>
                </a:solidFill>
              </a:rPr>
              <a:t>(Circle one number)</a:t>
            </a:r>
          </a:p>
          <a:p>
            <a:pPr marL="765175" lvl="1">
              <a:spcBef>
                <a:spcPts val="600"/>
              </a:spcBef>
              <a:defRPr sz="2000"/>
            </a:pPr>
            <a:r>
              <a:rPr lang="en-ID" sz="2000" dirty="0">
                <a:solidFill>
                  <a:schemeClr val="bg1"/>
                </a:solidFill>
              </a:rPr>
              <a:t>[1] no difficulty</a:t>
            </a:r>
          </a:p>
          <a:p>
            <a:pPr marL="765175" lvl="1">
              <a:spcBef>
                <a:spcPts val="300"/>
              </a:spcBef>
              <a:defRPr sz="2000"/>
            </a:pPr>
            <a:r>
              <a:rPr lang="en-ID" sz="2000" dirty="0">
                <a:solidFill>
                  <a:schemeClr val="bg1"/>
                </a:solidFill>
              </a:rPr>
              <a:t>[2] little bit of difficulty</a:t>
            </a:r>
          </a:p>
          <a:p>
            <a:pPr marL="765175" lvl="1">
              <a:spcBef>
                <a:spcPts val="300"/>
              </a:spcBef>
              <a:defRPr sz="2000"/>
            </a:pPr>
            <a:r>
              <a:rPr lang="en-ID" sz="2000" dirty="0">
                <a:solidFill>
                  <a:schemeClr val="bg1"/>
                </a:solidFill>
              </a:rPr>
              <a:t>[3] some difficulty</a:t>
            </a:r>
          </a:p>
          <a:p>
            <a:pPr marL="765175" lvl="1">
              <a:spcBef>
                <a:spcPts val="300"/>
              </a:spcBef>
              <a:defRPr sz="2000"/>
            </a:pPr>
            <a:r>
              <a:rPr lang="en-ID" sz="2000" dirty="0">
                <a:solidFill>
                  <a:schemeClr val="bg1"/>
                </a:solidFill>
              </a:rPr>
              <a:t>[4] quite a lot of difficulty</a:t>
            </a:r>
          </a:p>
          <a:p>
            <a:pPr marL="765175" lvl="1">
              <a:spcBef>
                <a:spcPts val="300"/>
              </a:spcBef>
              <a:defRPr sz="2000"/>
            </a:pPr>
            <a:r>
              <a:rPr lang="en-ID" sz="2000" dirty="0">
                <a:solidFill>
                  <a:schemeClr val="bg1"/>
                </a:solidFill>
              </a:rPr>
              <a:t>[5] severe difficulty</a:t>
            </a:r>
            <a:endParaRPr lang="en-ID" sz="2400" dirty="0">
              <a:solidFill>
                <a:schemeClr val="bg1"/>
              </a:solidFill>
            </a:endParaRPr>
          </a:p>
          <a:p>
            <a:pPr marL="765175" lvl="1">
              <a:lnSpc>
                <a:spcPct val="90000"/>
              </a:lnSpc>
              <a:spcBef>
                <a:spcPts val="1800"/>
              </a:spcBef>
              <a:defRPr sz="2000"/>
            </a:pPr>
            <a:r>
              <a:rPr lang="en-ID" sz="2000" dirty="0">
                <a:solidFill>
                  <a:schemeClr val="bg1"/>
                </a:solidFill>
              </a:rPr>
              <a:t>[0] you do not perform the activity for reasons other than visual</a:t>
            </a:r>
          </a:p>
        </p:txBody>
      </p:sp>
    </p:spTree>
    <p:extLst>
      <p:ext uri="{BB962C8B-B14F-4D97-AF65-F5344CB8AC3E}">
        <p14:creationId xmlns:p14="http://schemas.microsoft.com/office/powerpoint/2010/main" val="35559807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TextBox 11">
            <a:extLst>
              <a:ext uri="{FF2B5EF4-FFF2-40B4-BE49-F238E27FC236}">
                <a16:creationId xmlns:a16="http://schemas.microsoft.com/office/drawing/2014/main" id="{84CACEAE-C3E0-754F-8754-E835684AE70A}"/>
              </a:ext>
            </a:extLst>
          </p:cNvPr>
          <p:cNvSpPr txBox="1"/>
          <p:nvPr/>
        </p:nvSpPr>
        <p:spPr>
          <a:xfrm>
            <a:off x="360948" y="4071"/>
            <a:ext cx="4491935" cy="584775"/>
          </a:xfrm>
          <a:prstGeom prst="rect">
            <a:avLst/>
          </a:prstGeom>
          <a:noFill/>
        </p:spPr>
        <p:txBody>
          <a:bodyPr wrap="none" rtlCol="0">
            <a:spAutoFit/>
          </a:bodyPr>
          <a:lstStyle/>
          <a:p>
            <a:r>
              <a:rPr lang="en-ID" sz="3200" b="1" dirty="0"/>
              <a:t>GQL-15 questionnaire</a:t>
            </a:r>
            <a:endParaRPr lang="en-US" sz="3200" b="1" dirty="0"/>
          </a:p>
        </p:txBody>
      </p:sp>
      <p:graphicFrame>
        <p:nvGraphicFramePr>
          <p:cNvPr id="14" name="Table">
            <a:extLst>
              <a:ext uri="{FF2B5EF4-FFF2-40B4-BE49-F238E27FC236}">
                <a16:creationId xmlns:a16="http://schemas.microsoft.com/office/drawing/2014/main" id="{A1082389-9E1A-184C-AC52-EA69DE7F63BE}"/>
              </a:ext>
            </a:extLst>
          </p:cNvPr>
          <p:cNvGraphicFramePr/>
          <p:nvPr>
            <p:extLst>
              <p:ext uri="{D42A27DB-BD31-4B8C-83A1-F6EECF244321}">
                <p14:modId xmlns:p14="http://schemas.microsoft.com/office/powerpoint/2010/main" val="3940496265"/>
              </p:ext>
            </p:extLst>
          </p:nvPr>
        </p:nvGraphicFramePr>
        <p:xfrm>
          <a:off x="303012" y="986387"/>
          <a:ext cx="8991600" cy="5758647"/>
        </p:xfrm>
        <a:graphic>
          <a:graphicData uri="http://schemas.openxmlformats.org/drawingml/2006/table">
            <a:tbl>
              <a:tblPr/>
              <a:tblGrid>
                <a:gridCol w="3429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487362">
                <a:tc>
                  <a:txBody>
                    <a:bodyPr/>
                    <a:lstStyle/>
                    <a:p>
                      <a:pPr algn="l">
                        <a:spcBef>
                          <a:spcPts val="400"/>
                        </a:spcBef>
                        <a:defRPr sz="1300">
                          <a:solidFill>
                            <a:srgbClr val="FFFFFF"/>
                          </a:solidFill>
                          <a:sym typeface="Arial"/>
                        </a:defRPr>
                      </a:pPr>
                      <a:endParaRPr sz="1400" b="1">
                        <a:solidFill>
                          <a:schemeClr val="bg1"/>
                        </a:solidFill>
                      </a:endParaRPr>
                    </a:p>
                  </a:txBody>
                  <a:tcPr marL="45714" marR="45714" marT="45714" marB="45714" horzOverflow="overflow">
                    <a:lnL w="28575">
                      <a:solidFill>
                        <a:srgbClr val="ADADEB"/>
                      </a:solidFill>
                    </a:lnL>
                    <a:lnR w="19050">
                      <a:solidFill>
                        <a:srgbClr val="ADADEB"/>
                      </a:solidFill>
                    </a:lnR>
                    <a:lnT w="28575">
                      <a:solidFill>
                        <a:srgbClr val="ADADEB"/>
                      </a:solidFill>
                    </a:lnT>
                    <a:lnB w="19050">
                      <a:solidFill>
                        <a:srgbClr val="ADADEB"/>
                      </a:solidFill>
                    </a:lnB>
                    <a:noFill/>
                  </a:tcPr>
                </a:tc>
                <a:tc>
                  <a:txBody>
                    <a:bodyPr/>
                    <a:lstStyle/>
                    <a:p>
                      <a:pPr algn="ctr">
                        <a:defRPr sz="1800"/>
                      </a:pPr>
                      <a:r>
                        <a:rPr sz="1400" b="1">
                          <a:solidFill>
                            <a:schemeClr val="bg1"/>
                          </a:solidFill>
                          <a:sym typeface="Arial"/>
                        </a:rPr>
                        <a:t>None</a:t>
                      </a:r>
                    </a:p>
                  </a:txBody>
                  <a:tcPr marL="45714" marR="45714" marT="45714" marB="45714" horzOverflow="overflow">
                    <a:lnL w="19050">
                      <a:solidFill>
                        <a:srgbClr val="ADADEB"/>
                      </a:solidFill>
                    </a:lnL>
                    <a:lnR w="19050">
                      <a:solidFill>
                        <a:srgbClr val="ADADEB"/>
                      </a:solidFill>
                    </a:lnR>
                    <a:lnT w="28575">
                      <a:solidFill>
                        <a:srgbClr val="ADADEB"/>
                      </a:solidFill>
                    </a:lnT>
                    <a:lnB w="19050">
                      <a:solidFill>
                        <a:srgbClr val="ADADEB"/>
                      </a:solidFill>
                    </a:lnB>
                    <a:noFill/>
                  </a:tcPr>
                </a:tc>
                <a:tc>
                  <a:txBody>
                    <a:bodyPr/>
                    <a:lstStyle/>
                    <a:p>
                      <a:pPr algn="ctr">
                        <a:defRPr sz="1800"/>
                      </a:pPr>
                      <a:r>
                        <a:rPr sz="1400" b="1">
                          <a:solidFill>
                            <a:schemeClr val="bg1"/>
                          </a:solidFill>
                          <a:sym typeface="Arial"/>
                        </a:rPr>
                        <a:t>A little bit</a:t>
                      </a:r>
                    </a:p>
                  </a:txBody>
                  <a:tcPr marL="45714" marR="45714" marT="45714" marB="45714" horzOverflow="overflow">
                    <a:lnL w="19050">
                      <a:solidFill>
                        <a:srgbClr val="ADADEB"/>
                      </a:solidFill>
                    </a:lnL>
                    <a:lnR w="19050">
                      <a:solidFill>
                        <a:srgbClr val="ADADEB"/>
                      </a:solidFill>
                    </a:lnR>
                    <a:lnT w="28575">
                      <a:solidFill>
                        <a:srgbClr val="ADADEB"/>
                      </a:solidFill>
                    </a:lnT>
                    <a:lnB w="19050">
                      <a:solidFill>
                        <a:srgbClr val="ADADEB"/>
                      </a:solidFill>
                    </a:lnB>
                    <a:noFill/>
                  </a:tcPr>
                </a:tc>
                <a:tc>
                  <a:txBody>
                    <a:bodyPr/>
                    <a:lstStyle/>
                    <a:p>
                      <a:pPr algn="ctr">
                        <a:defRPr sz="1800"/>
                      </a:pPr>
                      <a:r>
                        <a:rPr sz="1400" b="1">
                          <a:solidFill>
                            <a:schemeClr val="bg1"/>
                          </a:solidFill>
                          <a:sym typeface="Arial"/>
                        </a:rPr>
                        <a:t>Some</a:t>
                      </a:r>
                    </a:p>
                  </a:txBody>
                  <a:tcPr marL="45714" marR="45714" marT="45714" marB="45714" horzOverflow="overflow">
                    <a:lnL w="19050">
                      <a:solidFill>
                        <a:srgbClr val="ADADEB"/>
                      </a:solidFill>
                    </a:lnL>
                    <a:lnR w="19050">
                      <a:solidFill>
                        <a:srgbClr val="ADADEB"/>
                      </a:solidFill>
                    </a:lnR>
                    <a:lnT w="28575">
                      <a:solidFill>
                        <a:srgbClr val="ADADEB"/>
                      </a:solidFill>
                    </a:lnT>
                    <a:lnB w="19050">
                      <a:solidFill>
                        <a:srgbClr val="ADADEB"/>
                      </a:solidFill>
                    </a:lnB>
                    <a:noFill/>
                  </a:tcPr>
                </a:tc>
                <a:tc>
                  <a:txBody>
                    <a:bodyPr/>
                    <a:lstStyle/>
                    <a:p>
                      <a:pPr algn="ctr">
                        <a:defRPr sz="1800"/>
                      </a:pPr>
                      <a:r>
                        <a:rPr sz="1400" b="1">
                          <a:solidFill>
                            <a:schemeClr val="bg1"/>
                          </a:solidFill>
                          <a:sym typeface="Arial"/>
                        </a:rPr>
                        <a:t>Quite a lot</a:t>
                      </a:r>
                    </a:p>
                  </a:txBody>
                  <a:tcPr marL="45714" marR="45714" marT="45714" marB="45714" horzOverflow="overflow">
                    <a:lnL w="19050">
                      <a:solidFill>
                        <a:srgbClr val="ADADEB"/>
                      </a:solidFill>
                    </a:lnL>
                    <a:lnR w="19050">
                      <a:solidFill>
                        <a:srgbClr val="ADADEB"/>
                      </a:solidFill>
                    </a:lnR>
                    <a:lnT w="28575">
                      <a:solidFill>
                        <a:srgbClr val="ADADEB"/>
                      </a:solidFill>
                    </a:lnT>
                    <a:lnB w="19050">
                      <a:solidFill>
                        <a:srgbClr val="ADADEB"/>
                      </a:solidFill>
                    </a:lnB>
                    <a:noFill/>
                  </a:tcPr>
                </a:tc>
                <a:tc>
                  <a:txBody>
                    <a:bodyPr/>
                    <a:lstStyle/>
                    <a:p>
                      <a:pPr algn="ctr">
                        <a:defRPr sz="1800"/>
                      </a:pPr>
                      <a:r>
                        <a:rPr sz="1400" b="1">
                          <a:solidFill>
                            <a:schemeClr val="bg1"/>
                          </a:solidFill>
                          <a:sym typeface="Arial"/>
                        </a:rPr>
                        <a:t>Severe</a:t>
                      </a:r>
                    </a:p>
                  </a:txBody>
                  <a:tcPr marL="45714" marR="45714" marT="45714" marB="45714" horzOverflow="overflow">
                    <a:lnL w="19050">
                      <a:solidFill>
                        <a:srgbClr val="ADADEB"/>
                      </a:solidFill>
                    </a:lnL>
                    <a:lnR w="19050">
                      <a:solidFill>
                        <a:srgbClr val="ADADEB"/>
                      </a:solidFill>
                    </a:lnR>
                    <a:lnT w="28575">
                      <a:solidFill>
                        <a:srgbClr val="ADADEB"/>
                      </a:solidFill>
                    </a:lnT>
                    <a:lnB w="19050">
                      <a:solidFill>
                        <a:srgbClr val="ADADEB"/>
                      </a:solidFill>
                    </a:lnB>
                    <a:noFill/>
                  </a:tcPr>
                </a:tc>
                <a:tc>
                  <a:txBody>
                    <a:bodyPr/>
                    <a:lstStyle/>
                    <a:p>
                      <a:pPr algn="ctr">
                        <a:defRPr sz="1300">
                          <a:solidFill>
                            <a:srgbClr val="FFFFFF"/>
                          </a:solidFill>
                          <a:sym typeface="Arial"/>
                        </a:defRPr>
                      </a:pPr>
                      <a:r>
                        <a:rPr sz="1400" b="1">
                          <a:solidFill>
                            <a:schemeClr val="bg1"/>
                          </a:solidFill>
                        </a:rPr>
                        <a:t>Not performed for </a:t>
                      </a:r>
                    </a:p>
                    <a:p>
                      <a:pPr algn="ctr">
                        <a:defRPr sz="1300">
                          <a:solidFill>
                            <a:srgbClr val="FFFFFF"/>
                          </a:solidFill>
                          <a:sym typeface="Arial"/>
                        </a:defRPr>
                      </a:pPr>
                      <a:r>
                        <a:rPr sz="1400" b="1">
                          <a:solidFill>
                            <a:schemeClr val="bg1"/>
                          </a:solidFill>
                        </a:rPr>
                        <a:t>non-visual reasons</a:t>
                      </a:r>
                    </a:p>
                  </a:txBody>
                  <a:tcPr marL="45714" marR="45714" marT="45714" marB="45714" horzOverflow="overflow">
                    <a:lnL w="19050">
                      <a:solidFill>
                        <a:srgbClr val="ADADEB"/>
                      </a:solidFill>
                    </a:lnL>
                    <a:lnR w="28575">
                      <a:solidFill>
                        <a:srgbClr val="ADADEB"/>
                      </a:solidFill>
                    </a:lnR>
                    <a:lnT w="28575">
                      <a:solidFill>
                        <a:srgbClr val="ADADEB"/>
                      </a:solidFill>
                    </a:lnT>
                    <a:lnB w="19050">
                      <a:solidFill>
                        <a:srgbClr val="ADADEB"/>
                      </a:solidFill>
                    </a:lnB>
                    <a:noFill/>
                  </a:tcPr>
                </a:tc>
                <a:extLst>
                  <a:ext uri="{0D108BD9-81ED-4DB2-BD59-A6C34878D82A}">
                    <a16:rowId xmlns:a16="http://schemas.microsoft.com/office/drawing/2014/main" val="10000"/>
                  </a:ext>
                </a:extLst>
              </a:tr>
              <a:tr h="290512">
                <a:tc>
                  <a:txBody>
                    <a:bodyPr/>
                    <a:lstStyle/>
                    <a:p>
                      <a:pPr algn="l">
                        <a:defRPr sz="1800"/>
                      </a:pPr>
                      <a:r>
                        <a:rPr sz="1400" b="1">
                          <a:solidFill>
                            <a:schemeClr val="bg1"/>
                          </a:solidFill>
                          <a:sym typeface="Arial"/>
                        </a:rPr>
                        <a:t>1. Reading newspapers</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01"/>
                  </a:ext>
                </a:extLst>
              </a:tr>
              <a:tr h="288925">
                <a:tc>
                  <a:txBody>
                    <a:bodyPr/>
                    <a:lstStyle/>
                    <a:p>
                      <a:pPr algn="l">
                        <a:defRPr sz="1800"/>
                      </a:pPr>
                      <a:r>
                        <a:rPr sz="1400" b="1">
                          <a:solidFill>
                            <a:schemeClr val="bg1"/>
                          </a:solidFill>
                          <a:sym typeface="Arial"/>
                        </a:rPr>
                        <a:t>2. Walking after dark</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02"/>
                  </a:ext>
                </a:extLst>
              </a:tr>
              <a:tr h="288925">
                <a:tc>
                  <a:txBody>
                    <a:bodyPr/>
                    <a:lstStyle/>
                    <a:p>
                      <a:pPr algn="l">
                        <a:defRPr sz="1800"/>
                      </a:pPr>
                      <a:r>
                        <a:rPr sz="1400" b="1">
                          <a:solidFill>
                            <a:schemeClr val="bg1"/>
                          </a:solidFill>
                          <a:sym typeface="Arial"/>
                        </a:rPr>
                        <a:t>3. Seeing at night</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03"/>
                  </a:ext>
                </a:extLst>
              </a:tr>
              <a:tr h="290512">
                <a:tc>
                  <a:txBody>
                    <a:bodyPr/>
                    <a:lstStyle/>
                    <a:p>
                      <a:pPr algn="l">
                        <a:defRPr sz="1800"/>
                      </a:pPr>
                      <a:r>
                        <a:rPr sz="1400" b="1">
                          <a:solidFill>
                            <a:schemeClr val="bg1"/>
                          </a:solidFill>
                          <a:sym typeface="Arial"/>
                        </a:rPr>
                        <a:t>4. Walking on uneven  ground</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04"/>
                  </a:ext>
                </a:extLst>
              </a:tr>
              <a:tr h="288925">
                <a:tc>
                  <a:txBody>
                    <a:bodyPr/>
                    <a:lstStyle/>
                    <a:p>
                      <a:pPr algn="l">
                        <a:defRPr sz="1800"/>
                      </a:pPr>
                      <a:r>
                        <a:rPr sz="1400" b="1">
                          <a:solidFill>
                            <a:schemeClr val="bg1"/>
                          </a:solidFill>
                          <a:sym typeface="Arial"/>
                        </a:rPr>
                        <a:t>5. Adjusting to bright lights</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05"/>
                  </a:ext>
                </a:extLst>
              </a:tr>
              <a:tr h="290512">
                <a:tc>
                  <a:txBody>
                    <a:bodyPr/>
                    <a:lstStyle/>
                    <a:p>
                      <a:pPr algn="l">
                        <a:defRPr sz="1800"/>
                      </a:pPr>
                      <a:r>
                        <a:rPr sz="1400" b="1">
                          <a:solidFill>
                            <a:schemeClr val="bg1"/>
                          </a:solidFill>
                          <a:sym typeface="Arial"/>
                        </a:rPr>
                        <a:t>6. Adjusting to dim  lights</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06"/>
                  </a:ext>
                </a:extLst>
              </a:tr>
              <a:tr h="327025">
                <a:tc>
                  <a:txBody>
                    <a:bodyPr/>
                    <a:lstStyle/>
                    <a:p>
                      <a:pPr algn="l">
                        <a:defRPr sz="1800"/>
                      </a:pPr>
                      <a:r>
                        <a:rPr sz="1400" b="1">
                          <a:solidFill>
                            <a:schemeClr val="bg1"/>
                          </a:solidFill>
                          <a:sym typeface="Arial"/>
                        </a:rPr>
                        <a:t>7. Going from light to dark: vice  versa</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07"/>
                  </a:ext>
                </a:extLst>
              </a:tr>
              <a:tr h="288925">
                <a:tc>
                  <a:txBody>
                    <a:bodyPr/>
                    <a:lstStyle/>
                    <a:p>
                      <a:pPr algn="l">
                        <a:defRPr sz="1800"/>
                      </a:pPr>
                      <a:r>
                        <a:rPr sz="1400" b="1">
                          <a:solidFill>
                            <a:schemeClr val="bg1"/>
                          </a:solidFill>
                          <a:sym typeface="Arial"/>
                        </a:rPr>
                        <a:t>8. Tripping over  objects</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08"/>
                  </a:ext>
                </a:extLst>
              </a:tr>
              <a:tr h="288925">
                <a:tc>
                  <a:txBody>
                    <a:bodyPr/>
                    <a:lstStyle/>
                    <a:p>
                      <a:pPr algn="l">
                        <a:defRPr sz="1800"/>
                      </a:pPr>
                      <a:r>
                        <a:rPr sz="1400" b="1">
                          <a:solidFill>
                            <a:schemeClr val="bg1"/>
                          </a:solidFill>
                          <a:sym typeface="Arial"/>
                        </a:rPr>
                        <a:t>9. Seeing objects  coming from the   side</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09"/>
                  </a:ext>
                </a:extLst>
              </a:tr>
              <a:tr h="290512">
                <a:tc>
                  <a:txBody>
                    <a:bodyPr/>
                    <a:lstStyle/>
                    <a:p>
                      <a:pPr algn="l">
                        <a:defRPr sz="1800"/>
                      </a:pPr>
                      <a:r>
                        <a:rPr sz="1400" b="1">
                          <a:solidFill>
                            <a:schemeClr val="bg1"/>
                          </a:solidFill>
                          <a:sym typeface="Arial"/>
                        </a:rPr>
                        <a:t>10. Crossing the road</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10"/>
                  </a:ext>
                </a:extLst>
              </a:tr>
              <a:tr h="288925">
                <a:tc>
                  <a:txBody>
                    <a:bodyPr/>
                    <a:lstStyle/>
                    <a:p>
                      <a:pPr algn="l">
                        <a:defRPr sz="1800"/>
                      </a:pPr>
                      <a:r>
                        <a:rPr sz="1400" b="1">
                          <a:solidFill>
                            <a:schemeClr val="bg1"/>
                          </a:solidFill>
                          <a:sym typeface="Arial"/>
                        </a:rPr>
                        <a:t>11. Walking on steps/stairs</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11"/>
                  </a:ext>
                </a:extLst>
              </a:tr>
              <a:tr h="288925">
                <a:tc>
                  <a:txBody>
                    <a:bodyPr/>
                    <a:lstStyle/>
                    <a:p>
                      <a:pPr algn="l">
                        <a:defRPr sz="1800"/>
                      </a:pPr>
                      <a:r>
                        <a:rPr sz="1400" b="1">
                          <a:solidFill>
                            <a:schemeClr val="bg1"/>
                          </a:solidFill>
                          <a:sym typeface="Arial"/>
                        </a:rPr>
                        <a:t>12. Bumping into  objects</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12"/>
                  </a:ext>
                </a:extLst>
              </a:tr>
              <a:tr h="311150">
                <a:tc>
                  <a:txBody>
                    <a:bodyPr/>
                    <a:lstStyle/>
                    <a:p>
                      <a:pPr algn="l">
                        <a:defRPr sz="1800"/>
                      </a:pPr>
                      <a:r>
                        <a:rPr sz="1400" b="1">
                          <a:solidFill>
                            <a:schemeClr val="bg1"/>
                          </a:solidFill>
                          <a:sym typeface="Arial"/>
                        </a:rPr>
                        <a:t>13. Judging distances  of foot to step</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13"/>
                  </a:ext>
                </a:extLst>
              </a:tr>
              <a:tr h="290512">
                <a:tc>
                  <a:txBody>
                    <a:bodyPr/>
                    <a:lstStyle/>
                    <a:p>
                      <a:pPr algn="l">
                        <a:defRPr sz="1800"/>
                      </a:pPr>
                      <a:r>
                        <a:rPr sz="1400" b="1">
                          <a:solidFill>
                            <a:schemeClr val="bg1"/>
                          </a:solidFill>
                          <a:sym typeface="Arial"/>
                        </a:rPr>
                        <a:t>14. Finding dropped objects</a:t>
                      </a:r>
                    </a:p>
                  </a:txBody>
                  <a:tcPr marL="45714" marR="45714" marT="45714" marB="45714" horzOverflow="overflow">
                    <a:lnL w="28575">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19050">
                      <a:solidFill>
                        <a:srgbClr val="ADADEB"/>
                      </a:solidFill>
                    </a:lnB>
                    <a:noFill/>
                  </a:tcPr>
                </a:tc>
                <a:tc>
                  <a:txBody>
                    <a:bodyPr/>
                    <a:lstStyle/>
                    <a:p>
                      <a:pPr algn="ctr">
                        <a:defRPr sz="1800"/>
                      </a:pPr>
                      <a:r>
                        <a:rPr sz="1400" b="1">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19050">
                      <a:solidFill>
                        <a:srgbClr val="ADADEB"/>
                      </a:solidFill>
                    </a:lnB>
                    <a:noFill/>
                  </a:tcPr>
                </a:tc>
                <a:extLst>
                  <a:ext uri="{0D108BD9-81ED-4DB2-BD59-A6C34878D82A}">
                    <a16:rowId xmlns:a16="http://schemas.microsoft.com/office/drawing/2014/main" val="10014"/>
                  </a:ext>
                </a:extLst>
              </a:tr>
              <a:tr h="288925">
                <a:tc>
                  <a:txBody>
                    <a:bodyPr/>
                    <a:lstStyle/>
                    <a:p>
                      <a:pPr algn="l">
                        <a:defRPr sz="1800"/>
                      </a:pPr>
                      <a:r>
                        <a:rPr sz="1400" b="1">
                          <a:solidFill>
                            <a:schemeClr val="bg1"/>
                          </a:solidFill>
                          <a:sym typeface="Arial"/>
                        </a:rPr>
                        <a:t>15. Recognizing faces</a:t>
                      </a:r>
                    </a:p>
                  </a:txBody>
                  <a:tcPr marL="45714" marR="45714" marT="45714" marB="45714" horzOverflow="overflow">
                    <a:lnL w="28575">
                      <a:solidFill>
                        <a:srgbClr val="ADADEB"/>
                      </a:solidFill>
                    </a:lnL>
                    <a:lnR w="19050">
                      <a:solidFill>
                        <a:srgbClr val="ADADEB"/>
                      </a:solidFill>
                    </a:lnR>
                    <a:lnT w="19050">
                      <a:solidFill>
                        <a:srgbClr val="ADADEB"/>
                      </a:solidFill>
                    </a:lnT>
                    <a:lnB w="28575">
                      <a:solidFill>
                        <a:srgbClr val="ADADEB"/>
                      </a:solidFill>
                    </a:lnB>
                    <a:noFill/>
                  </a:tcPr>
                </a:tc>
                <a:tc>
                  <a:txBody>
                    <a:bodyPr/>
                    <a:lstStyle/>
                    <a:p>
                      <a:pPr algn="ctr">
                        <a:defRPr sz="1800"/>
                      </a:pPr>
                      <a:r>
                        <a:rPr sz="1400" b="1">
                          <a:solidFill>
                            <a:schemeClr val="bg1"/>
                          </a:solidFill>
                          <a:sym typeface="Arial"/>
                        </a:rPr>
                        <a:t>1</a:t>
                      </a:r>
                    </a:p>
                  </a:txBody>
                  <a:tcPr marL="45714" marR="45714" marT="45714" marB="45714" horzOverflow="overflow">
                    <a:lnL w="19050">
                      <a:solidFill>
                        <a:srgbClr val="ADADEB"/>
                      </a:solidFill>
                    </a:lnL>
                    <a:lnR w="19050">
                      <a:solidFill>
                        <a:srgbClr val="ADADEB"/>
                      </a:solidFill>
                    </a:lnR>
                    <a:lnT w="19050">
                      <a:solidFill>
                        <a:srgbClr val="ADADEB"/>
                      </a:solidFill>
                    </a:lnT>
                    <a:lnB w="28575">
                      <a:solidFill>
                        <a:srgbClr val="ADADEB"/>
                      </a:solidFill>
                    </a:lnB>
                    <a:noFill/>
                  </a:tcPr>
                </a:tc>
                <a:tc>
                  <a:txBody>
                    <a:bodyPr/>
                    <a:lstStyle/>
                    <a:p>
                      <a:pPr algn="ctr">
                        <a:defRPr sz="1800"/>
                      </a:pPr>
                      <a:r>
                        <a:rPr sz="1400" b="1">
                          <a:solidFill>
                            <a:schemeClr val="bg1"/>
                          </a:solidFill>
                          <a:sym typeface="Arial"/>
                        </a:rPr>
                        <a:t>2</a:t>
                      </a:r>
                    </a:p>
                  </a:txBody>
                  <a:tcPr marL="45714" marR="45714" marT="45714" marB="45714" horzOverflow="overflow">
                    <a:lnL w="19050">
                      <a:solidFill>
                        <a:srgbClr val="ADADEB"/>
                      </a:solidFill>
                    </a:lnL>
                    <a:lnR w="19050">
                      <a:solidFill>
                        <a:srgbClr val="ADADEB"/>
                      </a:solidFill>
                    </a:lnR>
                    <a:lnT w="19050">
                      <a:solidFill>
                        <a:srgbClr val="ADADEB"/>
                      </a:solidFill>
                    </a:lnT>
                    <a:lnB w="28575">
                      <a:solidFill>
                        <a:srgbClr val="ADADEB"/>
                      </a:solidFill>
                    </a:lnB>
                    <a:noFill/>
                  </a:tcPr>
                </a:tc>
                <a:tc>
                  <a:txBody>
                    <a:bodyPr/>
                    <a:lstStyle/>
                    <a:p>
                      <a:pPr algn="ctr">
                        <a:defRPr sz="1800"/>
                      </a:pPr>
                      <a:r>
                        <a:rPr sz="1400" b="1">
                          <a:solidFill>
                            <a:schemeClr val="bg1"/>
                          </a:solidFill>
                          <a:sym typeface="Arial"/>
                        </a:rPr>
                        <a:t>3</a:t>
                      </a:r>
                    </a:p>
                  </a:txBody>
                  <a:tcPr marL="45714" marR="45714" marT="45714" marB="45714" horzOverflow="overflow">
                    <a:lnL w="19050">
                      <a:solidFill>
                        <a:srgbClr val="ADADEB"/>
                      </a:solidFill>
                    </a:lnL>
                    <a:lnR w="19050">
                      <a:solidFill>
                        <a:srgbClr val="ADADEB"/>
                      </a:solidFill>
                    </a:lnR>
                    <a:lnT w="19050">
                      <a:solidFill>
                        <a:srgbClr val="ADADEB"/>
                      </a:solidFill>
                    </a:lnT>
                    <a:lnB w="28575">
                      <a:solidFill>
                        <a:srgbClr val="ADADEB"/>
                      </a:solidFill>
                    </a:lnB>
                    <a:noFill/>
                  </a:tcPr>
                </a:tc>
                <a:tc>
                  <a:txBody>
                    <a:bodyPr/>
                    <a:lstStyle/>
                    <a:p>
                      <a:pPr algn="ctr">
                        <a:defRPr sz="1800"/>
                      </a:pPr>
                      <a:r>
                        <a:rPr sz="1400" b="1">
                          <a:solidFill>
                            <a:schemeClr val="bg1"/>
                          </a:solidFill>
                          <a:sym typeface="Arial"/>
                        </a:rPr>
                        <a:t>4</a:t>
                      </a:r>
                    </a:p>
                  </a:txBody>
                  <a:tcPr marL="45714" marR="45714" marT="45714" marB="45714" horzOverflow="overflow">
                    <a:lnL w="19050">
                      <a:solidFill>
                        <a:srgbClr val="ADADEB"/>
                      </a:solidFill>
                    </a:lnL>
                    <a:lnR w="19050">
                      <a:solidFill>
                        <a:srgbClr val="ADADEB"/>
                      </a:solidFill>
                    </a:lnR>
                    <a:lnT w="19050">
                      <a:solidFill>
                        <a:srgbClr val="ADADEB"/>
                      </a:solidFill>
                    </a:lnT>
                    <a:lnB w="28575">
                      <a:solidFill>
                        <a:srgbClr val="ADADEB"/>
                      </a:solidFill>
                    </a:lnB>
                    <a:noFill/>
                  </a:tcPr>
                </a:tc>
                <a:tc>
                  <a:txBody>
                    <a:bodyPr/>
                    <a:lstStyle/>
                    <a:p>
                      <a:pPr algn="ctr">
                        <a:defRPr sz="1800"/>
                      </a:pPr>
                      <a:r>
                        <a:rPr sz="1400" b="1">
                          <a:solidFill>
                            <a:schemeClr val="bg1"/>
                          </a:solidFill>
                          <a:sym typeface="Arial"/>
                        </a:rPr>
                        <a:t>5</a:t>
                      </a:r>
                    </a:p>
                  </a:txBody>
                  <a:tcPr marL="45714" marR="45714" marT="45714" marB="45714" horzOverflow="overflow">
                    <a:lnL w="19050">
                      <a:solidFill>
                        <a:srgbClr val="ADADEB"/>
                      </a:solidFill>
                    </a:lnL>
                    <a:lnR w="19050">
                      <a:solidFill>
                        <a:srgbClr val="ADADEB"/>
                      </a:solidFill>
                    </a:lnR>
                    <a:lnT w="19050">
                      <a:solidFill>
                        <a:srgbClr val="ADADEB"/>
                      </a:solidFill>
                    </a:lnT>
                    <a:lnB w="28575">
                      <a:solidFill>
                        <a:srgbClr val="ADADEB"/>
                      </a:solidFill>
                    </a:lnB>
                    <a:noFill/>
                  </a:tcPr>
                </a:tc>
                <a:tc>
                  <a:txBody>
                    <a:bodyPr/>
                    <a:lstStyle/>
                    <a:p>
                      <a:pPr algn="ctr">
                        <a:defRPr sz="1800"/>
                      </a:pPr>
                      <a:r>
                        <a:rPr sz="1400" b="1" dirty="0">
                          <a:solidFill>
                            <a:schemeClr val="bg1"/>
                          </a:solidFill>
                          <a:sym typeface="Arial"/>
                        </a:rPr>
                        <a:t>0</a:t>
                      </a:r>
                    </a:p>
                  </a:txBody>
                  <a:tcPr marL="45714" marR="45714" marT="45714" marB="45714" horzOverflow="overflow">
                    <a:lnL w="19050">
                      <a:solidFill>
                        <a:srgbClr val="ADADEB"/>
                      </a:solidFill>
                    </a:lnL>
                    <a:lnR w="28575">
                      <a:solidFill>
                        <a:srgbClr val="ADADEB"/>
                      </a:solidFill>
                    </a:lnR>
                    <a:lnT w="19050">
                      <a:solidFill>
                        <a:srgbClr val="ADADEB"/>
                      </a:solidFill>
                    </a:lnT>
                    <a:lnB w="28575">
                      <a:solidFill>
                        <a:srgbClr val="ADADEB"/>
                      </a:solidFill>
                    </a:lnB>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33847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1142814"/>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A394AA87-BFD6-CC49-A867-3A3E7F21C6F1}"/>
              </a:ext>
            </a:extLst>
          </p:cNvPr>
          <p:cNvSpPr txBox="1"/>
          <p:nvPr/>
        </p:nvSpPr>
        <p:spPr>
          <a:xfrm>
            <a:off x="387927" y="296458"/>
            <a:ext cx="2778325" cy="584775"/>
          </a:xfrm>
          <a:prstGeom prst="rect">
            <a:avLst/>
          </a:prstGeom>
          <a:noFill/>
        </p:spPr>
        <p:txBody>
          <a:bodyPr wrap="none" rtlCol="0">
            <a:spAutoFit/>
          </a:bodyPr>
          <a:lstStyle/>
          <a:p>
            <a:r>
              <a:rPr lang="en-ID" sz="3200" b="1" dirty="0"/>
              <a:t>Quality of life</a:t>
            </a:r>
            <a:endParaRPr lang="en-US" sz="3200" b="1" dirty="0"/>
          </a:p>
        </p:txBody>
      </p:sp>
      <p:sp>
        <p:nvSpPr>
          <p:cNvPr id="12" name="Glau-QoL…">
            <a:extLst>
              <a:ext uri="{FF2B5EF4-FFF2-40B4-BE49-F238E27FC236}">
                <a16:creationId xmlns:a16="http://schemas.microsoft.com/office/drawing/2014/main" id="{73B1DEB6-B1BC-1B43-B585-F29825C433EA}"/>
              </a:ext>
            </a:extLst>
          </p:cNvPr>
          <p:cNvSpPr txBox="1">
            <a:spLocks/>
          </p:cNvSpPr>
          <p:nvPr/>
        </p:nvSpPr>
        <p:spPr>
          <a:xfrm>
            <a:off x="313595" y="1670846"/>
            <a:ext cx="11366914" cy="43862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buFont typeface="Wingdings 3" charset="2"/>
              <a:buChar char="•"/>
            </a:pPr>
            <a:r>
              <a:rPr lang="en-ID" sz="3200" b="1" dirty="0" err="1">
                <a:solidFill>
                  <a:schemeClr val="tx2">
                    <a:lumMod val="10000"/>
                  </a:schemeClr>
                </a:solidFill>
              </a:rPr>
              <a:t>Glau</a:t>
            </a:r>
            <a:r>
              <a:rPr lang="en-ID" sz="3200" b="1" dirty="0">
                <a:solidFill>
                  <a:schemeClr val="tx2">
                    <a:lumMod val="10000"/>
                  </a:schemeClr>
                </a:solidFill>
              </a:rPr>
              <a:t>-QoL </a:t>
            </a:r>
          </a:p>
          <a:p>
            <a:pPr marL="765175" lvl="1">
              <a:lnSpc>
                <a:spcPct val="90000"/>
              </a:lnSpc>
              <a:spcBef>
                <a:spcPts val="0"/>
              </a:spcBef>
              <a:defRPr sz="2800"/>
            </a:pPr>
            <a:r>
              <a:rPr lang="en-ID" sz="3200" dirty="0">
                <a:solidFill>
                  <a:schemeClr val="tx2">
                    <a:lumMod val="10000"/>
                  </a:schemeClr>
                </a:solidFill>
              </a:rPr>
              <a:t>Likewise, in a multicentre study, QOL correlated with glaucoma stage</a:t>
            </a:r>
          </a:p>
          <a:p>
            <a:pPr marL="765175" lvl="1">
              <a:lnSpc>
                <a:spcPct val="90000"/>
              </a:lnSpc>
              <a:spcBef>
                <a:spcPts val="0"/>
              </a:spcBef>
              <a:defRPr sz="2800"/>
            </a:pPr>
            <a:r>
              <a:rPr lang="en-ID" sz="3200" dirty="0">
                <a:solidFill>
                  <a:schemeClr val="tx2">
                    <a:lumMod val="10000"/>
                  </a:schemeClr>
                </a:solidFill>
              </a:rPr>
              <a:t>Several domains of the </a:t>
            </a:r>
            <a:r>
              <a:rPr lang="en-ID" sz="3200" dirty="0" err="1">
                <a:solidFill>
                  <a:schemeClr val="tx2">
                    <a:lumMod val="10000"/>
                  </a:schemeClr>
                </a:solidFill>
              </a:rPr>
              <a:t>Glau</a:t>
            </a:r>
            <a:r>
              <a:rPr lang="en-ID" sz="3200" dirty="0">
                <a:solidFill>
                  <a:schemeClr val="tx2">
                    <a:lumMod val="10000"/>
                  </a:schemeClr>
                </a:solidFill>
              </a:rPr>
              <a:t>-QoL were worse for patients with more advanced stages of glaucoma</a:t>
            </a:r>
          </a:p>
          <a:p>
            <a:pPr marL="1243012" lvl="2" indent="-287337">
              <a:lnSpc>
                <a:spcPct val="90000"/>
              </a:lnSpc>
              <a:spcBef>
                <a:spcPts val="0"/>
              </a:spcBef>
              <a:defRPr sz="2400"/>
            </a:pPr>
            <a:r>
              <a:rPr lang="en-ID" sz="3200" dirty="0">
                <a:solidFill>
                  <a:schemeClr val="tx2">
                    <a:lumMod val="10000"/>
                  </a:schemeClr>
                </a:solidFill>
              </a:rPr>
              <a:t>‘Anxiety and Burden of Treatment’ worse at first diagnosis, followed by worse quality of </a:t>
            </a:r>
            <a:br>
              <a:rPr lang="en-ID" sz="3200" dirty="0">
                <a:solidFill>
                  <a:schemeClr val="tx2">
                    <a:lumMod val="10000"/>
                  </a:schemeClr>
                </a:solidFill>
              </a:rPr>
            </a:br>
            <a:r>
              <a:rPr lang="en-ID" sz="3200" dirty="0">
                <a:solidFill>
                  <a:schemeClr val="tx2">
                    <a:lumMod val="10000"/>
                  </a:schemeClr>
                </a:solidFill>
              </a:rPr>
              <a:t>life in ‘Driving’, ‘Daily Life’, ‘Psychological Wellbeing’ and ‘Self-Image’ with more advanced disease</a:t>
            </a:r>
          </a:p>
        </p:txBody>
      </p:sp>
      <p:sp>
        <p:nvSpPr>
          <p:cNvPr id="14" name="Béchetoille A et al. Acta Ophthalmol 2008; 86: 71–80.">
            <a:extLst>
              <a:ext uri="{FF2B5EF4-FFF2-40B4-BE49-F238E27FC236}">
                <a16:creationId xmlns:a16="http://schemas.microsoft.com/office/drawing/2014/main" id="{ABB55A9C-8689-3547-B5DA-70DBEE352B29}"/>
              </a:ext>
            </a:extLst>
          </p:cNvPr>
          <p:cNvSpPr txBox="1"/>
          <p:nvPr/>
        </p:nvSpPr>
        <p:spPr>
          <a:xfrm>
            <a:off x="5567476" y="6485652"/>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a:solidFill>
                  <a:schemeClr val="tx2">
                    <a:lumMod val="10000"/>
                  </a:schemeClr>
                </a:solidFill>
              </a:rPr>
              <a:t>Béchetoille A </a:t>
            </a:r>
            <a:r>
              <a:rPr i="1">
                <a:solidFill>
                  <a:schemeClr val="tx2">
                    <a:lumMod val="10000"/>
                  </a:schemeClr>
                </a:solidFill>
              </a:rPr>
              <a:t>et al</a:t>
            </a:r>
            <a:r>
              <a:rPr>
                <a:solidFill>
                  <a:schemeClr val="tx2">
                    <a:lumMod val="10000"/>
                  </a:schemeClr>
                </a:solidFill>
              </a:rPr>
              <a:t>. </a:t>
            </a:r>
            <a:r>
              <a:rPr i="1">
                <a:solidFill>
                  <a:schemeClr val="tx2">
                    <a:lumMod val="10000"/>
                  </a:schemeClr>
                </a:solidFill>
              </a:rPr>
              <a:t>Acta Ophthalmol</a:t>
            </a:r>
            <a:r>
              <a:rPr>
                <a:solidFill>
                  <a:schemeClr val="tx2">
                    <a:lumMod val="10000"/>
                  </a:schemeClr>
                </a:solidFill>
              </a:rPr>
              <a:t> 2008; 86: 71–80.</a:t>
            </a:r>
          </a:p>
        </p:txBody>
      </p:sp>
    </p:spTree>
    <p:extLst>
      <p:ext uri="{BB962C8B-B14F-4D97-AF65-F5344CB8AC3E}">
        <p14:creationId xmlns:p14="http://schemas.microsoft.com/office/powerpoint/2010/main" val="37367069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TextBox 11">
            <a:extLst>
              <a:ext uri="{FF2B5EF4-FFF2-40B4-BE49-F238E27FC236}">
                <a16:creationId xmlns:a16="http://schemas.microsoft.com/office/drawing/2014/main" id="{5F60DDDD-1930-5148-BD85-3BD1DF1C0B50}"/>
              </a:ext>
            </a:extLst>
          </p:cNvPr>
          <p:cNvSpPr txBox="1"/>
          <p:nvPr/>
        </p:nvSpPr>
        <p:spPr>
          <a:xfrm>
            <a:off x="360948" y="4071"/>
            <a:ext cx="4491935" cy="584775"/>
          </a:xfrm>
          <a:prstGeom prst="rect">
            <a:avLst/>
          </a:prstGeom>
          <a:noFill/>
        </p:spPr>
        <p:txBody>
          <a:bodyPr wrap="none" rtlCol="0">
            <a:spAutoFit/>
          </a:bodyPr>
          <a:lstStyle/>
          <a:p>
            <a:r>
              <a:rPr lang="en-ID" sz="3200" b="1" dirty="0"/>
              <a:t>GQL-15 questionnaire</a:t>
            </a:r>
            <a:endParaRPr lang="en-US" sz="3200" b="1" dirty="0"/>
          </a:p>
        </p:txBody>
      </p:sp>
      <p:sp>
        <p:nvSpPr>
          <p:cNvPr id="14" name="Subscale scores…">
            <a:extLst>
              <a:ext uri="{FF2B5EF4-FFF2-40B4-BE49-F238E27FC236}">
                <a16:creationId xmlns:a16="http://schemas.microsoft.com/office/drawing/2014/main" id="{18814CE5-10DB-1E48-AD07-C15D94995F0F}"/>
              </a:ext>
            </a:extLst>
          </p:cNvPr>
          <p:cNvSpPr txBox="1">
            <a:spLocks/>
          </p:cNvSpPr>
          <p:nvPr/>
        </p:nvSpPr>
        <p:spPr>
          <a:xfrm>
            <a:off x="671511" y="1938336"/>
            <a:ext cx="8015290" cy="4114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130000"/>
              </a:lnSpc>
              <a:buFont typeface="Wingdings 3" charset="2"/>
              <a:buChar char="•"/>
            </a:pPr>
            <a:r>
              <a:rPr lang="en-ID" sz="3200" b="1" dirty="0">
                <a:solidFill>
                  <a:schemeClr val="bg1"/>
                </a:solidFill>
              </a:rPr>
              <a:t>Subscale scores</a:t>
            </a:r>
          </a:p>
          <a:p>
            <a:pPr>
              <a:lnSpc>
                <a:spcPct val="110000"/>
              </a:lnSpc>
              <a:spcBef>
                <a:spcPts val="600"/>
              </a:spcBef>
              <a:buSzTx/>
              <a:buFont typeface="Wingdings 3" charset="2"/>
              <a:buNone/>
              <a:defRPr sz="2800"/>
            </a:pPr>
            <a:r>
              <a:rPr lang="en-ID" sz="2800" dirty="0">
                <a:solidFill>
                  <a:schemeClr val="bg1"/>
                </a:solidFill>
              </a:rPr>
              <a:t>	0 (no difficulty) </a:t>
            </a:r>
            <a:r>
              <a:rPr lang="en-ID" sz="2800" dirty="0">
                <a:solidFill>
                  <a:schemeClr val="bg1"/>
                </a:solidFill>
                <a:latin typeface="Wingdings"/>
                <a:ea typeface="Wingdings"/>
                <a:cs typeface="Wingdings"/>
                <a:sym typeface="Wingdings"/>
              </a:rPr>
              <a:t> </a:t>
            </a:r>
            <a:r>
              <a:rPr lang="en-ID" sz="2800" dirty="0">
                <a:solidFill>
                  <a:schemeClr val="bg1"/>
                </a:solidFill>
              </a:rPr>
              <a:t>100 (severe difficulty)</a:t>
            </a:r>
          </a:p>
          <a:p>
            <a:pPr>
              <a:lnSpc>
                <a:spcPct val="130000"/>
              </a:lnSpc>
              <a:spcBef>
                <a:spcPts val="3000"/>
              </a:spcBef>
              <a:buFont typeface="Wingdings 3" charset="2"/>
              <a:buChar char="•"/>
            </a:pPr>
            <a:r>
              <a:rPr lang="en-ID" sz="3200" b="1" dirty="0">
                <a:solidFill>
                  <a:schemeClr val="bg1"/>
                </a:solidFill>
              </a:rPr>
              <a:t>Summary scores</a:t>
            </a:r>
          </a:p>
          <a:p>
            <a:pPr>
              <a:lnSpc>
                <a:spcPct val="110000"/>
              </a:lnSpc>
              <a:spcBef>
                <a:spcPts val="600"/>
              </a:spcBef>
              <a:buSzTx/>
              <a:buFont typeface="Wingdings 3" charset="2"/>
              <a:buNone/>
            </a:pPr>
            <a:r>
              <a:rPr lang="en-ID" dirty="0">
                <a:solidFill>
                  <a:schemeClr val="bg1"/>
                </a:solidFill>
              </a:rPr>
              <a:t>	</a:t>
            </a:r>
            <a:r>
              <a:rPr lang="en-ID" sz="2800" dirty="0">
                <a:solidFill>
                  <a:schemeClr val="bg1"/>
                </a:solidFill>
              </a:rPr>
              <a:t>1 (no difficulty) </a:t>
            </a:r>
            <a:r>
              <a:rPr lang="en-ID" sz="2800" dirty="0">
                <a:solidFill>
                  <a:schemeClr val="bg1"/>
                </a:solidFill>
                <a:latin typeface="Wingdings"/>
                <a:ea typeface="Wingdings"/>
                <a:cs typeface="Wingdings"/>
                <a:sym typeface="Wingdings"/>
              </a:rPr>
              <a:t> </a:t>
            </a:r>
            <a:r>
              <a:rPr lang="en-ID" sz="2800" dirty="0">
                <a:solidFill>
                  <a:schemeClr val="bg1"/>
                </a:solidFill>
              </a:rPr>
              <a:t>5 (severe difficulty)</a:t>
            </a:r>
          </a:p>
        </p:txBody>
      </p:sp>
    </p:spTree>
    <p:extLst>
      <p:ext uri="{BB962C8B-B14F-4D97-AF65-F5344CB8AC3E}">
        <p14:creationId xmlns:p14="http://schemas.microsoft.com/office/powerpoint/2010/main" val="12046151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39840" y="843807"/>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TextBox 11">
            <a:extLst>
              <a:ext uri="{FF2B5EF4-FFF2-40B4-BE49-F238E27FC236}">
                <a16:creationId xmlns:a16="http://schemas.microsoft.com/office/drawing/2014/main" id="{90FD6404-B2C5-9F47-A1B1-ADEB484A252E}"/>
              </a:ext>
            </a:extLst>
          </p:cNvPr>
          <p:cNvSpPr txBox="1"/>
          <p:nvPr/>
        </p:nvSpPr>
        <p:spPr>
          <a:xfrm>
            <a:off x="360948" y="4071"/>
            <a:ext cx="4491935" cy="584775"/>
          </a:xfrm>
          <a:prstGeom prst="rect">
            <a:avLst/>
          </a:prstGeom>
          <a:noFill/>
        </p:spPr>
        <p:txBody>
          <a:bodyPr wrap="none" rtlCol="0">
            <a:spAutoFit/>
          </a:bodyPr>
          <a:lstStyle/>
          <a:p>
            <a:r>
              <a:rPr lang="en-ID" sz="3200" b="1" dirty="0"/>
              <a:t>GQL-15 questionnaire</a:t>
            </a:r>
            <a:endParaRPr lang="en-US" sz="3200" b="1" dirty="0"/>
          </a:p>
        </p:txBody>
      </p:sp>
      <p:sp>
        <p:nvSpPr>
          <p:cNvPr id="14" name="GQL-15…">
            <a:extLst>
              <a:ext uri="{FF2B5EF4-FFF2-40B4-BE49-F238E27FC236}">
                <a16:creationId xmlns:a16="http://schemas.microsoft.com/office/drawing/2014/main" id="{0123FBF6-EE62-1E4A-B6B6-CF0FB3527FE0}"/>
              </a:ext>
            </a:extLst>
          </p:cNvPr>
          <p:cNvSpPr txBox="1">
            <a:spLocks/>
          </p:cNvSpPr>
          <p:nvPr/>
        </p:nvSpPr>
        <p:spPr>
          <a:xfrm>
            <a:off x="608443" y="1514419"/>
            <a:ext cx="9729788" cy="43862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3" charset="2"/>
              <a:buChar char="•"/>
            </a:pPr>
            <a:r>
              <a:rPr lang="en-ID" sz="3200" b="1" dirty="0">
                <a:solidFill>
                  <a:schemeClr val="bg1"/>
                </a:solidFill>
              </a:rPr>
              <a:t>GQL-15</a:t>
            </a:r>
          </a:p>
          <a:p>
            <a:pPr marL="765175" lvl="1">
              <a:spcBef>
                <a:spcPts val="0"/>
              </a:spcBef>
              <a:defRPr sz="2800"/>
            </a:pPr>
            <a:r>
              <a:rPr lang="en-ID" sz="2800" dirty="0">
                <a:solidFill>
                  <a:schemeClr val="bg1"/>
                </a:solidFill>
              </a:rPr>
              <a:t>Glaucoma patients reported greater difficulty in vision-related function than controls (mean summary scores = </a:t>
            </a:r>
            <a:br>
              <a:rPr lang="en-ID" sz="2800" dirty="0">
                <a:solidFill>
                  <a:schemeClr val="bg1"/>
                </a:solidFill>
              </a:rPr>
            </a:br>
            <a:r>
              <a:rPr lang="en-ID" sz="2800" dirty="0">
                <a:solidFill>
                  <a:schemeClr val="bg1"/>
                </a:solidFill>
              </a:rPr>
              <a:t>30.5 vs. 18.5, respectively; p&lt;0.001)</a:t>
            </a:r>
          </a:p>
          <a:p>
            <a:pPr marL="765175" lvl="1">
              <a:spcBef>
                <a:spcPts val="0"/>
              </a:spcBef>
              <a:defRPr sz="2800"/>
            </a:pPr>
            <a:r>
              <a:rPr lang="en-ID" sz="2800" dirty="0">
                <a:solidFill>
                  <a:schemeClr val="bg1"/>
                </a:solidFill>
              </a:rPr>
              <a:t>Significant differences in mean ranks of summary scores between patients with mild, moderate and severe glaucoma</a:t>
            </a:r>
          </a:p>
          <a:p>
            <a:pPr marL="765175" lvl="1">
              <a:spcBef>
                <a:spcPts val="0"/>
              </a:spcBef>
              <a:defRPr sz="2800"/>
            </a:pPr>
            <a:r>
              <a:rPr lang="en-ID" sz="2800" dirty="0">
                <a:solidFill>
                  <a:schemeClr val="bg1"/>
                </a:solidFill>
              </a:rPr>
              <a:t>Correlated with perimetric MD (r = –0.60)</a:t>
            </a:r>
          </a:p>
        </p:txBody>
      </p:sp>
      <p:sp>
        <p:nvSpPr>
          <p:cNvPr id="16" name="Nelson P et al. J Glaucoma 2003; 12: 139–50.">
            <a:extLst>
              <a:ext uri="{FF2B5EF4-FFF2-40B4-BE49-F238E27FC236}">
                <a16:creationId xmlns:a16="http://schemas.microsoft.com/office/drawing/2014/main" id="{97214C9A-43C8-964A-99BD-81DD31E50280}"/>
              </a:ext>
            </a:extLst>
          </p:cNvPr>
          <p:cNvSpPr txBox="1"/>
          <p:nvPr/>
        </p:nvSpPr>
        <p:spPr>
          <a:xfrm>
            <a:off x="4343082" y="6565901"/>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a:solidFill>
                  <a:schemeClr val="bg1"/>
                </a:solidFill>
              </a:rPr>
              <a:t>Nelson P </a:t>
            </a:r>
            <a:r>
              <a:rPr i="1">
                <a:solidFill>
                  <a:schemeClr val="bg1"/>
                </a:solidFill>
              </a:rPr>
              <a:t>et al</a:t>
            </a:r>
            <a:r>
              <a:rPr>
                <a:solidFill>
                  <a:schemeClr val="bg1"/>
                </a:solidFill>
              </a:rPr>
              <a:t>. </a:t>
            </a:r>
            <a:r>
              <a:rPr i="1">
                <a:solidFill>
                  <a:schemeClr val="bg1"/>
                </a:solidFill>
              </a:rPr>
              <a:t>J Glaucoma</a:t>
            </a:r>
            <a:r>
              <a:rPr>
                <a:solidFill>
                  <a:schemeClr val="bg1"/>
                </a:solidFill>
              </a:rPr>
              <a:t> 2003; 12: 139–50.</a:t>
            </a:r>
          </a:p>
        </p:txBody>
      </p:sp>
    </p:spTree>
    <p:extLst>
      <p:ext uri="{BB962C8B-B14F-4D97-AF65-F5344CB8AC3E}">
        <p14:creationId xmlns:p14="http://schemas.microsoft.com/office/powerpoint/2010/main" val="13303612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TextBox 11">
            <a:extLst>
              <a:ext uri="{FF2B5EF4-FFF2-40B4-BE49-F238E27FC236}">
                <a16:creationId xmlns:a16="http://schemas.microsoft.com/office/drawing/2014/main" id="{FD78915C-6DC3-CC49-84AB-FEF5FAA6C2DC}"/>
              </a:ext>
            </a:extLst>
          </p:cNvPr>
          <p:cNvSpPr txBox="1"/>
          <p:nvPr/>
        </p:nvSpPr>
        <p:spPr>
          <a:xfrm>
            <a:off x="360948" y="4071"/>
            <a:ext cx="4491935" cy="584775"/>
          </a:xfrm>
          <a:prstGeom prst="rect">
            <a:avLst/>
          </a:prstGeom>
          <a:noFill/>
        </p:spPr>
        <p:txBody>
          <a:bodyPr wrap="none" rtlCol="0">
            <a:spAutoFit/>
          </a:bodyPr>
          <a:lstStyle/>
          <a:p>
            <a:r>
              <a:rPr lang="en-ID" sz="3200" b="1" dirty="0"/>
              <a:t>GQL-15 questionnaire</a:t>
            </a:r>
            <a:endParaRPr lang="en-US" sz="3200" b="1" dirty="0"/>
          </a:p>
        </p:txBody>
      </p:sp>
      <p:sp>
        <p:nvSpPr>
          <p:cNvPr id="14" name="GQL-15 summary scores for 121 glaucoma patients…">
            <a:extLst>
              <a:ext uri="{FF2B5EF4-FFF2-40B4-BE49-F238E27FC236}">
                <a16:creationId xmlns:a16="http://schemas.microsoft.com/office/drawing/2014/main" id="{BA48B85E-15DA-CC44-8342-E34B08AE15A3}"/>
              </a:ext>
            </a:extLst>
          </p:cNvPr>
          <p:cNvSpPr txBox="1"/>
          <p:nvPr/>
        </p:nvSpPr>
        <p:spPr>
          <a:xfrm>
            <a:off x="571182" y="1142814"/>
            <a:ext cx="9830118"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342900" indent="-342900" algn="ctr">
              <a:defRPr sz="2400">
                <a:solidFill>
                  <a:srgbClr val="FFFFFF"/>
                </a:solidFill>
                <a:latin typeface="+mj-lt"/>
                <a:ea typeface="+mj-ea"/>
                <a:cs typeface="+mj-cs"/>
                <a:sym typeface="Arial"/>
              </a:defRPr>
            </a:pPr>
            <a:r>
              <a:rPr b="1" dirty="0">
                <a:solidFill>
                  <a:schemeClr val="bg1"/>
                </a:solidFill>
              </a:rPr>
              <a:t>GQL-15 summary scores for 121 glaucoma patients</a:t>
            </a:r>
          </a:p>
          <a:p>
            <a:pPr marL="342900" indent="-342900" algn="ctr">
              <a:defRPr sz="2400">
                <a:solidFill>
                  <a:srgbClr val="FFFFFF"/>
                </a:solidFill>
                <a:latin typeface="+mj-lt"/>
                <a:ea typeface="+mj-ea"/>
                <a:cs typeface="+mj-cs"/>
                <a:sym typeface="Arial"/>
              </a:defRPr>
            </a:pPr>
            <a:r>
              <a:rPr b="1" dirty="0">
                <a:solidFill>
                  <a:schemeClr val="bg1"/>
                </a:solidFill>
              </a:rPr>
              <a:t>classified by the Nelson Glaucoma Staging System (GSS)</a:t>
            </a:r>
          </a:p>
        </p:txBody>
      </p:sp>
      <p:graphicFrame>
        <p:nvGraphicFramePr>
          <p:cNvPr id="15" name="Table">
            <a:extLst>
              <a:ext uri="{FF2B5EF4-FFF2-40B4-BE49-F238E27FC236}">
                <a16:creationId xmlns:a16="http://schemas.microsoft.com/office/drawing/2014/main" id="{6BBD8FC1-AC04-9640-B75E-68C960392598}"/>
              </a:ext>
            </a:extLst>
          </p:cNvPr>
          <p:cNvGraphicFramePr/>
          <p:nvPr>
            <p:extLst>
              <p:ext uri="{D42A27DB-BD31-4B8C-83A1-F6EECF244321}">
                <p14:modId xmlns:p14="http://schemas.microsoft.com/office/powerpoint/2010/main" val="1894535930"/>
              </p:ext>
            </p:extLst>
          </p:nvPr>
        </p:nvGraphicFramePr>
        <p:xfrm>
          <a:off x="481853" y="2816936"/>
          <a:ext cx="11228294" cy="2654300"/>
        </p:xfrm>
        <a:graphic>
          <a:graphicData uri="http://schemas.openxmlformats.org/drawingml/2006/table">
            <a:tbl>
              <a:tblPr/>
              <a:tblGrid>
                <a:gridCol w="3850573">
                  <a:extLst>
                    <a:ext uri="{9D8B030D-6E8A-4147-A177-3AD203B41FA5}">
                      <a16:colId xmlns:a16="http://schemas.microsoft.com/office/drawing/2014/main" val="20000"/>
                    </a:ext>
                  </a:extLst>
                </a:gridCol>
                <a:gridCol w="1710687">
                  <a:extLst>
                    <a:ext uri="{9D8B030D-6E8A-4147-A177-3AD203B41FA5}">
                      <a16:colId xmlns:a16="http://schemas.microsoft.com/office/drawing/2014/main" val="20001"/>
                    </a:ext>
                  </a:extLst>
                </a:gridCol>
                <a:gridCol w="1924269">
                  <a:extLst>
                    <a:ext uri="{9D8B030D-6E8A-4147-A177-3AD203B41FA5}">
                      <a16:colId xmlns:a16="http://schemas.microsoft.com/office/drawing/2014/main" val="20002"/>
                    </a:ext>
                  </a:extLst>
                </a:gridCol>
                <a:gridCol w="1818496">
                  <a:extLst>
                    <a:ext uri="{9D8B030D-6E8A-4147-A177-3AD203B41FA5}">
                      <a16:colId xmlns:a16="http://schemas.microsoft.com/office/drawing/2014/main" val="20003"/>
                    </a:ext>
                  </a:extLst>
                </a:gridCol>
                <a:gridCol w="1924269">
                  <a:extLst>
                    <a:ext uri="{9D8B030D-6E8A-4147-A177-3AD203B41FA5}">
                      <a16:colId xmlns:a16="http://schemas.microsoft.com/office/drawing/2014/main" val="20004"/>
                    </a:ext>
                  </a:extLst>
                </a:gridCol>
              </a:tblGrid>
              <a:tr h="422275">
                <a:tc>
                  <a:txBody>
                    <a:bodyPr/>
                    <a:lstStyle/>
                    <a:p>
                      <a:pPr algn="l">
                        <a:spcBef>
                          <a:spcPts val="400"/>
                        </a:spcBef>
                        <a:defRPr sz="1800">
                          <a:solidFill>
                            <a:srgbClr val="FFFFFF"/>
                          </a:solidFill>
                          <a:sym typeface="Arial"/>
                        </a:defRPr>
                      </a:pPr>
                      <a:endParaRPr sz="2400" b="1" dirty="0">
                        <a:solidFill>
                          <a:schemeClr val="bg1"/>
                        </a:solidFill>
                      </a:endParaRPr>
                    </a:p>
                  </a:txBody>
                  <a:tcPr marL="45720" marR="45720"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a:solidFill>
                            <a:schemeClr val="bg1"/>
                          </a:solidFill>
                          <a:sym typeface="Arial"/>
                        </a:rPr>
                        <a:t>Mild</a:t>
                      </a:r>
                    </a:p>
                  </a:txBody>
                  <a:tcPr marL="45720" marR="45720"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a:solidFill>
                            <a:schemeClr val="bg1"/>
                          </a:solidFill>
                          <a:sym typeface="Arial"/>
                        </a:rPr>
                        <a:t>Moderate</a:t>
                      </a:r>
                    </a:p>
                  </a:txBody>
                  <a:tcPr marL="45720" marR="45720"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a:solidFill>
                            <a:schemeClr val="bg1"/>
                          </a:solidFill>
                          <a:sym typeface="Arial"/>
                        </a:rPr>
                        <a:t>Severe</a:t>
                      </a:r>
                    </a:p>
                  </a:txBody>
                  <a:tcPr marL="45720" marR="45720"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i="1">
                          <a:solidFill>
                            <a:schemeClr val="bg1"/>
                          </a:solidFill>
                          <a:sym typeface="Arial"/>
                        </a:rPr>
                        <a:t>P*</a:t>
                      </a:r>
                    </a:p>
                  </a:txBody>
                  <a:tcPr marL="45720" marR="45720" horzOverflow="overflow">
                    <a:lnL w="28575">
                      <a:solidFill>
                        <a:srgbClr val="ADADEB"/>
                      </a:solidFill>
                    </a:lnL>
                    <a:lnR w="28575">
                      <a:solidFill>
                        <a:srgbClr val="ADADEB"/>
                      </a:solidFill>
                    </a:lnR>
                    <a:lnT w="28575">
                      <a:solidFill>
                        <a:srgbClr val="ADADEB"/>
                      </a:solidFill>
                    </a:lnT>
                    <a:lnB w="28575">
                      <a:solidFill>
                        <a:srgbClr val="ADADEB"/>
                      </a:solidFill>
                    </a:lnB>
                    <a:noFill/>
                  </a:tcPr>
                </a:tc>
                <a:extLst>
                  <a:ext uri="{0D108BD9-81ED-4DB2-BD59-A6C34878D82A}">
                    <a16:rowId xmlns:a16="http://schemas.microsoft.com/office/drawing/2014/main" val="10000"/>
                  </a:ext>
                </a:extLst>
              </a:tr>
              <a:tr h="549275">
                <a:tc>
                  <a:txBody>
                    <a:bodyPr/>
                    <a:lstStyle/>
                    <a:p>
                      <a:pPr marL="342900" indent="-342900" algn="l">
                        <a:defRPr sz="1800"/>
                      </a:pPr>
                      <a:r>
                        <a:rPr sz="2400" b="1">
                          <a:solidFill>
                            <a:schemeClr val="bg1"/>
                          </a:solidFill>
                          <a:sym typeface="Arial"/>
                        </a:rPr>
                        <a:t>Mean GQL-15 score (SD)</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a:solidFill>
                            <a:schemeClr val="bg1"/>
                          </a:solidFill>
                          <a:sym typeface="Arial"/>
                        </a:rPr>
                        <a:t>21.7 (8.6)</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a:solidFill>
                            <a:schemeClr val="bg1"/>
                          </a:solidFill>
                          <a:sym typeface="Arial"/>
                        </a:rPr>
                        <a:t>29.6 (10.7)</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a:solidFill>
                            <a:schemeClr val="bg1"/>
                          </a:solidFill>
                          <a:sym typeface="Arial"/>
                        </a:rPr>
                        <a:t>40.0 (14.8)</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a:solidFill>
                            <a:schemeClr val="bg1"/>
                          </a:solidFill>
                          <a:sym typeface="Arial"/>
                        </a:rPr>
                        <a:t>&lt;0.001</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extLst>
                  <a:ext uri="{0D108BD9-81ED-4DB2-BD59-A6C34878D82A}">
                    <a16:rowId xmlns:a16="http://schemas.microsoft.com/office/drawing/2014/main" val="10001"/>
                  </a:ext>
                </a:extLst>
              </a:tr>
              <a:tr h="549275">
                <a:tc>
                  <a:txBody>
                    <a:bodyPr/>
                    <a:lstStyle/>
                    <a:p>
                      <a:pPr marL="342900" indent="-342900" algn="l">
                        <a:defRPr sz="1800"/>
                      </a:pPr>
                      <a:r>
                        <a:rPr sz="2400" b="1" dirty="0">
                          <a:solidFill>
                            <a:schemeClr val="bg1"/>
                          </a:solidFill>
                          <a:sym typeface="Arial"/>
                        </a:rPr>
                        <a:t>Mild versus moderate</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sz="2400" b="1">
                          <a:solidFill>
                            <a:schemeClr val="bg1"/>
                          </a:solidFill>
                          <a:sym typeface="Arial"/>
                        </a:rPr>
                        <a:t>–</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sz="2400" b="1">
                          <a:solidFill>
                            <a:schemeClr val="bg1"/>
                          </a:solidFill>
                          <a:sym typeface="Arial"/>
                        </a:rPr>
                        <a:t>–</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sz="2400" b="1">
                          <a:solidFill>
                            <a:schemeClr val="bg1"/>
                          </a:solidFill>
                          <a:sym typeface="Arial"/>
                        </a:rPr>
                        <a:t>–</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a:solidFill>
                            <a:schemeClr val="bg1"/>
                          </a:solidFill>
                          <a:sym typeface="Arial"/>
                        </a:rPr>
                        <a:t>0.007</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extLst>
                  <a:ext uri="{0D108BD9-81ED-4DB2-BD59-A6C34878D82A}">
                    <a16:rowId xmlns:a16="http://schemas.microsoft.com/office/drawing/2014/main" val="10002"/>
                  </a:ext>
                </a:extLst>
              </a:tr>
              <a:tr h="549275">
                <a:tc>
                  <a:txBody>
                    <a:bodyPr/>
                    <a:lstStyle/>
                    <a:p>
                      <a:pPr marL="342900" indent="-342900" algn="l">
                        <a:defRPr sz="1800"/>
                      </a:pPr>
                      <a:r>
                        <a:rPr sz="2400" b="1" dirty="0">
                          <a:solidFill>
                            <a:schemeClr val="bg1"/>
                          </a:solidFill>
                          <a:sym typeface="Arial"/>
                        </a:rPr>
                        <a:t>Mild versus severe</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sz="2400" b="1">
                          <a:solidFill>
                            <a:schemeClr val="bg1"/>
                          </a:solidFill>
                          <a:sym typeface="Arial"/>
                        </a:rPr>
                        <a:t>–</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sz="2400" b="1">
                          <a:solidFill>
                            <a:schemeClr val="bg1"/>
                          </a:solidFill>
                          <a:sym typeface="Arial"/>
                        </a:rPr>
                        <a:t>–</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sz="2400" b="1">
                          <a:solidFill>
                            <a:schemeClr val="bg1"/>
                          </a:solidFill>
                          <a:sym typeface="Arial"/>
                        </a:rPr>
                        <a:t>–</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a:solidFill>
                            <a:schemeClr val="bg1"/>
                          </a:solidFill>
                          <a:sym typeface="Arial"/>
                        </a:rPr>
                        <a:t>&lt;0.001</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extLst>
                  <a:ext uri="{0D108BD9-81ED-4DB2-BD59-A6C34878D82A}">
                    <a16:rowId xmlns:a16="http://schemas.microsoft.com/office/drawing/2014/main" val="10003"/>
                  </a:ext>
                </a:extLst>
              </a:tr>
              <a:tr h="549275">
                <a:tc>
                  <a:txBody>
                    <a:bodyPr/>
                    <a:lstStyle/>
                    <a:p>
                      <a:pPr marL="342900" indent="-342900" algn="l">
                        <a:defRPr sz="1800"/>
                      </a:pPr>
                      <a:r>
                        <a:rPr sz="2400" b="1">
                          <a:solidFill>
                            <a:schemeClr val="bg1"/>
                          </a:solidFill>
                          <a:sym typeface="Arial"/>
                        </a:rPr>
                        <a:t>Moderate versus severe</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sz="2400" b="1">
                          <a:solidFill>
                            <a:schemeClr val="bg1"/>
                          </a:solidFill>
                          <a:sym typeface="Arial"/>
                        </a:rPr>
                        <a:t>–</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sz="2400" b="1">
                          <a:solidFill>
                            <a:schemeClr val="bg1"/>
                          </a:solidFill>
                          <a:sym typeface="Arial"/>
                        </a:rPr>
                        <a:t>–</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sz="2400" b="1">
                          <a:solidFill>
                            <a:schemeClr val="bg1"/>
                          </a:solidFill>
                          <a:sym typeface="Arial"/>
                        </a:rPr>
                        <a:t>–</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marL="342900" indent="-342900" algn="ctr">
                        <a:defRPr sz="1800"/>
                      </a:pPr>
                      <a:r>
                        <a:rPr sz="2400" b="1" dirty="0">
                          <a:solidFill>
                            <a:schemeClr val="bg1"/>
                          </a:solidFill>
                          <a:sym typeface="Arial"/>
                        </a:rPr>
                        <a:t>0.002</a:t>
                      </a:r>
                    </a:p>
                  </a:txBody>
                  <a:tcPr marL="45720" marR="45720"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extLst>
                  <a:ext uri="{0D108BD9-81ED-4DB2-BD59-A6C34878D82A}">
                    <a16:rowId xmlns:a16="http://schemas.microsoft.com/office/drawing/2014/main" val="10004"/>
                  </a:ext>
                </a:extLst>
              </a:tr>
            </a:tbl>
          </a:graphicData>
        </a:graphic>
      </p:graphicFrame>
      <p:sp>
        <p:nvSpPr>
          <p:cNvPr id="16" name="* Kruskal-Wallis and post-hoc Mann Whitney U test">
            <a:extLst>
              <a:ext uri="{FF2B5EF4-FFF2-40B4-BE49-F238E27FC236}">
                <a16:creationId xmlns:a16="http://schemas.microsoft.com/office/drawing/2014/main" id="{E6FA6C45-75FC-5A44-BEDB-C63E1BA95DDF}"/>
              </a:ext>
            </a:extLst>
          </p:cNvPr>
          <p:cNvSpPr txBox="1"/>
          <p:nvPr/>
        </p:nvSpPr>
        <p:spPr>
          <a:xfrm>
            <a:off x="198119" y="5711826"/>
            <a:ext cx="5547362"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a:solidFill>
                  <a:srgbClr val="FFFFFF"/>
                </a:solidFill>
                <a:latin typeface="+mj-lt"/>
                <a:ea typeface="+mj-ea"/>
                <a:cs typeface="+mj-cs"/>
                <a:sym typeface="Arial"/>
              </a:defRPr>
            </a:lvl1pPr>
          </a:lstStyle>
          <a:p>
            <a:r>
              <a:rPr dirty="0">
                <a:solidFill>
                  <a:schemeClr val="bg1"/>
                </a:solidFill>
              </a:rPr>
              <a:t>* Kruskal-Wallis and post-hoc Mann Whitney U test</a:t>
            </a:r>
          </a:p>
        </p:txBody>
      </p:sp>
      <p:sp>
        <p:nvSpPr>
          <p:cNvPr id="17" name="Goldberg I et al. J Glaucoma 2009; 18: 6–12.">
            <a:extLst>
              <a:ext uri="{FF2B5EF4-FFF2-40B4-BE49-F238E27FC236}">
                <a16:creationId xmlns:a16="http://schemas.microsoft.com/office/drawing/2014/main" id="{D086EDBE-1F8C-1B42-8451-7A8137A2DCBB}"/>
              </a:ext>
            </a:extLst>
          </p:cNvPr>
          <p:cNvSpPr txBox="1"/>
          <p:nvPr/>
        </p:nvSpPr>
        <p:spPr>
          <a:xfrm>
            <a:off x="4343082" y="6565901"/>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Goldberg I </a:t>
            </a:r>
            <a:r>
              <a:rPr i="1" dirty="0">
                <a:solidFill>
                  <a:schemeClr val="bg1"/>
                </a:solidFill>
              </a:rPr>
              <a:t>et al</a:t>
            </a:r>
            <a:r>
              <a:rPr dirty="0">
                <a:solidFill>
                  <a:schemeClr val="bg1"/>
                </a:solidFill>
              </a:rPr>
              <a:t>. </a:t>
            </a:r>
            <a:r>
              <a:rPr i="1" dirty="0">
                <a:solidFill>
                  <a:schemeClr val="bg1"/>
                </a:solidFill>
              </a:rPr>
              <a:t>J Glaucoma</a:t>
            </a:r>
            <a:r>
              <a:rPr dirty="0">
                <a:solidFill>
                  <a:schemeClr val="bg1"/>
                </a:solidFill>
              </a:rPr>
              <a:t> 2009; 18: 6–12.</a:t>
            </a:r>
          </a:p>
        </p:txBody>
      </p:sp>
    </p:spTree>
    <p:extLst>
      <p:ext uri="{BB962C8B-B14F-4D97-AF65-F5344CB8AC3E}">
        <p14:creationId xmlns:p14="http://schemas.microsoft.com/office/powerpoint/2010/main" val="17402287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5" name="TextBox 14">
            <a:extLst>
              <a:ext uri="{FF2B5EF4-FFF2-40B4-BE49-F238E27FC236}">
                <a16:creationId xmlns:a16="http://schemas.microsoft.com/office/drawing/2014/main" id="{19C0ABE4-4DE8-AD45-AD3C-24EE4254EBAF}"/>
              </a:ext>
            </a:extLst>
          </p:cNvPr>
          <p:cNvSpPr txBox="1"/>
          <p:nvPr/>
        </p:nvSpPr>
        <p:spPr>
          <a:xfrm>
            <a:off x="360948" y="4071"/>
            <a:ext cx="4491935" cy="584775"/>
          </a:xfrm>
          <a:prstGeom prst="rect">
            <a:avLst/>
          </a:prstGeom>
          <a:noFill/>
        </p:spPr>
        <p:txBody>
          <a:bodyPr wrap="none" rtlCol="0">
            <a:spAutoFit/>
          </a:bodyPr>
          <a:lstStyle/>
          <a:p>
            <a:r>
              <a:rPr lang="en-ID" sz="3200" b="1" dirty="0"/>
              <a:t>GQL-15 questionnaire</a:t>
            </a:r>
            <a:endParaRPr lang="en-US" sz="3200" b="1" dirty="0"/>
          </a:p>
        </p:txBody>
      </p:sp>
      <p:graphicFrame>
        <p:nvGraphicFramePr>
          <p:cNvPr id="16" name="Table">
            <a:extLst>
              <a:ext uri="{FF2B5EF4-FFF2-40B4-BE49-F238E27FC236}">
                <a16:creationId xmlns:a16="http://schemas.microsoft.com/office/drawing/2014/main" id="{4AED5A22-6449-5E41-AADB-F7005A6223A9}"/>
              </a:ext>
            </a:extLst>
          </p:cNvPr>
          <p:cNvGraphicFramePr/>
          <p:nvPr>
            <p:extLst>
              <p:ext uri="{D42A27DB-BD31-4B8C-83A1-F6EECF244321}">
                <p14:modId xmlns:p14="http://schemas.microsoft.com/office/powerpoint/2010/main" val="2318803650"/>
              </p:ext>
            </p:extLst>
          </p:nvPr>
        </p:nvGraphicFramePr>
        <p:xfrm>
          <a:off x="1001399" y="1669996"/>
          <a:ext cx="9791701" cy="4075110"/>
        </p:xfrm>
        <a:graphic>
          <a:graphicData uri="http://schemas.openxmlformats.org/drawingml/2006/table">
            <a:tbl>
              <a:tblPr/>
              <a:tblGrid>
                <a:gridCol w="3012831">
                  <a:extLst>
                    <a:ext uri="{9D8B030D-6E8A-4147-A177-3AD203B41FA5}">
                      <a16:colId xmlns:a16="http://schemas.microsoft.com/office/drawing/2014/main" val="20000"/>
                    </a:ext>
                  </a:extLst>
                </a:gridCol>
                <a:gridCol w="2824529">
                  <a:extLst>
                    <a:ext uri="{9D8B030D-6E8A-4147-A177-3AD203B41FA5}">
                      <a16:colId xmlns:a16="http://schemas.microsoft.com/office/drawing/2014/main" val="20001"/>
                    </a:ext>
                  </a:extLst>
                </a:gridCol>
                <a:gridCol w="2824529">
                  <a:extLst>
                    <a:ext uri="{9D8B030D-6E8A-4147-A177-3AD203B41FA5}">
                      <a16:colId xmlns:a16="http://schemas.microsoft.com/office/drawing/2014/main" val="20002"/>
                    </a:ext>
                  </a:extLst>
                </a:gridCol>
                <a:gridCol w="1129812">
                  <a:extLst>
                    <a:ext uri="{9D8B030D-6E8A-4147-A177-3AD203B41FA5}">
                      <a16:colId xmlns:a16="http://schemas.microsoft.com/office/drawing/2014/main" val="20003"/>
                    </a:ext>
                  </a:extLst>
                </a:gridCol>
              </a:tblGrid>
              <a:tr h="636587">
                <a:tc gridSpan="4">
                  <a:txBody>
                    <a:bodyPr/>
                    <a:lstStyle/>
                    <a:p>
                      <a:pPr algn="ctr">
                        <a:spcBef>
                          <a:spcPts val="600"/>
                        </a:spcBef>
                        <a:defRPr sz="1800"/>
                      </a:pPr>
                      <a:r>
                        <a:rPr sz="2800" b="1">
                          <a:solidFill>
                            <a:schemeClr val="bg1"/>
                          </a:solidFill>
                          <a:sym typeface="Arial"/>
                        </a:rPr>
                        <a:t>GQL-15 subscale scores</a:t>
                      </a:r>
                    </a:p>
                  </a:txBody>
                  <a:tcPr marL="45713" marR="45713" marT="45713" marB="45713" horzOverflow="overflow">
                    <a:lnL w="28575">
                      <a:solidFill>
                        <a:srgbClr val="ADADEB"/>
                      </a:solidFill>
                    </a:lnL>
                    <a:lnR w="28575">
                      <a:solidFill>
                        <a:srgbClr val="ADADEB"/>
                      </a:solidFill>
                    </a:lnR>
                    <a:lnT w="28575">
                      <a:solidFill>
                        <a:srgbClr val="ADADEB"/>
                      </a:solidFill>
                    </a:lnT>
                    <a:lnB w="28575">
                      <a:solidFill>
                        <a:srgbClr val="ADADEB"/>
                      </a:solid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69962">
                <a:tc>
                  <a:txBody>
                    <a:bodyPr/>
                    <a:lstStyle/>
                    <a:p>
                      <a:pPr algn="l">
                        <a:spcBef>
                          <a:spcPts val="400"/>
                        </a:spcBef>
                        <a:defRPr sz="1800"/>
                      </a:pPr>
                      <a:r>
                        <a:rPr b="1">
                          <a:solidFill>
                            <a:schemeClr val="bg1"/>
                          </a:solidFill>
                          <a:sym typeface="Arial"/>
                        </a:rPr>
                        <a:t>Subscale</a:t>
                      </a:r>
                    </a:p>
                  </a:txBody>
                  <a:tcPr marL="45713" marR="45713" marT="45713" marB="45713"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solidFill>
                            <a:srgbClr val="FFFFFF"/>
                          </a:solidFill>
                          <a:sym typeface="Arial"/>
                        </a:defRPr>
                      </a:pPr>
                      <a:r>
                        <a:rPr b="1">
                          <a:solidFill>
                            <a:schemeClr val="bg1"/>
                          </a:solidFill>
                        </a:rPr>
                        <a:t>Glaucoma patients </a:t>
                      </a:r>
                    </a:p>
                    <a:p>
                      <a:pPr algn="ctr">
                        <a:spcBef>
                          <a:spcPts val="400"/>
                        </a:spcBef>
                        <a:defRPr sz="1800">
                          <a:solidFill>
                            <a:srgbClr val="FFFFFF"/>
                          </a:solidFill>
                          <a:sym typeface="Arial"/>
                        </a:defRPr>
                      </a:pPr>
                      <a:r>
                        <a:rPr b="1">
                          <a:solidFill>
                            <a:schemeClr val="bg1"/>
                          </a:solidFill>
                        </a:rPr>
                        <a:t>N=121 </a:t>
                      </a:r>
                      <a:br>
                        <a:rPr b="1">
                          <a:solidFill>
                            <a:schemeClr val="bg1"/>
                          </a:solidFill>
                        </a:rPr>
                      </a:br>
                      <a:r>
                        <a:rPr b="1">
                          <a:solidFill>
                            <a:schemeClr val="bg1"/>
                          </a:solidFill>
                        </a:rPr>
                        <a:t>Mean (SD)</a:t>
                      </a:r>
                    </a:p>
                  </a:txBody>
                  <a:tcPr marL="45713" marR="45713" marT="45713" marB="45713"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solidFill>
                            <a:srgbClr val="FFFFFF"/>
                          </a:solidFill>
                          <a:sym typeface="Arial"/>
                        </a:defRPr>
                      </a:pPr>
                      <a:r>
                        <a:rPr b="1">
                          <a:solidFill>
                            <a:schemeClr val="bg1"/>
                          </a:solidFill>
                        </a:rPr>
                        <a:t>Control subjects</a:t>
                      </a:r>
                    </a:p>
                    <a:p>
                      <a:pPr algn="ctr">
                        <a:spcBef>
                          <a:spcPts val="400"/>
                        </a:spcBef>
                        <a:defRPr sz="1800">
                          <a:solidFill>
                            <a:srgbClr val="FFFFFF"/>
                          </a:solidFill>
                          <a:sym typeface="Arial"/>
                        </a:defRPr>
                      </a:pPr>
                      <a:r>
                        <a:rPr b="1">
                          <a:solidFill>
                            <a:schemeClr val="bg1"/>
                          </a:solidFill>
                        </a:rPr>
                        <a:t>N=31 </a:t>
                      </a:r>
                      <a:br>
                        <a:rPr b="1">
                          <a:solidFill>
                            <a:schemeClr val="bg1"/>
                          </a:solidFill>
                        </a:rPr>
                      </a:br>
                      <a:r>
                        <a:rPr b="1">
                          <a:solidFill>
                            <a:schemeClr val="bg1"/>
                          </a:solidFill>
                        </a:rPr>
                        <a:t>Mean (SD)</a:t>
                      </a:r>
                    </a:p>
                  </a:txBody>
                  <a:tcPr marL="45713" marR="45713" marT="45713" marB="45713"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i="1">
                          <a:solidFill>
                            <a:srgbClr val="FFFFFF"/>
                          </a:solidFill>
                          <a:sym typeface="Arial"/>
                        </a:defRPr>
                      </a:pPr>
                      <a:r>
                        <a:rPr b="1">
                          <a:solidFill>
                            <a:schemeClr val="bg1"/>
                          </a:solidFill>
                        </a:rPr>
                        <a:t>P</a:t>
                      </a:r>
                      <a:r>
                        <a:rPr b="1" i="0">
                          <a:solidFill>
                            <a:schemeClr val="bg1"/>
                          </a:solidFill>
                        </a:rPr>
                        <a:t>*</a:t>
                      </a:r>
                    </a:p>
                  </a:txBody>
                  <a:tcPr marL="45713" marR="45713" marT="45713" marB="45713" horzOverflow="overflow">
                    <a:lnL w="28575">
                      <a:solidFill>
                        <a:srgbClr val="ADADEB"/>
                      </a:solidFill>
                    </a:lnL>
                    <a:lnR w="28575">
                      <a:solidFill>
                        <a:srgbClr val="ADADEB"/>
                      </a:solidFill>
                    </a:lnR>
                    <a:lnT w="28575">
                      <a:solidFill>
                        <a:srgbClr val="ADADEB"/>
                      </a:solidFill>
                    </a:lnT>
                    <a:lnB w="28575">
                      <a:solidFill>
                        <a:srgbClr val="ADADEB"/>
                      </a:solidFill>
                    </a:lnB>
                    <a:noFill/>
                  </a:tcPr>
                </a:tc>
                <a:extLst>
                  <a:ext uri="{0D108BD9-81ED-4DB2-BD59-A6C34878D82A}">
                    <a16:rowId xmlns:a16="http://schemas.microsoft.com/office/drawing/2014/main" val="10001"/>
                  </a:ext>
                </a:extLst>
              </a:tr>
              <a:tr h="617537">
                <a:tc>
                  <a:txBody>
                    <a:bodyPr/>
                    <a:lstStyle/>
                    <a:p>
                      <a:pPr algn="l">
                        <a:spcBef>
                          <a:spcPts val="400"/>
                        </a:spcBef>
                        <a:defRPr sz="1800"/>
                      </a:pPr>
                      <a:r>
                        <a:rPr b="1">
                          <a:solidFill>
                            <a:schemeClr val="bg1"/>
                          </a:solidFill>
                          <a:sym typeface="Arial"/>
                        </a:rPr>
                        <a:t>Central/near vision</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b="1">
                          <a:solidFill>
                            <a:schemeClr val="bg1"/>
                          </a:solidFill>
                          <a:sym typeface="Arial"/>
                        </a:rPr>
                        <a:t>21.2 (24.7)</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b="1">
                          <a:solidFill>
                            <a:schemeClr val="bg1"/>
                          </a:solidFill>
                          <a:sym typeface="Arial"/>
                        </a:rPr>
                        <a:t>3.2 (6.4)</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rowSpan="4">
                  <a:txBody>
                    <a:bodyPr/>
                    <a:lstStyle/>
                    <a:p>
                      <a:pPr algn="ctr">
                        <a:spcBef>
                          <a:spcPts val="400"/>
                        </a:spcBef>
                        <a:defRPr sz="1800">
                          <a:solidFill>
                            <a:srgbClr val="FFFFFF"/>
                          </a:solidFill>
                          <a:sym typeface="Arial"/>
                        </a:defRPr>
                      </a:pPr>
                      <a:endParaRPr b="1">
                        <a:solidFill>
                          <a:schemeClr val="bg1"/>
                        </a:solidFill>
                      </a:endParaRPr>
                    </a:p>
                    <a:p>
                      <a:pPr algn="ctr">
                        <a:spcBef>
                          <a:spcPts val="400"/>
                        </a:spcBef>
                        <a:defRPr sz="1800">
                          <a:solidFill>
                            <a:srgbClr val="FFFFFF"/>
                          </a:solidFill>
                          <a:sym typeface="Arial"/>
                        </a:defRPr>
                      </a:pPr>
                      <a:endParaRPr b="1">
                        <a:solidFill>
                          <a:schemeClr val="bg1"/>
                        </a:solidFill>
                      </a:endParaRPr>
                    </a:p>
                    <a:p>
                      <a:pPr algn="ctr">
                        <a:spcBef>
                          <a:spcPts val="400"/>
                        </a:spcBef>
                        <a:defRPr sz="1800">
                          <a:solidFill>
                            <a:srgbClr val="FFFFFF"/>
                          </a:solidFill>
                          <a:sym typeface="Arial"/>
                        </a:defRPr>
                      </a:pPr>
                      <a:r>
                        <a:rPr b="1">
                          <a:solidFill>
                            <a:schemeClr val="bg1"/>
                          </a:solidFill>
                        </a:rPr>
                        <a:t>all</a:t>
                      </a:r>
                    </a:p>
                    <a:p>
                      <a:pPr algn="l">
                        <a:spcBef>
                          <a:spcPts val="400"/>
                        </a:spcBef>
                        <a:defRPr sz="1800">
                          <a:solidFill>
                            <a:srgbClr val="FFFFFF"/>
                          </a:solidFill>
                          <a:sym typeface="Arial"/>
                        </a:defRPr>
                      </a:pPr>
                      <a:r>
                        <a:rPr b="1">
                          <a:solidFill>
                            <a:schemeClr val="bg1"/>
                          </a:solidFill>
                        </a:rPr>
                        <a:t>&lt;0.001</a:t>
                      </a:r>
                    </a:p>
                  </a:txBody>
                  <a:tcPr marL="45713" marR="45713" marT="45713" marB="45713" horzOverflow="overflow">
                    <a:lnL w="28575">
                      <a:solidFill>
                        <a:srgbClr val="ADADEB"/>
                      </a:solidFill>
                    </a:lnL>
                    <a:lnR w="28575">
                      <a:solidFill>
                        <a:srgbClr val="ADADEB"/>
                      </a:solidFill>
                    </a:lnR>
                    <a:lnT w="28575">
                      <a:solidFill>
                        <a:srgbClr val="ADADEB"/>
                      </a:solidFill>
                    </a:lnT>
                    <a:lnB w="28575">
                      <a:solidFill>
                        <a:srgbClr val="ADADEB"/>
                      </a:solidFill>
                    </a:lnB>
                    <a:noFill/>
                  </a:tcPr>
                </a:tc>
                <a:extLst>
                  <a:ext uri="{0D108BD9-81ED-4DB2-BD59-A6C34878D82A}">
                    <a16:rowId xmlns:a16="http://schemas.microsoft.com/office/drawing/2014/main" val="10002"/>
                  </a:ext>
                </a:extLst>
              </a:tr>
              <a:tr h="615950">
                <a:tc>
                  <a:txBody>
                    <a:bodyPr/>
                    <a:lstStyle/>
                    <a:p>
                      <a:pPr algn="l">
                        <a:spcBef>
                          <a:spcPts val="400"/>
                        </a:spcBef>
                        <a:defRPr sz="1800"/>
                      </a:pPr>
                      <a:r>
                        <a:rPr b="1">
                          <a:solidFill>
                            <a:schemeClr val="bg1"/>
                          </a:solidFill>
                          <a:sym typeface="Arial"/>
                        </a:rPr>
                        <a:t>Peripheral vision</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b="1">
                          <a:solidFill>
                            <a:schemeClr val="bg1"/>
                          </a:solidFill>
                          <a:sym typeface="Arial"/>
                        </a:rPr>
                        <a:t>24.6 (24.6)</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b="1">
                          <a:solidFill>
                            <a:schemeClr val="bg1"/>
                          </a:solidFill>
                          <a:sym typeface="Arial"/>
                        </a:rPr>
                        <a:t>4.7 (9.4)</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vMerge="1">
                  <a:txBody>
                    <a:bodyPr/>
                    <a:lstStyle/>
                    <a:p>
                      <a:endParaRPr lang="en-US"/>
                    </a:p>
                  </a:txBody>
                  <a:tcPr/>
                </a:tc>
                <a:extLst>
                  <a:ext uri="{0D108BD9-81ED-4DB2-BD59-A6C34878D82A}">
                    <a16:rowId xmlns:a16="http://schemas.microsoft.com/office/drawing/2014/main" val="10003"/>
                  </a:ext>
                </a:extLst>
              </a:tr>
              <a:tr h="617537">
                <a:tc>
                  <a:txBody>
                    <a:bodyPr/>
                    <a:lstStyle/>
                    <a:p>
                      <a:pPr algn="l">
                        <a:spcBef>
                          <a:spcPts val="400"/>
                        </a:spcBef>
                        <a:defRPr sz="1800"/>
                      </a:pPr>
                      <a:r>
                        <a:rPr b="1">
                          <a:solidFill>
                            <a:schemeClr val="bg1"/>
                          </a:solidFill>
                          <a:sym typeface="Arial"/>
                        </a:rPr>
                        <a:t>Glare/dark adaptation</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b="1">
                          <a:solidFill>
                            <a:schemeClr val="bg1"/>
                          </a:solidFill>
                          <a:sym typeface="Arial"/>
                        </a:rPr>
                        <a:t>32.0 (26.7)</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b="1">
                          <a:solidFill>
                            <a:schemeClr val="bg1"/>
                          </a:solidFill>
                          <a:sym typeface="Arial"/>
                        </a:rPr>
                        <a:t>8.5 (10.1)</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vMerge="1">
                  <a:txBody>
                    <a:bodyPr/>
                    <a:lstStyle/>
                    <a:p>
                      <a:endParaRPr lang="en-US"/>
                    </a:p>
                  </a:txBody>
                  <a:tcPr/>
                </a:tc>
                <a:extLst>
                  <a:ext uri="{0D108BD9-81ED-4DB2-BD59-A6C34878D82A}">
                    <a16:rowId xmlns:a16="http://schemas.microsoft.com/office/drawing/2014/main" val="10004"/>
                  </a:ext>
                </a:extLst>
              </a:tr>
              <a:tr h="617537">
                <a:tc>
                  <a:txBody>
                    <a:bodyPr/>
                    <a:lstStyle/>
                    <a:p>
                      <a:pPr algn="l">
                        <a:spcBef>
                          <a:spcPts val="400"/>
                        </a:spcBef>
                        <a:defRPr sz="1800"/>
                      </a:pPr>
                      <a:r>
                        <a:rPr b="1" dirty="0">
                          <a:solidFill>
                            <a:schemeClr val="bg1"/>
                          </a:solidFill>
                          <a:sym typeface="Arial"/>
                        </a:rPr>
                        <a:t>Outdoor mobility</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b="1" dirty="0">
                          <a:solidFill>
                            <a:schemeClr val="bg1"/>
                          </a:solidFill>
                          <a:sym typeface="Arial"/>
                        </a:rPr>
                        <a:t>18.6 (25.9)</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a:txBody>
                    <a:bodyPr/>
                    <a:lstStyle/>
                    <a:p>
                      <a:pPr algn="ctr">
                        <a:spcBef>
                          <a:spcPts val="400"/>
                        </a:spcBef>
                        <a:defRPr sz="1800"/>
                      </a:pPr>
                      <a:r>
                        <a:rPr b="1" dirty="0">
                          <a:solidFill>
                            <a:schemeClr val="bg1"/>
                          </a:solidFill>
                          <a:sym typeface="Arial"/>
                        </a:rPr>
                        <a:t>1.6 (6.2)</a:t>
                      </a:r>
                    </a:p>
                  </a:txBody>
                  <a:tcPr marL="45713" marR="45713" marT="45713" marB="45713" anchor="ctr" horzOverflow="overflow">
                    <a:lnL w="28575">
                      <a:solidFill>
                        <a:srgbClr val="ADADEB"/>
                      </a:solidFill>
                    </a:lnL>
                    <a:lnR w="28575">
                      <a:solidFill>
                        <a:srgbClr val="ADADEB"/>
                      </a:solidFill>
                    </a:lnR>
                    <a:lnT w="28575">
                      <a:solidFill>
                        <a:srgbClr val="ADADEB"/>
                      </a:solidFill>
                    </a:lnT>
                    <a:lnB w="28575">
                      <a:solidFill>
                        <a:srgbClr val="ADADEB"/>
                      </a:solidFill>
                    </a:lnB>
                    <a:no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17" name="*Mann Whitney U test">
            <a:extLst>
              <a:ext uri="{FF2B5EF4-FFF2-40B4-BE49-F238E27FC236}">
                <a16:creationId xmlns:a16="http://schemas.microsoft.com/office/drawing/2014/main" id="{33279473-64C7-554C-A699-6377F7867971}"/>
              </a:ext>
            </a:extLst>
          </p:cNvPr>
          <p:cNvSpPr txBox="1"/>
          <p:nvPr/>
        </p:nvSpPr>
        <p:spPr>
          <a:xfrm>
            <a:off x="579118" y="6092826"/>
            <a:ext cx="1950210"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300"/>
              </a:spcBef>
              <a:defRPr sz="1400">
                <a:solidFill>
                  <a:srgbClr val="FFFFFF"/>
                </a:solidFill>
                <a:latin typeface="+mj-lt"/>
                <a:ea typeface="+mj-ea"/>
                <a:cs typeface="+mj-cs"/>
                <a:sym typeface="Arial"/>
              </a:defRPr>
            </a:lvl1pPr>
          </a:lstStyle>
          <a:p>
            <a:r>
              <a:rPr dirty="0">
                <a:solidFill>
                  <a:schemeClr val="bg1"/>
                </a:solidFill>
              </a:rPr>
              <a:t>*Mann Whitney U test</a:t>
            </a:r>
          </a:p>
        </p:txBody>
      </p:sp>
      <p:sp>
        <p:nvSpPr>
          <p:cNvPr id="18" name="Goldberg I et al. J Glaucoma 2009; 18: 6–12.">
            <a:extLst>
              <a:ext uri="{FF2B5EF4-FFF2-40B4-BE49-F238E27FC236}">
                <a16:creationId xmlns:a16="http://schemas.microsoft.com/office/drawing/2014/main" id="{4287DDAC-21A2-F04E-A8C3-47A05C7EF216}"/>
              </a:ext>
            </a:extLst>
          </p:cNvPr>
          <p:cNvSpPr txBox="1"/>
          <p:nvPr/>
        </p:nvSpPr>
        <p:spPr>
          <a:xfrm>
            <a:off x="5269230" y="6272288"/>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a:solidFill>
                  <a:schemeClr val="bg1"/>
                </a:solidFill>
              </a:rPr>
              <a:t>Goldberg I </a:t>
            </a:r>
            <a:r>
              <a:rPr i="1">
                <a:solidFill>
                  <a:schemeClr val="bg1"/>
                </a:solidFill>
              </a:rPr>
              <a:t>et al</a:t>
            </a:r>
            <a:r>
              <a:rPr>
                <a:solidFill>
                  <a:schemeClr val="bg1"/>
                </a:solidFill>
              </a:rPr>
              <a:t>. </a:t>
            </a:r>
            <a:r>
              <a:rPr i="1">
                <a:solidFill>
                  <a:schemeClr val="bg1"/>
                </a:solidFill>
              </a:rPr>
              <a:t>J Glaucoma</a:t>
            </a:r>
            <a:r>
              <a:rPr>
                <a:solidFill>
                  <a:schemeClr val="bg1"/>
                </a:solidFill>
              </a:rPr>
              <a:t> 2009; 18: 6–12.</a:t>
            </a:r>
          </a:p>
        </p:txBody>
      </p:sp>
    </p:spTree>
    <p:extLst>
      <p:ext uri="{BB962C8B-B14F-4D97-AF65-F5344CB8AC3E}">
        <p14:creationId xmlns:p14="http://schemas.microsoft.com/office/powerpoint/2010/main" val="14350915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765608"/>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12" name="TextBox 11">
            <a:extLst>
              <a:ext uri="{FF2B5EF4-FFF2-40B4-BE49-F238E27FC236}">
                <a16:creationId xmlns:a16="http://schemas.microsoft.com/office/drawing/2014/main" id="{97C0E056-1B14-FC4C-8E5E-CD5316E3AD6E}"/>
              </a:ext>
            </a:extLst>
          </p:cNvPr>
          <p:cNvSpPr txBox="1"/>
          <p:nvPr/>
        </p:nvSpPr>
        <p:spPr>
          <a:xfrm>
            <a:off x="360948" y="4071"/>
            <a:ext cx="4491935" cy="584775"/>
          </a:xfrm>
          <a:prstGeom prst="rect">
            <a:avLst/>
          </a:prstGeom>
          <a:noFill/>
        </p:spPr>
        <p:txBody>
          <a:bodyPr wrap="none" rtlCol="0">
            <a:spAutoFit/>
          </a:bodyPr>
          <a:lstStyle/>
          <a:p>
            <a:r>
              <a:rPr lang="en-ID" sz="3200" b="1" dirty="0"/>
              <a:t>GQL-15 questionnaire</a:t>
            </a:r>
            <a:endParaRPr lang="en-US" sz="3200" b="1" dirty="0"/>
          </a:p>
        </p:txBody>
      </p:sp>
      <p:grpSp>
        <p:nvGrpSpPr>
          <p:cNvPr id="14" name="Group">
            <a:extLst>
              <a:ext uri="{FF2B5EF4-FFF2-40B4-BE49-F238E27FC236}">
                <a16:creationId xmlns:a16="http://schemas.microsoft.com/office/drawing/2014/main" id="{39A53108-9284-5247-A1BF-6FA50CB28D62}"/>
              </a:ext>
            </a:extLst>
          </p:cNvPr>
          <p:cNvGrpSpPr/>
          <p:nvPr/>
        </p:nvGrpSpPr>
        <p:grpSpPr>
          <a:xfrm>
            <a:off x="547583" y="1421524"/>
            <a:ext cx="8610600" cy="4296416"/>
            <a:chOff x="0" y="0"/>
            <a:chExt cx="8610600" cy="4296414"/>
          </a:xfrm>
        </p:grpSpPr>
        <p:sp>
          <p:nvSpPr>
            <p:cNvPr id="15" name="Rectangle">
              <a:extLst>
                <a:ext uri="{FF2B5EF4-FFF2-40B4-BE49-F238E27FC236}">
                  <a16:creationId xmlns:a16="http://schemas.microsoft.com/office/drawing/2014/main" id="{1037CB04-3CDB-6741-97DF-F557A7384C6B}"/>
                </a:ext>
              </a:extLst>
            </p:cNvPr>
            <p:cNvSpPr/>
            <p:nvPr/>
          </p:nvSpPr>
          <p:spPr>
            <a:xfrm>
              <a:off x="0" y="0"/>
              <a:ext cx="8610600" cy="4296414"/>
            </a:xfrm>
            <a:prstGeom prst="rect">
              <a:avLst/>
            </a:prstGeom>
            <a:solidFill>
              <a:srgbClr val="FFFFFF"/>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6" name="Rectangle">
              <a:extLst>
                <a:ext uri="{FF2B5EF4-FFF2-40B4-BE49-F238E27FC236}">
                  <a16:creationId xmlns:a16="http://schemas.microsoft.com/office/drawing/2014/main" id="{DF573F5F-436E-9645-9489-72F47913DE7E}"/>
                </a:ext>
              </a:extLst>
            </p:cNvPr>
            <p:cNvSpPr/>
            <p:nvPr/>
          </p:nvSpPr>
          <p:spPr>
            <a:xfrm>
              <a:off x="1821008" y="962660"/>
              <a:ext cx="5518160" cy="2520953"/>
            </a:xfrm>
            <a:prstGeom prst="rect">
              <a:avLst/>
            </a:prstGeom>
            <a:solidFill>
              <a:srgbClr val="FFFFFF"/>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17" name="Line">
              <a:extLst>
                <a:ext uri="{FF2B5EF4-FFF2-40B4-BE49-F238E27FC236}">
                  <a16:creationId xmlns:a16="http://schemas.microsoft.com/office/drawing/2014/main" id="{74A17B3D-FBEB-E546-9001-E89CCD82A36F}"/>
                </a:ext>
              </a:extLst>
            </p:cNvPr>
            <p:cNvSpPr/>
            <p:nvPr/>
          </p:nvSpPr>
          <p:spPr>
            <a:xfrm>
              <a:off x="1821008" y="3172461"/>
              <a:ext cx="551815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18" name="Line">
              <a:extLst>
                <a:ext uri="{FF2B5EF4-FFF2-40B4-BE49-F238E27FC236}">
                  <a16:creationId xmlns:a16="http://schemas.microsoft.com/office/drawing/2014/main" id="{60AE33E2-31BB-3A44-B32F-F8C5FF51139B}"/>
                </a:ext>
              </a:extLst>
            </p:cNvPr>
            <p:cNvSpPr/>
            <p:nvPr/>
          </p:nvSpPr>
          <p:spPr>
            <a:xfrm>
              <a:off x="1821008" y="2851151"/>
              <a:ext cx="551815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19" name="Line">
              <a:extLst>
                <a:ext uri="{FF2B5EF4-FFF2-40B4-BE49-F238E27FC236}">
                  <a16:creationId xmlns:a16="http://schemas.microsoft.com/office/drawing/2014/main" id="{8B1849C4-B098-0F40-BFC8-F0D1125CCCAE}"/>
                </a:ext>
              </a:extLst>
            </p:cNvPr>
            <p:cNvSpPr/>
            <p:nvPr/>
          </p:nvSpPr>
          <p:spPr>
            <a:xfrm>
              <a:off x="1821008" y="2540001"/>
              <a:ext cx="551815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20" name="Line">
              <a:extLst>
                <a:ext uri="{FF2B5EF4-FFF2-40B4-BE49-F238E27FC236}">
                  <a16:creationId xmlns:a16="http://schemas.microsoft.com/office/drawing/2014/main" id="{F3D8113F-6730-A84E-9DF7-BC4B772E1E11}"/>
                </a:ext>
              </a:extLst>
            </p:cNvPr>
            <p:cNvSpPr/>
            <p:nvPr/>
          </p:nvSpPr>
          <p:spPr>
            <a:xfrm>
              <a:off x="1821008" y="2228851"/>
              <a:ext cx="551815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21" name="Line">
              <a:extLst>
                <a:ext uri="{FF2B5EF4-FFF2-40B4-BE49-F238E27FC236}">
                  <a16:creationId xmlns:a16="http://schemas.microsoft.com/office/drawing/2014/main" id="{651B541F-53CB-D64D-965D-764E84AE389C}"/>
                </a:ext>
              </a:extLst>
            </p:cNvPr>
            <p:cNvSpPr/>
            <p:nvPr/>
          </p:nvSpPr>
          <p:spPr>
            <a:xfrm>
              <a:off x="1821008" y="1907540"/>
              <a:ext cx="551815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22" name="Line">
              <a:extLst>
                <a:ext uri="{FF2B5EF4-FFF2-40B4-BE49-F238E27FC236}">
                  <a16:creationId xmlns:a16="http://schemas.microsoft.com/office/drawing/2014/main" id="{D3553423-9BC1-A84C-B4AC-EED75513160A}"/>
                </a:ext>
              </a:extLst>
            </p:cNvPr>
            <p:cNvSpPr/>
            <p:nvPr/>
          </p:nvSpPr>
          <p:spPr>
            <a:xfrm>
              <a:off x="1821008" y="1595120"/>
              <a:ext cx="551815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23" name="Line">
              <a:extLst>
                <a:ext uri="{FF2B5EF4-FFF2-40B4-BE49-F238E27FC236}">
                  <a16:creationId xmlns:a16="http://schemas.microsoft.com/office/drawing/2014/main" id="{07CE6CD7-8C1A-D048-93F1-34206D18060E}"/>
                </a:ext>
              </a:extLst>
            </p:cNvPr>
            <p:cNvSpPr/>
            <p:nvPr/>
          </p:nvSpPr>
          <p:spPr>
            <a:xfrm>
              <a:off x="1821008" y="1275080"/>
              <a:ext cx="551815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24" name="Line">
              <a:extLst>
                <a:ext uri="{FF2B5EF4-FFF2-40B4-BE49-F238E27FC236}">
                  <a16:creationId xmlns:a16="http://schemas.microsoft.com/office/drawing/2014/main" id="{9B828111-9179-7042-9AA8-2C90A8F1BF9B}"/>
                </a:ext>
              </a:extLst>
            </p:cNvPr>
            <p:cNvSpPr/>
            <p:nvPr/>
          </p:nvSpPr>
          <p:spPr>
            <a:xfrm>
              <a:off x="1821008" y="962660"/>
              <a:ext cx="551815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25" name="Rectangle">
              <a:extLst>
                <a:ext uri="{FF2B5EF4-FFF2-40B4-BE49-F238E27FC236}">
                  <a16:creationId xmlns:a16="http://schemas.microsoft.com/office/drawing/2014/main" id="{A546CB41-5380-0C4B-863F-20DE627868C4}"/>
                </a:ext>
              </a:extLst>
            </p:cNvPr>
            <p:cNvSpPr/>
            <p:nvPr/>
          </p:nvSpPr>
          <p:spPr>
            <a:xfrm>
              <a:off x="1821008" y="962660"/>
              <a:ext cx="5518160" cy="2520953"/>
            </a:xfrm>
            <a:prstGeom prst="rect">
              <a:avLst/>
            </a:prstGeom>
            <a:noFill/>
            <a:ln w="3175" cap="flat">
              <a:solidFill>
                <a:srgbClr val="80808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26" name="Rectangle">
              <a:extLst>
                <a:ext uri="{FF2B5EF4-FFF2-40B4-BE49-F238E27FC236}">
                  <a16:creationId xmlns:a16="http://schemas.microsoft.com/office/drawing/2014/main" id="{27B6FA34-C63A-B34C-813C-BD1D5CED789F}"/>
                </a:ext>
              </a:extLst>
            </p:cNvPr>
            <p:cNvSpPr/>
            <p:nvPr/>
          </p:nvSpPr>
          <p:spPr>
            <a:xfrm>
              <a:off x="2001903" y="3378201"/>
              <a:ext cx="249809" cy="105412"/>
            </a:xfrm>
            <a:prstGeom prst="rect">
              <a:avLst/>
            </a:prstGeom>
            <a:solidFill>
              <a:srgbClr val="DADADA"/>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27" name="Rectangle">
              <a:extLst>
                <a:ext uri="{FF2B5EF4-FFF2-40B4-BE49-F238E27FC236}">
                  <a16:creationId xmlns:a16="http://schemas.microsoft.com/office/drawing/2014/main" id="{6DA258F5-544F-EC4B-B530-A5B378E7B272}"/>
                </a:ext>
              </a:extLst>
            </p:cNvPr>
            <p:cNvSpPr/>
            <p:nvPr/>
          </p:nvSpPr>
          <p:spPr>
            <a:xfrm>
              <a:off x="3378427" y="3332481"/>
              <a:ext cx="253255" cy="151132"/>
            </a:xfrm>
            <a:prstGeom prst="rect">
              <a:avLst/>
            </a:prstGeom>
            <a:solidFill>
              <a:srgbClr val="DADADA"/>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28" name="Rectangle">
              <a:extLst>
                <a:ext uri="{FF2B5EF4-FFF2-40B4-BE49-F238E27FC236}">
                  <a16:creationId xmlns:a16="http://schemas.microsoft.com/office/drawing/2014/main" id="{902D34BC-F074-C442-807A-B9CCD029DDCA}"/>
                </a:ext>
              </a:extLst>
            </p:cNvPr>
            <p:cNvSpPr/>
            <p:nvPr/>
          </p:nvSpPr>
          <p:spPr>
            <a:xfrm>
              <a:off x="4767012" y="3210561"/>
              <a:ext cx="251533" cy="273052"/>
            </a:xfrm>
            <a:prstGeom prst="rect">
              <a:avLst/>
            </a:prstGeom>
            <a:solidFill>
              <a:srgbClr val="DADADA"/>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29" name="Rectangle">
              <a:extLst>
                <a:ext uri="{FF2B5EF4-FFF2-40B4-BE49-F238E27FC236}">
                  <a16:creationId xmlns:a16="http://schemas.microsoft.com/office/drawing/2014/main" id="{DA5B6B14-0EF3-A146-BB8E-E32790543950}"/>
                </a:ext>
              </a:extLst>
            </p:cNvPr>
            <p:cNvSpPr/>
            <p:nvPr/>
          </p:nvSpPr>
          <p:spPr>
            <a:xfrm>
              <a:off x="6143537" y="3427731"/>
              <a:ext cx="249809" cy="55882"/>
            </a:xfrm>
            <a:prstGeom prst="rect">
              <a:avLst/>
            </a:prstGeom>
            <a:solidFill>
              <a:srgbClr val="DADADA"/>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0" name="Rectangle">
              <a:extLst>
                <a:ext uri="{FF2B5EF4-FFF2-40B4-BE49-F238E27FC236}">
                  <a16:creationId xmlns:a16="http://schemas.microsoft.com/office/drawing/2014/main" id="{A9F441C5-23AB-5440-93FC-461FDCEEC1CC}"/>
                </a:ext>
              </a:extLst>
            </p:cNvPr>
            <p:cNvSpPr/>
            <p:nvPr/>
          </p:nvSpPr>
          <p:spPr>
            <a:xfrm>
              <a:off x="2251710" y="3134361"/>
              <a:ext cx="249809" cy="349252"/>
            </a:xfrm>
            <a:prstGeom prst="rect">
              <a:avLst/>
            </a:prstGeom>
            <a:solidFill>
              <a:srgbClr val="FFCC99"/>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1" name="Rectangle">
              <a:extLst>
                <a:ext uri="{FF2B5EF4-FFF2-40B4-BE49-F238E27FC236}">
                  <a16:creationId xmlns:a16="http://schemas.microsoft.com/office/drawing/2014/main" id="{2D2C317D-109A-4F4F-A8BC-04676EDF6209}"/>
                </a:ext>
              </a:extLst>
            </p:cNvPr>
            <p:cNvSpPr/>
            <p:nvPr/>
          </p:nvSpPr>
          <p:spPr>
            <a:xfrm>
              <a:off x="2251710" y="3134361"/>
              <a:ext cx="249809" cy="349252"/>
            </a:xfrm>
            <a:prstGeom prst="rect">
              <a:avLst/>
            </a:prstGeom>
            <a:no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2" name="Rectangle">
              <a:extLst>
                <a:ext uri="{FF2B5EF4-FFF2-40B4-BE49-F238E27FC236}">
                  <a16:creationId xmlns:a16="http://schemas.microsoft.com/office/drawing/2014/main" id="{76287CA6-71BB-9B4B-A184-E9776B3E95F2}"/>
                </a:ext>
              </a:extLst>
            </p:cNvPr>
            <p:cNvSpPr/>
            <p:nvPr/>
          </p:nvSpPr>
          <p:spPr>
            <a:xfrm>
              <a:off x="3628234" y="3078481"/>
              <a:ext cx="263592" cy="405132"/>
            </a:xfrm>
            <a:prstGeom prst="rect">
              <a:avLst/>
            </a:prstGeom>
            <a:solidFill>
              <a:srgbClr val="D9D9D9"/>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3" name="Rectangle">
              <a:extLst>
                <a:ext uri="{FF2B5EF4-FFF2-40B4-BE49-F238E27FC236}">
                  <a16:creationId xmlns:a16="http://schemas.microsoft.com/office/drawing/2014/main" id="{7D19E364-3536-5F45-8E2B-E0393DEBE296}"/>
                </a:ext>
              </a:extLst>
            </p:cNvPr>
            <p:cNvSpPr/>
            <p:nvPr/>
          </p:nvSpPr>
          <p:spPr>
            <a:xfrm>
              <a:off x="3628234" y="3078481"/>
              <a:ext cx="263592" cy="405132"/>
            </a:xfrm>
            <a:prstGeom prst="rect">
              <a:avLst/>
            </a:prstGeom>
            <a:solidFill>
              <a:srgbClr val="FFCC99"/>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4" name="Rectangle">
              <a:extLst>
                <a:ext uri="{FF2B5EF4-FFF2-40B4-BE49-F238E27FC236}">
                  <a16:creationId xmlns:a16="http://schemas.microsoft.com/office/drawing/2014/main" id="{1BB50790-5C33-3C44-83C5-57FFE6936D55}"/>
                </a:ext>
              </a:extLst>
            </p:cNvPr>
            <p:cNvSpPr/>
            <p:nvPr/>
          </p:nvSpPr>
          <p:spPr>
            <a:xfrm>
              <a:off x="5018542" y="2917191"/>
              <a:ext cx="249810" cy="566422"/>
            </a:xfrm>
            <a:prstGeom prst="rect">
              <a:avLst/>
            </a:prstGeom>
            <a:solidFill>
              <a:srgbClr val="FFCC99"/>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5" name="Rectangle">
              <a:extLst>
                <a:ext uri="{FF2B5EF4-FFF2-40B4-BE49-F238E27FC236}">
                  <a16:creationId xmlns:a16="http://schemas.microsoft.com/office/drawing/2014/main" id="{2DACC423-E897-6B4F-AB3C-3A9044BF5C3A}"/>
                </a:ext>
              </a:extLst>
            </p:cNvPr>
            <p:cNvSpPr/>
            <p:nvPr/>
          </p:nvSpPr>
          <p:spPr>
            <a:xfrm>
              <a:off x="5018542" y="2917191"/>
              <a:ext cx="249810" cy="566422"/>
            </a:xfrm>
            <a:prstGeom prst="rect">
              <a:avLst/>
            </a:prstGeom>
            <a:no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6" name="Rectangle">
              <a:extLst>
                <a:ext uri="{FF2B5EF4-FFF2-40B4-BE49-F238E27FC236}">
                  <a16:creationId xmlns:a16="http://schemas.microsoft.com/office/drawing/2014/main" id="{F3ED8150-E4B9-5F45-A32E-9D2F4EFA3B73}"/>
                </a:ext>
              </a:extLst>
            </p:cNvPr>
            <p:cNvSpPr/>
            <p:nvPr/>
          </p:nvSpPr>
          <p:spPr>
            <a:xfrm>
              <a:off x="6393344" y="3172461"/>
              <a:ext cx="251532" cy="311152"/>
            </a:xfrm>
            <a:prstGeom prst="rect">
              <a:avLst/>
            </a:prstGeom>
            <a:solidFill>
              <a:srgbClr val="FFCC99"/>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7" name="Rectangle">
              <a:extLst>
                <a:ext uri="{FF2B5EF4-FFF2-40B4-BE49-F238E27FC236}">
                  <a16:creationId xmlns:a16="http://schemas.microsoft.com/office/drawing/2014/main" id="{1315FD64-0525-5240-9722-B91E14FC81E4}"/>
                </a:ext>
              </a:extLst>
            </p:cNvPr>
            <p:cNvSpPr/>
            <p:nvPr/>
          </p:nvSpPr>
          <p:spPr>
            <a:xfrm>
              <a:off x="6393344" y="3172461"/>
              <a:ext cx="251532" cy="311152"/>
            </a:xfrm>
            <a:prstGeom prst="rect">
              <a:avLst/>
            </a:prstGeom>
            <a:no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8" name="Rectangle">
              <a:extLst>
                <a:ext uri="{FF2B5EF4-FFF2-40B4-BE49-F238E27FC236}">
                  <a16:creationId xmlns:a16="http://schemas.microsoft.com/office/drawing/2014/main" id="{A1FC1488-764F-074D-9345-A90ACDAE9B4C}"/>
                </a:ext>
              </a:extLst>
            </p:cNvPr>
            <p:cNvSpPr/>
            <p:nvPr/>
          </p:nvSpPr>
          <p:spPr>
            <a:xfrm>
              <a:off x="2501518" y="2795271"/>
              <a:ext cx="251532" cy="688342"/>
            </a:xfrm>
            <a:prstGeom prst="rect">
              <a:avLst/>
            </a:prstGeom>
            <a:solidFill>
              <a:schemeClr val="accent1"/>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9" name="Rectangle">
              <a:extLst>
                <a:ext uri="{FF2B5EF4-FFF2-40B4-BE49-F238E27FC236}">
                  <a16:creationId xmlns:a16="http://schemas.microsoft.com/office/drawing/2014/main" id="{05B92174-ABD8-3041-9693-FE2B3ECA7782}"/>
                </a:ext>
              </a:extLst>
            </p:cNvPr>
            <p:cNvSpPr/>
            <p:nvPr/>
          </p:nvSpPr>
          <p:spPr>
            <a:xfrm>
              <a:off x="3891825" y="2851151"/>
              <a:ext cx="249809" cy="632462"/>
            </a:xfrm>
            <a:prstGeom prst="rect">
              <a:avLst/>
            </a:prstGeom>
            <a:solidFill>
              <a:schemeClr val="accent1"/>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40" name="Rectangle">
              <a:extLst>
                <a:ext uri="{FF2B5EF4-FFF2-40B4-BE49-F238E27FC236}">
                  <a16:creationId xmlns:a16="http://schemas.microsoft.com/office/drawing/2014/main" id="{46C02635-ED7A-174D-B06B-96CB869F76A0}"/>
                </a:ext>
              </a:extLst>
            </p:cNvPr>
            <p:cNvSpPr/>
            <p:nvPr/>
          </p:nvSpPr>
          <p:spPr>
            <a:xfrm>
              <a:off x="5268350" y="2416811"/>
              <a:ext cx="249809" cy="1066802"/>
            </a:xfrm>
            <a:prstGeom prst="rect">
              <a:avLst/>
            </a:prstGeom>
            <a:solidFill>
              <a:schemeClr val="accent1"/>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41" name="Rectangle">
              <a:extLst>
                <a:ext uri="{FF2B5EF4-FFF2-40B4-BE49-F238E27FC236}">
                  <a16:creationId xmlns:a16="http://schemas.microsoft.com/office/drawing/2014/main" id="{21A1FC0D-7374-AD46-9425-267F8A32914B}"/>
                </a:ext>
              </a:extLst>
            </p:cNvPr>
            <p:cNvSpPr/>
            <p:nvPr/>
          </p:nvSpPr>
          <p:spPr>
            <a:xfrm>
              <a:off x="6644875" y="3106421"/>
              <a:ext cx="249809" cy="377192"/>
            </a:xfrm>
            <a:prstGeom prst="rect">
              <a:avLst/>
            </a:prstGeom>
            <a:solidFill>
              <a:schemeClr val="accent1"/>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42" name="Rectangle">
              <a:extLst>
                <a:ext uri="{FF2B5EF4-FFF2-40B4-BE49-F238E27FC236}">
                  <a16:creationId xmlns:a16="http://schemas.microsoft.com/office/drawing/2014/main" id="{5A511FC0-6AD3-9F47-8DE2-95CE2B56B3B0}"/>
                </a:ext>
              </a:extLst>
            </p:cNvPr>
            <p:cNvSpPr/>
            <p:nvPr/>
          </p:nvSpPr>
          <p:spPr>
            <a:xfrm>
              <a:off x="2753048" y="2444751"/>
              <a:ext cx="253254" cy="1040132"/>
            </a:xfrm>
            <a:prstGeom prst="rect">
              <a:avLst/>
            </a:prstGeom>
            <a:solidFill>
              <a:srgbClr val="22228B"/>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43" name="Rectangle">
              <a:extLst>
                <a:ext uri="{FF2B5EF4-FFF2-40B4-BE49-F238E27FC236}">
                  <a16:creationId xmlns:a16="http://schemas.microsoft.com/office/drawing/2014/main" id="{96C21566-BC45-2D4B-8C22-3776621835B7}"/>
                </a:ext>
              </a:extLst>
            </p:cNvPr>
            <p:cNvSpPr/>
            <p:nvPr/>
          </p:nvSpPr>
          <p:spPr>
            <a:xfrm>
              <a:off x="4141632" y="2095501"/>
              <a:ext cx="251532" cy="1389382"/>
            </a:xfrm>
            <a:prstGeom prst="rect">
              <a:avLst/>
            </a:prstGeom>
            <a:solidFill>
              <a:srgbClr val="22228B"/>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44" name="Rectangle">
              <a:extLst>
                <a:ext uri="{FF2B5EF4-FFF2-40B4-BE49-F238E27FC236}">
                  <a16:creationId xmlns:a16="http://schemas.microsoft.com/office/drawing/2014/main" id="{330AAB29-F988-F94D-B202-DBC9904CA3A5}"/>
                </a:ext>
              </a:extLst>
            </p:cNvPr>
            <p:cNvSpPr/>
            <p:nvPr/>
          </p:nvSpPr>
          <p:spPr>
            <a:xfrm>
              <a:off x="5518157" y="1973580"/>
              <a:ext cx="249810" cy="1510032"/>
            </a:xfrm>
            <a:prstGeom prst="rect">
              <a:avLst/>
            </a:prstGeom>
            <a:solidFill>
              <a:srgbClr val="22228B"/>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45" name="Rectangle">
              <a:extLst>
                <a:ext uri="{FF2B5EF4-FFF2-40B4-BE49-F238E27FC236}">
                  <a16:creationId xmlns:a16="http://schemas.microsoft.com/office/drawing/2014/main" id="{1C571FA0-EF9A-064F-93C0-7BDAF354396A}"/>
                </a:ext>
              </a:extLst>
            </p:cNvPr>
            <p:cNvSpPr/>
            <p:nvPr/>
          </p:nvSpPr>
          <p:spPr>
            <a:xfrm>
              <a:off x="6894682" y="2349501"/>
              <a:ext cx="249809" cy="1135382"/>
            </a:xfrm>
            <a:prstGeom prst="rect">
              <a:avLst/>
            </a:prstGeom>
            <a:solidFill>
              <a:srgbClr val="22228B"/>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46" name="Line">
              <a:extLst>
                <a:ext uri="{FF2B5EF4-FFF2-40B4-BE49-F238E27FC236}">
                  <a16:creationId xmlns:a16="http://schemas.microsoft.com/office/drawing/2014/main" id="{10DDED26-AE73-B447-A1F9-A30FB54C388B}"/>
                </a:ext>
              </a:extLst>
            </p:cNvPr>
            <p:cNvSpPr/>
            <p:nvPr/>
          </p:nvSpPr>
          <p:spPr>
            <a:xfrm flipV="1">
              <a:off x="2125945" y="3181351"/>
              <a:ext cx="1725" cy="19812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47" name="Line">
              <a:extLst>
                <a:ext uri="{FF2B5EF4-FFF2-40B4-BE49-F238E27FC236}">
                  <a16:creationId xmlns:a16="http://schemas.microsoft.com/office/drawing/2014/main" id="{F06DD8A3-2F1B-2C45-9C16-6F52C8006F7A}"/>
                </a:ext>
              </a:extLst>
            </p:cNvPr>
            <p:cNvSpPr/>
            <p:nvPr/>
          </p:nvSpPr>
          <p:spPr>
            <a:xfrm>
              <a:off x="2084598" y="3181351"/>
              <a:ext cx="9820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48" name="Line">
              <a:extLst>
                <a:ext uri="{FF2B5EF4-FFF2-40B4-BE49-F238E27FC236}">
                  <a16:creationId xmlns:a16="http://schemas.microsoft.com/office/drawing/2014/main" id="{ADD2F8DB-FD53-014B-B0AD-8EFE53748327}"/>
                </a:ext>
              </a:extLst>
            </p:cNvPr>
            <p:cNvSpPr/>
            <p:nvPr/>
          </p:nvSpPr>
          <p:spPr>
            <a:xfrm flipV="1">
              <a:off x="3502470" y="3030221"/>
              <a:ext cx="1724" cy="30226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49" name="Line">
              <a:extLst>
                <a:ext uri="{FF2B5EF4-FFF2-40B4-BE49-F238E27FC236}">
                  <a16:creationId xmlns:a16="http://schemas.microsoft.com/office/drawing/2014/main" id="{E4158F17-6E97-864C-8F35-32638EF81F83}"/>
                </a:ext>
              </a:extLst>
            </p:cNvPr>
            <p:cNvSpPr/>
            <p:nvPr/>
          </p:nvSpPr>
          <p:spPr>
            <a:xfrm>
              <a:off x="3461122" y="3030221"/>
              <a:ext cx="9647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0" name="Line">
              <a:extLst>
                <a:ext uri="{FF2B5EF4-FFF2-40B4-BE49-F238E27FC236}">
                  <a16:creationId xmlns:a16="http://schemas.microsoft.com/office/drawing/2014/main" id="{27690B5D-EE0F-6047-9087-0F7B4E543D0C}"/>
                </a:ext>
              </a:extLst>
            </p:cNvPr>
            <p:cNvSpPr/>
            <p:nvPr/>
          </p:nvSpPr>
          <p:spPr>
            <a:xfrm flipV="1">
              <a:off x="4892777" y="2889251"/>
              <a:ext cx="1725" cy="32131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1" name="Line">
              <a:extLst>
                <a:ext uri="{FF2B5EF4-FFF2-40B4-BE49-F238E27FC236}">
                  <a16:creationId xmlns:a16="http://schemas.microsoft.com/office/drawing/2014/main" id="{59EE2220-2462-3540-B264-46FF0384A9E1}"/>
                </a:ext>
              </a:extLst>
            </p:cNvPr>
            <p:cNvSpPr/>
            <p:nvPr/>
          </p:nvSpPr>
          <p:spPr>
            <a:xfrm>
              <a:off x="4851430" y="2889251"/>
              <a:ext cx="9647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2" name="Line">
              <a:extLst>
                <a:ext uri="{FF2B5EF4-FFF2-40B4-BE49-F238E27FC236}">
                  <a16:creationId xmlns:a16="http://schemas.microsoft.com/office/drawing/2014/main" id="{D7338833-8942-2F46-AE5B-C1BEE552CC7F}"/>
                </a:ext>
              </a:extLst>
            </p:cNvPr>
            <p:cNvSpPr/>
            <p:nvPr/>
          </p:nvSpPr>
          <p:spPr>
            <a:xfrm flipV="1">
              <a:off x="6269302" y="3238501"/>
              <a:ext cx="1725" cy="18923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3" name="Line">
              <a:extLst>
                <a:ext uri="{FF2B5EF4-FFF2-40B4-BE49-F238E27FC236}">
                  <a16:creationId xmlns:a16="http://schemas.microsoft.com/office/drawing/2014/main" id="{1E87F809-94F9-1A46-AFA4-984E1CBAE63F}"/>
                </a:ext>
              </a:extLst>
            </p:cNvPr>
            <p:cNvSpPr/>
            <p:nvPr/>
          </p:nvSpPr>
          <p:spPr>
            <a:xfrm>
              <a:off x="6227955" y="3238501"/>
              <a:ext cx="9647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4" name="Line">
              <a:extLst>
                <a:ext uri="{FF2B5EF4-FFF2-40B4-BE49-F238E27FC236}">
                  <a16:creationId xmlns:a16="http://schemas.microsoft.com/office/drawing/2014/main" id="{E3E6532F-DE76-FA4E-8BE0-E3F3C6D33A1A}"/>
                </a:ext>
              </a:extLst>
            </p:cNvPr>
            <p:cNvSpPr/>
            <p:nvPr/>
          </p:nvSpPr>
          <p:spPr>
            <a:xfrm flipV="1">
              <a:off x="2377475" y="2700021"/>
              <a:ext cx="1725" cy="43434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5" name="Line">
              <a:extLst>
                <a:ext uri="{FF2B5EF4-FFF2-40B4-BE49-F238E27FC236}">
                  <a16:creationId xmlns:a16="http://schemas.microsoft.com/office/drawing/2014/main" id="{FD0DC7F8-A55D-1A46-8B89-8B0A0687568E}"/>
                </a:ext>
              </a:extLst>
            </p:cNvPr>
            <p:cNvSpPr/>
            <p:nvPr/>
          </p:nvSpPr>
          <p:spPr>
            <a:xfrm>
              <a:off x="2334405" y="2700021"/>
              <a:ext cx="9820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6" name="Line">
              <a:extLst>
                <a:ext uri="{FF2B5EF4-FFF2-40B4-BE49-F238E27FC236}">
                  <a16:creationId xmlns:a16="http://schemas.microsoft.com/office/drawing/2014/main" id="{B26DE097-04B7-1448-A473-DCF96C772FDC}"/>
                </a:ext>
              </a:extLst>
            </p:cNvPr>
            <p:cNvSpPr/>
            <p:nvPr/>
          </p:nvSpPr>
          <p:spPr>
            <a:xfrm flipV="1">
              <a:off x="3752277" y="2512061"/>
              <a:ext cx="1725" cy="56642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7" name="Line">
              <a:extLst>
                <a:ext uri="{FF2B5EF4-FFF2-40B4-BE49-F238E27FC236}">
                  <a16:creationId xmlns:a16="http://schemas.microsoft.com/office/drawing/2014/main" id="{ACD9AE14-F348-2F4B-9192-7B940C7C2E65}"/>
                </a:ext>
              </a:extLst>
            </p:cNvPr>
            <p:cNvSpPr/>
            <p:nvPr/>
          </p:nvSpPr>
          <p:spPr>
            <a:xfrm>
              <a:off x="3710929" y="2512061"/>
              <a:ext cx="9820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8" name="Line">
              <a:extLst>
                <a:ext uri="{FF2B5EF4-FFF2-40B4-BE49-F238E27FC236}">
                  <a16:creationId xmlns:a16="http://schemas.microsoft.com/office/drawing/2014/main" id="{A6C8C794-1F8E-5744-8349-DF875E094F80}"/>
                </a:ext>
              </a:extLst>
            </p:cNvPr>
            <p:cNvSpPr/>
            <p:nvPr/>
          </p:nvSpPr>
          <p:spPr>
            <a:xfrm flipV="1">
              <a:off x="5142585" y="2265681"/>
              <a:ext cx="1724" cy="65151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59" name="Line">
              <a:extLst>
                <a:ext uri="{FF2B5EF4-FFF2-40B4-BE49-F238E27FC236}">
                  <a16:creationId xmlns:a16="http://schemas.microsoft.com/office/drawing/2014/main" id="{C0CF3821-0365-5E42-9B1B-046E4D593DFC}"/>
                </a:ext>
              </a:extLst>
            </p:cNvPr>
            <p:cNvSpPr/>
            <p:nvPr/>
          </p:nvSpPr>
          <p:spPr>
            <a:xfrm>
              <a:off x="5101237" y="2265681"/>
              <a:ext cx="9820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0" name="Line">
              <a:extLst>
                <a:ext uri="{FF2B5EF4-FFF2-40B4-BE49-F238E27FC236}">
                  <a16:creationId xmlns:a16="http://schemas.microsoft.com/office/drawing/2014/main" id="{091D4A67-6568-0B41-B7A0-8E873AE0A5AB}"/>
                </a:ext>
              </a:extLst>
            </p:cNvPr>
            <p:cNvSpPr/>
            <p:nvPr/>
          </p:nvSpPr>
          <p:spPr>
            <a:xfrm flipV="1">
              <a:off x="6519109" y="2548891"/>
              <a:ext cx="1725" cy="6235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1" name="Line">
              <a:extLst>
                <a:ext uri="{FF2B5EF4-FFF2-40B4-BE49-F238E27FC236}">
                  <a16:creationId xmlns:a16="http://schemas.microsoft.com/office/drawing/2014/main" id="{37D0BE63-622C-A54D-A586-9577A39A0F4B}"/>
                </a:ext>
              </a:extLst>
            </p:cNvPr>
            <p:cNvSpPr/>
            <p:nvPr/>
          </p:nvSpPr>
          <p:spPr>
            <a:xfrm>
              <a:off x="6477762" y="2548891"/>
              <a:ext cx="9647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2" name="Line">
              <a:extLst>
                <a:ext uri="{FF2B5EF4-FFF2-40B4-BE49-F238E27FC236}">
                  <a16:creationId xmlns:a16="http://schemas.microsoft.com/office/drawing/2014/main" id="{7E110211-7313-5941-92DA-D3223D36E44B}"/>
                </a:ext>
              </a:extLst>
            </p:cNvPr>
            <p:cNvSpPr/>
            <p:nvPr/>
          </p:nvSpPr>
          <p:spPr>
            <a:xfrm flipV="1">
              <a:off x="2627282" y="1860551"/>
              <a:ext cx="1725" cy="93472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3" name="Line">
              <a:extLst>
                <a:ext uri="{FF2B5EF4-FFF2-40B4-BE49-F238E27FC236}">
                  <a16:creationId xmlns:a16="http://schemas.microsoft.com/office/drawing/2014/main" id="{3190C44A-5A79-CE47-9468-07E29863BAD0}"/>
                </a:ext>
              </a:extLst>
            </p:cNvPr>
            <p:cNvSpPr/>
            <p:nvPr/>
          </p:nvSpPr>
          <p:spPr>
            <a:xfrm>
              <a:off x="2585935" y="1860550"/>
              <a:ext cx="9647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4" name="Line">
              <a:extLst>
                <a:ext uri="{FF2B5EF4-FFF2-40B4-BE49-F238E27FC236}">
                  <a16:creationId xmlns:a16="http://schemas.microsoft.com/office/drawing/2014/main" id="{53466856-293C-8942-890D-93581C7B5222}"/>
                </a:ext>
              </a:extLst>
            </p:cNvPr>
            <p:cNvSpPr/>
            <p:nvPr/>
          </p:nvSpPr>
          <p:spPr>
            <a:xfrm flipV="1">
              <a:off x="4017589" y="1973581"/>
              <a:ext cx="1725" cy="8775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5" name="Line">
              <a:extLst>
                <a:ext uri="{FF2B5EF4-FFF2-40B4-BE49-F238E27FC236}">
                  <a16:creationId xmlns:a16="http://schemas.microsoft.com/office/drawing/2014/main" id="{4DE422A3-BD26-974D-A7DD-C0C7ED9849AE}"/>
                </a:ext>
              </a:extLst>
            </p:cNvPr>
            <p:cNvSpPr/>
            <p:nvPr/>
          </p:nvSpPr>
          <p:spPr>
            <a:xfrm>
              <a:off x="3976242" y="1973581"/>
              <a:ext cx="9647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6" name="Line">
              <a:extLst>
                <a:ext uri="{FF2B5EF4-FFF2-40B4-BE49-F238E27FC236}">
                  <a16:creationId xmlns:a16="http://schemas.microsoft.com/office/drawing/2014/main" id="{B9A343DD-53EE-F747-87A3-38E78DE7DD17}"/>
                </a:ext>
              </a:extLst>
            </p:cNvPr>
            <p:cNvSpPr/>
            <p:nvPr/>
          </p:nvSpPr>
          <p:spPr>
            <a:xfrm flipV="1">
              <a:off x="5392392" y="1841501"/>
              <a:ext cx="1725" cy="57531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7" name="Line">
              <a:extLst>
                <a:ext uri="{FF2B5EF4-FFF2-40B4-BE49-F238E27FC236}">
                  <a16:creationId xmlns:a16="http://schemas.microsoft.com/office/drawing/2014/main" id="{84B0A371-A621-644B-935C-60554CD145B3}"/>
                </a:ext>
              </a:extLst>
            </p:cNvPr>
            <p:cNvSpPr/>
            <p:nvPr/>
          </p:nvSpPr>
          <p:spPr>
            <a:xfrm>
              <a:off x="5351044" y="1841500"/>
              <a:ext cx="98203"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8" name="Line">
              <a:extLst>
                <a:ext uri="{FF2B5EF4-FFF2-40B4-BE49-F238E27FC236}">
                  <a16:creationId xmlns:a16="http://schemas.microsoft.com/office/drawing/2014/main" id="{4F4586D3-EE75-E047-BD16-455FCED91EA1}"/>
                </a:ext>
              </a:extLst>
            </p:cNvPr>
            <p:cNvSpPr/>
            <p:nvPr/>
          </p:nvSpPr>
          <p:spPr>
            <a:xfrm flipV="1">
              <a:off x="6768917" y="2369821"/>
              <a:ext cx="1724" cy="73660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69" name="Line">
              <a:extLst>
                <a:ext uri="{FF2B5EF4-FFF2-40B4-BE49-F238E27FC236}">
                  <a16:creationId xmlns:a16="http://schemas.microsoft.com/office/drawing/2014/main" id="{B870CBD1-8F76-C042-B957-634505777ACB}"/>
                </a:ext>
              </a:extLst>
            </p:cNvPr>
            <p:cNvSpPr/>
            <p:nvPr/>
          </p:nvSpPr>
          <p:spPr>
            <a:xfrm>
              <a:off x="6727569" y="2369821"/>
              <a:ext cx="9820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0" name="Line">
              <a:extLst>
                <a:ext uri="{FF2B5EF4-FFF2-40B4-BE49-F238E27FC236}">
                  <a16:creationId xmlns:a16="http://schemas.microsoft.com/office/drawing/2014/main" id="{4AD3E500-8307-904C-83B2-E03BE830E19A}"/>
                </a:ext>
              </a:extLst>
            </p:cNvPr>
            <p:cNvSpPr/>
            <p:nvPr/>
          </p:nvSpPr>
          <p:spPr>
            <a:xfrm flipV="1">
              <a:off x="2877090" y="1586231"/>
              <a:ext cx="1725" cy="85852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1" name="Line">
              <a:extLst>
                <a:ext uri="{FF2B5EF4-FFF2-40B4-BE49-F238E27FC236}">
                  <a16:creationId xmlns:a16="http://schemas.microsoft.com/office/drawing/2014/main" id="{76345848-8E2B-9646-98C9-10284CB2E947}"/>
                </a:ext>
              </a:extLst>
            </p:cNvPr>
            <p:cNvSpPr/>
            <p:nvPr/>
          </p:nvSpPr>
          <p:spPr>
            <a:xfrm>
              <a:off x="2835742" y="1586230"/>
              <a:ext cx="96480"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2" name="Line">
              <a:extLst>
                <a:ext uri="{FF2B5EF4-FFF2-40B4-BE49-F238E27FC236}">
                  <a16:creationId xmlns:a16="http://schemas.microsoft.com/office/drawing/2014/main" id="{E48633C4-F3EE-B141-A7F1-707B358F673D}"/>
                </a:ext>
              </a:extLst>
            </p:cNvPr>
            <p:cNvSpPr/>
            <p:nvPr/>
          </p:nvSpPr>
          <p:spPr>
            <a:xfrm flipV="1">
              <a:off x="4267397" y="1275081"/>
              <a:ext cx="1724" cy="82042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3" name="Line">
              <a:extLst>
                <a:ext uri="{FF2B5EF4-FFF2-40B4-BE49-F238E27FC236}">
                  <a16:creationId xmlns:a16="http://schemas.microsoft.com/office/drawing/2014/main" id="{514F6081-2F42-774E-BB12-19EA2DA85CB6}"/>
                </a:ext>
              </a:extLst>
            </p:cNvPr>
            <p:cNvSpPr/>
            <p:nvPr/>
          </p:nvSpPr>
          <p:spPr>
            <a:xfrm>
              <a:off x="4226049" y="1275080"/>
              <a:ext cx="96481"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4" name="Line">
              <a:extLst>
                <a:ext uri="{FF2B5EF4-FFF2-40B4-BE49-F238E27FC236}">
                  <a16:creationId xmlns:a16="http://schemas.microsoft.com/office/drawing/2014/main" id="{A3AB6F8F-4F90-5C4A-890F-92A571343A20}"/>
                </a:ext>
              </a:extLst>
            </p:cNvPr>
            <p:cNvSpPr/>
            <p:nvPr/>
          </p:nvSpPr>
          <p:spPr>
            <a:xfrm flipV="1">
              <a:off x="5643922" y="1094741"/>
              <a:ext cx="1725" cy="87884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5" name="Line">
              <a:extLst>
                <a:ext uri="{FF2B5EF4-FFF2-40B4-BE49-F238E27FC236}">
                  <a16:creationId xmlns:a16="http://schemas.microsoft.com/office/drawing/2014/main" id="{7228DDE8-6E48-754A-B2E4-F865A62E460B}"/>
                </a:ext>
              </a:extLst>
            </p:cNvPr>
            <p:cNvSpPr/>
            <p:nvPr/>
          </p:nvSpPr>
          <p:spPr>
            <a:xfrm>
              <a:off x="5602575" y="1094740"/>
              <a:ext cx="9647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6" name="Line">
              <a:extLst>
                <a:ext uri="{FF2B5EF4-FFF2-40B4-BE49-F238E27FC236}">
                  <a16:creationId xmlns:a16="http://schemas.microsoft.com/office/drawing/2014/main" id="{782C3FB3-1F07-5F42-B1C0-0B39DA618EC9}"/>
                </a:ext>
              </a:extLst>
            </p:cNvPr>
            <p:cNvSpPr/>
            <p:nvPr/>
          </p:nvSpPr>
          <p:spPr>
            <a:xfrm flipV="1">
              <a:off x="7018724" y="1407161"/>
              <a:ext cx="1725" cy="94361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7" name="Line">
              <a:extLst>
                <a:ext uri="{FF2B5EF4-FFF2-40B4-BE49-F238E27FC236}">
                  <a16:creationId xmlns:a16="http://schemas.microsoft.com/office/drawing/2014/main" id="{C4200D68-07C4-1747-A77D-AFE4770EC52C}"/>
                </a:ext>
              </a:extLst>
            </p:cNvPr>
            <p:cNvSpPr/>
            <p:nvPr/>
          </p:nvSpPr>
          <p:spPr>
            <a:xfrm>
              <a:off x="6977376" y="1407160"/>
              <a:ext cx="9820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8" name="Line">
              <a:extLst>
                <a:ext uri="{FF2B5EF4-FFF2-40B4-BE49-F238E27FC236}">
                  <a16:creationId xmlns:a16="http://schemas.microsoft.com/office/drawing/2014/main" id="{087B139E-BE85-414D-A13E-943A55B99E11}"/>
                </a:ext>
              </a:extLst>
            </p:cNvPr>
            <p:cNvSpPr/>
            <p:nvPr/>
          </p:nvSpPr>
          <p:spPr>
            <a:xfrm>
              <a:off x="1821008" y="962660"/>
              <a:ext cx="1725" cy="2520953"/>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79" name="Line">
              <a:extLst>
                <a:ext uri="{FF2B5EF4-FFF2-40B4-BE49-F238E27FC236}">
                  <a16:creationId xmlns:a16="http://schemas.microsoft.com/office/drawing/2014/main" id="{D8930CC8-D671-774D-A496-0B0BFEC75424}"/>
                </a:ext>
              </a:extLst>
            </p:cNvPr>
            <p:cNvSpPr/>
            <p:nvPr/>
          </p:nvSpPr>
          <p:spPr>
            <a:xfrm>
              <a:off x="1765878" y="3483611"/>
              <a:ext cx="5513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0" name="Line">
              <a:extLst>
                <a:ext uri="{FF2B5EF4-FFF2-40B4-BE49-F238E27FC236}">
                  <a16:creationId xmlns:a16="http://schemas.microsoft.com/office/drawing/2014/main" id="{D9D7E724-164E-0A47-B046-65FC19B6B352}"/>
                </a:ext>
              </a:extLst>
            </p:cNvPr>
            <p:cNvSpPr/>
            <p:nvPr/>
          </p:nvSpPr>
          <p:spPr>
            <a:xfrm>
              <a:off x="1765878" y="3172461"/>
              <a:ext cx="5513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1" name="Line">
              <a:extLst>
                <a:ext uri="{FF2B5EF4-FFF2-40B4-BE49-F238E27FC236}">
                  <a16:creationId xmlns:a16="http://schemas.microsoft.com/office/drawing/2014/main" id="{0CFECC53-31EC-6145-BF35-452C78E3EB35}"/>
                </a:ext>
              </a:extLst>
            </p:cNvPr>
            <p:cNvSpPr/>
            <p:nvPr/>
          </p:nvSpPr>
          <p:spPr>
            <a:xfrm>
              <a:off x="1765878" y="2851151"/>
              <a:ext cx="5513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2" name="Line">
              <a:extLst>
                <a:ext uri="{FF2B5EF4-FFF2-40B4-BE49-F238E27FC236}">
                  <a16:creationId xmlns:a16="http://schemas.microsoft.com/office/drawing/2014/main" id="{C5CE69F5-CD8C-F846-92E3-FFA9E42AC170}"/>
                </a:ext>
              </a:extLst>
            </p:cNvPr>
            <p:cNvSpPr/>
            <p:nvPr/>
          </p:nvSpPr>
          <p:spPr>
            <a:xfrm>
              <a:off x="1765878" y="2540001"/>
              <a:ext cx="5513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3" name="Line">
              <a:extLst>
                <a:ext uri="{FF2B5EF4-FFF2-40B4-BE49-F238E27FC236}">
                  <a16:creationId xmlns:a16="http://schemas.microsoft.com/office/drawing/2014/main" id="{9FD12FC8-172D-8A40-8867-DAA99F540DF7}"/>
                </a:ext>
              </a:extLst>
            </p:cNvPr>
            <p:cNvSpPr/>
            <p:nvPr/>
          </p:nvSpPr>
          <p:spPr>
            <a:xfrm>
              <a:off x="1765878" y="2228851"/>
              <a:ext cx="5513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4" name="Line">
              <a:extLst>
                <a:ext uri="{FF2B5EF4-FFF2-40B4-BE49-F238E27FC236}">
                  <a16:creationId xmlns:a16="http://schemas.microsoft.com/office/drawing/2014/main" id="{3A222EBF-6EBC-5946-8AC7-ED834A2AD388}"/>
                </a:ext>
              </a:extLst>
            </p:cNvPr>
            <p:cNvSpPr/>
            <p:nvPr/>
          </p:nvSpPr>
          <p:spPr>
            <a:xfrm>
              <a:off x="1765878" y="1907540"/>
              <a:ext cx="5513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5" name="Line">
              <a:extLst>
                <a:ext uri="{FF2B5EF4-FFF2-40B4-BE49-F238E27FC236}">
                  <a16:creationId xmlns:a16="http://schemas.microsoft.com/office/drawing/2014/main" id="{B1DC6F6B-84F8-9042-9361-221D6E72EAB5}"/>
                </a:ext>
              </a:extLst>
            </p:cNvPr>
            <p:cNvSpPr/>
            <p:nvPr/>
          </p:nvSpPr>
          <p:spPr>
            <a:xfrm>
              <a:off x="1765878" y="1595120"/>
              <a:ext cx="5513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6" name="Line">
              <a:extLst>
                <a:ext uri="{FF2B5EF4-FFF2-40B4-BE49-F238E27FC236}">
                  <a16:creationId xmlns:a16="http://schemas.microsoft.com/office/drawing/2014/main" id="{4C3DCC2F-1311-EC45-8B41-C94592E69131}"/>
                </a:ext>
              </a:extLst>
            </p:cNvPr>
            <p:cNvSpPr/>
            <p:nvPr/>
          </p:nvSpPr>
          <p:spPr>
            <a:xfrm>
              <a:off x="1765878" y="1275080"/>
              <a:ext cx="5513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7" name="Line">
              <a:extLst>
                <a:ext uri="{FF2B5EF4-FFF2-40B4-BE49-F238E27FC236}">
                  <a16:creationId xmlns:a16="http://schemas.microsoft.com/office/drawing/2014/main" id="{6C85D2F5-41A0-D84B-884A-3EA839770D7B}"/>
                </a:ext>
              </a:extLst>
            </p:cNvPr>
            <p:cNvSpPr/>
            <p:nvPr/>
          </p:nvSpPr>
          <p:spPr>
            <a:xfrm>
              <a:off x="1765878" y="962660"/>
              <a:ext cx="55132"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8" name="Line">
              <a:extLst>
                <a:ext uri="{FF2B5EF4-FFF2-40B4-BE49-F238E27FC236}">
                  <a16:creationId xmlns:a16="http://schemas.microsoft.com/office/drawing/2014/main" id="{AC52EC53-0A7D-5146-A65D-AFABA139DD22}"/>
                </a:ext>
              </a:extLst>
            </p:cNvPr>
            <p:cNvSpPr/>
            <p:nvPr/>
          </p:nvSpPr>
          <p:spPr>
            <a:xfrm>
              <a:off x="1821008" y="3483611"/>
              <a:ext cx="5518159" cy="127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89" name="Line">
              <a:extLst>
                <a:ext uri="{FF2B5EF4-FFF2-40B4-BE49-F238E27FC236}">
                  <a16:creationId xmlns:a16="http://schemas.microsoft.com/office/drawing/2014/main" id="{0732824E-7500-8E42-8718-05A8520D4E95}"/>
                </a:ext>
              </a:extLst>
            </p:cNvPr>
            <p:cNvSpPr/>
            <p:nvPr/>
          </p:nvSpPr>
          <p:spPr>
            <a:xfrm flipV="1">
              <a:off x="1821008" y="3483611"/>
              <a:ext cx="1725" cy="3810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90" name="Line">
              <a:extLst>
                <a:ext uri="{FF2B5EF4-FFF2-40B4-BE49-F238E27FC236}">
                  <a16:creationId xmlns:a16="http://schemas.microsoft.com/office/drawing/2014/main" id="{5AAF53E8-2D3D-8244-8E11-0771265C5D3F}"/>
                </a:ext>
              </a:extLst>
            </p:cNvPr>
            <p:cNvSpPr/>
            <p:nvPr/>
          </p:nvSpPr>
          <p:spPr>
            <a:xfrm flipV="1">
              <a:off x="3197532" y="3483611"/>
              <a:ext cx="1725" cy="3810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91" name="Line">
              <a:extLst>
                <a:ext uri="{FF2B5EF4-FFF2-40B4-BE49-F238E27FC236}">
                  <a16:creationId xmlns:a16="http://schemas.microsoft.com/office/drawing/2014/main" id="{7A332E24-BAE1-B743-BE6B-5E7BACE74941}"/>
                </a:ext>
              </a:extLst>
            </p:cNvPr>
            <p:cNvSpPr/>
            <p:nvPr/>
          </p:nvSpPr>
          <p:spPr>
            <a:xfrm flipV="1">
              <a:off x="4587840" y="3483611"/>
              <a:ext cx="1725" cy="3810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92" name="Line">
              <a:extLst>
                <a:ext uri="{FF2B5EF4-FFF2-40B4-BE49-F238E27FC236}">
                  <a16:creationId xmlns:a16="http://schemas.microsoft.com/office/drawing/2014/main" id="{2910E17A-2769-B04A-BB1C-D88D732378B4}"/>
                </a:ext>
              </a:extLst>
            </p:cNvPr>
            <p:cNvSpPr/>
            <p:nvPr/>
          </p:nvSpPr>
          <p:spPr>
            <a:xfrm flipV="1">
              <a:off x="5962642" y="3483611"/>
              <a:ext cx="1724" cy="3810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93" name="Line">
              <a:extLst>
                <a:ext uri="{FF2B5EF4-FFF2-40B4-BE49-F238E27FC236}">
                  <a16:creationId xmlns:a16="http://schemas.microsoft.com/office/drawing/2014/main" id="{DAE713C4-0077-4E40-83CA-D8889A7A3663}"/>
                </a:ext>
              </a:extLst>
            </p:cNvPr>
            <p:cNvSpPr/>
            <p:nvPr/>
          </p:nvSpPr>
          <p:spPr>
            <a:xfrm flipV="1">
              <a:off x="7339166" y="3483611"/>
              <a:ext cx="1725" cy="38102"/>
            </a:xfrm>
            <a:prstGeom prst="line">
              <a:avLst/>
            </a:prstGeom>
            <a:noFill/>
            <a:ln w="3175" cap="flat">
              <a:solidFill>
                <a:srgbClr val="000000"/>
              </a:solidFill>
              <a:prstDash val="solid"/>
              <a:round/>
            </a:ln>
            <a:effectLst/>
          </p:spPr>
          <p:txBody>
            <a:bodyPr wrap="square" lIns="45718" tIns="45718" rIns="45718" bIns="45718" numCol="1" anchor="t">
              <a:noAutofit/>
            </a:bodyPr>
            <a:lstStyle/>
            <a:p>
              <a:endParaRPr/>
            </a:p>
          </p:txBody>
        </p:sp>
        <p:sp>
          <p:nvSpPr>
            <p:cNvPr id="94" name="Mean GQL-15 Subscale Scores by Disease Severity (Nelson GSS)">
              <a:extLst>
                <a:ext uri="{FF2B5EF4-FFF2-40B4-BE49-F238E27FC236}">
                  <a16:creationId xmlns:a16="http://schemas.microsoft.com/office/drawing/2014/main" id="{8240F025-5162-5E42-A337-5001C413743E}"/>
                </a:ext>
              </a:extLst>
            </p:cNvPr>
            <p:cNvSpPr txBox="1"/>
            <p:nvPr/>
          </p:nvSpPr>
          <p:spPr>
            <a:xfrm>
              <a:off x="380739" y="257810"/>
              <a:ext cx="8154059" cy="3077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500">
                  <a:solidFill>
                    <a:schemeClr val="accent2"/>
                  </a:solidFill>
                  <a:latin typeface="+mj-lt"/>
                  <a:ea typeface="+mj-ea"/>
                  <a:cs typeface="+mj-cs"/>
                  <a:sym typeface="Arial"/>
                </a:defRPr>
              </a:pPr>
              <a:r>
                <a:rPr dirty="0"/>
                <a:t> </a:t>
              </a:r>
              <a:r>
                <a:rPr sz="2000" b="1" dirty="0">
                  <a:solidFill>
                    <a:schemeClr val="bg1"/>
                  </a:solidFill>
                </a:rPr>
                <a:t>Mean GQL-15 Subscale Scores by Disease Severity (Nelson GSS)</a:t>
              </a:r>
            </a:p>
          </p:txBody>
        </p:sp>
        <p:sp>
          <p:nvSpPr>
            <p:cNvPr id="95" name="*">
              <a:extLst>
                <a:ext uri="{FF2B5EF4-FFF2-40B4-BE49-F238E27FC236}">
                  <a16:creationId xmlns:a16="http://schemas.microsoft.com/office/drawing/2014/main" id="{3CD4A5BD-31CF-804F-936A-48F69FDF0989}"/>
                </a:ext>
              </a:extLst>
            </p:cNvPr>
            <p:cNvSpPr txBox="1"/>
            <p:nvPr/>
          </p:nvSpPr>
          <p:spPr>
            <a:xfrm>
              <a:off x="2334405" y="3172461"/>
              <a:ext cx="127001"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latin typeface="+mj-lt"/>
                  <a:ea typeface="+mj-ea"/>
                  <a:cs typeface="+mj-cs"/>
                  <a:sym typeface="Arial"/>
                </a:defRPr>
              </a:lvl1pPr>
            </a:lstStyle>
            <a:p>
              <a:r>
                <a:t>*</a:t>
              </a:r>
            </a:p>
          </p:txBody>
        </p:sp>
        <p:sp>
          <p:nvSpPr>
            <p:cNvPr id="96" name="*">
              <a:extLst>
                <a:ext uri="{FF2B5EF4-FFF2-40B4-BE49-F238E27FC236}">
                  <a16:creationId xmlns:a16="http://schemas.microsoft.com/office/drawing/2014/main" id="{13DCDA5F-FE91-D745-8146-863D78AB8225}"/>
                </a:ext>
              </a:extLst>
            </p:cNvPr>
            <p:cNvSpPr txBox="1"/>
            <p:nvPr/>
          </p:nvSpPr>
          <p:spPr>
            <a:xfrm>
              <a:off x="3697147" y="3115311"/>
              <a:ext cx="127001"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latin typeface="+mj-lt"/>
                  <a:ea typeface="+mj-ea"/>
                  <a:cs typeface="+mj-cs"/>
                  <a:sym typeface="Arial"/>
                </a:defRPr>
              </a:lvl1pPr>
            </a:lstStyle>
            <a:p>
              <a:r>
                <a:t>*</a:t>
              </a:r>
            </a:p>
          </p:txBody>
        </p:sp>
        <p:sp>
          <p:nvSpPr>
            <p:cNvPr id="97" name="*">
              <a:extLst>
                <a:ext uri="{FF2B5EF4-FFF2-40B4-BE49-F238E27FC236}">
                  <a16:creationId xmlns:a16="http://schemas.microsoft.com/office/drawing/2014/main" id="{DC445386-AE4F-7443-B384-1BA849917DA2}"/>
                </a:ext>
              </a:extLst>
            </p:cNvPr>
            <p:cNvSpPr txBox="1"/>
            <p:nvPr/>
          </p:nvSpPr>
          <p:spPr>
            <a:xfrm>
              <a:off x="6463979" y="3219451"/>
              <a:ext cx="127001"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latin typeface="+mj-lt"/>
                  <a:ea typeface="+mj-ea"/>
                  <a:cs typeface="+mj-cs"/>
                  <a:sym typeface="Arial"/>
                </a:defRPr>
              </a:lvl1pPr>
            </a:lstStyle>
            <a:p>
              <a:r>
                <a:t>*</a:t>
              </a:r>
            </a:p>
          </p:txBody>
        </p:sp>
        <p:sp>
          <p:nvSpPr>
            <p:cNvPr id="98" name="*">
              <a:extLst>
                <a:ext uri="{FF2B5EF4-FFF2-40B4-BE49-F238E27FC236}">
                  <a16:creationId xmlns:a16="http://schemas.microsoft.com/office/drawing/2014/main" id="{2C4DE8F4-4EBE-3C40-995E-178B4F5F292D}"/>
                </a:ext>
              </a:extLst>
            </p:cNvPr>
            <p:cNvSpPr txBox="1"/>
            <p:nvPr/>
          </p:nvSpPr>
          <p:spPr>
            <a:xfrm>
              <a:off x="6741352" y="3144521"/>
              <a:ext cx="127001"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latin typeface="+mj-lt"/>
                  <a:ea typeface="+mj-ea"/>
                  <a:cs typeface="+mj-cs"/>
                  <a:sym typeface="Arial"/>
                </a:defRPr>
              </a:lvl1pPr>
            </a:lstStyle>
            <a:p>
              <a:r>
                <a:t>*</a:t>
              </a:r>
            </a:p>
          </p:txBody>
        </p:sp>
        <p:sp>
          <p:nvSpPr>
            <p:cNvPr id="99" name="*">
              <a:extLst>
                <a:ext uri="{FF2B5EF4-FFF2-40B4-BE49-F238E27FC236}">
                  <a16:creationId xmlns:a16="http://schemas.microsoft.com/office/drawing/2014/main" id="{D965D514-3912-A04C-86F5-F976B77E6C22}"/>
                </a:ext>
              </a:extLst>
            </p:cNvPr>
            <p:cNvSpPr txBox="1"/>
            <p:nvPr/>
          </p:nvSpPr>
          <p:spPr>
            <a:xfrm>
              <a:off x="5364827" y="2454911"/>
              <a:ext cx="127001"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latin typeface="+mj-lt"/>
                  <a:ea typeface="+mj-ea"/>
                  <a:cs typeface="+mj-cs"/>
                  <a:sym typeface="Arial"/>
                </a:defRPr>
              </a:lvl1pPr>
            </a:lstStyle>
            <a:p>
              <a:r>
                <a:t>*</a:t>
              </a:r>
            </a:p>
          </p:txBody>
        </p:sp>
        <p:sp>
          <p:nvSpPr>
            <p:cNvPr id="100" name="*">
              <a:extLst>
                <a:ext uri="{FF2B5EF4-FFF2-40B4-BE49-F238E27FC236}">
                  <a16:creationId xmlns:a16="http://schemas.microsoft.com/office/drawing/2014/main" id="{7747397C-B249-5D4F-942E-E99FA0A602AA}"/>
                </a:ext>
              </a:extLst>
            </p:cNvPr>
            <p:cNvSpPr txBox="1"/>
            <p:nvPr/>
          </p:nvSpPr>
          <p:spPr>
            <a:xfrm>
              <a:off x="3976242" y="2889251"/>
              <a:ext cx="127001"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latin typeface="+mj-lt"/>
                  <a:ea typeface="+mj-ea"/>
                  <a:cs typeface="+mj-cs"/>
                  <a:sym typeface="Arial"/>
                </a:defRPr>
              </a:lvl1pPr>
            </a:lstStyle>
            <a:p>
              <a:r>
                <a:t>*</a:t>
              </a:r>
            </a:p>
          </p:txBody>
        </p:sp>
        <p:sp>
          <p:nvSpPr>
            <p:cNvPr id="101" name="*">
              <a:extLst>
                <a:ext uri="{FF2B5EF4-FFF2-40B4-BE49-F238E27FC236}">
                  <a16:creationId xmlns:a16="http://schemas.microsoft.com/office/drawing/2014/main" id="{6EB98A25-B47E-CD4B-8FDE-CF5BBA1B6FFD}"/>
                </a:ext>
              </a:extLst>
            </p:cNvPr>
            <p:cNvSpPr txBox="1"/>
            <p:nvPr/>
          </p:nvSpPr>
          <p:spPr>
            <a:xfrm>
              <a:off x="2585935" y="2870201"/>
              <a:ext cx="127001"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latin typeface="+mj-lt"/>
                  <a:ea typeface="+mj-ea"/>
                  <a:cs typeface="+mj-cs"/>
                  <a:sym typeface="Arial"/>
                </a:defRPr>
              </a:lvl1pPr>
            </a:lstStyle>
            <a:p>
              <a:r>
                <a:t>*</a:t>
              </a:r>
            </a:p>
          </p:txBody>
        </p:sp>
        <p:sp>
          <p:nvSpPr>
            <p:cNvPr id="102" name="*">
              <a:extLst>
                <a:ext uri="{FF2B5EF4-FFF2-40B4-BE49-F238E27FC236}">
                  <a16:creationId xmlns:a16="http://schemas.microsoft.com/office/drawing/2014/main" id="{EA765F92-1D43-824B-B6C0-555A9F9EE6C4}"/>
                </a:ext>
              </a:extLst>
            </p:cNvPr>
            <p:cNvSpPr txBox="1"/>
            <p:nvPr/>
          </p:nvSpPr>
          <p:spPr>
            <a:xfrm>
              <a:off x="6991159" y="2397761"/>
              <a:ext cx="127001" cy="1850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solidFill>
                    <a:srgbClr val="FFFFFF"/>
                  </a:solidFill>
                  <a:latin typeface="+mj-lt"/>
                  <a:ea typeface="+mj-ea"/>
                  <a:cs typeface="+mj-cs"/>
                  <a:sym typeface="Arial"/>
                </a:defRPr>
              </a:lvl1pPr>
            </a:lstStyle>
            <a:p>
              <a:r>
                <a:t>*</a:t>
              </a:r>
            </a:p>
          </p:txBody>
        </p:sp>
        <p:sp>
          <p:nvSpPr>
            <p:cNvPr id="103" name="*">
              <a:extLst>
                <a:ext uri="{FF2B5EF4-FFF2-40B4-BE49-F238E27FC236}">
                  <a16:creationId xmlns:a16="http://schemas.microsoft.com/office/drawing/2014/main" id="{A3E61147-CFCC-D742-8388-2C404F5F313C}"/>
                </a:ext>
              </a:extLst>
            </p:cNvPr>
            <p:cNvSpPr txBox="1"/>
            <p:nvPr/>
          </p:nvSpPr>
          <p:spPr>
            <a:xfrm>
              <a:off x="5602575" y="2001521"/>
              <a:ext cx="127001" cy="1850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solidFill>
                    <a:srgbClr val="FFFFFF"/>
                  </a:solidFill>
                  <a:latin typeface="+mj-lt"/>
                  <a:ea typeface="+mj-ea"/>
                  <a:cs typeface="+mj-cs"/>
                  <a:sym typeface="Arial"/>
                </a:defRPr>
              </a:lvl1pPr>
            </a:lstStyle>
            <a:p>
              <a:r>
                <a:t>*</a:t>
              </a:r>
            </a:p>
          </p:txBody>
        </p:sp>
        <p:sp>
          <p:nvSpPr>
            <p:cNvPr id="104" name="*">
              <a:extLst>
                <a:ext uri="{FF2B5EF4-FFF2-40B4-BE49-F238E27FC236}">
                  <a16:creationId xmlns:a16="http://schemas.microsoft.com/office/drawing/2014/main" id="{8610DE3B-0D93-4148-A9D2-406A5651419F}"/>
                </a:ext>
              </a:extLst>
            </p:cNvPr>
            <p:cNvSpPr txBox="1"/>
            <p:nvPr/>
          </p:nvSpPr>
          <p:spPr>
            <a:xfrm>
              <a:off x="4226049" y="2161541"/>
              <a:ext cx="127001" cy="1850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solidFill>
                    <a:srgbClr val="FFFFFF"/>
                  </a:solidFill>
                  <a:latin typeface="+mj-lt"/>
                  <a:ea typeface="+mj-ea"/>
                  <a:cs typeface="+mj-cs"/>
                  <a:sym typeface="Arial"/>
                </a:defRPr>
              </a:lvl1pPr>
            </a:lstStyle>
            <a:p>
              <a:r>
                <a:t>*</a:t>
              </a:r>
            </a:p>
          </p:txBody>
        </p:sp>
        <p:sp>
          <p:nvSpPr>
            <p:cNvPr id="105" name="*">
              <a:extLst>
                <a:ext uri="{FF2B5EF4-FFF2-40B4-BE49-F238E27FC236}">
                  <a16:creationId xmlns:a16="http://schemas.microsoft.com/office/drawing/2014/main" id="{F6450921-B556-AE41-B618-B1AD5B805759}"/>
                </a:ext>
              </a:extLst>
            </p:cNvPr>
            <p:cNvSpPr txBox="1"/>
            <p:nvPr/>
          </p:nvSpPr>
          <p:spPr>
            <a:xfrm>
              <a:off x="2849525" y="2578101"/>
              <a:ext cx="127001"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b="1">
                  <a:solidFill>
                    <a:srgbClr val="FFFFFF"/>
                  </a:solidFill>
                  <a:latin typeface="+mj-lt"/>
                  <a:ea typeface="+mj-ea"/>
                  <a:cs typeface="+mj-cs"/>
                  <a:sym typeface="Arial"/>
                </a:defRPr>
              </a:lvl1pPr>
            </a:lstStyle>
            <a:p>
              <a:r>
                <a:t>*</a:t>
              </a:r>
            </a:p>
          </p:txBody>
        </p:sp>
        <p:sp>
          <p:nvSpPr>
            <p:cNvPr id="106" name="0">
              <a:extLst>
                <a:ext uri="{FF2B5EF4-FFF2-40B4-BE49-F238E27FC236}">
                  <a16:creationId xmlns:a16="http://schemas.microsoft.com/office/drawing/2014/main" id="{E6C743EA-B159-2146-BB5A-CE29C0E6C24E}"/>
                </a:ext>
              </a:extLst>
            </p:cNvPr>
            <p:cNvSpPr txBox="1"/>
            <p:nvPr/>
          </p:nvSpPr>
          <p:spPr>
            <a:xfrm>
              <a:off x="1584983" y="3408681"/>
              <a:ext cx="127001"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t>0</a:t>
              </a:r>
            </a:p>
          </p:txBody>
        </p:sp>
        <p:sp>
          <p:nvSpPr>
            <p:cNvPr id="107" name="10">
              <a:extLst>
                <a:ext uri="{FF2B5EF4-FFF2-40B4-BE49-F238E27FC236}">
                  <a16:creationId xmlns:a16="http://schemas.microsoft.com/office/drawing/2014/main" id="{90F05929-C08E-B243-8ABF-FB5443B2D239}"/>
                </a:ext>
              </a:extLst>
            </p:cNvPr>
            <p:cNvSpPr txBox="1"/>
            <p:nvPr/>
          </p:nvSpPr>
          <p:spPr>
            <a:xfrm>
              <a:off x="1486783" y="3096261"/>
              <a:ext cx="196343"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t>10</a:t>
              </a:r>
            </a:p>
          </p:txBody>
        </p:sp>
        <p:sp>
          <p:nvSpPr>
            <p:cNvPr id="108" name="20">
              <a:extLst>
                <a:ext uri="{FF2B5EF4-FFF2-40B4-BE49-F238E27FC236}">
                  <a16:creationId xmlns:a16="http://schemas.microsoft.com/office/drawing/2014/main" id="{4FEF897B-4FF8-3C41-AFF9-7B7688BBC1B2}"/>
                </a:ext>
              </a:extLst>
            </p:cNvPr>
            <p:cNvSpPr txBox="1"/>
            <p:nvPr/>
          </p:nvSpPr>
          <p:spPr>
            <a:xfrm>
              <a:off x="1486783" y="2776221"/>
              <a:ext cx="196343"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t>20</a:t>
              </a:r>
            </a:p>
          </p:txBody>
        </p:sp>
        <p:sp>
          <p:nvSpPr>
            <p:cNvPr id="109" name="30">
              <a:extLst>
                <a:ext uri="{FF2B5EF4-FFF2-40B4-BE49-F238E27FC236}">
                  <a16:creationId xmlns:a16="http://schemas.microsoft.com/office/drawing/2014/main" id="{793CADBF-336E-1F40-937F-7AA24070666B}"/>
                </a:ext>
              </a:extLst>
            </p:cNvPr>
            <p:cNvSpPr txBox="1"/>
            <p:nvPr/>
          </p:nvSpPr>
          <p:spPr>
            <a:xfrm>
              <a:off x="1486783" y="2463801"/>
              <a:ext cx="196343"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t>30</a:t>
              </a:r>
            </a:p>
          </p:txBody>
        </p:sp>
        <p:sp>
          <p:nvSpPr>
            <p:cNvPr id="110" name="40">
              <a:extLst>
                <a:ext uri="{FF2B5EF4-FFF2-40B4-BE49-F238E27FC236}">
                  <a16:creationId xmlns:a16="http://schemas.microsoft.com/office/drawing/2014/main" id="{19902F3B-4DB8-394B-B127-5B0E967B199A}"/>
                </a:ext>
              </a:extLst>
            </p:cNvPr>
            <p:cNvSpPr txBox="1"/>
            <p:nvPr/>
          </p:nvSpPr>
          <p:spPr>
            <a:xfrm>
              <a:off x="1486783" y="2152651"/>
              <a:ext cx="196343" cy="1850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t>40</a:t>
              </a:r>
            </a:p>
          </p:txBody>
        </p:sp>
        <p:sp>
          <p:nvSpPr>
            <p:cNvPr id="111" name="50">
              <a:extLst>
                <a:ext uri="{FF2B5EF4-FFF2-40B4-BE49-F238E27FC236}">
                  <a16:creationId xmlns:a16="http://schemas.microsoft.com/office/drawing/2014/main" id="{98CBEA29-948A-2D4C-9E4D-C992BE552E94}"/>
                </a:ext>
              </a:extLst>
            </p:cNvPr>
            <p:cNvSpPr txBox="1"/>
            <p:nvPr/>
          </p:nvSpPr>
          <p:spPr>
            <a:xfrm>
              <a:off x="1486783" y="1831340"/>
              <a:ext cx="196343"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t>50</a:t>
              </a:r>
            </a:p>
          </p:txBody>
        </p:sp>
        <p:sp>
          <p:nvSpPr>
            <p:cNvPr id="112" name="60">
              <a:extLst>
                <a:ext uri="{FF2B5EF4-FFF2-40B4-BE49-F238E27FC236}">
                  <a16:creationId xmlns:a16="http://schemas.microsoft.com/office/drawing/2014/main" id="{50627427-0196-8249-AACD-3FA2665E1505}"/>
                </a:ext>
              </a:extLst>
            </p:cNvPr>
            <p:cNvSpPr txBox="1"/>
            <p:nvPr/>
          </p:nvSpPr>
          <p:spPr>
            <a:xfrm>
              <a:off x="1486783" y="1520190"/>
              <a:ext cx="196343"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t>60</a:t>
              </a:r>
            </a:p>
          </p:txBody>
        </p:sp>
        <p:sp>
          <p:nvSpPr>
            <p:cNvPr id="113" name="70">
              <a:extLst>
                <a:ext uri="{FF2B5EF4-FFF2-40B4-BE49-F238E27FC236}">
                  <a16:creationId xmlns:a16="http://schemas.microsoft.com/office/drawing/2014/main" id="{05A65975-0800-DE4F-A420-87E02B28B46E}"/>
                </a:ext>
              </a:extLst>
            </p:cNvPr>
            <p:cNvSpPr txBox="1"/>
            <p:nvPr/>
          </p:nvSpPr>
          <p:spPr>
            <a:xfrm>
              <a:off x="1486783" y="1198880"/>
              <a:ext cx="196343"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t>70</a:t>
              </a:r>
            </a:p>
          </p:txBody>
        </p:sp>
        <p:sp>
          <p:nvSpPr>
            <p:cNvPr id="114" name="80">
              <a:extLst>
                <a:ext uri="{FF2B5EF4-FFF2-40B4-BE49-F238E27FC236}">
                  <a16:creationId xmlns:a16="http://schemas.microsoft.com/office/drawing/2014/main" id="{4F2B0FFD-90E1-8B4D-BA21-BE7D1FEF88AE}"/>
                </a:ext>
              </a:extLst>
            </p:cNvPr>
            <p:cNvSpPr txBox="1"/>
            <p:nvPr/>
          </p:nvSpPr>
          <p:spPr>
            <a:xfrm>
              <a:off x="1486783" y="887730"/>
              <a:ext cx="196343" cy="185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t>80</a:t>
              </a:r>
            </a:p>
          </p:txBody>
        </p:sp>
        <p:sp>
          <p:nvSpPr>
            <p:cNvPr id="115" name="Central and near">
              <a:extLst>
                <a:ext uri="{FF2B5EF4-FFF2-40B4-BE49-F238E27FC236}">
                  <a16:creationId xmlns:a16="http://schemas.microsoft.com/office/drawing/2014/main" id="{D058FDEB-E064-EC48-B957-6B2767477842}"/>
                </a:ext>
              </a:extLst>
            </p:cNvPr>
            <p:cNvSpPr txBox="1"/>
            <p:nvPr/>
          </p:nvSpPr>
          <p:spPr>
            <a:xfrm>
              <a:off x="1876138" y="3596641"/>
              <a:ext cx="1293624" cy="1846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200">
                  <a:latin typeface="+mj-lt"/>
                  <a:ea typeface="+mj-ea"/>
                  <a:cs typeface="+mj-cs"/>
                  <a:sym typeface="Arial"/>
                </a:defRPr>
              </a:lvl1pPr>
            </a:lstStyle>
            <a:p>
              <a:r>
                <a:rPr b="1" dirty="0">
                  <a:solidFill>
                    <a:schemeClr val="bg1"/>
                  </a:solidFill>
                </a:rPr>
                <a:t>Central and near</a:t>
              </a:r>
            </a:p>
          </p:txBody>
        </p:sp>
        <p:sp>
          <p:nvSpPr>
            <p:cNvPr id="116" name="vision">
              <a:extLst>
                <a:ext uri="{FF2B5EF4-FFF2-40B4-BE49-F238E27FC236}">
                  <a16:creationId xmlns:a16="http://schemas.microsoft.com/office/drawing/2014/main" id="{B7C5084D-148D-5F49-A0CF-1E4C2A440DE2}"/>
                </a:ext>
              </a:extLst>
            </p:cNvPr>
            <p:cNvSpPr txBox="1"/>
            <p:nvPr/>
          </p:nvSpPr>
          <p:spPr>
            <a:xfrm>
              <a:off x="2210363" y="3766821"/>
              <a:ext cx="402334" cy="1728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200">
                  <a:latin typeface="+mj-lt"/>
                  <a:ea typeface="+mj-ea"/>
                  <a:cs typeface="+mj-cs"/>
                  <a:sym typeface="Arial"/>
                </a:defRPr>
              </a:lvl1pPr>
            </a:lstStyle>
            <a:p>
              <a:r>
                <a:t>vision</a:t>
              </a:r>
            </a:p>
          </p:txBody>
        </p:sp>
        <p:sp>
          <p:nvSpPr>
            <p:cNvPr id="117" name="Peripheral vision">
              <a:extLst>
                <a:ext uri="{FF2B5EF4-FFF2-40B4-BE49-F238E27FC236}">
                  <a16:creationId xmlns:a16="http://schemas.microsoft.com/office/drawing/2014/main" id="{AAEFE7D1-5B2D-2F45-92DC-E54C5C4D6C69}"/>
                </a:ext>
              </a:extLst>
            </p:cNvPr>
            <p:cNvSpPr txBox="1"/>
            <p:nvPr/>
          </p:nvSpPr>
          <p:spPr>
            <a:xfrm>
              <a:off x="3252663" y="3596641"/>
              <a:ext cx="1211870" cy="1846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200">
                  <a:latin typeface="+mj-lt"/>
                  <a:ea typeface="+mj-ea"/>
                  <a:cs typeface="+mj-cs"/>
                  <a:sym typeface="Arial"/>
                </a:defRPr>
              </a:lvl1pPr>
            </a:lstStyle>
            <a:p>
              <a:r>
                <a:rPr b="1" dirty="0">
                  <a:solidFill>
                    <a:schemeClr val="bg1"/>
                  </a:solidFill>
                </a:rPr>
                <a:t>Peripheral vision</a:t>
              </a:r>
            </a:p>
          </p:txBody>
        </p:sp>
        <p:sp>
          <p:nvSpPr>
            <p:cNvPr id="118" name="Glare, lighting,">
              <a:extLst>
                <a:ext uri="{FF2B5EF4-FFF2-40B4-BE49-F238E27FC236}">
                  <a16:creationId xmlns:a16="http://schemas.microsoft.com/office/drawing/2014/main" id="{5C5D3139-D7B6-E449-A007-0A93071AD6F8}"/>
                </a:ext>
              </a:extLst>
            </p:cNvPr>
            <p:cNvSpPr txBox="1"/>
            <p:nvPr/>
          </p:nvSpPr>
          <p:spPr>
            <a:xfrm>
              <a:off x="4725664" y="3578861"/>
              <a:ext cx="1088439" cy="1846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200">
                  <a:latin typeface="+mj-lt"/>
                  <a:ea typeface="+mj-ea"/>
                  <a:cs typeface="+mj-cs"/>
                  <a:sym typeface="Arial"/>
                </a:defRPr>
              </a:lvl1pPr>
            </a:lstStyle>
            <a:p>
              <a:r>
                <a:rPr b="1" dirty="0">
                  <a:solidFill>
                    <a:schemeClr val="bg1"/>
                  </a:solidFill>
                </a:rPr>
                <a:t>Glare, lighting,</a:t>
              </a:r>
            </a:p>
          </p:txBody>
        </p:sp>
        <p:sp>
          <p:nvSpPr>
            <p:cNvPr id="119" name="dark adaptation">
              <a:extLst>
                <a:ext uri="{FF2B5EF4-FFF2-40B4-BE49-F238E27FC236}">
                  <a16:creationId xmlns:a16="http://schemas.microsoft.com/office/drawing/2014/main" id="{0067AE3E-826E-924C-8AA9-EB9EDDB67574}"/>
                </a:ext>
              </a:extLst>
            </p:cNvPr>
            <p:cNvSpPr txBox="1"/>
            <p:nvPr/>
          </p:nvSpPr>
          <p:spPr>
            <a:xfrm>
              <a:off x="4730643" y="3766821"/>
              <a:ext cx="1063354" cy="1728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a:defRPr sz="1200">
                  <a:latin typeface="+mj-lt"/>
                  <a:ea typeface="+mj-ea"/>
                  <a:cs typeface="+mj-cs"/>
                  <a:sym typeface="Arial"/>
                </a:defRPr>
              </a:lvl1pPr>
            </a:lstStyle>
            <a:p>
              <a:r>
                <a:t>dark adaptation</a:t>
              </a:r>
            </a:p>
          </p:txBody>
        </p:sp>
        <p:sp>
          <p:nvSpPr>
            <p:cNvPr id="120" name="Outdoor mobility">
              <a:extLst>
                <a:ext uri="{FF2B5EF4-FFF2-40B4-BE49-F238E27FC236}">
                  <a16:creationId xmlns:a16="http://schemas.microsoft.com/office/drawing/2014/main" id="{63760E6E-C7A6-7F43-A01B-293AE7E39AF1}"/>
                </a:ext>
              </a:extLst>
            </p:cNvPr>
            <p:cNvSpPr txBox="1"/>
            <p:nvPr/>
          </p:nvSpPr>
          <p:spPr>
            <a:xfrm>
              <a:off x="6097021" y="3596641"/>
              <a:ext cx="1295554" cy="1846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200">
                  <a:latin typeface="+mj-lt"/>
                  <a:ea typeface="+mj-ea"/>
                  <a:cs typeface="+mj-cs"/>
                  <a:sym typeface="Arial"/>
                </a:defRPr>
              </a:lvl1pPr>
            </a:lstStyle>
            <a:p>
              <a:r>
                <a:rPr b="1" dirty="0">
                  <a:solidFill>
                    <a:schemeClr val="bg1"/>
                  </a:solidFill>
                </a:rPr>
                <a:t>Outdoor mobility</a:t>
              </a:r>
            </a:p>
          </p:txBody>
        </p:sp>
        <p:sp>
          <p:nvSpPr>
            <p:cNvPr id="121" name="Factor">
              <a:extLst>
                <a:ext uri="{FF2B5EF4-FFF2-40B4-BE49-F238E27FC236}">
                  <a16:creationId xmlns:a16="http://schemas.microsoft.com/office/drawing/2014/main" id="{C543782F-A07A-6549-9B8D-EFA5923080BF}"/>
                </a:ext>
              </a:extLst>
            </p:cNvPr>
            <p:cNvSpPr txBox="1"/>
            <p:nvPr/>
          </p:nvSpPr>
          <p:spPr>
            <a:xfrm>
              <a:off x="4322528" y="4047491"/>
              <a:ext cx="557845" cy="2154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400">
                  <a:latin typeface="+mj-lt"/>
                  <a:ea typeface="+mj-ea"/>
                  <a:cs typeface="+mj-cs"/>
                  <a:sym typeface="Arial"/>
                </a:defRPr>
              </a:lvl1pPr>
            </a:lstStyle>
            <a:p>
              <a:r>
                <a:rPr b="1" dirty="0">
                  <a:solidFill>
                    <a:schemeClr val="bg1"/>
                  </a:solidFill>
                </a:rPr>
                <a:t>Factor</a:t>
              </a:r>
            </a:p>
          </p:txBody>
        </p:sp>
        <p:sp>
          <p:nvSpPr>
            <p:cNvPr id="122" name="Mean Subscale">
              <a:extLst>
                <a:ext uri="{FF2B5EF4-FFF2-40B4-BE49-F238E27FC236}">
                  <a16:creationId xmlns:a16="http://schemas.microsoft.com/office/drawing/2014/main" id="{DA3AD628-4DAA-C447-A3DD-9234E234F02D}"/>
                </a:ext>
              </a:extLst>
            </p:cNvPr>
            <p:cNvSpPr txBox="1"/>
            <p:nvPr/>
          </p:nvSpPr>
          <p:spPr>
            <a:xfrm>
              <a:off x="180894" y="2048511"/>
              <a:ext cx="1394613" cy="2154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400">
                  <a:latin typeface="+mj-lt"/>
                  <a:ea typeface="+mj-ea"/>
                  <a:cs typeface="+mj-cs"/>
                  <a:sym typeface="Arial"/>
                </a:defRPr>
              </a:lvl1pPr>
            </a:lstStyle>
            <a:p>
              <a:r>
                <a:rPr b="1" dirty="0">
                  <a:solidFill>
                    <a:schemeClr val="bg1"/>
                  </a:solidFill>
                </a:rPr>
                <a:t>Mean Subscale </a:t>
              </a:r>
            </a:p>
          </p:txBody>
        </p:sp>
        <p:sp>
          <p:nvSpPr>
            <p:cNvPr id="123" name="Score + SD">
              <a:extLst>
                <a:ext uri="{FF2B5EF4-FFF2-40B4-BE49-F238E27FC236}">
                  <a16:creationId xmlns:a16="http://schemas.microsoft.com/office/drawing/2014/main" id="{2E19EAC6-77AF-9A40-83CD-6909F99C939A}"/>
                </a:ext>
              </a:extLst>
            </p:cNvPr>
            <p:cNvSpPr txBox="1"/>
            <p:nvPr/>
          </p:nvSpPr>
          <p:spPr>
            <a:xfrm>
              <a:off x="334224" y="2237741"/>
              <a:ext cx="924933" cy="2154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400">
                  <a:latin typeface="+mj-lt"/>
                  <a:ea typeface="+mj-ea"/>
                  <a:cs typeface="+mj-cs"/>
                  <a:sym typeface="Arial"/>
                </a:defRPr>
              </a:lvl1pPr>
            </a:lstStyle>
            <a:p>
              <a:r>
                <a:rPr b="1" dirty="0">
                  <a:solidFill>
                    <a:schemeClr val="bg1"/>
                  </a:solidFill>
                </a:rPr>
                <a:t>Score + SD</a:t>
              </a:r>
            </a:p>
          </p:txBody>
        </p:sp>
        <p:sp>
          <p:nvSpPr>
            <p:cNvPr id="124" name="Rectangle">
              <a:extLst>
                <a:ext uri="{FF2B5EF4-FFF2-40B4-BE49-F238E27FC236}">
                  <a16:creationId xmlns:a16="http://schemas.microsoft.com/office/drawing/2014/main" id="{DFB5E05B-7B03-8742-ACAA-7A74BC52EFC7}"/>
                </a:ext>
              </a:extLst>
            </p:cNvPr>
            <p:cNvSpPr/>
            <p:nvPr/>
          </p:nvSpPr>
          <p:spPr>
            <a:xfrm>
              <a:off x="7506279" y="1954531"/>
              <a:ext cx="1028519" cy="830581"/>
            </a:xfrm>
            <a:prstGeom prst="rect">
              <a:avLst/>
            </a:prstGeom>
            <a:solidFill>
              <a:srgbClr val="FFFFFF"/>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solidFill>
                  <a:schemeClr val="bg1"/>
                </a:solidFill>
              </a:endParaRPr>
            </a:p>
          </p:txBody>
        </p:sp>
        <p:sp>
          <p:nvSpPr>
            <p:cNvPr id="125" name="Rectangle">
              <a:extLst>
                <a:ext uri="{FF2B5EF4-FFF2-40B4-BE49-F238E27FC236}">
                  <a16:creationId xmlns:a16="http://schemas.microsoft.com/office/drawing/2014/main" id="{B8468C85-69C0-D149-B470-CFBE988E5250}"/>
                </a:ext>
              </a:extLst>
            </p:cNvPr>
            <p:cNvSpPr/>
            <p:nvPr/>
          </p:nvSpPr>
          <p:spPr>
            <a:xfrm>
              <a:off x="7585528" y="2029461"/>
              <a:ext cx="111985" cy="76202"/>
            </a:xfrm>
            <a:prstGeom prst="rect">
              <a:avLst/>
            </a:prstGeom>
            <a:solidFill>
              <a:srgbClr val="DADADA"/>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126" name="Control">
              <a:extLst>
                <a:ext uri="{FF2B5EF4-FFF2-40B4-BE49-F238E27FC236}">
                  <a16:creationId xmlns:a16="http://schemas.microsoft.com/office/drawing/2014/main" id="{33D0C50C-04BF-4C43-AF73-6F534DE08045}"/>
                </a:ext>
              </a:extLst>
            </p:cNvPr>
            <p:cNvSpPr txBox="1"/>
            <p:nvPr/>
          </p:nvSpPr>
          <p:spPr>
            <a:xfrm>
              <a:off x="7721630" y="1992631"/>
              <a:ext cx="594715"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rPr b="1" dirty="0">
                  <a:solidFill>
                    <a:schemeClr val="bg1"/>
                  </a:solidFill>
                </a:rPr>
                <a:t>Control</a:t>
              </a:r>
            </a:p>
          </p:txBody>
        </p:sp>
        <p:sp>
          <p:nvSpPr>
            <p:cNvPr id="127" name="Rectangle">
              <a:extLst>
                <a:ext uri="{FF2B5EF4-FFF2-40B4-BE49-F238E27FC236}">
                  <a16:creationId xmlns:a16="http://schemas.microsoft.com/office/drawing/2014/main" id="{BE589A05-F07F-8E45-8AEB-976F7A3BD469}"/>
                </a:ext>
              </a:extLst>
            </p:cNvPr>
            <p:cNvSpPr/>
            <p:nvPr/>
          </p:nvSpPr>
          <p:spPr>
            <a:xfrm>
              <a:off x="7585528" y="2237741"/>
              <a:ext cx="110262" cy="74932"/>
            </a:xfrm>
            <a:prstGeom prst="rect">
              <a:avLst/>
            </a:prstGeom>
            <a:solidFill>
              <a:srgbClr val="000000"/>
            </a:soli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128" name="Rectangle">
              <a:extLst>
                <a:ext uri="{FF2B5EF4-FFF2-40B4-BE49-F238E27FC236}">
                  <a16:creationId xmlns:a16="http://schemas.microsoft.com/office/drawing/2014/main" id="{A49ECED9-9A10-954A-BDCC-7D6A981EBA9D}"/>
                </a:ext>
              </a:extLst>
            </p:cNvPr>
            <p:cNvSpPr/>
            <p:nvPr/>
          </p:nvSpPr>
          <p:spPr>
            <a:xfrm>
              <a:off x="7585528" y="2237741"/>
              <a:ext cx="110262" cy="74932"/>
            </a:xfrm>
            <a:prstGeom prst="rect">
              <a:avLst/>
            </a:prstGeom>
            <a:solidFill>
              <a:srgbClr val="FFCC99"/>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129" name="Mild">
              <a:extLst>
                <a:ext uri="{FF2B5EF4-FFF2-40B4-BE49-F238E27FC236}">
                  <a16:creationId xmlns:a16="http://schemas.microsoft.com/office/drawing/2014/main" id="{D7C9C150-78E8-4F48-A245-2C87EFB5F0AA}"/>
                </a:ext>
              </a:extLst>
            </p:cNvPr>
            <p:cNvSpPr txBox="1"/>
            <p:nvPr/>
          </p:nvSpPr>
          <p:spPr>
            <a:xfrm>
              <a:off x="7745749" y="2199641"/>
              <a:ext cx="341440"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rPr b="1" dirty="0">
                  <a:solidFill>
                    <a:schemeClr val="bg1"/>
                  </a:solidFill>
                </a:rPr>
                <a:t>Mild</a:t>
              </a:r>
            </a:p>
          </p:txBody>
        </p:sp>
        <p:sp>
          <p:nvSpPr>
            <p:cNvPr id="130" name="Rectangle">
              <a:extLst>
                <a:ext uri="{FF2B5EF4-FFF2-40B4-BE49-F238E27FC236}">
                  <a16:creationId xmlns:a16="http://schemas.microsoft.com/office/drawing/2014/main" id="{0C8F98EE-1B5E-9C4C-8CC2-052B0EFFEB77}"/>
                </a:ext>
              </a:extLst>
            </p:cNvPr>
            <p:cNvSpPr/>
            <p:nvPr/>
          </p:nvSpPr>
          <p:spPr>
            <a:xfrm>
              <a:off x="7585528" y="2444751"/>
              <a:ext cx="110262" cy="76202"/>
            </a:xfrm>
            <a:prstGeom prst="rect">
              <a:avLst/>
            </a:prstGeom>
            <a:solidFill>
              <a:schemeClr val="accent1"/>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131" name="Moderate">
              <a:extLst>
                <a:ext uri="{FF2B5EF4-FFF2-40B4-BE49-F238E27FC236}">
                  <a16:creationId xmlns:a16="http://schemas.microsoft.com/office/drawing/2014/main" id="{6C53537F-3280-BE45-B433-3C7CA15BE5B7}"/>
                </a:ext>
              </a:extLst>
            </p:cNvPr>
            <p:cNvSpPr txBox="1"/>
            <p:nvPr/>
          </p:nvSpPr>
          <p:spPr>
            <a:xfrm>
              <a:off x="7768145" y="2407921"/>
              <a:ext cx="814325"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rPr b="1" dirty="0">
                  <a:solidFill>
                    <a:schemeClr val="bg1"/>
                  </a:solidFill>
                </a:rPr>
                <a:t>Moderate</a:t>
              </a:r>
            </a:p>
          </p:txBody>
        </p:sp>
        <p:sp>
          <p:nvSpPr>
            <p:cNvPr id="132" name="Rectangle">
              <a:extLst>
                <a:ext uri="{FF2B5EF4-FFF2-40B4-BE49-F238E27FC236}">
                  <a16:creationId xmlns:a16="http://schemas.microsoft.com/office/drawing/2014/main" id="{26427E6F-4579-6844-917F-17C023245384}"/>
                </a:ext>
              </a:extLst>
            </p:cNvPr>
            <p:cNvSpPr/>
            <p:nvPr/>
          </p:nvSpPr>
          <p:spPr>
            <a:xfrm>
              <a:off x="7585528" y="2653031"/>
              <a:ext cx="111985" cy="74932"/>
            </a:xfrm>
            <a:prstGeom prst="rect">
              <a:avLst/>
            </a:prstGeom>
            <a:solidFill>
              <a:srgbClr val="22228B"/>
            </a:solidFill>
            <a:ln w="3175" cap="flat">
              <a:solidFill>
                <a:srgbClr val="000000"/>
              </a:solidFill>
              <a:prstDash val="solid"/>
              <a:round/>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133" name="Severe">
              <a:extLst>
                <a:ext uri="{FF2B5EF4-FFF2-40B4-BE49-F238E27FC236}">
                  <a16:creationId xmlns:a16="http://schemas.microsoft.com/office/drawing/2014/main" id="{6EE24633-010F-7441-B741-1668C5EB223A}"/>
                </a:ext>
              </a:extLst>
            </p:cNvPr>
            <p:cNvSpPr txBox="1"/>
            <p:nvPr/>
          </p:nvSpPr>
          <p:spPr>
            <a:xfrm>
              <a:off x="7742304" y="2593341"/>
              <a:ext cx="553037" cy="20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300">
                  <a:latin typeface="+mj-lt"/>
                  <a:ea typeface="+mj-ea"/>
                  <a:cs typeface="+mj-cs"/>
                  <a:sym typeface="Arial"/>
                </a:defRPr>
              </a:lvl1pPr>
            </a:lstStyle>
            <a:p>
              <a:r>
                <a:rPr b="1" dirty="0">
                  <a:solidFill>
                    <a:schemeClr val="bg1"/>
                  </a:solidFill>
                </a:rPr>
                <a:t>Severe</a:t>
              </a:r>
            </a:p>
          </p:txBody>
        </p:sp>
      </p:grpSp>
      <p:sp>
        <p:nvSpPr>
          <p:cNvPr id="134" name="Mean Subscale">
            <a:extLst>
              <a:ext uri="{FF2B5EF4-FFF2-40B4-BE49-F238E27FC236}">
                <a16:creationId xmlns:a16="http://schemas.microsoft.com/office/drawing/2014/main" id="{FA3D89BB-2DC7-4F4C-84EF-C741931A129C}"/>
              </a:ext>
            </a:extLst>
          </p:cNvPr>
          <p:cNvSpPr txBox="1"/>
          <p:nvPr/>
        </p:nvSpPr>
        <p:spPr>
          <a:xfrm>
            <a:off x="409494" y="4000501"/>
            <a:ext cx="1394613" cy="2154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defRPr sz="1400">
                <a:latin typeface="+mj-lt"/>
                <a:ea typeface="+mj-ea"/>
                <a:cs typeface="+mj-cs"/>
                <a:sym typeface="Arial"/>
              </a:defRPr>
            </a:lvl1pPr>
          </a:lstStyle>
          <a:p>
            <a:r>
              <a:rPr dirty="0">
                <a:solidFill>
                  <a:schemeClr val="bg1"/>
                </a:solidFill>
              </a:rPr>
              <a:t>Mean Subscale </a:t>
            </a:r>
          </a:p>
        </p:txBody>
      </p:sp>
      <p:sp>
        <p:nvSpPr>
          <p:cNvPr id="135" name="* Mann Whitney U-test significant at P&lt;0.05 (compared to control group)">
            <a:extLst>
              <a:ext uri="{FF2B5EF4-FFF2-40B4-BE49-F238E27FC236}">
                <a16:creationId xmlns:a16="http://schemas.microsoft.com/office/drawing/2014/main" id="{9F3C6CDC-848D-4742-8A6C-80270A48DE00}"/>
              </a:ext>
            </a:extLst>
          </p:cNvPr>
          <p:cNvSpPr txBox="1"/>
          <p:nvPr/>
        </p:nvSpPr>
        <p:spPr>
          <a:xfrm>
            <a:off x="350520" y="6394451"/>
            <a:ext cx="8442960" cy="264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80000"/>
              </a:lnSpc>
              <a:spcBef>
                <a:spcPts val="300"/>
              </a:spcBef>
              <a:defRPr sz="1400">
                <a:solidFill>
                  <a:srgbClr val="FFFFFF"/>
                </a:solidFill>
                <a:latin typeface="+mj-lt"/>
                <a:ea typeface="+mj-ea"/>
                <a:cs typeface="+mj-cs"/>
                <a:sym typeface="Arial"/>
              </a:defRPr>
            </a:pPr>
            <a:r>
              <a:rPr b="1">
                <a:solidFill>
                  <a:schemeClr val="bg1"/>
                </a:solidFill>
              </a:rPr>
              <a:t>* Mann Whitney U-test significant at </a:t>
            </a:r>
            <a:r>
              <a:rPr b="1" i="1">
                <a:solidFill>
                  <a:schemeClr val="bg1"/>
                </a:solidFill>
              </a:rPr>
              <a:t>P</a:t>
            </a:r>
            <a:r>
              <a:rPr b="1">
                <a:solidFill>
                  <a:schemeClr val="bg1"/>
                </a:solidFill>
              </a:rPr>
              <a:t>&lt;0.05 (compared to control group)</a:t>
            </a:r>
          </a:p>
        </p:txBody>
      </p:sp>
      <p:sp>
        <p:nvSpPr>
          <p:cNvPr id="136" name="Goldberg I et al. J Glaucoma 2009; 18: 6–12.">
            <a:extLst>
              <a:ext uri="{FF2B5EF4-FFF2-40B4-BE49-F238E27FC236}">
                <a16:creationId xmlns:a16="http://schemas.microsoft.com/office/drawing/2014/main" id="{C9CBD9DC-67FB-1949-830F-B2560C19EA34}"/>
              </a:ext>
            </a:extLst>
          </p:cNvPr>
          <p:cNvSpPr txBox="1"/>
          <p:nvPr/>
        </p:nvSpPr>
        <p:spPr>
          <a:xfrm>
            <a:off x="4343082" y="6565901"/>
            <a:ext cx="4755199"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0" lvl="1" indent="-228600" algn="r">
              <a:defRPr sz="1200">
                <a:solidFill>
                  <a:srgbClr val="FFFFFF"/>
                </a:solidFill>
                <a:latin typeface="+mj-lt"/>
                <a:ea typeface="+mj-ea"/>
                <a:cs typeface="+mj-cs"/>
                <a:sym typeface="Arial"/>
              </a:defRPr>
            </a:pPr>
            <a:r>
              <a:rPr dirty="0">
                <a:solidFill>
                  <a:schemeClr val="bg1"/>
                </a:solidFill>
              </a:rPr>
              <a:t>Goldberg I </a:t>
            </a:r>
            <a:r>
              <a:rPr i="1" dirty="0">
                <a:solidFill>
                  <a:schemeClr val="bg1"/>
                </a:solidFill>
              </a:rPr>
              <a:t>et al</a:t>
            </a:r>
            <a:r>
              <a:rPr dirty="0">
                <a:solidFill>
                  <a:schemeClr val="bg1"/>
                </a:solidFill>
              </a:rPr>
              <a:t>. </a:t>
            </a:r>
            <a:r>
              <a:rPr i="1" dirty="0">
                <a:solidFill>
                  <a:schemeClr val="bg1"/>
                </a:solidFill>
              </a:rPr>
              <a:t>J Glaucoma</a:t>
            </a:r>
            <a:r>
              <a:rPr dirty="0">
                <a:solidFill>
                  <a:schemeClr val="bg1"/>
                </a:solidFill>
              </a:rPr>
              <a:t> 2009; 18: 6–12.</a:t>
            </a:r>
          </a:p>
        </p:txBody>
      </p:sp>
    </p:spTree>
    <p:extLst>
      <p:ext uri="{BB962C8B-B14F-4D97-AF65-F5344CB8AC3E}">
        <p14:creationId xmlns:p14="http://schemas.microsoft.com/office/powerpoint/2010/main" val="1034938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3" name="TextBox 2">
            <a:extLst>
              <a:ext uri="{FF2B5EF4-FFF2-40B4-BE49-F238E27FC236}">
                <a16:creationId xmlns:a16="http://schemas.microsoft.com/office/drawing/2014/main" id="{2575968B-B9ED-4240-A62C-43BC8AAF4BE5}"/>
              </a:ext>
            </a:extLst>
          </p:cNvPr>
          <p:cNvSpPr txBox="1"/>
          <p:nvPr/>
        </p:nvSpPr>
        <p:spPr>
          <a:xfrm>
            <a:off x="6451345" y="2215530"/>
            <a:ext cx="5041205"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4000" b="0" i="0" u="none" strike="noStrike" kern="1200" cap="none" spc="0" normalizeH="0" baseline="0" noProof="0" dirty="0">
                <a:ln>
                  <a:noFill/>
                </a:ln>
                <a:solidFill>
                  <a:srgbClr val="EBEBEB"/>
                </a:solidFill>
                <a:effectLst/>
                <a:uLnTx/>
                <a:uFillTx/>
                <a:latin typeface="Gill Sans"/>
              </a:rPr>
              <a:t>THANK YOU</a:t>
            </a: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Tree>
    <p:extLst>
      <p:ext uri="{BB962C8B-B14F-4D97-AF65-F5344CB8AC3E}">
        <p14:creationId xmlns:p14="http://schemas.microsoft.com/office/powerpoint/2010/main" val="302811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37"/>
          <p:cNvSpPr txBox="1">
            <a:spLocks noGrp="1"/>
          </p:cNvSpPr>
          <p:nvPr>
            <p:ph type="title" idx="4294967295"/>
          </p:nvPr>
        </p:nvSpPr>
        <p:spPr>
          <a:xfrm flipH="1">
            <a:off x="5714997" y="1142814"/>
            <a:ext cx="5560818" cy="23879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br>
              <a:rPr lang="fr-FR" sz="5400" dirty="0">
                <a:latin typeface="Gill Sans" charset="0"/>
                <a:ea typeface="Gill Sans" charset="0"/>
                <a:cs typeface="Gill Sans" charset="0"/>
              </a:rPr>
            </a:br>
            <a:endParaRPr sz="5400" dirty="0">
              <a:latin typeface="Gill Sans" charset="0"/>
              <a:ea typeface="Gill Sans" charset="0"/>
              <a:cs typeface="Gill Sans" charset="0"/>
            </a:endParaRPr>
          </a:p>
        </p:txBody>
      </p:sp>
      <p:sp>
        <p:nvSpPr>
          <p:cNvPr id="2" name="Rectangle 1">
            <a:extLst>
              <a:ext uri="{FF2B5EF4-FFF2-40B4-BE49-F238E27FC236}">
                <a16:creationId xmlns:a16="http://schemas.microsoft.com/office/drawing/2014/main" id="{FFA3D55B-8EB3-4080-9DCA-642970F1A9F3}"/>
              </a:ext>
            </a:extLst>
          </p:cNvPr>
          <p:cNvSpPr/>
          <p:nvPr/>
        </p:nvSpPr>
        <p:spPr>
          <a:xfrm>
            <a:off x="0" y="809625"/>
            <a:ext cx="12192000" cy="6048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2DE8B44C-86AD-405B-A2AD-F99F92F0AA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9194742A-5357-4F97-8E8E-EA049D78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674" y="5803174"/>
            <a:ext cx="1091752" cy="919214"/>
          </a:xfrm>
          <a:prstGeom prst="rect">
            <a:avLst/>
          </a:prstGeom>
        </p:spPr>
      </p:pic>
      <p:pic>
        <p:nvPicPr>
          <p:cNvPr id="13" name="Picture 12" descr="Logo&#10;&#10;Description automatically generated">
            <a:extLst>
              <a:ext uri="{FF2B5EF4-FFF2-40B4-BE49-F238E27FC236}">
                <a16:creationId xmlns:a16="http://schemas.microsoft.com/office/drawing/2014/main" id="{A82DA2D1-66D4-44EA-807A-751673B63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859" y="135612"/>
            <a:ext cx="943301" cy="453234"/>
          </a:xfrm>
          <a:prstGeom prst="rect">
            <a:avLst/>
          </a:prstGeom>
        </p:spPr>
      </p:pic>
      <p:sp>
        <p:nvSpPr>
          <p:cNvPr id="10" name="Title 3">
            <a:extLst>
              <a:ext uri="{FF2B5EF4-FFF2-40B4-BE49-F238E27FC236}">
                <a16:creationId xmlns:a16="http://schemas.microsoft.com/office/drawing/2014/main" id="{B5F95155-876E-0A4A-96DE-9E456EB5A03F}"/>
              </a:ext>
            </a:extLst>
          </p:cNvPr>
          <p:cNvSpPr txBox="1">
            <a:spLocks/>
          </p:cNvSpPr>
          <p:nvPr/>
        </p:nvSpPr>
        <p:spPr>
          <a:xfrm>
            <a:off x="137160" y="38253"/>
            <a:ext cx="10264140" cy="7713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p>
        </p:txBody>
      </p:sp>
      <p:sp>
        <p:nvSpPr>
          <p:cNvPr id="9" name="TextBox 8">
            <a:extLst>
              <a:ext uri="{FF2B5EF4-FFF2-40B4-BE49-F238E27FC236}">
                <a16:creationId xmlns:a16="http://schemas.microsoft.com/office/drawing/2014/main" id="{DC51AD79-B79F-B942-A2EF-38B60EC7AE9C}"/>
              </a:ext>
            </a:extLst>
          </p:cNvPr>
          <p:cNvSpPr txBox="1"/>
          <p:nvPr/>
        </p:nvSpPr>
        <p:spPr>
          <a:xfrm>
            <a:off x="387927" y="156486"/>
            <a:ext cx="2778325" cy="584775"/>
          </a:xfrm>
          <a:prstGeom prst="rect">
            <a:avLst/>
          </a:prstGeom>
          <a:noFill/>
        </p:spPr>
        <p:txBody>
          <a:bodyPr wrap="none" rtlCol="0">
            <a:spAutoFit/>
          </a:bodyPr>
          <a:lstStyle/>
          <a:p>
            <a:r>
              <a:rPr lang="en-ID" sz="3200" b="1" dirty="0"/>
              <a:t>Quality of life</a:t>
            </a:r>
            <a:endParaRPr lang="en-US" sz="3200" b="1" dirty="0"/>
          </a:p>
        </p:txBody>
      </p:sp>
      <p:sp>
        <p:nvSpPr>
          <p:cNvPr id="12" name="We have evidence from cross-sectional studies as to what aspects of QOL are affected by glaucoma, but we are lacking evidence as to when and how QOL and daily living are affected">
            <a:extLst>
              <a:ext uri="{FF2B5EF4-FFF2-40B4-BE49-F238E27FC236}">
                <a16:creationId xmlns:a16="http://schemas.microsoft.com/office/drawing/2014/main" id="{3AA83CAC-4F69-6D40-8407-C715E6AE92F8}"/>
              </a:ext>
            </a:extLst>
          </p:cNvPr>
          <p:cNvSpPr txBox="1">
            <a:spLocks/>
          </p:cNvSpPr>
          <p:nvPr/>
        </p:nvSpPr>
        <p:spPr>
          <a:xfrm>
            <a:off x="548591" y="1580997"/>
            <a:ext cx="5796343" cy="47920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600"/>
              </a:spcBef>
              <a:buFont typeface="Wingdings 3" charset="2"/>
              <a:buChar char="•"/>
              <a:defRPr sz="2800"/>
            </a:pPr>
            <a:r>
              <a:rPr lang="en-ID" sz="3200" dirty="0">
                <a:solidFill>
                  <a:schemeClr val="tx2">
                    <a:lumMod val="10000"/>
                  </a:schemeClr>
                </a:solidFill>
              </a:rPr>
              <a:t>We have evidence from cross-sectional studies as to </a:t>
            </a:r>
            <a:r>
              <a:rPr lang="en-ID" sz="3200" u="sng" dirty="0">
                <a:solidFill>
                  <a:schemeClr val="tx2">
                    <a:lumMod val="10000"/>
                  </a:schemeClr>
                </a:solidFill>
              </a:rPr>
              <a:t>what</a:t>
            </a:r>
            <a:r>
              <a:rPr lang="en-ID" sz="3200" dirty="0">
                <a:solidFill>
                  <a:schemeClr val="tx2">
                    <a:lumMod val="10000"/>
                  </a:schemeClr>
                </a:solidFill>
              </a:rPr>
              <a:t> aspects of QOL are affected by glaucoma, but we are lacking evidence as to </a:t>
            </a:r>
            <a:r>
              <a:rPr lang="en-ID" sz="3200" u="sng" dirty="0">
                <a:solidFill>
                  <a:schemeClr val="tx2">
                    <a:lumMod val="10000"/>
                  </a:schemeClr>
                </a:solidFill>
              </a:rPr>
              <a:t>when and how</a:t>
            </a:r>
            <a:r>
              <a:rPr lang="en-ID" sz="3200" dirty="0">
                <a:solidFill>
                  <a:schemeClr val="tx2">
                    <a:lumMod val="10000"/>
                  </a:schemeClr>
                </a:solidFill>
              </a:rPr>
              <a:t> QOL and daily living are affected</a:t>
            </a:r>
          </a:p>
        </p:txBody>
      </p:sp>
      <p:pic>
        <p:nvPicPr>
          <p:cNvPr id="14" name="C:\Users\haymesdomain\Documents\SHARONS\DALHOUSIE_Glaucoma\FALLS_CRASHES\falls_images\wigginton_HRT_OS_2.tif" descr="C:\Users\haymesdomain\Documents\SHARONS\DALHOUSIE_Glaucoma\FALLS_CRASHES\falls_images\wigginton_HRT_OS_2.tif">
            <a:extLst>
              <a:ext uri="{FF2B5EF4-FFF2-40B4-BE49-F238E27FC236}">
                <a16:creationId xmlns:a16="http://schemas.microsoft.com/office/drawing/2014/main" id="{CBF15A54-5AFE-2F40-8012-AE9B16DBB270}"/>
              </a:ext>
            </a:extLst>
          </p:cNvPr>
          <p:cNvPicPr>
            <a:picLocks noChangeAspect="1"/>
          </p:cNvPicPr>
          <p:nvPr/>
        </p:nvPicPr>
        <p:blipFill>
          <a:blip r:embed="rId5"/>
          <a:stretch>
            <a:fillRect/>
          </a:stretch>
        </p:blipFill>
        <p:spPr>
          <a:xfrm>
            <a:off x="6974872" y="1360218"/>
            <a:ext cx="4793672" cy="4442956"/>
          </a:xfrm>
          <a:prstGeom prst="rect">
            <a:avLst/>
          </a:prstGeom>
          <a:ln w="12700">
            <a:miter lim="400000"/>
          </a:ln>
        </p:spPr>
      </p:pic>
    </p:spTree>
    <p:extLst>
      <p:ext uri="{BB962C8B-B14F-4D97-AF65-F5344CB8AC3E}">
        <p14:creationId xmlns:p14="http://schemas.microsoft.com/office/powerpoint/2010/main" val="261665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29c146f-ca64-45cf-b82c-af0b7bc1ff21" xsi:nil="true"/>
    <lcf76f155ced4ddcb4097134ff3c332f xmlns="4b8de850-2ddb-4a38-b1a8-cad8555fb9f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2454780F992A4C8096E6D2C94D0B4A" ma:contentTypeVersion="18" ma:contentTypeDescription="Create a new document." ma:contentTypeScope="" ma:versionID="989fc20eba6a047b3c1f99df6ff577bb">
  <xsd:schema xmlns:xsd="http://www.w3.org/2001/XMLSchema" xmlns:xs="http://www.w3.org/2001/XMLSchema" xmlns:p="http://schemas.microsoft.com/office/2006/metadata/properties" xmlns:ns2="4b8de850-2ddb-4a38-b1a8-cad8555fb9fe" xmlns:ns3="f29c146f-ca64-45cf-b82c-af0b7bc1ff21" targetNamespace="http://schemas.microsoft.com/office/2006/metadata/properties" ma:root="true" ma:fieldsID="c155fd4fed8d6496902cf09cead0cbab" ns2:_="" ns3:_="">
    <xsd:import namespace="4b8de850-2ddb-4a38-b1a8-cad8555fb9fe"/>
    <xsd:import namespace="f29c146f-ca64-45cf-b82c-af0b7bc1f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de850-2ddb-4a38-b1a8-cad8555fb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c146f-ca64-45cf-b82c-af0b7bc1ff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0d3c84-0159-4866-b544-a27e180b865b}" ma:internalName="TaxCatchAll" ma:showField="CatchAllData" ma:web="f29c146f-ca64-45cf-b82c-af0b7bc1ff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C0B4C-D91B-437A-889D-8030FBA76B21}">
  <ds:schemaRefs>
    <ds:schemaRef ds:uri="http://schemas.microsoft.com/sharepoint/v3/contenttype/forms"/>
  </ds:schemaRefs>
</ds:datastoreItem>
</file>

<file path=customXml/itemProps2.xml><?xml version="1.0" encoding="utf-8"?>
<ds:datastoreItem xmlns:ds="http://schemas.openxmlformats.org/officeDocument/2006/customXml" ds:itemID="{DDAD84D3-B555-4FFA-8046-16619EE36493}">
  <ds:schemaRefs>
    <ds:schemaRef ds:uri="http://schemas.microsoft.com/office/2006/metadata/properties"/>
    <ds:schemaRef ds:uri="http://schemas.microsoft.com/office/infopath/2007/PartnerControls"/>
    <ds:schemaRef ds:uri="f29c146f-ca64-45cf-b82c-af0b7bc1ff21"/>
    <ds:schemaRef ds:uri="4b8de850-2ddb-4a38-b1a8-cad8555fb9fe"/>
  </ds:schemaRefs>
</ds:datastoreItem>
</file>

<file path=customXml/itemProps3.xml><?xml version="1.0" encoding="utf-8"?>
<ds:datastoreItem xmlns:ds="http://schemas.openxmlformats.org/officeDocument/2006/customXml" ds:itemID="{95DFBEB1-CDE4-4AF9-A260-908E79C076CB}"/>
</file>

<file path=docMetadata/LabelInfo.xml><?xml version="1.0" encoding="utf-8"?>
<clbl:labelList xmlns:clbl="http://schemas.microsoft.com/office/2020/mipLabelMetadata">
  <clbl:label id="{7cbf2ee6-7391-4c03-b07a-3137c8a2243c}" enabled="1" method="Standard" siteId="{ac144e41-8001-48f0-9e1c-170716ed06b6}" removed="0"/>
</clbl:labelList>
</file>

<file path=docProps/app.xml><?xml version="1.0" encoding="utf-8"?>
<Properties xmlns="http://schemas.openxmlformats.org/officeDocument/2006/extended-properties" xmlns:vt="http://schemas.openxmlformats.org/officeDocument/2006/docPropsVTypes">
  <Template>office theme</Template>
  <TotalTime>19796</TotalTime>
  <Words>7994</Words>
  <Application>Microsoft Office PowerPoint</Application>
  <PresentationFormat>Widescreen</PresentationFormat>
  <Paragraphs>1142</Paragraphs>
  <Slides>85</Slides>
  <Notes>84</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Hendicott</dc:creator>
  <cp:lastModifiedBy>Seng Kheong Fang</cp:lastModifiedBy>
  <cp:revision>138</cp:revision>
  <dcterms:created xsi:type="dcterms:W3CDTF">2021-05-05T00:56:48Z</dcterms:created>
  <dcterms:modified xsi:type="dcterms:W3CDTF">2023-11-27T09:46:46Z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0x0101001C2454780F992A4C8096E6D2C94D0B4A</vt:lpwstr>
  </property>
  <property fmtid="{D5CDD505-2E9C-101B-9397-08002B2CF9AE}" pid="3" name="ClassificationContentMarkingHeaderLocations">
    <vt:lpwstr>Ion:12</vt:lpwstr>
  </property>
  <property fmtid="{D5CDD505-2E9C-101B-9397-08002B2CF9AE}" pid="4" name="ClassificationContentMarkingHeaderText">
    <vt:lpwstr>Internal use</vt:lpwstr>
  </property>
  <property fmtid="{D5CDD505-2E9C-101B-9397-08002B2CF9AE}" pid="5" name="MediaServiceImageTags">
    <vt:lpwstr/>
  </property>
</Properties>
</file>