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2" r:id="rId2"/>
  </p:sldMasterIdLst>
  <p:notesMasterIdLst>
    <p:notesMasterId r:id="rId76"/>
  </p:notesMasterIdLst>
  <p:sldIdLst>
    <p:sldId id="257" r:id="rId3"/>
    <p:sldId id="263" r:id="rId4"/>
    <p:sldId id="320" r:id="rId5"/>
    <p:sldId id="321" r:id="rId6"/>
    <p:sldId id="308" r:id="rId7"/>
    <p:sldId id="418" r:id="rId8"/>
    <p:sldId id="419" r:id="rId9"/>
    <p:sldId id="420" r:id="rId10"/>
    <p:sldId id="421" r:id="rId11"/>
    <p:sldId id="422" r:id="rId12"/>
    <p:sldId id="477" r:id="rId13"/>
    <p:sldId id="476" r:id="rId14"/>
    <p:sldId id="424" r:id="rId15"/>
    <p:sldId id="425" r:id="rId16"/>
    <p:sldId id="426" r:id="rId17"/>
    <p:sldId id="427" r:id="rId18"/>
    <p:sldId id="428" r:id="rId19"/>
    <p:sldId id="429" r:id="rId20"/>
    <p:sldId id="430" r:id="rId21"/>
    <p:sldId id="431" r:id="rId22"/>
    <p:sldId id="478" r:id="rId23"/>
    <p:sldId id="432" r:id="rId24"/>
    <p:sldId id="433" r:id="rId25"/>
    <p:sldId id="434" r:id="rId26"/>
    <p:sldId id="435" r:id="rId27"/>
    <p:sldId id="479" r:id="rId28"/>
    <p:sldId id="436" r:id="rId29"/>
    <p:sldId id="437" r:id="rId30"/>
    <p:sldId id="439" r:id="rId31"/>
    <p:sldId id="440" r:id="rId32"/>
    <p:sldId id="441" r:id="rId33"/>
    <p:sldId id="480" r:id="rId34"/>
    <p:sldId id="442" r:id="rId35"/>
    <p:sldId id="443" r:id="rId36"/>
    <p:sldId id="444" r:id="rId37"/>
    <p:sldId id="445" r:id="rId38"/>
    <p:sldId id="446" r:id="rId39"/>
    <p:sldId id="475" r:id="rId40"/>
    <p:sldId id="319" r:id="rId41"/>
    <p:sldId id="303" r:id="rId42"/>
    <p:sldId id="301" r:id="rId43"/>
    <p:sldId id="305" r:id="rId44"/>
    <p:sldId id="482" r:id="rId45"/>
    <p:sldId id="483" r:id="rId46"/>
    <p:sldId id="306" r:id="rId47"/>
    <p:sldId id="307" r:id="rId48"/>
    <p:sldId id="481" r:id="rId49"/>
    <p:sldId id="472" r:id="rId50"/>
    <p:sldId id="471" r:id="rId51"/>
    <p:sldId id="447" r:id="rId52"/>
    <p:sldId id="310" r:id="rId53"/>
    <p:sldId id="309" r:id="rId54"/>
    <p:sldId id="448" r:id="rId55"/>
    <p:sldId id="474" r:id="rId56"/>
    <p:sldId id="462" r:id="rId57"/>
    <p:sldId id="463" r:id="rId58"/>
    <p:sldId id="465" r:id="rId59"/>
    <p:sldId id="467" r:id="rId60"/>
    <p:sldId id="468" r:id="rId61"/>
    <p:sldId id="469" r:id="rId62"/>
    <p:sldId id="464" r:id="rId63"/>
    <p:sldId id="470" r:id="rId64"/>
    <p:sldId id="466" r:id="rId65"/>
    <p:sldId id="461" r:id="rId66"/>
    <p:sldId id="460" r:id="rId67"/>
    <p:sldId id="449" r:id="rId68"/>
    <p:sldId id="450" r:id="rId69"/>
    <p:sldId id="451" r:id="rId70"/>
    <p:sldId id="452" r:id="rId71"/>
    <p:sldId id="458" r:id="rId72"/>
    <p:sldId id="456" r:id="rId73"/>
    <p:sldId id="457" r:id="rId74"/>
    <p:sldId id="259"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F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32" autoAdjust="0"/>
    <p:restoredTop sz="86912" autoAdjust="0"/>
  </p:normalViewPr>
  <p:slideViewPr>
    <p:cSldViewPr snapToGrid="0">
      <p:cViewPr varScale="1">
        <p:scale>
          <a:sx n="95" d="100"/>
          <a:sy n="95" d="100"/>
        </p:scale>
        <p:origin x="920" y="176"/>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15212981744423"/>
          <c:y val="4.7138047138047139E-2"/>
          <c:w val="0.744421906693712"/>
          <c:h val="0.75084175084175087"/>
        </c:manualLayout>
      </c:layout>
      <c:scatterChart>
        <c:scatterStyle val="lineMarker"/>
        <c:varyColors val="0"/>
        <c:ser>
          <c:idx val="0"/>
          <c:order val="0"/>
          <c:tx>
            <c:strRef>
              <c:f>Sheet1!$A$2</c:f>
              <c:strCache>
                <c:ptCount val="1"/>
                <c:pt idx="0">
                  <c:v>Medicine</c:v>
                </c:pt>
              </c:strCache>
            </c:strRef>
          </c:tx>
          <c:spPr>
            <a:ln w="37819">
              <a:solidFill>
                <a:srgbClr val="00CC99"/>
              </a:solidFill>
              <a:prstDash val="solid"/>
            </a:ln>
          </c:spPr>
          <c:marker>
            <c:symbol val="triangle"/>
            <c:size val="8"/>
            <c:spPr>
              <a:solidFill>
                <a:srgbClr val="00CC99"/>
              </a:solidFill>
              <a:ln>
                <a:solidFill>
                  <a:srgbClr val="00CC99"/>
                </a:solidFill>
                <a:prstDash val="solid"/>
              </a:ln>
            </c:spPr>
          </c:marker>
          <c:xVal>
            <c:numRef>
              <c:f>Sheet1!$B$1:$M$1</c:f>
              <c:numCache>
                <c:formatCode>General</c:formatCode>
                <c:ptCount val="12"/>
                <c:pt idx="0">
                  <c:v>3</c:v>
                </c:pt>
                <c:pt idx="1">
                  <c:v>6</c:v>
                </c:pt>
                <c:pt idx="2">
                  <c:v>12</c:v>
                </c:pt>
                <c:pt idx="3">
                  <c:v>18</c:v>
                </c:pt>
                <c:pt idx="4">
                  <c:v>24</c:v>
                </c:pt>
                <c:pt idx="5">
                  <c:v>30</c:v>
                </c:pt>
                <c:pt idx="6">
                  <c:v>36</c:v>
                </c:pt>
                <c:pt idx="7">
                  <c:v>42</c:v>
                </c:pt>
                <c:pt idx="8">
                  <c:v>48</c:v>
                </c:pt>
                <c:pt idx="9">
                  <c:v>54</c:v>
                </c:pt>
                <c:pt idx="10">
                  <c:v>60</c:v>
                </c:pt>
                <c:pt idx="11">
                  <c:v>60</c:v>
                </c:pt>
              </c:numCache>
            </c:numRef>
          </c:xVal>
          <c:yVal>
            <c:numRef>
              <c:f>Sheet1!$B$2:$M$2</c:f>
              <c:numCache>
                <c:formatCode>General</c:formatCode>
                <c:ptCount val="12"/>
                <c:pt idx="0">
                  <c:v>9</c:v>
                </c:pt>
                <c:pt idx="1">
                  <c:v>7.5</c:v>
                </c:pt>
                <c:pt idx="2">
                  <c:v>7</c:v>
                </c:pt>
                <c:pt idx="3">
                  <c:v>9</c:v>
                </c:pt>
                <c:pt idx="4">
                  <c:v>10</c:v>
                </c:pt>
                <c:pt idx="5">
                  <c:v>12</c:v>
                </c:pt>
                <c:pt idx="6">
                  <c:v>14</c:v>
                </c:pt>
                <c:pt idx="7">
                  <c:v>13</c:v>
                </c:pt>
                <c:pt idx="8">
                  <c:v>12</c:v>
                </c:pt>
                <c:pt idx="9">
                  <c:v>16</c:v>
                </c:pt>
                <c:pt idx="10">
                  <c:v>15.5</c:v>
                </c:pt>
                <c:pt idx="11">
                  <c:v>17</c:v>
                </c:pt>
              </c:numCache>
            </c:numRef>
          </c:yVal>
          <c:smooth val="0"/>
          <c:extLst>
            <c:ext xmlns:c16="http://schemas.microsoft.com/office/drawing/2014/chart" uri="{C3380CC4-5D6E-409C-BE32-E72D297353CC}">
              <c16:uniqueId val="{00000000-7982-2C40-966A-347E8E906E23}"/>
            </c:ext>
          </c:extLst>
        </c:ser>
        <c:ser>
          <c:idx val="1"/>
          <c:order val="1"/>
          <c:tx>
            <c:strRef>
              <c:f>Sheet1!$A$3</c:f>
              <c:strCache>
                <c:ptCount val="1"/>
                <c:pt idx="0">
                  <c:v>Surgery</c:v>
                </c:pt>
              </c:strCache>
            </c:strRef>
          </c:tx>
          <c:spPr>
            <a:ln w="37819">
              <a:solidFill>
                <a:srgbClr val="CCCCFF"/>
              </a:solidFill>
              <a:prstDash val="solid"/>
            </a:ln>
          </c:spPr>
          <c:marker>
            <c:symbol val="square"/>
            <c:size val="6"/>
            <c:spPr>
              <a:solidFill>
                <a:srgbClr val="CCCCFF"/>
              </a:solidFill>
              <a:ln>
                <a:solidFill>
                  <a:srgbClr val="CCCCFF"/>
                </a:solidFill>
                <a:prstDash val="solid"/>
              </a:ln>
            </c:spPr>
          </c:marker>
          <c:xVal>
            <c:numRef>
              <c:f>Sheet1!$B$1:$M$1</c:f>
              <c:numCache>
                <c:formatCode>General</c:formatCode>
                <c:ptCount val="12"/>
                <c:pt idx="0">
                  <c:v>3</c:v>
                </c:pt>
                <c:pt idx="1">
                  <c:v>6</c:v>
                </c:pt>
                <c:pt idx="2">
                  <c:v>12</c:v>
                </c:pt>
                <c:pt idx="3">
                  <c:v>18</c:v>
                </c:pt>
                <c:pt idx="4">
                  <c:v>24</c:v>
                </c:pt>
                <c:pt idx="5">
                  <c:v>30</c:v>
                </c:pt>
                <c:pt idx="6">
                  <c:v>36</c:v>
                </c:pt>
                <c:pt idx="7">
                  <c:v>42</c:v>
                </c:pt>
                <c:pt idx="8">
                  <c:v>48</c:v>
                </c:pt>
                <c:pt idx="9">
                  <c:v>54</c:v>
                </c:pt>
                <c:pt idx="10">
                  <c:v>60</c:v>
                </c:pt>
                <c:pt idx="11">
                  <c:v>60</c:v>
                </c:pt>
              </c:numCache>
            </c:numRef>
          </c:xVal>
          <c:yVal>
            <c:numRef>
              <c:f>Sheet1!$B$3:$M$3</c:f>
              <c:numCache>
                <c:formatCode>General</c:formatCode>
                <c:ptCount val="12"/>
                <c:pt idx="0">
                  <c:v>10</c:v>
                </c:pt>
                <c:pt idx="1">
                  <c:v>12.5</c:v>
                </c:pt>
                <c:pt idx="2">
                  <c:v>14</c:v>
                </c:pt>
                <c:pt idx="3">
                  <c:v>12.5</c:v>
                </c:pt>
                <c:pt idx="4">
                  <c:v>14</c:v>
                </c:pt>
                <c:pt idx="5">
                  <c:v>14.5</c:v>
                </c:pt>
                <c:pt idx="6">
                  <c:v>12.5</c:v>
                </c:pt>
                <c:pt idx="7">
                  <c:v>17</c:v>
                </c:pt>
                <c:pt idx="8">
                  <c:v>15</c:v>
                </c:pt>
                <c:pt idx="9">
                  <c:v>16</c:v>
                </c:pt>
                <c:pt idx="10">
                  <c:v>17.5</c:v>
                </c:pt>
                <c:pt idx="11">
                  <c:v>15</c:v>
                </c:pt>
              </c:numCache>
            </c:numRef>
          </c:yVal>
          <c:smooth val="0"/>
          <c:extLst>
            <c:ext xmlns:c16="http://schemas.microsoft.com/office/drawing/2014/chart" uri="{C3380CC4-5D6E-409C-BE32-E72D297353CC}">
              <c16:uniqueId val="{00000001-7982-2C40-966A-347E8E906E23}"/>
            </c:ext>
          </c:extLst>
        </c:ser>
        <c:dLbls>
          <c:showLegendKey val="0"/>
          <c:showVal val="0"/>
          <c:showCatName val="0"/>
          <c:showSerName val="0"/>
          <c:showPercent val="0"/>
          <c:showBubbleSize val="0"/>
        </c:dLbls>
        <c:axId val="285009167"/>
        <c:axId val="1"/>
      </c:scatterChart>
      <c:valAx>
        <c:axId val="285009167"/>
        <c:scaling>
          <c:orientation val="minMax"/>
          <c:max val="60"/>
        </c:scaling>
        <c:delete val="0"/>
        <c:axPos val="b"/>
        <c:title>
          <c:tx>
            <c:rich>
              <a:bodyPr/>
              <a:lstStyle/>
              <a:p>
                <a:pPr>
                  <a:defRPr sz="1588" b="0" i="0" u="none" strike="noStrike" baseline="0">
                    <a:solidFill>
                      <a:srgbClr val="000000"/>
                    </a:solidFill>
                    <a:latin typeface="Arial"/>
                    <a:ea typeface="Arial"/>
                    <a:cs typeface="Arial"/>
                  </a:defRPr>
                </a:pPr>
                <a:r>
                  <a:rPr lang="en-US"/>
                  <a:t>Time (months)</a:t>
                </a:r>
              </a:p>
            </c:rich>
          </c:tx>
          <c:layout>
            <c:manualLayout>
              <c:xMode val="edge"/>
              <c:yMode val="edge"/>
              <c:x val="0.48884381338742394"/>
              <c:y val="0.8922558922558923"/>
            </c:manualLayout>
          </c:layout>
          <c:overlay val="0"/>
          <c:spPr>
            <a:noFill/>
            <a:ln w="25213">
              <a:noFill/>
            </a:ln>
          </c:spPr>
        </c:title>
        <c:numFmt formatCode="General" sourceLinked="1"/>
        <c:majorTickMark val="out"/>
        <c:minorTickMark val="out"/>
        <c:tickLblPos val="nextTo"/>
        <c:spPr>
          <a:ln w="12606">
            <a:solidFill>
              <a:srgbClr val="000000"/>
            </a:solidFill>
            <a:prstDash val="solid"/>
          </a:ln>
        </c:spPr>
        <c:txPr>
          <a:bodyPr rot="0" vert="horz"/>
          <a:lstStyle/>
          <a:p>
            <a:pPr>
              <a:defRPr sz="1588" b="1" i="0" u="none" strike="noStrike" baseline="0">
                <a:solidFill>
                  <a:schemeClr val="bg1"/>
                </a:solidFill>
                <a:latin typeface="Arial"/>
                <a:ea typeface="Arial"/>
                <a:cs typeface="Arial"/>
              </a:defRPr>
            </a:pPr>
            <a:endParaRPr lang="en-US"/>
          </a:p>
        </c:txPr>
        <c:crossAx val="1"/>
        <c:crossesAt val="0"/>
        <c:crossBetween val="midCat"/>
        <c:majorUnit val="12"/>
        <c:minorUnit val="6"/>
      </c:valAx>
      <c:valAx>
        <c:axId val="1"/>
        <c:scaling>
          <c:orientation val="minMax"/>
          <c:max val="30"/>
          <c:min val="0"/>
        </c:scaling>
        <c:delete val="0"/>
        <c:axPos val="l"/>
        <c:numFmt formatCode="General" sourceLinked="1"/>
        <c:majorTickMark val="out"/>
        <c:minorTickMark val="out"/>
        <c:tickLblPos val="nextTo"/>
        <c:spPr>
          <a:ln w="12606">
            <a:solidFill>
              <a:srgbClr val="000000"/>
            </a:solidFill>
            <a:prstDash val="solid"/>
          </a:ln>
        </c:spPr>
        <c:txPr>
          <a:bodyPr rot="0" vert="horz"/>
          <a:lstStyle/>
          <a:p>
            <a:pPr>
              <a:defRPr sz="1588" b="1" i="0" u="none" strike="noStrike" baseline="0">
                <a:solidFill>
                  <a:schemeClr val="bg1"/>
                </a:solidFill>
                <a:latin typeface="Arial"/>
                <a:ea typeface="Arial"/>
                <a:cs typeface="Arial"/>
              </a:defRPr>
            </a:pPr>
            <a:endParaRPr lang="en-US"/>
          </a:p>
        </c:txPr>
        <c:crossAx val="285009167"/>
        <c:crosses val="autoZero"/>
        <c:crossBetween val="midCat"/>
        <c:majorUnit val="10"/>
        <c:minorUnit val="5"/>
      </c:valAx>
      <c:spPr>
        <a:noFill/>
        <a:ln w="25213">
          <a:noFill/>
        </a:ln>
      </c:spPr>
    </c:plotArea>
    <c:legend>
      <c:legendPos val="r"/>
      <c:layout>
        <c:manualLayout>
          <c:xMode val="edge"/>
          <c:yMode val="edge"/>
          <c:x val="0.70588235294117652"/>
          <c:y val="4.0404040404040407E-2"/>
          <c:w val="0.21501014198782961"/>
          <c:h val="0.15824915824915825"/>
        </c:manualLayout>
      </c:layout>
      <c:overlay val="0"/>
      <c:spPr>
        <a:noFill/>
        <a:ln w="25213">
          <a:noFill/>
        </a:ln>
      </c:spPr>
      <c:txPr>
        <a:bodyPr/>
        <a:lstStyle/>
        <a:p>
          <a:pPr>
            <a:defRPr sz="1459" b="1" i="0" u="none" strike="noStrike" baseline="0">
              <a:solidFill>
                <a:schemeClr val="bg1"/>
              </a:solidFill>
              <a:latin typeface="Arial"/>
              <a:ea typeface="Arial"/>
              <a:cs typeface="Arial"/>
            </a:defRPr>
          </a:pPr>
          <a:endParaRPr lang="en-US"/>
        </a:p>
      </c:txPr>
    </c:legend>
    <c:plotVisOnly val="1"/>
    <c:dispBlanksAs val="gap"/>
    <c:showDLblsOverMax val="0"/>
  </c:chart>
  <c:spPr>
    <a:noFill/>
    <a:ln>
      <a:noFill/>
    </a:ln>
  </c:spPr>
  <c:txPr>
    <a:bodyPr/>
    <a:lstStyle/>
    <a:p>
      <a:pPr>
        <a:defRPr sz="1787" b="1" i="0" u="none" strike="noStrike" baseline="0">
          <a:solidFill>
            <a:srgbClr val="000000"/>
          </a:solidFill>
          <a:latin typeface="Arial"/>
          <a:ea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9E8F68-2DC2-C148-B12F-DA3D629B2564}" type="datetimeFigureOut">
              <a:rPr lang="en-US" smtClean="0"/>
              <a:t>3/25/24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11480-9655-6B49-BFD2-3CBE88FC15E5}" type="slidenum">
              <a:rPr lang="en-US" smtClean="0"/>
              <a:t>‹#›</a:t>
            </a:fld>
            <a:endParaRPr lang="en-US"/>
          </a:p>
        </p:txBody>
      </p:sp>
    </p:spTree>
    <p:extLst>
      <p:ext uri="{BB962C8B-B14F-4D97-AF65-F5344CB8AC3E}">
        <p14:creationId xmlns:p14="http://schemas.microsoft.com/office/powerpoint/2010/main" val="2244070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ko-KR" dirty="0">
                <a:solidFill>
                  <a:schemeClr val="bg1"/>
                </a:solidFill>
                <a:latin typeface="Arial" panose="020B0604020202020204" pitchFamily="34" charset="0"/>
                <a:ea typeface="굴림" panose="020B0600000101010101" pitchFamily="34" charset="-127"/>
              </a:rPr>
              <a:t>Reducing the IOP level is an important goal when treating patients with glaucoma, as several clinical trials have shown </a:t>
            </a:r>
          </a:p>
          <a:p>
            <a:r>
              <a:rPr lang="en-GB" altLang="ko-KR" dirty="0">
                <a:solidFill>
                  <a:schemeClr val="bg1"/>
                </a:solidFill>
                <a:latin typeface="Arial" panose="020B0604020202020204" pitchFamily="34" charset="0"/>
                <a:ea typeface="굴림" panose="020B0600000101010101" pitchFamily="34" charset="-127"/>
              </a:rPr>
              <a:t>that most glaucoma-induced damage is pressure-dependent. Keeping IOP in check benefits patients by protecting the optic nerve from damage and preserving the</a:t>
            </a:r>
            <a:r>
              <a:rPr lang="en-NZ" altLang="ko-KR" dirty="0">
                <a:solidFill>
                  <a:schemeClr val="bg1"/>
                </a:solidFill>
                <a:latin typeface="Arial" panose="020B0604020202020204" pitchFamily="34" charset="0"/>
                <a:ea typeface="굴림" panose="020B0600000101010101" pitchFamily="34" charset="-127"/>
              </a:rPr>
              <a:t> VF</a:t>
            </a:r>
            <a:r>
              <a:rPr lang="en-GB" altLang="ko-KR" dirty="0">
                <a:solidFill>
                  <a:schemeClr val="bg1"/>
                </a:solidFill>
                <a:latin typeface="Arial" panose="020B0604020202020204" pitchFamily="34" charset="0"/>
                <a:ea typeface="굴림" panose="020B0600000101010101" pitchFamily="34" charset="-127"/>
              </a:rPr>
              <a:t>. However, determining the specific level to which IOP should be lowered to achieve </a:t>
            </a:r>
          </a:p>
          <a:p>
            <a:r>
              <a:rPr lang="en-GB" altLang="ko-KR" dirty="0">
                <a:solidFill>
                  <a:schemeClr val="bg1"/>
                </a:solidFill>
                <a:latin typeface="Arial" panose="020B0604020202020204" pitchFamily="34" charset="0"/>
                <a:ea typeface="굴림" panose="020B0600000101010101" pitchFamily="34" charset="-127"/>
              </a:rPr>
              <a:t>optimal glaucoma management in every patient is a challenge.</a:t>
            </a:r>
            <a:r>
              <a:rPr lang="en-US" altLang="ko-KR" dirty="0">
                <a:solidFill>
                  <a:schemeClr val="bg1"/>
                </a:solidFill>
                <a:latin typeface="Arial" panose="020B0604020202020204" pitchFamily="34" charset="0"/>
                <a:ea typeface="굴림" panose="020B0600000101010101" pitchFamily="34" charset="-127"/>
              </a:rPr>
              <a:t>The first part of this</a:t>
            </a:r>
            <a:r>
              <a:rPr lang="en-AU" altLang="ko-KR" dirty="0">
                <a:solidFill>
                  <a:schemeClr val="bg1"/>
                </a:solidFill>
                <a:latin typeface="Arial" panose="020B0604020202020204" pitchFamily="34" charset="0"/>
                <a:ea typeface="굴림" panose="020B0600000101010101" pitchFamily="34" charset="-127"/>
              </a:rPr>
              <a:t> </a:t>
            </a:r>
            <a:r>
              <a:rPr lang="en-NZ" altLang="ko-KR" dirty="0">
                <a:solidFill>
                  <a:schemeClr val="bg1"/>
                </a:solidFill>
                <a:latin typeface="Arial" panose="020B0604020202020204" pitchFamily="34" charset="0"/>
                <a:ea typeface="굴림" panose="020B0600000101010101" pitchFamily="34" charset="-127"/>
              </a:rPr>
              <a:t>module </a:t>
            </a:r>
            <a:r>
              <a:rPr lang="en-US" altLang="ko-KR" dirty="0">
                <a:solidFill>
                  <a:schemeClr val="bg1"/>
                </a:solidFill>
                <a:latin typeface="Arial" panose="020B0604020202020204" pitchFamily="34" charset="0"/>
                <a:ea typeface="굴림" panose="020B0600000101010101" pitchFamily="34" charset="-127"/>
              </a:rPr>
              <a:t>discusses</a:t>
            </a:r>
            <a:r>
              <a:rPr lang="en-AU" altLang="ko-KR" dirty="0">
                <a:solidFill>
                  <a:schemeClr val="bg1"/>
                </a:solidFill>
                <a:latin typeface="Arial" panose="020B0604020202020204" pitchFamily="34" charset="0"/>
                <a:ea typeface="굴림" panose="020B0600000101010101" pitchFamily="34" charset="-127"/>
              </a:rPr>
              <a:t> </a:t>
            </a:r>
            <a:r>
              <a:rPr lang="en-US" altLang="ko-KR" dirty="0">
                <a:solidFill>
                  <a:schemeClr val="bg1"/>
                </a:solidFill>
                <a:latin typeface="Arial" panose="020B0604020202020204" pitchFamily="34" charset="0"/>
                <a:ea typeface="굴림" panose="020B0600000101010101" pitchFamily="34" charset="-127"/>
              </a:rPr>
              <a:t>the rationale behind setting IOP targets. </a:t>
            </a:r>
          </a:p>
          <a:p>
            <a:r>
              <a:rPr lang="en-US" altLang="ko-KR" dirty="0">
                <a:solidFill>
                  <a:schemeClr val="bg1"/>
                </a:solidFill>
                <a:latin typeface="Arial" panose="020B0604020202020204" pitchFamily="34" charset="0"/>
                <a:ea typeface="굴림" panose="020B0600000101010101" pitchFamily="34" charset="-127"/>
              </a:rPr>
              <a:t>This section, Part 2, presents in-depth evidence from landmark trials </a:t>
            </a:r>
            <a:r>
              <a:rPr lang="en-AU" altLang="ko-KR" dirty="0">
                <a:solidFill>
                  <a:schemeClr val="bg1"/>
                </a:solidFill>
                <a:latin typeface="Arial" panose="020B0604020202020204" pitchFamily="34" charset="0"/>
                <a:ea typeface="굴림" panose="020B0600000101010101" pitchFamily="34" charset="-127"/>
              </a:rPr>
              <a:t>in glaucoma</a:t>
            </a:r>
            <a:r>
              <a:rPr lang="en-US" altLang="ko-KR" dirty="0">
                <a:solidFill>
                  <a:schemeClr val="bg1"/>
                </a:solidFill>
                <a:latin typeface="Arial" panose="020B0604020202020204" pitchFamily="34" charset="0"/>
                <a:ea typeface="굴림" panose="020B0600000101010101" pitchFamily="34" charset="-127"/>
              </a:rPr>
              <a:t>, covering the </a:t>
            </a:r>
            <a:r>
              <a:rPr lang="en-AU" altLang="ko-KR" dirty="0">
                <a:solidFill>
                  <a:schemeClr val="bg1"/>
                </a:solidFill>
                <a:latin typeface="Arial" panose="020B0604020202020204" pitchFamily="34" charset="0"/>
                <a:ea typeface="굴림" panose="020B0600000101010101" pitchFamily="34" charset="-127"/>
              </a:rPr>
              <a:t>major pertinent findings with an impact on </a:t>
            </a:r>
            <a:r>
              <a:rPr lang="en-US" altLang="ko-KR" dirty="0">
                <a:solidFill>
                  <a:schemeClr val="bg1"/>
                </a:solidFill>
                <a:latin typeface="Arial" panose="020B0604020202020204" pitchFamily="34" charset="0"/>
                <a:ea typeface="굴림" panose="020B0600000101010101" pitchFamily="34" charset="-127"/>
              </a:rPr>
              <a:t>clinical </a:t>
            </a:r>
            <a:r>
              <a:rPr lang="en-AU" altLang="ko-KR" dirty="0">
                <a:solidFill>
                  <a:schemeClr val="bg1"/>
                </a:solidFill>
                <a:latin typeface="Arial" panose="020B0604020202020204" pitchFamily="34" charset="0"/>
                <a:ea typeface="굴림" panose="020B0600000101010101" pitchFamily="34" charset="-127"/>
              </a:rPr>
              <a:t>care.</a:t>
            </a:r>
            <a:endParaRPr lang="en-NZ" altLang="ko-KR" dirty="0">
              <a:solidFill>
                <a:schemeClr val="bg1"/>
              </a:solidFill>
              <a:latin typeface="Arial" panose="020B0604020202020204" pitchFamily="34" charset="0"/>
              <a:ea typeface="굴림" panose="020B0600000101010101" pitchFamily="34" charset="-127"/>
            </a:endParaRPr>
          </a:p>
          <a:p>
            <a:r>
              <a:rPr lang="en-US" altLang="ko-KR" dirty="0">
                <a:solidFill>
                  <a:schemeClr val="bg1"/>
                </a:solidFill>
                <a:latin typeface="Arial" panose="020B0604020202020204" pitchFamily="34" charset="0"/>
                <a:ea typeface="굴림" panose="020B0600000101010101" pitchFamily="34" charset="-127"/>
              </a:rPr>
              <a:t>At the end of the module</a:t>
            </a:r>
            <a:r>
              <a:rPr lang="en-AU" altLang="ko-KR" dirty="0">
                <a:solidFill>
                  <a:schemeClr val="bg1"/>
                </a:solidFill>
                <a:latin typeface="Arial" panose="020B0604020202020204" pitchFamily="34" charset="0"/>
                <a:ea typeface="굴림" panose="020B0600000101010101" pitchFamily="34" charset="-127"/>
              </a:rPr>
              <a:t>, </a:t>
            </a:r>
            <a:r>
              <a:rPr lang="en-US" altLang="ko-KR" dirty="0">
                <a:solidFill>
                  <a:schemeClr val="bg1"/>
                </a:solidFill>
                <a:latin typeface="Arial" panose="020B0604020202020204" pitchFamily="34" charset="0"/>
                <a:ea typeface="굴림" panose="020B0600000101010101" pitchFamily="34" charset="-127"/>
              </a:rPr>
              <a:t>participating clinicians</a:t>
            </a:r>
            <a:r>
              <a:rPr lang="en-AU" altLang="ko-KR" dirty="0">
                <a:solidFill>
                  <a:schemeClr val="bg1"/>
                </a:solidFill>
                <a:latin typeface="Arial" panose="020B0604020202020204" pitchFamily="34" charset="0"/>
                <a:ea typeface="굴림" panose="020B0600000101010101" pitchFamily="34" charset="-127"/>
              </a:rPr>
              <a:t> </a:t>
            </a:r>
            <a:r>
              <a:rPr lang="en-US" altLang="ko-KR" dirty="0">
                <a:solidFill>
                  <a:schemeClr val="bg1"/>
                </a:solidFill>
                <a:latin typeface="Arial" panose="020B0604020202020204" pitchFamily="34" charset="0"/>
                <a:ea typeface="굴림" panose="020B0600000101010101" pitchFamily="34" charset="-127"/>
              </a:rPr>
              <a:t>should</a:t>
            </a:r>
            <a:r>
              <a:rPr lang="en-AU" altLang="ko-KR" dirty="0">
                <a:solidFill>
                  <a:schemeClr val="bg1"/>
                </a:solidFill>
                <a:latin typeface="Arial" panose="020B0604020202020204" pitchFamily="34" charset="0"/>
                <a:ea typeface="굴림" panose="020B0600000101010101" pitchFamily="34" charset="-127"/>
              </a:rPr>
              <a:t> be able to:</a:t>
            </a:r>
          </a:p>
          <a:p>
            <a:pPr lvl="1">
              <a:buFontTx/>
              <a:buChar char="•"/>
            </a:pPr>
            <a:r>
              <a:rPr lang="en-US" altLang="ko-KR" dirty="0">
                <a:solidFill>
                  <a:schemeClr val="bg1"/>
                </a:solidFill>
                <a:latin typeface="Arial" panose="020B0604020202020204" pitchFamily="34" charset="0"/>
                <a:ea typeface="굴림" panose="020B0600000101010101" pitchFamily="34" charset="-127"/>
              </a:rPr>
              <a:t>understand the importance of establishing and maintaining consistently low target IOP ranges (Part 1)</a:t>
            </a:r>
          </a:p>
          <a:p>
            <a:pPr lvl="1">
              <a:buFontTx/>
              <a:buChar char="•"/>
            </a:pPr>
            <a:r>
              <a:rPr lang="en-US" altLang="ko-KR" dirty="0">
                <a:solidFill>
                  <a:schemeClr val="bg1"/>
                </a:solidFill>
                <a:latin typeface="Arial" panose="020B0604020202020204" pitchFamily="34" charset="0"/>
                <a:ea typeface="굴림" panose="020B0600000101010101" pitchFamily="34" charset="-127"/>
              </a:rPr>
              <a:t>list the different treatment categories for glaucoma based on the SEAGIG guidelines (Part 1)</a:t>
            </a:r>
          </a:p>
          <a:p>
            <a:pPr lvl="1">
              <a:buFontTx/>
              <a:buChar char="•"/>
            </a:pPr>
            <a:r>
              <a:rPr lang="en-US" altLang="ko-KR" dirty="0">
                <a:solidFill>
                  <a:schemeClr val="bg1"/>
                </a:solidFill>
                <a:latin typeface="Arial" panose="020B0604020202020204" pitchFamily="34" charset="0"/>
                <a:ea typeface="굴림" panose="020B0600000101010101" pitchFamily="34" charset="-127"/>
              </a:rPr>
              <a:t>confidently set a target IOP range based on the treatment categories and individual patient factors (Part 1)</a:t>
            </a:r>
          </a:p>
          <a:p>
            <a:pPr lvl="1">
              <a:buFontTx/>
              <a:buChar char="•"/>
            </a:pPr>
            <a:r>
              <a:rPr lang="en-US" altLang="ko-KR" dirty="0">
                <a:solidFill>
                  <a:schemeClr val="bg1"/>
                </a:solidFill>
                <a:latin typeface="Arial" panose="020B0604020202020204" pitchFamily="34" charset="0"/>
                <a:ea typeface="굴림" panose="020B0600000101010101" pitchFamily="34" charset="-127"/>
              </a:rPr>
              <a:t>describe the outcomes and implications of</a:t>
            </a:r>
            <a:r>
              <a:rPr lang="en-AU" altLang="ko-KR" dirty="0">
                <a:solidFill>
                  <a:schemeClr val="bg1"/>
                </a:solidFill>
                <a:latin typeface="Arial" panose="020B0604020202020204" pitchFamily="34" charset="0"/>
                <a:ea typeface="굴림" panose="020B0600000101010101" pitchFamily="34" charset="-127"/>
              </a:rPr>
              <a:t> </a:t>
            </a:r>
            <a:r>
              <a:rPr lang="en-US" altLang="ko-KR" dirty="0">
                <a:solidFill>
                  <a:schemeClr val="bg1"/>
                </a:solidFill>
                <a:latin typeface="Arial" panose="020B0604020202020204" pitchFamily="34" charset="0"/>
                <a:ea typeface="굴림" panose="020B0600000101010101" pitchFamily="34" charset="-127"/>
              </a:rPr>
              <a:t>key clinical trials demonstrating the role of IOP lowering in preventing disease progression (Part 2)</a:t>
            </a:r>
          </a:p>
          <a:p>
            <a:pPr lvl="1">
              <a:buFontTx/>
              <a:buChar char="•"/>
            </a:pPr>
            <a:r>
              <a:rPr lang="en-US" altLang="ko-KR" dirty="0">
                <a:solidFill>
                  <a:schemeClr val="bg1"/>
                </a:solidFill>
                <a:latin typeface="Arial" panose="020B0604020202020204" pitchFamily="34" charset="0"/>
                <a:ea typeface="굴림" panose="020B0600000101010101" pitchFamily="34" charset="-127"/>
              </a:rPr>
              <a:t>consider  what to do for the early treatment in  primary angle closure disease (part2)</a:t>
            </a:r>
            <a:endParaRPr lang="en-NZ" altLang="ko-KR" dirty="0">
              <a:solidFill>
                <a:schemeClr val="bg1"/>
              </a:solidFill>
              <a:latin typeface="Arial" panose="020B0604020202020204" pitchFamily="34" charset="0"/>
              <a:ea typeface="굴림" panose="020B0600000101010101" pitchFamily="34" charset="-127"/>
            </a:endParaRPr>
          </a:p>
          <a:p>
            <a:r>
              <a:rPr lang="en-NZ" altLang="ko-KR" dirty="0">
                <a:solidFill>
                  <a:schemeClr val="bg1"/>
                </a:solidFill>
                <a:latin typeface="Arial" panose="020B0604020202020204" pitchFamily="34" charset="0"/>
                <a:ea typeface="굴림" panose="020B0600000101010101" pitchFamily="34" charset="-127"/>
              </a:rPr>
              <a:t>IOP: </a:t>
            </a:r>
            <a:r>
              <a:rPr lang="en-GB" altLang="ko-KR" dirty="0">
                <a:solidFill>
                  <a:schemeClr val="bg1"/>
                </a:solidFill>
                <a:latin typeface="Arial" panose="020B0604020202020204" pitchFamily="34" charset="0"/>
                <a:ea typeface="굴림" panose="020B0600000101010101" pitchFamily="34" charset="-127"/>
              </a:rPr>
              <a:t>intraocular pressure</a:t>
            </a:r>
            <a:endParaRPr lang="en-NZ" altLang="ko-KR" dirty="0">
              <a:solidFill>
                <a:schemeClr val="bg1"/>
              </a:solidFill>
              <a:latin typeface="Arial" panose="020B0604020202020204" pitchFamily="34" charset="0"/>
              <a:ea typeface="굴림" panose="020B0600000101010101" pitchFamily="34" charset="-127"/>
            </a:endParaRPr>
          </a:p>
          <a:p>
            <a:r>
              <a:rPr lang="en-NZ" altLang="ko-KR" dirty="0">
                <a:solidFill>
                  <a:schemeClr val="bg1"/>
                </a:solidFill>
                <a:latin typeface="Arial" panose="020B0604020202020204" pitchFamily="34" charset="0"/>
                <a:ea typeface="굴림" panose="020B0600000101010101" pitchFamily="34" charset="-127"/>
              </a:rPr>
              <a:t>QOL: quality of life</a:t>
            </a:r>
          </a:p>
          <a:p>
            <a:r>
              <a:rPr lang="en-NZ" altLang="ko-KR" dirty="0">
                <a:solidFill>
                  <a:schemeClr val="bg1"/>
                </a:solidFill>
                <a:latin typeface="Arial" panose="020B0604020202020204" pitchFamily="34" charset="0"/>
                <a:ea typeface="굴림" panose="020B0600000101010101" pitchFamily="34" charset="-127"/>
              </a:rPr>
              <a:t>VF: </a:t>
            </a:r>
            <a:r>
              <a:rPr lang="en-GB" altLang="ko-KR" dirty="0">
                <a:solidFill>
                  <a:schemeClr val="bg1"/>
                </a:solidFill>
                <a:latin typeface="Arial" panose="020B0604020202020204" pitchFamily="34" charset="0"/>
                <a:ea typeface="굴림" panose="020B0600000101010101" pitchFamily="34" charset="-127"/>
              </a:rPr>
              <a:t>visual field</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1</a:t>
            </a:fld>
            <a:endParaRPr lang="en-US"/>
          </a:p>
        </p:txBody>
      </p:sp>
    </p:spTree>
    <p:extLst>
      <p:ext uri="{BB962C8B-B14F-4D97-AF65-F5344CB8AC3E}">
        <p14:creationId xmlns:p14="http://schemas.microsoft.com/office/powerpoint/2010/main" val="715258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ko-KR" dirty="0">
                <a:solidFill>
                  <a:schemeClr val="bg1"/>
                </a:solidFill>
                <a:latin typeface="Arial" panose="020B0604020202020204" pitchFamily="34" charset="0"/>
                <a:ea typeface="굴림" panose="020B0600000101010101" pitchFamily="34" charset="-127"/>
              </a:rPr>
              <a:t>When deciding on a treatment plan for a patient with OHT, factors to consider include age, medical status, life expectancy and likely treatment benefit.</a:t>
            </a:r>
          </a:p>
          <a:p>
            <a:r>
              <a:rPr lang="en-US" sz="1200" dirty="0">
                <a:solidFill>
                  <a:schemeClr val="bg1"/>
                </a:solidFill>
                <a:latin typeface="Arial" panose="020B0604020202020204" pitchFamily="34" charset="0"/>
                <a:cs typeface="Arial" panose="020B0604020202020204" pitchFamily="34" charset="0"/>
              </a:rPr>
              <a:t>The end results of the study suggest that topical ocular hypotensive medication was effective in delaying or preventing the onset of POAG in individuals  with elevated intraocular pressure (IOP) who are at an increased risk of developing POAG. This </a:t>
            </a:r>
            <a:r>
              <a:rPr lang="en-US" sz="1200">
                <a:solidFill>
                  <a:schemeClr val="bg1"/>
                </a:solidFill>
                <a:latin typeface="Arial" panose="020B0604020202020204" pitchFamily="34" charset="0"/>
                <a:cs typeface="Arial" panose="020B0604020202020204" pitchFamily="34" charset="0"/>
              </a:rPr>
              <a:t>study supporting </a:t>
            </a:r>
            <a:r>
              <a:rPr lang="en-US" sz="1200" dirty="0">
                <a:solidFill>
                  <a:schemeClr val="bg1"/>
                </a:solidFill>
                <a:latin typeface="Arial" panose="020B0604020202020204" pitchFamily="34" charset="0"/>
                <a:cs typeface="Arial" panose="020B0604020202020204" pitchFamily="34" charset="0"/>
              </a:rPr>
              <a:t>the consideration of initiating treatment for individuals with ocular hypertension who are at moderate or high risk for developing POAG.</a:t>
            </a: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10</a:t>
            </a:fld>
            <a:endParaRPr lang="en-US"/>
          </a:p>
        </p:txBody>
      </p:sp>
    </p:spTree>
    <p:extLst>
      <p:ext uri="{BB962C8B-B14F-4D97-AF65-F5344CB8AC3E}">
        <p14:creationId xmlns:p14="http://schemas.microsoft.com/office/powerpoint/2010/main" val="1521373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solidFill>
                  <a:schemeClr val="bg1"/>
                </a:solidFill>
                <a:latin typeface="Arial" panose="020B0604020202020204" pitchFamily="34" charset="0"/>
                <a:cs typeface="Arial" panose="020B0604020202020204" pitchFamily="34" charset="0"/>
              </a:rPr>
              <a:t>The study conducted a randomized clinical trial </a:t>
            </a:r>
            <a:r>
              <a:rPr lang="en-US" b="0" i="0" dirty="0">
                <a:solidFill>
                  <a:srgbClr val="374151"/>
                </a:solidFill>
                <a:effectLst/>
                <a:latin typeface="Söhne"/>
              </a:rPr>
              <a:t>to investigate the effectiveness of reducing intraocular pressure (IOP) in patients with newly detected, previously untreated open-angle glaucoma. The study compares the effects of immediate therapy to lower IOP versus no treatment or delayed treatment on the progression of newly detected open-angle glaucoma, as measured by increasing visual field loss or optic disc changes.</a:t>
            </a:r>
          </a:p>
          <a:p>
            <a:pPr algn="l"/>
            <a:r>
              <a:rPr lang="en-US" b="0" i="0" dirty="0">
                <a:solidFill>
                  <a:srgbClr val="374151"/>
                </a:solidFill>
                <a:effectLst/>
                <a:latin typeface="Söhne"/>
              </a:rPr>
              <a:t>The study was initiated in the 1990s against the backdrop of evolving understanding of glaucoma, particularly the realization that elevated IOP is not the sole determinant of glaucomatous damage. The research aims to address the controversy surrounding when and how aggressively to treat glaucoma and the uncertainty of treatment effects. Previous randomized trials had explored the relationship between glaucoma and IOP reduction, but their sample sizes and statistical power were deemed insufficient. The EMGT specifically focuses on patients with early manifest open-angle glaucoma, including primary open-angle glaucoma, normal-tension glaucoma, or exfoliation glaucoma. The primary outcomes measured are the progression of glaucomatous visual field defects or optic disc cupping.</a:t>
            </a:r>
          </a:p>
          <a:p>
            <a:r>
              <a:rPr lang="en-US" altLang="ko-KR" b="1" dirty="0">
                <a:solidFill>
                  <a:schemeClr val="bg1"/>
                </a:solidFill>
                <a:latin typeface="Arial" panose="020B0604020202020204" pitchFamily="34" charset="0"/>
                <a:ea typeface="굴림" panose="020B0600000101010101" pitchFamily="34" charset="-127"/>
              </a:rPr>
              <a:t>Reference</a:t>
            </a:r>
          </a:p>
          <a:p>
            <a:r>
              <a:rPr lang="en-NZ" altLang="ko-KR" sz="1200"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Heijl</a:t>
            </a:r>
            <a:r>
              <a:rPr lang="en-NZ" altLang="ko-KR" sz="1200" dirty="0">
                <a:solidFill>
                  <a:schemeClr val="bg1"/>
                </a:solidFill>
                <a:latin typeface="Arial" panose="020B0604020202020204" pitchFamily="34" charset="0"/>
                <a:ea typeface="굴림" panose="020B0600000101010101" pitchFamily="34" charset="-127"/>
                <a:cs typeface="Times New Roman" panose="02020603050405020304" pitchFamily="18" charset="0"/>
              </a:rPr>
              <a:t> A, </a:t>
            </a:r>
            <a:r>
              <a:rPr lang="en-NZ" altLang="ko-KR" sz="1200"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Leske</a:t>
            </a:r>
            <a:r>
              <a:rPr lang="en-NZ" altLang="ko-KR" sz="1200" dirty="0">
                <a:solidFill>
                  <a:schemeClr val="bg1"/>
                </a:solidFill>
                <a:latin typeface="Arial" panose="020B0604020202020204" pitchFamily="34" charset="0"/>
                <a:ea typeface="굴림" panose="020B0600000101010101" pitchFamily="34" charset="-127"/>
                <a:cs typeface="Times New Roman" panose="02020603050405020304" pitchFamily="18" charset="0"/>
              </a:rPr>
              <a:t> MC, Bengtsson B, Hyman L, Bengtsson B, Hussein M; Early Manifest Glaucoma Trial Group. Reduction of intraocular pressure and glaucoma progression: results from the Early Manifest Glaucoma Trial. </a:t>
            </a:r>
            <a:r>
              <a:rPr lang="en-NZ" altLang="ko-KR" sz="1200" i="1" dirty="0">
                <a:solidFill>
                  <a:schemeClr val="bg1"/>
                </a:solidFill>
                <a:latin typeface="Arial" panose="020B0604020202020204" pitchFamily="34" charset="0"/>
                <a:ea typeface="굴림" panose="020B0600000101010101" pitchFamily="34" charset="-127"/>
                <a:cs typeface="Times New Roman" panose="02020603050405020304" pitchFamily="18" charset="0"/>
              </a:rPr>
              <a:t>Arch </a:t>
            </a:r>
            <a:r>
              <a:rPr lang="en-NZ" altLang="ko-KR" sz="1200" i="1"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Ophthalmol</a:t>
            </a:r>
            <a:r>
              <a:rPr lang="en-NZ" altLang="ko-KR" sz="1200" dirty="0">
                <a:solidFill>
                  <a:schemeClr val="bg1"/>
                </a:solidFill>
                <a:latin typeface="Arial" panose="020B0604020202020204" pitchFamily="34" charset="0"/>
                <a:ea typeface="굴림" panose="020B0600000101010101" pitchFamily="34" charset="-127"/>
                <a:cs typeface="Times New Roman" panose="02020603050405020304" pitchFamily="18" charset="0"/>
              </a:rPr>
              <a:t> 2002; 120: 1268–79.</a:t>
            </a:r>
            <a:r>
              <a:rPr lang="en-AU" altLang="ko-KR" sz="1200" dirty="0">
                <a:solidFill>
                  <a:schemeClr val="bg1"/>
                </a:solidFill>
                <a:latin typeface="Arial" panose="020B0604020202020204" pitchFamily="34" charset="0"/>
                <a:ea typeface="굴림" panose="020B0600000101010101" pitchFamily="34" charset="-127"/>
              </a:rPr>
              <a:t> </a:t>
            </a:r>
            <a:r>
              <a:rPr lang="en-NZ" altLang="ko-KR" sz="1200" dirty="0">
                <a:solidFill>
                  <a:schemeClr val="bg1"/>
                </a:solidFill>
                <a:latin typeface="Arial" panose="020B0604020202020204" pitchFamily="34" charset="0"/>
                <a:ea typeface="굴림" panose="020B0600000101010101" pitchFamily="34" charset="-127"/>
              </a:rPr>
              <a:t> </a:t>
            </a:r>
          </a:p>
          <a:p>
            <a:pPr algn="l"/>
            <a:endParaRPr lang="en-US" b="0" i="0" dirty="0">
              <a:solidFill>
                <a:srgbClr val="374151"/>
              </a:solidFill>
              <a:effectLst/>
              <a:latin typeface="Söhne"/>
            </a:endParaRPr>
          </a:p>
          <a:p>
            <a:endParaRPr lang="en-US" sz="1200"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3B11480-9655-6B49-BFD2-3CBE88FC15E5}" type="slidenum">
              <a:rPr lang="en-US" smtClean="0"/>
              <a:t>11</a:t>
            </a:fld>
            <a:endParaRPr lang="en-US"/>
          </a:p>
        </p:txBody>
      </p:sp>
    </p:spTree>
    <p:extLst>
      <p:ext uri="{BB962C8B-B14F-4D97-AF65-F5344CB8AC3E}">
        <p14:creationId xmlns:p14="http://schemas.microsoft.com/office/powerpoint/2010/main" val="814947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ko-KR" dirty="0">
                <a:solidFill>
                  <a:schemeClr val="bg1"/>
                </a:solidFill>
                <a:latin typeface="Arial" panose="020B0604020202020204" pitchFamily="34" charset="0"/>
                <a:ea typeface="굴림" panose="020B0600000101010101" pitchFamily="34" charset="-127"/>
              </a:rPr>
              <a:t>The EMGT was a randomised, controlled trial that investigated the effect of lowering IOP on the progression of early POAG. </a:t>
            </a:r>
          </a:p>
          <a:p>
            <a:r>
              <a:rPr lang="en-AU" altLang="ko-KR" dirty="0">
                <a:solidFill>
                  <a:schemeClr val="bg1"/>
                </a:solidFill>
                <a:latin typeface="Arial" panose="020B0604020202020204" pitchFamily="34" charset="0"/>
                <a:ea typeface="굴림" panose="020B0600000101010101" pitchFamily="34" charset="-127"/>
              </a:rPr>
              <a:t>A total of 255 patients with newly diagnosed, early POAG and either normal or elevated IOP levels were randomised to treatment with </a:t>
            </a:r>
            <a:r>
              <a:rPr lang="en-AU" altLang="ko-KR" dirty="0" err="1">
                <a:solidFill>
                  <a:schemeClr val="bg1"/>
                </a:solidFill>
                <a:latin typeface="Arial" panose="020B0604020202020204" pitchFamily="34" charset="0"/>
                <a:ea typeface="굴림" panose="020B0600000101010101" pitchFamily="34" charset="-127"/>
              </a:rPr>
              <a:t>betaxolol</a:t>
            </a:r>
            <a:r>
              <a:rPr lang="en-AU" altLang="ko-KR" dirty="0">
                <a:solidFill>
                  <a:schemeClr val="bg1"/>
                </a:solidFill>
                <a:latin typeface="Arial" panose="020B0604020202020204" pitchFamily="34" charset="0"/>
                <a:ea typeface="굴림" panose="020B0600000101010101" pitchFamily="34" charset="-127"/>
              </a:rPr>
              <a:t> and ALT (treated group), or to observation alone (control group). Glaucoma progression (defined as new VF loss, optic disc deterioration, or both) was assessed using Humphrey</a:t>
            </a:r>
            <a:r>
              <a:rPr lang="en-AU" altLang="ko-KR" baseline="30000" dirty="0">
                <a:solidFill>
                  <a:schemeClr val="bg1"/>
                </a:solidFill>
                <a:latin typeface="Arial" panose="020B0604020202020204" pitchFamily="34" charset="0"/>
                <a:ea typeface="굴림" panose="020B0600000101010101" pitchFamily="34" charset="-127"/>
              </a:rPr>
              <a:t>®</a:t>
            </a:r>
            <a:r>
              <a:rPr lang="en-AU" altLang="ko-KR" dirty="0">
                <a:solidFill>
                  <a:schemeClr val="bg1"/>
                </a:solidFill>
                <a:latin typeface="Arial" panose="020B0604020202020204" pitchFamily="34" charset="0"/>
                <a:ea typeface="굴림" panose="020B0600000101010101" pitchFamily="34" charset="-127"/>
              </a:rPr>
              <a:t> perimetry and masked evaluation of disc photographs. Both groups were closely followed for a minimum of 4 years. </a:t>
            </a:r>
          </a:p>
          <a:p>
            <a:r>
              <a:rPr lang="en-AU" altLang="ko-KR" dirty="0">
                <a:solidFill>
                  <a:schemeClr val="bg1"/>
                </a:solidFill>
                <a:latin typeface="Arial" panose="020B0604020202020204" pitchFamily="34" charset="0"/>
                <a:ea typeface="굴림" panose="020B0600000101010101" pitchFamily="34" charset="-127"/>
              </a:rPr>
              <a:t>After a median follow-up of 6 years, progression was observed in 45% of treated patients, compared with 62% of the control group (p = 0.007). Treatment was associated with a mean 25% reduction in IOP to a mean of 15.5 mmHg.</a:t>
            </a:r>
          </a:p>
          <a:p>
            <a:endParaRPr lang="en-AU" altLang="ko-KR" dirty="0">
              <a:solidFill>
                <a:schemeClr val="bg1"/>
              </a:solidFill>
              <a:latin typeface="Arial" panose="020B0604020202020204" pitchFamily="34" charset="0"/>
              <a:ea typeface="굴림" panose="020B0600000101010101" pitchFamily="34" charset="-127"/>
            </a:endParaRPr>
          </a:p>
          <a:p>
            <a:r>
              <a:rPr lang="en-AU" altLang="ko-KR" dirty="0">
                <a:solidFill>
                  <a:schemeClr val="bg1"/>
                </a:solidFill>
                <a:latin typeface="Arial" panose="020B0604020202020204" pitchFamily="34" charset="0"/>
                <a:ea typeface="굴림" panose="020B0600000101010101" pitchFamily="34" charset="-127"/>
              </a:rPr>
              <a:t>ALT: argon laser trabeculoplasty</a:t>
            </a:r>
          </a:p>
          <a:p>
            <a:r>
              <a:rPr lang="en-AU" altLang="ko-KR" dirty="0">
                <a:solidFill>
                  <a:schemeClr val="bg1"/>
                </a:solidFill>
                <a:latin typeface="Arial" panose="020B0604020202020204" pitchFamily="34" charset="0"/>
                <a:ea typeface="굴림" panose="020B0600000101010101" pitchFamily="34" charset="-127"/>
              </a:rPr>
              <a:t>EMGT: </a:t>
            </a:r>
            <a:r>
              <a:rPr lang="en-US" altLang="ko-KR" dirty="0">
                <a:solidFill>
                  <a:schemeClr val="bg1"/>
                </a:solidFill>
                <a:latin typeface="Arial" panose="020B0604020202020204" pitchFamily="34" charset="0"/>
                <a:ea typeface="굴림" panose="020B0600000101010101" pitchFamily="34" charset="-127"/>
              </a:rPr>
              <a:t>the Early Manifest Glaucoma Trial</a:t>
            </a:r>
            <a:endParaRPr lang="en-AU" altLang="ko-KR" dirty="0">
              <a:solidFill>
                <a:schemeClr val="bg1"/>
              </a:solidFill>
              <a:latin typeface="Arial" panose="020B0604020202020204" pitchFamily="34" charset="0"/>
              <a:ea typeface="굴림" panose="020B0600000101010101" pitchFamily="34" charset="-127"/>
            </a:endParaRPr>
          </a:p>
          <a:p>
            <a:endParaRPr lang="en-US" altLang="ko-KR"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rPr>
              <a:t>Reference</a:t>
            </a:r>
          </a:p>
          <a:p>
            <a:r>
              <a:rPr lang="en-NZ" altLang="ko-KR" sz="1100"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Heijl</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A, </a:t>
            </a:r>
            <a:r>
              <a:rPr lang="en-NZ" altLang="ko-KR" sz="1100"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Leske</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MC, Bengtsson B, Hyman L, Bengtsson B, Hussein M; Early Manifest Glaucoma Trial Group. Reduction of intraocular pressure and glaucoma progression: results from the Early Manifest Glaucoma Trial. </a:t>
            </a:r>
            <a:r>
              <a:rPr lang="en-NZ" altLang="ko-KR" sz="1100" i="1" dirty="0">
                <a:solidFill>
                  <a:schemeClr val="bg1"/>
                </a:solidFill>
                <a:latin typeface="Arial" panose="020B0604020202020204" pitchFamily="34" charset="0"/>
                <a:ea typeface="굴림" panose="020B0600000101010101" pitchFamily="34" charset="-127"/>
                <a:cs typeface="Times New Roman" panose="02020603050405020304" pitchFamily="18" charset="0"/>
              </a:rPr>
              <a:t>Arch </a:t>
            </a:r>
            <a:r>
              <a:rPr lang="en-NZ" altLang="ko-KR" sz="1100" i="1"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Ophthalmol</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2002; 120: 1268–79.</a:t>
            </a:r>
            <a:r>
              <a:rPr lang="en-AU" altLang="ko-KR" sz="1100" dirty="0">
                <a:solidFill>
                  <a:schemeClr val="bg1"/>
                </a:solidFill>
                <a:latin typeface="Arial" panose="020B0604020202020204" pitchFamily="34" charset="0"/>
                <a:ea typeface="굴림" panose="020B0600000101010101" pitchFamily="34" charset="-127"/>
              </a:rPr>
              <a:t> </a:t>
            </a:r>
            <a:r>
              <a:rPr lang="en-NZ" altLang="ko-KR" sz="1100" dirty="0">
                <a:solidFill>
                  <a:schemeClr val="bg1"/>
                </a:solidFill>
                <a:latin typeface="Arial" panose="020B0604020202020204" pitchFamily="34" charset="0"/>
                <a:ea typeface="굴림" panose="020B0600000101010101" pitchFamily="34" charset="-127"/>
              </a:rPr>
              <a:t> </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12</a:t>
            </a:fld>
            <a:endParaRPr lang="en-US"/>
          </a:p>
        </p:txBody>
      </p:sp>
    </p:spTree>
    <p:extLst>
      <p:ext uri="{BB962C8B-B14F-4D97-AF65-F5344CB8AC3E}">
        <p14:creationId xmlns:p14="http://schemas.microsoft.com/office/powerpoint/2010/main" val="1512495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solidFill>
                  <a:schemeClr val="bg1"/>
                </a:solidFill>
                <a:latin typeface="Arial" panose="020B0604020202020204" pitchFamily="34" charset="0"/>
                <a:ea typeface="굴림" panose="020B0600000101010101" pitchFamily="34" charset="-127"/>
              </a:rPr>
              <a:t>Progression was less frequent and occurred significantly later in treated patients. The median time to progression based on the Kaplan</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a:t>
            </a:r>
            <a:r>
              <a:rPr lang="en-US" altLang="ko-KR" dirty="0">
                <a:solidFill>
                  <a:schemeClr val="bg1"/>
                </a:solidFill>
                <a:latin typeface="Arial" panose="020B0604020202020204" pitchFamily="34" charset="0"/>
                <a:ea typeface="굴림" panose="020B0600000101010101" pitchFamily="34" charset="-127"/>
              </a:rPr>
              <a:t>Meier cumulative survival function was 66 months in treated patients compared with 48 months in controls. A beneficial effect of treatment was also found in subgroup analyses of patients stratified by age, initial IOP, and initial VF defect. These subgroup analyses are shown in the next two slides.</a:t>
            </a:r>
          </a:p>
          <a:p>
            <a:endParaRPr lang="en-US" altLang="ko-KR"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rPr>
              <a:t>Reference</a:t>
            </a:r>
          </a:p>
          <a:p>
            <a:pPr>
              <a:spcBef>
                <a:spcPct val="0"/>
              </a:spcBef>
            </a:pPr>
            <a:r>
              <a:rPr lang="en-NZ" altLang="ko-KR" sz="1100" dirty="0" err="1">
                <a:solidFill>
                  <a:schemeClr val="bg1"/>
                </a:solidFill>
                <a:latin typeface="Arial" panose="020B0604020202020204" pitchFamily="34" charset="0"/>
                <a:ea typeface="굴림" panose="020B0600000101010101" pitchFamily="34" charset="-127"/>
              </a:rPr>
              <a:t>Heijl</a:t>
            </a:r>
            <a:r>
              <a:rPr lang="en-NZ" altLang="ko-KR" sz="1100" dirty="0">
                <a:solidFill>
                  <a:schemeClr val="bg1"/>
                </a:solidFill>
                <a:latin typeface="Arial" panose="020B0604020202020204" pitchFamily="34" charset="0"/>
                <a:ea typeface="굴림" panose="020B0600000101010101" pitchFamily="34" charset="-127"/>
              </a:rPr>
              <a:t> A, </a:t>
            </a:r>
            <a:r>
              <a:rPr lang="en-NZ" altLang="ko-KR" sz="1100" dirty="0" err="1">
                <a:solidFill>
                  <a:schemeClr val="bg1"/>
                </a:solidFill>
                <a:latin typeface="Arial" panose="020B0604020202020204" pitchFamily="34" charset="0"/>
                <a:ea typeface="굴림" panose="020B0600000101010101" pitchFamily="34" charset="-127"/>
              </a:rPr>
              <a:t>Leske</a:t>
            </a:r>
            <a:r>
              <a:rPr lang="en-NZ" altLang="ko-KR" sz="1100" dirty="0">
                <a:solidFill>
                  <a:schemeClr val="bg1"/>
                </a:solidFill>
                <a:latin typeface="Arial" panose="020B0604020202020204" pitchFamily="34" charset="0"/>
                <a:ea typeface="굴림" panose="020B0600000101010101" pitchFamily="34" charset="-127"/>
              </a:rPr>
              <a:t> MC, Bengtsson B, Hyman L, Bengtsson B, Hussein M; Early Manifest Glaucoma Trial Group. Reduction of intraocular pressure and glaucoma progression: results from the Early Manifest Glaucoma Trial. </a:t>
            </a:r>
            <a:r>
              <a:rPr lang="en-NZ" altLang="ko-KR" sz="1100" i="1" dirty="0">
                <a:solidFill>
                  <a:schemeClr val="bg1"/>
                </a:solidFill>
                <a:latin typeface="Arial" panose="020B0604020202020204" pitchFamily="34" charset="0"/>
                <a:ea typeface="굴림" panose="020B0600000101010101" pitchFamily="34" charset="-127"/>
              </a:rPr>
              <a:t>Arch </a:t>
            </a:r>
            <a:r>
              <a:rPr lang="en-NZ" altLang="ko-KR" sz="1100" i="1" dirty="0" err="1">
                <a:solidFill>
                  <a:schemeClr val="bg1"/>
                </a:solidFill>
                <a:latin typeface="Arial" panose="020B0604020202020204" pitchFamily="34" charset="0"/>
                <a:ea typeface="굴림" panose="020B0600000101010101" pitchFamily="34" charset="-127"/>
              </a:rPr>
              <a:t>Ophthalmol</a:t>
            </a:r>
            <a:r>
              <a:rPr lang="en-NZ" altLang="ko-KR" sz="1100" dirty="0">
                <a:solidFill>
                  <a:schemeClr val="bg1"/>
                </a:solidFill>
                <a:latin typeface="Arial" panose="020B0604020202020204" pitchFamily="34" charset="0"/>
                <a:ea typeface="굴림" panose="020B0600000101010101" pitchFamily="34" charset="-127"/>
              </a:rPr>
              <a:t> 2002; 120: 1268–79.</a:t>
            </a:r>
            <a:endParaRPr lang="en-US" altLang="ko-KR" sz="1100" dirty="0">
              <a:solidFill>
                <a:schemeClr val="bg1"/>
              </a:solidFill>
              <a:latin typeface="Arial" panose="020B0604020202020204" pitchFamily="34" charset="0"/>
              <a:ea typeface="굴림" panose="020B0600000101010101" pitchFamily="34" charset="-127"/>
            </a:endParaRP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13</a:t>
            </a:fld>
            <a:endParaRPr lang="en-US"/>
          </a:p>
        </p:txBody>
      </p:sp>
    </p:spTree>
    <p:extLst>
      <p:ext uri="{BB962C8B-B14F-4D97-AF65-F5344CB8AC3E}">
        <p14:creationId xmlns:p14="http://schemas.microsoft.com/office/powerpoint/2010/main" val="995139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ko-KR" dirty="0">
                <a:solidFill>
                  <a:schemeClr val="bg1"/>
                </a:solidFill>
                <a:latin typeface="Arial" panose="020B0604020202020204" pitchFamily="34" charset="0"/>
                <a:ea typeface="굴림" panose="020B0600000101010101" pitchFamily="34" charset="-127"/>
              </a:rPr>
              <a:t>The graphs in this slide show progression over time stratified by baseline IOP (&lt; 21 mmHg versus </a:t>
            </a:r>
            <a:r>
              <a:rPr lang="en-AU" altLang="ko-KR" dirty="0">
                <a:solidFill>
                  <a:schemeClr val="bg1"/>
                </a:solidFill>
                <a:latin typeface="Arial" panose="020B0604020202020204" pitchFamily="34" charset="0"/>
                <a:ea typeface="굴림" panose="020B0600000101010101" pitchFamily="34" charset="-127"/>
                <a:sym typeface="Symbol" pitchFamily="2" charset="2"/>
              </a:rPr>
              <a:t> </a:t>
            </a:r>
            <a:r>
              <a:rPr lang="en-AU" altLang="ko-KR" dirty="0">
                <a:solidFill>
                  <a:schemeClr val="bg1"/>
                </a:solidFill>
                <a:latin typeface="Arial" panose="020B0604020202020204" pitchFamily="34" charset="0"/>
                <a:ea typeface="굴림" panose="020B0600000101010101" pitchFamily="34" charset="-127"/>
              </a:rPr>
              <a:t>21 mmHg) and the presence of exfoliation glaucoma (with versus without). These covariates were significantly related to progressions in multivariate analyses. The numbers of patients at risk for glaucoma progression in the treatment and control groups are shown below the x-axes; these numbers decreased significantly with the length of follow-up and were small from the beginning in the exfoliation group.</a:t>
            </a:r>
          </a:p>
          <a:p>
            <a:endParaRPr lang="en-AU" altLang="ko-KR" dirty="0">
              <a:solidFill>
                <a:schemeClr val="bg1"/>
              </a:solidFill>
              <a:latin typeface="Arial" panose="020B0604020202020204" pitchFamily="34" charset="0"/>
              <a:ea typeface="굴림" panose="020B0600000101010101" pitchFamily="34" charset="-127"/>
            </a:endParaRPr>
          </a:p>
          <a:p>
            <a:r>
              <a:rPr lang="en-AU" altLang="ko-KR" dirty="0">
                <a:solidFill>
                  <a:schemeClr val="bg1"/>
                </a:solidFill>
                <a:latin typeface="Arial" panose="020B0604020202020204" pitchFamily="34" charset="0"/>
                <a:ea typeface="굴림" panose="020B0600000101010101" pitchFamily="34" charset="-127"/>
              </a:rPr>
              <a:t>All of the curves show a clear and persistent separation between the treatment and control groups.</a:t>
            </a:r>
            <a:endParaRPr lang="en-US" altLang="ko-KR" dirty="0">
              <a:solidFill>
                <a:schemeClr val="bg1"/>
              </a:solidFill>
              <a:latin typeface="Arial" panose="020B0604020202020204" pitchFamily="34" charset="0"/>
              <a:ea typeface="굴림" panose="020B0600000101010101" pitchFamily="34" charset="-127"/>
            </a:endParaRPr>
          </a:p>
          <a:p>
            <a:endParaRPr lang="en-US" altLang="ko-KR"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rPr>
              <a:t>Reference</a:t>
            </a:r>
          </a:p>
          <a:p>
            <a:r>
              <a:rPr lang="en-NZ" altLang="ko-KR" sz="1100"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Heijl</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A, </a:t>
            </a:r>
            <a:r>
              <a:rPr lang="en-NZ" altLang="ko-KR" sz="1100"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Leske</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MC, Bengtsson B, Hyman L, Bengtsson B, Hussein M; Early Manifest Glaucoma Trial Group. Reduction of intraocular pressure and glaucoma progression: results from the Early Manifest Glaucoma Trial. </a:t>
            </a:r>
            <a:r>
              <a:rPr lang="en-NZ" altLang="ko-KR" sz="1100" i="1" dirty="0">
                <a:solidFill>
                  <a:schemeClr val="bg1"/>
                </a:solidFill>
                <a:latin typeface="Arial" panose="020B0604020202020204" pitchFamily="34" charset="0"/>
                <a:ea typeface="굴림" panose="020B0600000101010101" pitchFamily="34" charset="-127"/>
                <a:cs typeface="Times New Roman" panose="02020603050405020304" pitchFamily="18" charset="0"/>
              </a:rPr>
              <a:t>Arch </a:t>
            </a:r>
            <a:r>
              <a:rPr lang="en-NZ" altLang="ko-KR" sz="1100" i="1"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Ophthalmol</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2002; 120: 1268–79.</a:t>
            </a: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14</a:t>
            </a:fld>
            <a:endParaRPr lang="en-US"/>
          </a:p>
        </p:txBody>
      </p:sp>
    </p:spTree>
    <p:extLst>
      <p:ext uri="{BB962C8B-B14F-4D97-AF65-F5344CB8AC3E}">
        <p14:creationId xmlns:p14="http://schemas.microsoft.com/office/powerpoint/2010/main" val="2495690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ko-KR" dirty="0">
                <a:solidFill>
                  <a:schemeClr val="bg1"/>
                </a:solidFill>
                <a:latin typeface="Arial" panose="020B0604020202020204" pitchFamily="34" charset="0"/>
                <a:ea typeface="굴림" panose="020B0600000101010101" pitchFamily="34" charset="-127"/>
              </a:rPr>
              <a:t>The graphs in this slide show progression over time stratified by baseline covariates: mean deviation (better than versus worse than </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a:t>
            </a:r>
            <a:r>
              <a:rPr lang="en-AU" altLang="ko-KR" dirty="0">
                <a:solidFill>
                  <a:schemeClr val="bg1"/>
                </a:solidFill>
                <a:latin typeface="Arial" panose="020B0604020202020204" pitchFamily="34" charset="0"/>
                <a:ea typeface="굴림" panose="020B0600000101010101" pitchFamily="34" charset="-127"/>
              </a:rPr>
              <a:t>4.5 dB) and age (&lt; 68 years versus </a:t>
            </a:r>
            <a:r>
              <a:rPr lang="en-AU" altLang="ko-KR" dirty="0">
                <a:solidFill>
                  <a:schemeClr val="bg1"/>
                </a:solidFill>
                <a:latin typeface="Arial" panose="020B0604020202020204" pitchFamily="34" charset="0"/>
                <a:ea typeface="굴림" panose="020B0600000101010101" pitchFamily="34" charset="-127"/>
                <a:sym typeface="Symbol" pitchFamily="2" charset="2"/>
              </a:rPr>
              <a:t> </a:t>
            </a:r>
            <a:r>
              <a:rPr lang="en-AU" altLang="ko-KR" dirty="0">
                <a:solidFill>
                  <a:schemeClr val="bg1"/>
                </a:solidFill>
                <a:latin typeface="Arial" panose="020B0604020202020204" pitchFamily="34" charset="0"/>
                <a:ea typeface="굴림" panose="020B0600000101010101" pitchFamily="34" charset="-127"/>
              </a:rPr>
              <a:t>68 years). These covariates were significantly related to progression in multivariate analyses. The numbers of patients at risk for glaucoma progressions in the treatment and control groups are shown below the x-axes; these numbers decreased significantly with the length of follow-up.</a:t>
            </a:r>
          </a:p>
          <a:p>
            <a:endParaRPr lang="en-AU" altLang="ko-KR" dirty="0">
              <a:solidFill>
                <a:schemeClr val="bg1"/>
              </a:solidFill>
              <a:latin typeface="Arial" panose="020B0604020202020204" pitchFamily="34" charset="0"/>
              <a:ea typeface="굴림" panose="020B0600000101010101" pitchFamily="34" charset="-127"/>
            </a:endParaRPr>
          </a:p>
          <a:p>
            <a:r>
              <a:rPr lang="en-AU" altLang="ko-KR" dirty="0">
                <a:solidFill>
                  <a:schemeClr val="bg1"/>
                </a:solidFill>
                <a:latin typeface="Arial" panose="020B0604020202020204" pitchFamily="34" charset="0"/>
                <a:ea typeface="굴림" panose="020B0600000101010101" pitchFamily="34" charset="-127"/>
              </a:rPr>
              <a:t>All of the curves show a clear and persistent separation between the treatment and control groups.</a:t>
            </a:r>
          </a:p>
          <a:p>
            <a:endParaRPr lang="en-US" altLang="ko-KR"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rPr>
              <a:t>Reference</a:t>
            </a:r>
          </a:p>
          <a:p>
            <a:r>
              <a:rPr lang="en-NZ" altLang="ko-KR" sz="1100" dirty="0" err="1">
                <a:solidFill>
                  <a:schemeClr val="bg1"/>
                </a:solidFill>
                <a:latin typeface="Arial" panose="020B0604020202020204" pitchFamily="34" charset="0"/>
                <a:ea typeface="굴림" panose="020B0600000101010101" pitchFamily="34" charset="-127"/>
              </a:rPr>
              <a:t>Heijl</a:t>
            </a:r>
            <a:r>
              <a:rPr lang="en-NZ" altLang="ko-KR" sz="1100" dirty="0">
                <a:solidFill>
                  <a:schemeClr val="bg1"/>
                </a:solidFill>
                <a:latin typeface="Arial" panose="020B0604020202020204" pitchFamily="34" charset="0"/>
                <a:ea typeface="굴림" panose="020B0600000101010101" pitchFamily="34" charset="-127"/>
              </a:rPr>
              <a:t> A, </a:t>
            </a:r>
            <a:r>
              <a:rPr lang="en-NZ" altLang="ko-KR" sz="1100" dirty="0" err="1">
                <a:solidFill>
                  <a:schemeClr val="bg1"/>
                </a:solidFill>
                <a:latin typeface="Arial" panose="020B0604020202020204" pitchFamily="34" charset="0"/>
                <a:ea typeface="굴림" panose="020B0600000101010101" pitchFamily="34" charset="-127"/>
              </a:rPr>
              <a:t>Leske</a:t>
            </a:r>
            <a:r>
              <a:rPr lang="en-NZ" altLang="ko-KR" sz="1100" dirty="0">
                <a:solidFill>
                  <a:schemeClr val="bg1"/>
                </a:solidFill>
                <a:latin typeface="Arial" panose="020B0604020202020204" pitchFamily="34" charset="0"/>
                <a:ea typeface="굴림" panose="020B0600000101010101" pitchFamily="34" charset="-127"/>
              </a:rPr>
              <a:t> MC, Bengtsson B, Hyman L, Bengtsson B, Hussein M; Early Manifest Glaucoma Trial Group. Reduction of intraocular pressure and glaucoma progression: results from the Early Manifest Glaucoma Trial. </a:t>
            </a:r>
            <a:r>
              <a:rPr lang="en-NZ" altLang="ko-KR" sz="1100" i="1" dirty="0">
                <a:solidFill>
                  <a:schemeClr val="bg1"/>
                </a:solidFill>
                <a:latin typeface="Arial" panose="020B0604020202020204" pitchFamily="34" charset="0"/>
                <a:ea typeface="굴림" panose="020B0600000101010101" pitchFamily="34" charset="-127"/>
              </a:rPr>
              <a:t>Arch </a:t>
            </a:r>
            <a:r>
              <a:rPr lang="en-NZ" altLang="ko-KR" sz="1100" i="1" dirty="0" err="1">
                <a:solidFill>
                  <a:schemeClr val="bg1"/>
                </a:solidFill>
                <a:latin typeface="Arial" panose="020B0604020202020204" pitchFamily="34" charset="0"/>
                <a:ea typeface="굴림" panose="020B0600000101010101" pitchFamily="34" charset="-127"/>
              </a:rPr>
              <a:t>Ophthalmol</a:t>
            </a:r>
            <a:r>
              <a:rPr lang="en-NZ" altLang="ko-KR" sz="1100" dirty="0">
                <a:solidFill>
                  <a:schemeClr val="bg1"/>
                </a:solidFill>
                <a:latin typeface="Arial" panose="020B0604020202020204" pitchFamily="34" charset="0"/>
                <a:ea typeface="굴림" panose="020B0600000101010101" pitchFamily="34" charset="-127"/>
              </a:rPr>
              <a:t> 2002; 120: 1268–79.</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15</a:t>
            </a:fld>
            <a:endParaRPr lang="en-US"/>
          </a:p>
        </p:txBody>
      </p:sp>
    </p:spTree>
    <p:extLst>
      <p:ext uri="{BB962C8B-B14F-4D97-AF65-F5344CB8AC3E}">
        <p14:creationId xmlns:p14="http://schemas.microsoft.com/office/powerpoint/2010/main" val="3107488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solidFill>
                  <a:schemeClr val="bg1"/>
                </a:solidFill>
                <a:latin typeface="Arial" panose="020B0604020202020204" pitchFamily="34" charset="0"/>
                <a:ea typeface="굴림" panose="020B0600000101010101" pitchFamily="34" charset="-127"/>
              </a:rPr>
              <a:t>There was an unexpected increase in the incidence of nuclear opacities of lens opacities in the treatment group, as shown by the LOCS II clinical gradings. This slide shows the percentages of LOCS II gradings of two or higher during the initial 4-year follow-up period.</a:t>
            </a:r>
          </a:p>
          <a:p>
            <a:r>
              <a:rPr lang="en-US" altLang="ko-KR" dirty="0">
                <a:solidFill>
                  <a:schemeClr val="bg1"/>
                </a:solidFill>
                <a:latin typeface="Arial" panose="020B0604020202020204" pitchFamily="34" charset="0"/>
                <a:ea typeface="굴림" panose="020B0600000101010101" pitchFamily="34" charset="-127"/>
              </a:rPr>
              <a:t>While the development of nuclear opacities was significantly more rapid in the treatment group, no such effect was observed for cortical and posterior subcapsular lens gradings. Clinical nuclear opacities were associated with both time (p = 0.02) and treatment (p = 0.002).</a:t>
            </a:r>
          </a:p>
          <a:p>
            <a:r>
              <a:rPr lang="en-US" altLang="ko-KR" b="1" dirty="0">
                <a:solidFill>
                  <a:schemeClr val="bg1"/>
                </a:solidFill>
                <a:latin typeface="Arial" panose="020B0604020202020204" pitchFamily="34" charset="0"/>
                <a:ea typeface="굴림" panose="020B0600000101010101" pitchFamily="34" charset="-127"/>
              </a:rPr>
              <a:t>Reference</a:t>
            </a:r>
          </a:p>
          <a:p>
            <a:r>
              <a:rPr lang="en-NZ" altLang="ko-KR" sz="1200"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Heijl</a:t>
            </a:r>
            <a:r>
              <a:rPr lang="en-NZ" altLang="ko-KR" sz="1200" dirty="0">
                <a:solidFill>
                  <a:schemeClr val="bg1"/>
                </a:solidFill>
                <a:latin typeface="Arial" panose="020B0604020202020204" pitchFamily="34" charset="0"/>
                <a:ea typeface="굴림" panose="020B0600000101010101" pitchFamily="34" charset="-127"/>
                <a:cs typeface="Times New Roman" panose="02020603050405020304" pitchFamily="18" charset="0"/>
              </a:rPr>
              <a:t> A, </a:t>
            </a:r>
            <a:r>
              <a:rPr lang="en-NZ" altLang="ko-KR" sz="1200"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Leske</a:t>
            </a:r>
            <a:r>
              <a:rPr lang="en-NZ" altLang="ko-KR" sz="1200" dirty="0">
                <a:solidFill>
                  <a:schemeClr val="bg1"/>
                </a:solidFill>
                <a:latin typeface="Arial" panose="020B0604020202020204" pitchFamily="34" charset="0"/>
                <a:ea typeface="굴림" panose="020B0600000101010101" pitchFamily="34" charset="-127"/>
                <a:cs typeface="Times New Roman" panose="02020603050405020304" pitchFamily="18" charset="0"/>
              </a:rPr>
              <a:t> MC, Bengtsson B, Hyman L, Bengtsson B, Hussein M; Early Manifest Glaucoma Trial Group. Reduction of intraocular pressure and glaucoma progression: results from the Early Manifest Glaucoma Trial. </a:t>
            </a:r>
            <a:r>
              <a:rPr lang="en-NZ" altLang="ko-KR" sz="1200" i="1" dirty="0">
                <a:solidFill>
                  <a:schemeClr val="bg1"/>
                </a:solidFill>
                <a:latin typeface="Arial" panose="020B0604020202020204" pitchFamily="34" charset="0"/>
                <a:ea typeface="굴림" panose="020B0600000101010101" pitchFamily="34" charset="-127"/>
                <a:cs typeface="Times New Roman" panose="02020603050405020304" pitchFamily="18" charset="0"/>
              </a:rPr>
              <a:t>Arch </a:t>
            </a:r>
            <a:r>
              <a:rPr lang="en-NZ" altLang="ko-KR" sz="1200" i="1"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Ophthalmol</a:t>
            </a:r>
            <a:r>
              <a:rPr lang="en-NZ" altLang="ko-KR" sz="1200" dirty="0">
                <a:solidFill>
                  <a:schemeClr val="bg1"/>
                </a:solidFill>
                <a:latin typeface="Arial" panose="020B0604020202020204" pitchFamily="34" charset="0"/>
                <a:ea typeface="굴림" panose="020B0600000101010101" pitchFamily="34" charset="-127"/>
                <a:cs typeface="Times New Roman" panose="02020603050405020304" pitchFamily="18" charset="0"/>
              </a:rPr>
              <a:t> 2002; 120: 1268–79.</a:t>
            </a:r>
            <a:r>
              <a:rPr lang="en-AU" altLang="ko-KR" sz="1200" dirty="0">
                <a:solidFill>
                  <a:schemeClr val="bg1"/>
                </a:solidFill>
                <a:latin typeface="Arial" panose="020B0604020202020204" pitchFamily="34" charset="0"/>
                <a:ea typeface="굴림" panose="020B0600000101010101" pitchFamily="34" charset="-127"/>
              </a:rPr>
              <a:t> </a:t>
            </a:r>
            <a:r>
              <a:rPr lang="en-NZ" altLang="ko-KR" sz="1200" dirty="0">
                <a:solidFill>
                  <a:schemeClr val="bg1"/>
                </a:solidFill>
                <a:latin typeface="Arial" panose="020B0604020202020204" pitchFamily="34" charset="0"/>
                <a:ea typeface="굴림" panose="020B0600000101010101" pitchFamily="34" charset="-127"/>
              </a:rPr>
              <a:t> </a:t>
            </a:r>
          </a:p>
          <a:p>
            <a:endParaRPr lang="en-US" altLang="ko-KR" dirty="0">
              <a:solidFill>
                <a:schemeClr val="bg1"/>
              </a:solidFill>
              <a:latin typeface="Arial" panose="020B0604020202020204" pitchFamily="34" charset="0"/>
              <a:ea typeface="굴림" panose="020B0600000101010101" pitchFamily="34" charset="-127"/>
            </a:endParaRPr>
          </a:p>
          <a:p>
            <a:endParaRPr lang="en-US" altLang="ko-KR" dirty="0">
              <a:solidFill>
                <a:schemeClr val="bg1"/>
              </a:solidFill>
              <a:latin typeface="Arial" panose="020B0604020202020204" pitchFamily="34" charset="0"/>
              <a:ea typeface="굴림" panose="020B0600000101010101" pitchFamily="34" charset="-127"/>
            </a:endParaRPr>
          </a:p>
          <a:p>
            <a:r>
              <a:rPr lang="en-US" altLang="ko-KR" dirty="0">
                <a:solidFill>
                  <a:schemeClr val="bg1"/>
                </a:solidFill>
                <a:latin typeface="Arial" panose="020B0604020202020204" pitchFamily="34" charset="0"/>
                <a:ea typeface="굴림" panose="020B0600000101010101" pitchFamily="34" charset="-127"/>
              </a:rPr>
              <a:t>LOCS: Lens Opacities Classification System</a:t>
            </a:r>
          </a:p>
          <a:p>
            <a:endParaRPr lang="en-US" altLang="ko-KR"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rPr>
              <a:t>Reference</a:t>
            </a:r>
          </a:p>
          <a:p>
            <a:pPr>
              <a:spcBef>
                <a:spcPct val="0"/>
              </a:spcBef>
            </a:pPr>
            <a:r>
              <a:rPr lang="en-NZ" altLang="ko-KR" sz="1100"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Heijl</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A, </a:t>
            </a:r>
            <a:r>
              <a:rPr lang="en-NZ" altLang="ko-KR" sz="1100"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Leske</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MC, Bengtsson B, Hyman L, Bengtsson B, Hussein M; Early Manifest Glaucoma Trial Group. Reduction of intraocular pressure and glaucoma progression: results from the Early Manifest Glaucoma Trial. </a:t>
            </a:r>
            <a:r>
              <a:rPr lang="en-NZ" altLang="ko-KR" sz="1100" i="1" dirty="0">
                <a:solidFill>
                  <a:schemeClr val="bg1"/>
                </a:solidFill>
                <a:latin typeface="Arial" panose="020B0604020202020204" pitchFamily="34" charset="0"/>
                <a:ea typeface="굴림" panose="020B0600000101010101" pitchFamily="34" charset="-127"/>
                <a:cs typeface="Times New Roman" panose="02020603050405020304" pitchFamily="18" charset="0"/>
              </a:rPr>
              <a:t>Arch </a:t>
            </a:r>
            <a:r>
              <a:rPr lang="en-NZ" altLang="ko-KR" sz="1100" i="1"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Ophthalmol</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2002; 120: 1268–79.</a:t>
            </a:r>
            <a:endParaRPr lang="en-AU"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16</a:t>
            </a:fld>
            <a:endParaRPr lang="en-US"/>
          </a:p>
        </p:txBody>
      </p:sp>
    </p:spTree>
    <p:extLst>
      <p:ext uri="{BB962C8B-B14F-4D97-AF65-F5344CB8AC3E}">
        <p14:creationId xmlns:p14="http://schemas.microsoft.com/office/powerpoint/2010/main" val="2744546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solidFill>
                  <a:schemeClr val="bg1"/>
                </a:solidFill>
                <a:latin typeface="Arial" panose="020B0604020202020204" pitchFamily="34" charset="0"/>
                <a:ea typeface="굴림" panose="020B0600000101010101" pitchFamily="34" charset="-127"/>
              </a:rPr>
              <a:t>Fewer treated patients than controls showed definite progression in the EMGT trial: 58 of 129 (45%) versus 78 of 126 (62%), respectively (p = 0.007). Analysis of the mode of progression (VF outcome only, optic disc outcome only, or both) showed that all but one patient who progressed met the VF outcome criteria.</a:t>
            </a:r>
          </a:p>
          <a:p>
            <a:endParaRPr lang="en-US" altLang="ko-KR"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rPr>
              <a:t>Reference</a:t>
            </a:r>
          </a:p>
          <a:p>
            <a:r>
              <a:rPr lang="en-NZ" altLang="ko-KR" sz="1100"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Heijl</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A, </a:t>
            </a:r>
            <a:r>
              <a:rPr lang="en-NZ" altLang="ko-KR" sz="1100"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Leske</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MC, Bengtsson B, Hyman L, Bengtsson B, Hussein M; Early Manifest Glaucoma Trial Group. Reduction of intraocular pressure and glaucoma progression: results from the Early Manifest Glaucoma Trial. </a:t>
            </a:r>
            <a:r>
              <a:rPr lang="en-NZ" altLang="ko-KR" sz="1100" i="1" dirty="0">
                <a:solidFill>
                  <a:schemeClr val="bg1"/>
                </a:solidFill>
                <a:latin typeface="Arial" panose="020B0604020202020204" pitchFamily="34" charset="0"/>
                <a:ea typeface="굴림" panose="020B0600000101010101" pitchFamily="34" charset="-127"/>
                <a:cs typeface="Times New Roman" panose="02020603050405020304" pitchFamily="18" charset="0"/>
              </a:rPr>
              <a:t>Arch </a:t>
            </a:r>
            <a:r>
              <a:rPr lang="en-NZ" altLang="ko-KR" sz="1100" i="1"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Ophthalmol</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2002; 120: 1268–79</a:t>
            </a: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17</a:t>
            </a:fld>
            <a:endParaRPr lang="en-US"/>
          </a:p>
        </p:txBody>
      </p:sp>
    </p:spTree>
    <p:extLst>
      <p:ext uri="{BB962C8B-B14F-4D97-AF65-F5344CB8AC3E}">
        <p14:creationId xmlns:p14="http://schemas.microsoft.com/office/powerpoint/2010/main" val="4207034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ko-KR" dirty="0">
                <a:solidFill>
                  <a:schemeClr val="bg1"/>
                </a:solidFill>
                <a:latin typeface="Arial" panose="020B0604020202020204" pitchFamily="34" charset="0"/>
                <a:ea typeface="굴림" panose="020B0600000101010101" pitchFamily="34" charset="-127"/>
              </a:rPr>
              <a:t>The EMGT results show that immediately treating patients with early glaucoma can delay the progression of the disease across a range of patient subgroups. In addition to confirming the benefit of IOP reduction, the study provides new information on disease progression rates, with and without treatment, in different patient subgroups. </a:t>
            </a:r>
          </a:p>
          <a:p>
            <a:endParaRPr lang="en-AU" altLang="ko-KR"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rPr>
              <a:t>Reference</a:t>
            </a:r>
          </a:p>
          <a:p>
            <a:r>
              <a:rPr lang="en-NZ" altLang="ko-KR" sz="1100"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Heijl</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A, </a:t>
            </a:r>
            <a:r>
              <a:rPr lang="en-NZ" altLang="ko-KR" sz="1100"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Leske</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MC, Bengtsson B, Hyman L, Bengtsson B, Hussein M; Early Manifest Glaucoma Trial Group. Reduction of intraocular pressure and glaucoma progression: results from the Early Manifest Glaucoma Trial. </a:t>
            </a:r>
            <a:r>
              <a:rPr lang="en-NZ" altLang="ko-KR" sz="1100" i="1" dirty="0">
                <a:solidFill>
                  <a:schemeClr val="bg1"/>
                </a:solidFill>
                <a:latin typeface="Arial" panose="020B0604020202020204" pitchFamily="34" charset="0"/>
                <a:ea typeface="굴림" panose="020B0600000101010101" pitchFamily="34" charset="-127"/>
                <a:cs typeface="Times New Roman" panose="02020603050405020304" pitchFamily="18" charset="0"/>
              </a:rPr>
              <a:t>Arch </a:t>
            </a:r>
            <a:r>
              <a:rPr lang="en-NZ" altLang="ko-KR" sz="1100" i="1"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Ophthalmol</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2002; 120: 1268–79.</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18</a:t>
            </a:fld>
            <a:endParaRPr lang="en-US"/>
          </a:p>
        </p:txBody>
      </p:sp>
    </p:spTree>
    <p:extLst>
      <p:ext uri="{BB962C8B-B14F-4D97-AF65-F5344CB8AC3E}">
        <p14:creationId xmlns:p14="http://schemas.microsoft.com/office/powerpoint/2010/main" val="1609511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ko-KR" dirty="0">
                <a:solidFill>
                  <a:schemeClr val="bg1"/>
                </a:solidFill>
                <a:latin typeface="Arial" panose="020B0604020202020204" pitchFamily="34" charset="0"/>
                <a:ea typeface="굴림" panose="020B0600000101010101" pitchFamily="34" charset="-127"/>
              </a:rPr>
              <a:t>Disease progression was more common in patients with higher IOP, older patients, patients with more advanced baseline damage, and those with exfoliation glaucoma.</a:t>
            </a:r>
          </a:p>
          <a:p>
            <a:endParaRPr lang="en-AU" altLang="ko-KR"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rPr>
              <a:t>Reference</a:t>
            </a:r>
          </a:p>
          <a:p>
            <a:r>
              <a:rPr lang="en-NZ" altLang="ko-KR"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Heijl</a:t>
            </a:r>
            <a:r>
              <a:rPr lang="en-NZ" altLang="ko-KR" dirty="0">
                <a:solidFill>
                  <a:schemeClr val="bg1"/>
                </a:solidFill>
                <a:latin typeface="Arial" panose="020B0604020202020204" pitchFamily="34" charset="0"/>
                <a:ea typeface="굴림" panose="020B0600000101010101" pitchFamily="34" charset="-127"/>
                <a:cs typeface="Times New Roman" panose="02020603050405020304" pitchFamily="18" charset="0"/>
              </a:rPr>
              <a:t> A, </a:t>
            </a:r>
            <a:r>
              <a:rPr lang="en-NZ" altLang="ko-KR"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Leske</a:t>
            </a:r>
            <a:r>
              <a:rPr lang="en-NZ" altLang="ko-KR" dirty="0">
                <a:solidFill>
                  <a:schemeClr val="bg1"/>
                </a:solidFill>
                <a:latin typeface="Arial" panose="020B0604020202020204" pitchFamily="34" charset="0"/>
                <a:ea typeface="굴림" panose="020B0600000101010101" pitchFamily="34" charset="-127"/>
                <a:cs typeface="Times New Roman" panose="02020603050405020304" pitchFamily="18" charset="0"/>
              </a:rPr>
              <a:t> MC, Bengtsson B, Hyman L, Bengtsson B, Hussein M; Early Manifest Glaucoma Trial Group. Reduction of intraocular pressure and glaucoma progression: results from the Early Manifest Glaucoma Trial. </a:t>
            </a:r>
            <a:r>
              <a:rPr lang="en-NZ" altLang="ko-KR" i="1" dirty="0">
                <a:solidFill>
                  <a:schemeClr val="bg1"/>
                </a:solidFill>
                <a:latin typeface="Arial" panose="020B0604020202020204" pitchFamily="34" charset="0"/>
                <a:ea typeface="굴림" panose="020B0600000101010101" pitchFamily="34" charset="-127"/>
                <a:cs typeface="Times New Roman" panose="02020603050405020304" pitchFamily="18" charset="0"/>
              </a:rPr>
              <a:t>Arch </a:t>
            </a:r>
            <a:r>
              <a:rPr lang="en-NZ" altLang="ko-KR" i="1"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Ophthalmol</a:t>
            </a:r>
            <a:r>
              <a:rPr lang="en-NZ" altLang="ko-KR" dirty="0">
                <a:solidFill>
                  <a:schemeClr val="bg1"/>
                </a:solidFill>
                <a:latin typeface="Arial" panose="020B0604020202020204" pitchFamily="34" charset="0"/>
                <a:ea typeface="굴림" panose="020B0600000101010101" pitchFamily="34" charset="-127"/>
                <a:cs typeface="Times New Roman" panose="02020603050405020304" pitchFamily="18" charset="0"/>
              </a:rPr>
              <a:t> 2002; 120: 1268–79.</a:t>
            </a:r>
            <a:r>
              <a:rPr lang="en-AU" altLang="ko-KR" dirty="0">
                <a:solidFill>
                  <a:schemeClr val="bg1"/>
                </a:solidFill>
                <a:latin typeface="Arial" panose="020B0604020202020204" pitchFamily="34" charset="0"/>
                <a:ea typeface="굴림" panose="020B0600000101010101" pitchFamily="34" charset="-127"/>
              </a:rPr>
              <a:t> </a:t>
            </a:r>
            <a:r>
              <a:rPr lang="en-NZ" altLang="ko-KR" dirty="0">
                <a:solidFill>
                  <a:schemeClr val="bg1"/>
                </a:solidFill>
                <a:latin typeface="Arial" panose="020B0604020202020204" pitchFamily="34" charset="0"/>
                <a:ea typeface="굴림" panose="020B0600000101010101" pitchFamily="34" charset="-127"/>
              </a:rPr>
              <a:t> </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19</a:t>
            </a:fld>
            <a:endParaRPr lang="en-US"/>
          </a:p>
        </p:txBody>
      </p:sp>
    </p:spTree>
    <p:extLst>
      <p:ext uri="{BB962C8B-B14F-4D97-AF65-F5344CB8AC3E}">
        <p14:creationId xmlns:p14="http://schemas.microsoft.com/office/powerpoint/2010/main" val="643151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ko-KR" dirty="0">
                <a:solidFill>
                  <a:schemeClr val="bg1"/>
                </a:solidFill>
                <a:latin typeface="Arial" panose="020B0604020202020204" pitchFamily="34" charset="0"/>
                <a:ea typeface="굴림" panose="020B0600000101010101" pitchFamily="34" charset="-127"/>
              </a:rPr>
              <a:t>Several</a:t>
            </a:r>
            <a:r>
              <a:rPr lang="en-US" altLang="ko-KR" dirty="0">
                <a:solidFill>
                  <a:schemeClr val="bg1"/>
                </a:solidFill>
                <a:latin typeface="Arial" panose="020B0604020202020204" pitchFamily="34" charset="0"/>
                <a:ea typeface="굴림" panose="020B0600000101010101" pitchFamily="34" charset="-127"/>
              </a:rPr>
              <a:t> </a:t>
            </a:r>
            <a:r>
              <a:rPr lang="en-AU" altLang="ko-KR" dirty="0">
                <a:solidFill>
                  <a:schemeClr val="bg1"/>
                </a:solidFill>
                <a:latin typeface="Arial" panose="020B0604020202020204" pitchFamily="34" charset="0"/>
                <a:ea typeface="굴림" panose="020B0600000101010101" pitchFamily="34" charset="-127"/>
              </a:rPr>
              <a:t>trials have clearly shown that reducing IOP can prevent or</a:t>
            </a:r>
            <a:r>
              <a:rPr lang="en-US" altLang="ko-KR" dirty="0">
                <a:solidFill>
                  <a:schemeClr val="bg1"/>
                </a:solidFill>
                <a:latin typeface="Arial" panose="020B0604020202020204" pitchFamily="34" charset="0"/>
                <a:ea typeface="굴림" panose="020B0600000101010101" pitchFamily="34" charset="-127"/>
              </a:rPr>
              <a:t> </a:t>
            </a:r>
            <a:r>
              <a:rPr lang="en-AU" altLang="ko-KR" dirty="0">
                <a:solidFill>
                  <a:schemeClr val="bg1"/>
                </a:solidFill>
                <a:latin typeface="Arial" panose="020B0604020202020204" pitchFamily="34" charset="0"/>
                <a:ea typeface="굴림" panose="020B0600000101010101" pitchFamily="34" charset="-127"/>
              </a:rPr>
              <a:t>reduce the risk of glaucoma progression</a:t>
            </a:r>
            <a:r>
              <a:rPr lang="en-US" altLang="ko-KR" dirty="0">
                <a:solidFill>
                  <a:schemeClr val="bg1"/>
                </a:solidFill>
                <a:latin typeface="Arial" panose="020B0604020202020204" pitchFamily="34" charset="0"/>
                <a:ea typeface="굴림" panose="020B0600000101010101" pitchFamily="34" charset="-127"/>
              </a:rPr>
              <a:t>.</a:t>
            </a:r>
            <a:r>
              <a:rPr lang="en-US" altLang="ko-KR" baseline="30000" dirty="0">
                <a:solidFill>
                  <a:schemeClr val="bg1"/>
                </a:solidFill>
                <a:latin typeface="Arial" panose="020B0604020202020204" pitchFamily="34" charset="0"/>
                <a:ea typeface="굴림" panose="020B0600000101010101" pitchFamily="34" charset="-127"/>
              </a:rPr>
              <a:t>1</a:t>
            </a:r>
            <a:r>
              <a:rPr lang="en-US" altLang="ko-KR" baseline="30000" dirty="0">
                <a:solidFill>
                  <a:schemeClr val="bg1"/>
                </a:solidFill>
                <a:latin typeface="Arial" panose="020B0604020202020204" pitchFamily="34" charset="0"/>
                <a:ea typeface="굴림" panose="020B0600000101010101" pitchFamily="34" charset="-127"/>
                <a:cs typeface="Arial" panose="020B0604020202020204" pitchFamily="34" charset="0"/>
              </a:rPr>
              <a:t>–5</a:t>
            </a:r>
            <a:r>
              <a:rPr lang="en-US" altLang="ko-KR" dirty="0">
                <a:solidFill>
                  <a:schemeClr val="bg1"/>
                </a:solidFill>
                <a:latin typeface="Arial" panose="020B0604020202020204" pitchFamily="34" charset="0"/>
                <a:ea typeface="굴림" panose="020B0600000101010101" pitchFamily="34" charset="-127"/>
              </a:rPr>
              <a:t> </a:t>
            </a:r>
          </a:p>
          <a:p>
            <a:r>
              <a:rPr lang="en-US" altLang="ko-KR" dirty="0">
                <a:solidFill>
                  <a:schemeClr val="bg1"/>
                </a:solidFill>
                <a:latin typeface="Arial" panose="020B0604020202020204" pitchFamily="34" charset="0"/>
                <a:ea typeface="굴림" panose="020B0600000101010101" pitchFamily="34" charset="-127"/>
              </a:rPr>
              <a:t>The titles, designs and outcomes of key trials establishing the importance of IOP lowering are listed here and in the next two slides.</a:t>
            </a:r>
          </a:p>
          <a:p>
            <a:endParaRPr lang="en-US" altLang="ko-KR" dirty="0">
              <a:solidFill>
                <a:schemeClr val="bg1"/>
              </a:solidFill>
              <a:latin typeface="Arial" panose="020B0604020202020204" pitchFamily="34" charset="0"/>
              <a:ea typeface="굴림" panose="020B0600000101010101" pitchFamily="34" charset="-127"/>
            </a:endParaRPr>
          </a:p>
          <a:p>
            <a:endParaRPr lang="en-US" altLang="ko-KR"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cs typeface="Arial" panose="020B0604020202020204" pitchFamily="34" charset="0"/>
              </a:rPr>
              <a:t>References</a:t>
            </a:r>
          </a:p>
          <a:p>
            <a:pPr marL="228600" indent="-228600">
              <a:buFont typeface="+mj-lt"/>
              <a:buAutoNum type="arabicPeriod"/>
            </a:pPr>
            <a:r>
              <a:rPr lang="en-US" altLang="ko-KR" dirty="0" err="1">
                <a:solidFill>
                  <a:schemeClr val="bg1"/>
                </a:solidFill>
                <a:latin typeface="Arial" panose="020B0604020202020204" pitchFamily="34" charset="0"/>
                <a:ea typeface="굴림" panose="020B0600000101010101" pitchFamily="34" charset="-127"/>
                <a:cs typeface="Arial" panose="020B0604020202020204" pitchFamily="34" charset="0"/>
              </a:rPr>
              <a:t>Kass</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 MA, Heuer DK, Higginbotham EJ </a:t>
            </a:r>
            <a:r>
              <a:rPr lang="en-US" altLang="ko-KR" i="1" dirty="0">
                <a:solidFill>
                  <a:schemeClr val="bg1"/>
                </a:solidFill>
                <a:latin typeface="Arial" panose="020B0604020202020204" pitchFamily="34" charset="0"/>
                <a:ea typeface="굴림" panose="020B0600000101010101" pitchFamily="34" charset="-127"/>
                <a:cs typeface="Arial" panose="020B0604020202020204" pitchFamily="34" charset="0"/>
              </a:rPr>
              <a:t>et al</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 The Ocular Hypertension Treatment Study: a randomized clinical trial determines that topical ocular hypotensive medication delays or prevents the onset of primary open-angle glaucoma. </a:t>
            </a:r>
            <a:r>
              <a:rPr lang="en-US" altLang="ko-KR" i="1" dirty="0">
                <a:solidFill>
                  <a:schemeClr val="bg1"/>
                </a:solidFill>
                <a:latin typeface="Arial" panose="020B0604020202020204" pitchFamily="34" charset="0"/>
                <a:ea typeface="굴림" panose="020B0600000101010101" pitchFamily="34" charset="-127"/>
                <a:cs typeface="Arial" panose="020B0604020202020204" pitchFamily="34" charset="0"/>
              </a:rPr>
              <a:t>Arch </a:t>
            </a:r>
            <a:r>
              <a:rPr lang="en-US" altLang="ko-KR" i="1" dirty="0" err="1">
                <a:solidFill>
                  <a:schemeClr val="bg1"/>
                </a:solidFill>
                <a:latin typeface="Arial" panose="020B0604020202020204" pitchFamily="34" charset="0"/>
                <a:ea typeface="굴림" panose="020B0600000101010101" pitchFamily="34" charset="-127"/>
                <a:cs typeface="Arial" panose="020B0604020202020204" pitchFamily="34" charset="0"/>
              </a:rPr>
              <a:t>Ophthalmol</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 2002; 120: 701–13.</a:t>
            </a:r>
          </a:p>
          <a:p>
            <a:pPr marL="228600" indent="-228600">
              <a:buFont typeface="+mj-lt"/>
              <a:buAutoNum type="arabicPeriod"/>
            </a:pPr>
            <a:r>
              <a:rPr lang="en-NZ" altLang="ko-KR" dirty="0" err="1">
                <a:solidFill>
                  <a:schemeClr val="bg1"/>
                </a:solidFill>
                <a:latin typeface="Arial" panose="020B0604020202020204" pitchFamily="34" charset="0"/>
                <a:ea typeface="굴림" panose="020B0600000101010101" pitchFamily="34" charset="-127"/>
                <a:cs typeface="Arial" panose="020B0604020202020204" pitchFamily="34" charset="0"/>
              </a:rPr>
              <a:t>Heijl</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A, </a:t>
            </a:r>
            <a:r>
              <a:rPr lang="en-NZ" altLang="ko-KR" dirty="0" err="1">
                <a:solidFill>
                  <a:schemeClr val="bg1"/>
                </a:solidFill>
                <a:latin typeface="Arial" panose="020B0604020202020204" pitchFamily="34" charset="0"/>
                <a:ea typeface="굴림" panose="020B0600000101010101" pitchFamily="34" charset="-127"/>
                <a:cs typeface="Arial" panose="020B0604020202020204" pitchFamily="34" charset="0"/>
              </a:rPr>
              <a:t>Leske</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MC, Bengtsson B, Hyman L, Bengtsson B, Hussein M; Early Manifest Glaucoma Trial Group. Reduction of intraocular pressure and glaucoma progression: results from the Early Manifest Glaucoma Trial. </a:t>
            </a:r>
            <a:r>
              <a:rPr lang="en-NZ" altLang="ko-KR" i="1" dirty="0">
                <a:solidFill>
                  <a:schemeClr val="bg1"/>
                </a:solidFill>
                <a:latin typeface="Arial" panose="020B0604020202020204" pitchFamily="34" charset="0"/>
                <a:ea typeface="굴림" panose="020B0600000101010101" pitchFamily="34" charset="-127"/>
                <a:cs typeface="Arial" panose="020B0604020202020204" pitchFamily="34" charset="0"/>
              </a:rPr>
              <a:t>Arch </a:t>
            </a:r>
            <a:r>
              <a:rPr lang="en-NZ" altLang="ko-KR" i="1" dirty="0" err="1">
                <a:solidFill>
                  <a:schemeClr val="bg1"/>
                </a:solidFill>
                <a:latin typeface="Arial" panose="020B0604020202020204" pitchFamily="34" charset="0"/>
                <a:ea typeface="굴림" panose="020B0600000101010101" pitchFamily="34" charset="-127"/>
                <a:cs typeface="Arial" panose="020B0604020202020204" pitchFamily="34" charset="0"/>
              </a:rPr>
              <a:t>Ophthalmol</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2002; 120: 1268–79.</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 </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a:t>
            </a:r>
          </a:p>
          <a:p>
            <a:pPr marL="228600" indent="-228600">
              <a:buFont typeface="+mj-lt"/>
              <a:buAutoNum type="arabicPeriod"/>
            </a:pP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Collaborative Normal-Tension Glaucoma Study Group. Comparison of glaucomatous progression between untreated patients with normal-tension glaucoma and patients with therapeutically reduced intraocular pressures. </a:t>
            </a:r>
            <a:r>
              <a:rPr lang="en-US" altLang="ko-KR" i="1" dirty="0">
                <a:solidFill>
                  <a:schemeClr val="bg1"/>
                </a:solidFill>
                <a:latin typeface="Arial" panose="020B0604020202020204" pitchFamily="34" charset="0"/>
                <a:ea typeface="굴림" panose="020B0600000101010101" pitchFamily="34" charset="-127"/>
                <a:cs typeface="Arial" panose="020B0604020202020204" pitchFamily="34" charset="0"/>
              </a:rPr>
              <a:t>Am J </a:t>
            </a:r>
            <a:r>
              <a:rPr lang="en-US" altLang="ko-KR" i="1" dirty="0" err="1">
                <a:solidFill>
                  <a:schemeClr val="bg1"/>
                </a:solidFill>
                <a:latin typeface="Arial" panose="020B0604020202020204" pitchFamily="34" charset="0"/>
                <a:ea typeface="굴림" panose="020B0600000101010101" pitchFamily="34" charset="-127"/>
                <a:cs typeface="Arial" panose="020B0604020202020204" pitchFamily="34" charset="0"/>
              </a:rPr>
              <a:t>Ophthalmol</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 1998; 126: 487–97.</a:t>
            </a:r>
          </a:p>
          <a:p>
            <a:pPr marL="228600" indent="-228600">
              <a:buFont typeface="+mj-lt"/>
              <a:buAutoNum type="arabicPeriod"/>
            </a:pPr>
            <a:r>
              <a:rPr lang="en-NZ" altLang="ko-KR" dirty="0" err="1">
                <a:solidFill>
                  <a:schemeClr val="bg1"/>
                </a:solidFill>
                <a:latin typeface="Arial" panose="020B0604020202020204" pitchFamily="34" charset="0"/>
                <a:ea typeface="굴림" panose="020B0600000101010101" pitchFamily="34" charset="-127"/>
                <a:cs typeface="Arial" panose="020B0604020202020204" pitchFamily="34" charset="0"/>
              </a:rPr>
              <a:t>Lichter</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PR, </a:t>
            </a:r>
            <a:r>
              <a:rPr lang="en-NZ" altLang="ko-KR" dirty="0" err="1">
                <a:solidFill>
                  <a:schemeClr val="bg1"/>
                </a:solidFill>
                <a:latin typeface="Arial" panose="020B0604020202020204" pitchFamily="34" charset="0"/>
                <a:ea typeface="굴림" panose="020B0600000101010101" pitchFamily="34" charset="-127"/>
                <a:cs typeface="Arial" panose="020B0604020202020204" pitchFamily="34" charset="0"/>
              </a:rPr>
              <a:t>Musch</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DC, Gillespie BW </a:t>
            </a:r>
            <a:r>
              <a:rPr lang="en-NZ" altLang="ko-KR" i="1" dirty="0">
                <a:solidFill>
                  <a:schemeClr val="bg1"/>
                </a:solidFill>
                <a:latin typeface="Arial" panose="020B0604020202020204" pitchFamily="34" charset="0"/>
                <a:ea typeface="굴림" panose="020B0600000101010101" pitchFamily="34" charset="-127"/>
                <a:cs typeface="Arial" panose="020B0604020202020204" pitchFamily="34" charset="0"/>
              </a:rPr>
              <a:t>et al</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CIGTS Study Group. Interim clinical outcomes in the Collaborative Initial Glaucoma Treatment Study comparing initial treatment randomized to medications or surgery. </a:t>
            </a:r>
            <a:r>
              <a:rPr lang="en-NZ" altLang="ko-KR" i="1" dirty="0">
                <a:solidFill>
                  <a:schemeClr val="bg1"/>
                </a:solidFill>
                <a:latin typeface="Arial" panose="020B0604020202020204" pitchFamily="34" charset="0"/>
                <a:ea typeface="굴림" panose="020B0600000101010101" pitchFamily="34" charset="-127"/>
                <a:cs typeface="Arial" panose="020B0604020202020204" pitchFamily="34" charset="0"/>
              </a:rPr>
              <a:t>Ophthalmology</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2001; 108: 1943–53.</a:t>
            </a:r>
          </a:p>
          <a:p>
            <a:pPr marL="228600" indent="-228600">
              <a:buFont typeface="+mj-lt"/>
              <a:buAutoNum type="arabicPeriod"/>
            </a:pP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T</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he AGIS Investigators.</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 </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The Advanced Glaucoma Intervention Study (AGIS). 7. The relationship between control of intraocular pressure and visual field deterioration. </a:t>
            </a:r>
            <a:r>
              <a:rPr lang="en-AU" altLang="ko-KR" i="1" dirty="0">
                <a:solidFill>
                  <a:schemeClr val="bg1"/>
                </a:solidFill>
                <a:latin typeface="Arial" panose="020B0604020202020204" pitchFamily="34" charset="0"/>
                <a:ea typeface="굴림" panose="020B0600000101010101" pitchFamily="34" charset="-127"/>
                <a:cs typeface="Arial" panose="020B0604020202020204" pitchFamily="34" charset="0"/>
              </a:rPr>
              <a:t>Am J </a:t>
            </a:r>
            <a:r>
              <a:rPr lang="en-AU" altLang="ko-KR" i="1" dirty="0" err="1">
                <a:solidFill>
                  <a:schemeClr val="bg1"/>
                </a:solidFill>
                <a:latin typeface="Arial" panose="020B0604020202020204" pitchFamily="34" charset="0"/>
                <a:ea typeface="굴림" panose="020B0600000101010101" pitchFamily="34" charset="-127"/>
                <a:cs typeface="Arial" panose="020B0604020202020204" pitchFamily="34" charset="0"/>
              </a:rPr>
              <a:t>Ophthalmol</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 2000;</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 </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130:</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 </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429</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40.</a:t>
            </a:r>
          </a:p>
          <a:p>
            <a:pPr marL="228600" indent="-228600">
              <a:buFont typeface="+mj-lt"/>
              <a:buAutoNum type="arabicPeriod"/>
            </a:pPr>
            <a:r>
              <a:rPr lang="en-US" altLang="ko-KR" dirty="0" err="1">
                <a:solidFill>
                  <a:schemeClr val="bg1"/>
                </a:solidFill>
                <a:latin typeface="Arial" panose="020B0604020202020204" pitchFamily="34" charset="0"/>
                <a:ea typeface="Gulim" panose="020B0600000101010101" pitchFamily="34" charset="-127"/>
                <a:cs typeface="Arial" panose="020B0604020202020204" pitchFamily="34" charset="0"/>
              </a:rPr>
              <a:t>Azuara</a:t>
            </a:r>
            <a:r>
              <a:rPr lang="en-US" altLang="ko-KR" dirty="0">
                <a:solidFill>
                  <a:schemeClr val="bg1"/>
                </a:solidFill>
                <a:latin typeface="Arial" panose="020B0604020202020204" pitchFamily="34" charset="0"/>
                <a:ea typeface="Gulim" panose="020B0600000101010101" pitchFamily="34" charset="-127"/>
                <a:cs typeface="Arial" panose="020B0604020202020204" pitchFamily="34" charset="0"/>
              </a:rPr>
              <a:t>-Blanco, Burr J, Ramsay C, Cooper D, Foster PJ, Friedman DS, </a:t>
            </a:r>
            <a:r>
              <a:rPr lang="en-US" altLang="ko-KR" i="1" dirty="0">
                <a:solidFill>
                  <a:schemeClr val="bg1"/>
                </a:solidFill>
                <a:latin typeface="Arial" panose="020B0604020202020204" pitchFamily="34" charset="0"/>
                <a:ea typeface="Gulim" panose="020B0600000101010101" pitchFamily="34" charset="-127"/>
                <a:cs typeface="Arial" panose="020B0604020202020204" pitchFamily="34" charset="0"/>
              </a:rPr>
              <a:t>et </a:t>
            </a:r>
            <a:r>
              <a:rPr lang="en-US" altLang="ko-KR" dirty="0">
                <a:solidFill>
                  <a:schemeClr val="bg1"/>
                </a:solidFill>
                <a:latin typeface="Arial" panose="020B0604020202020204" pitchFamily="34" charset="0"/>
                <a:ea typeface="Gulim" panose="020B0600000101010101" pitchFamily="34" charset="-127"/>
                <a:cs typeface="Arial" panose="020B0604020202020204" pitchFamily="34" charset="0"/>
              </a:rPr>
              <a:t>al. Effectiveness of early lens extraction for the treatment of primary angle-closure glaucoma (EAGLE): a randomized controlled trial. Lancet 2016;388:1389-97. </a:t>
            </a:r>
          </a:p>
          <a:p>
            <a:pPr marL="228600" indent="-228600">
              <a:buFont typeface="+mj-lt"/>
              <a:buAutoNum type="arabicPeriod"/>
            </a:pPr>
            <a:r>
              <a:rPr lang="en-US" altLang="ko-KR" sz="1200" dirty="0">
                <a:solidFill>
                  <a:schemeClr val="bg1"/>
                </a:solidFill>
                <a:latin typeface="Arial" panose="020B0604020202020204" pitchFamily="34" charset="0"/>
                <a:ea typeface="Gulim" panose="020B0600000101010101" pitchFamily="34" charset="-127"/>
              </a:rPr>
              <a:t>He M, Jiang Y, Huang S, Chang DS, Munoz B, Aung T, </a:t>
            </a:r>
            <a:r>
              <a:rPr lang="en-US" altLang="ko-KR" sz="1200" i="1" dirty="0">
                <a:solidFill>
                  <a:schemeClr val="bg1"/>
                </a:solidFill>
                <a:latin typeface="Arial" panose="020B0604020202020204" pitchFamily="34" charset="0"/>
                <a:ea typeface="Gulim" panose="020B0600000101010101" pitchFamily="34" charset="-127"/>
              </a:rPr>
              <a:t>et al</a:t>
            </a:r>
            <a:r>
              <a:rPr lang="en-US" altLang="ko-KR" sz="1200" dirty="0">
                <a:solidFill>
                  <a:schemeClr val="bg1"/>
                </a:solidFill>
                <a:latin typeface="Arial" panose="020B0604020202020204" pitchFamily="34" charset="0"/>
                <a:ea typeface="Gulim" panose="020B0600000101010101" pitchFamily="34" charset="-127"/>
              </a:rPr>
              <a:t>. Laser peripheral iridotomy for the prevention of angle closure: a single-</a:t>
            </a:r>
            <a:r>
              <a:rPr lang="en-US" altLang="ko-KR" sz="1200" dirty="0" err="1">
                <a:solidFill>
                  <a:schemeClr val="bg1"/>
                </a:solidFill>
                <a:latin typeface="Arial" panose="020B0604020202020204" pitchFamily="34" charset="0"/>
                <a:ea typeface="Gulim" panose="020B0600000101010101" pitchFamily="34" charset="-127"/>
              </a:rPr>
              <a:t>centre</a:t>
            </a:r>
            <a:r>
              <a:rPr lang="en-US" altLang="ko-KR" sz="1200" dirty="0">
                <a:solidFill>
                  <a:schemeClr val="bg1"/>
                </a:solidFill>
                <a:latin typeface="Arial" panose="020B0604020202020204" pitchFamily="34" charset="0"/>
                <a:ea typeface="Gulim" panose="020B0600000101010101" pitchFamily="34" charset="-127"/>
              </a:rPr>
              <a:t>, randomized controlled trial. Lancet 2019;393:1609-1618</a:t>
            </a:r>
          </a:p>
          <a:p>
            <a:pPr marL="228600" indent="-228600">
              <a:buFont typeface="+mj-lt"/>
              <a:buAutoNum type="arabicPeriod"/>
            </a:pPr>
            <a:r>
              <a:rPr lang="en-US" sz="1200" dirty="0" err="1">
                <a:solidFill>
                  <a:schemeClr val="bg1"/>
                </a:solidFill>
                <a:latin typeface="Arial" panose="020B0604020202020204" pitchFamily="34" charset="0"/>
                <a:ea typeface="Gulim" panose="020B0600000101010101" pitchFamily="34" charset="-127"/>
              </a:rPr>
              <a:t>Gazzard</a:t>
            </a:r>
            <a:r>
              <a:rPr lang="en-US" sz="1200" dirty="0">
                <a:solidFill>
                  <a:schemeClr val="bg1"/>
                </a:solidFill>
                <a:latin typeface="Arial" panose="020B0604020202020204" pitchFamily="34" charset="0"/>
                <a:ea typeface="Gulim" panose="020B0600000101010101" pitchFamily="34" charset="-127"/>
              </a:rPr>
              <a:t> G, </a:t>
            </a:r>
            <a:r>
              <a:rPr lang="en-US" sz="1200" dirty="0" err="1">
                <a:solidFill>
                  <a:schemeClr val="bg1"/>
                </a:solidFill>
                <a:latin typeface="Arial" panose="020B0604020202020204" pitchFamily="34" charset="0"/>
                <a:ea typeface="Gulim" panose="020B0600000101010101" pitchFamily="34" charset="-127"/>
              </a:rPr>
              <a:t>Konstantakopoulou</a:t>
            </a:r>
            <a:r>
              <a:rPr lang="en-US" sz="1200" dirty="0">
                <a:solidFill>
                  <a:schemeClr val="bg1"/>
                </a:solidFill>
                <a:latin typeface="Arial" panose="020B0604020202020204" pitchFamily="34" charset="0"/>
                <a:ea typeface="Gulim" panose="020B0600000101010101" pitchFamily="34" charset="-127"/>
              </a:rPr>
              <a:t> E, </a:t>
            </a:r>
            <a:r>
              <a:rPr lang="en-US" sz="1200" dirty="0" err="1">
                <a:solidFill>
                  <a:schemeClr val="bg1"/>
                </a:solidFill>
                <a:latin typeface="Arial" panose="020B0604020202020204" pitchFamily="34" charset="0"/>
                <a:ea typeface="Gulim" panose="020B0600000101010101" pitchFamily="34" charset="-127"/>
              </a:rPr>
              <a:t>Garway</a:t>
            </a:r>
            <a:r>
              <a:rPr lang="en-US" sz="1200" dirty="0">
                <a:solidFill>
                  <a:schemeClr val="bg1"/>
                </a:solidFill>
                <a:latin typeface="Arial" panose="020B0604020202020204" pitchFamily="34" charset="0"/>
                <a:ea typeface="Gulim" panose="020B0600000101010101" pitchFamily="34" charset="-127"/>
              </a:rPr>
              <a:t>-Heath D, Garg A, </a:t>
            </a:r>
            <a:r>
              <a:rPr lang="en-US" sz="1200" dirty="0" err="1">
                <a:solidFill>
                  <a:schemeClr val="bg1"/>
                </a:solidFill>
                <a:latin typeface="Arial" panose="020B0604020202020204" pitchFamily="34" charset="0"/>
                <a:ea typeface="Gulim" panose="020B0600000101010101" pitchFamily="34" charset="-127"/>
              </a:rPr>
              <a:t>Vickerstaff</a:t>
            </a:r>
            <a:r>
              <a:rPr lang="en-US" sz="1200" dirty="0">
                <a:solidFill>
                  <a:schemeClr val="bg1"/>
                </a:solidFill>
                <a:latin typeface="Arial" panose="020B0604020202020204" pitchFamily="34" charset="0"/>
                <a:ea typeface="Gulim" panose="020B0600000101010101" pitchFamily="34" charset="-127"/>
              </a:rPr>
              <a:t> V, Hunter R, et al. Selective laser trabeculoplasty versus eye drops for first-line treatment of ocular hypertension and glaucoma (</a:t>
            </a:r>
            <a:r>
              <a:rPr lang="en-US" sz="1200" dirty="0" err="1">
                <a:solidFill>
                  <a:schemeClr val="bg1"/>
                </a:solidFill>
                <a:latin typeface="Arial" panose="020B0604020202020204" pitchFamily="34" charset="0"/>
                <a:ea typeface="Gulim" panose="020B0600000101010101" pitchFamily="34" charset="-127"/>
              </a:rPr>
              <a:t>LiGHT</a:t>
            </a:r>
            <a:r>
              <a:rPr lang="en-US" sz="1200" dirty="0">
                <a:solidFill>
                  <a:schemeClr val="bg1"/>
                </a:solidFill>
                <a:latin typeface="Arial" panose="020B0604020202020204" pitchFamily="34" charset="0"/>
                <a:ea typeface="Gulim" panose="020B0600000101010101" pitchFamily="34" charset="-127"/>
              </a:rPr>
              <a:t>): a </a:t>
            </a:r>
            <a:r>
              <a:rPr lang="en-US" sz="1200" dirty="0" err="1">
                <a:solidFill>
                  <a:schemeClr val="bg1"/>
                </a:solidFill>
                <a:latin typeface="Arial" panose="020B0604020202020204" pitchFamily="34" charset="0"/>
                <a:ea typeface="Gulim" panose="020B0600000101010101" pitchFamily="34" charset="-127"/>
              </a:rPr>
              <a:t>multicentre</a:t>
            </a:r>
            <a:r>
              <a:rPr lang="en-US" sz="1200" dirty="0">
                <a:solidFill>
                  <a:schemeClr val="bg1"/>
                </a:solidFill>
                <a:latin typeface="Arial" panose="020B0604020202020204" pitchFamily="34" charset="0"/>
                <a:ea typeface="Gulim" panose="020B0600000101010101" pitchFamily="34" charset="-127"/>
              </a:rPr>
              <a:t> randomized controlled trial. </a:t>
            </a:r>
            <a:r>
              <a:rPr lang="en-US" altLang="ko-KR" sz="1200" dirty="0">
                <a:solidFill>
                  <a:schemeClr val="bg1"/>
                </a:solidFill>
                <a:latin typeface="Arial" panose="020B0604020202020204" pitchFamily="34" charset="0"/>
                <a:ea typeface="Gulim" panose="020B0600000101010101" pitchFamily="34" charset="-127"/>
              </a:rPr>
              <a:t>Lancet 2019;393:1505-16.</a:t>
            </a: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2</a:t>
            </a:fld>
            <a:endParaRPr lang="en-US"/>
          </a:p>
        </p:txBody>
      </p:sp>
    </p:spTree>
    <p:extLst>
      <p:ext uri="{BB962C8B-B14F-4D97-AF65-F5344CB8AC3E}">
        <p14:creationId xmlns:p14="http://schemas.microsoft.com/office/powerpoint/2010/main" val="843395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b="0" dirty="0">
                <a:solidFill>
                  <a:schemeClr val="bg1"/>
                </a:solidFill>
                <a:latin typeface="Arial" panose="020B0604020202020204" pitchFamily="34" charset="0"/>
                <a:ea typeface="굴림" panose="020B0600000101010101" pitchFamily="34" charset="-127"/>
              </a:rPr>
              <a:t>Intent to treat analysis showed beneficial effect of treatment that significantly delayed progression </a:t>
            </a:r>
          </a:p>
          <a:p>
            <a:r>
              <a:rPr lang="en-US" altLang="ko-KR" b="1" dirty="0">
                <a:solidFill>
                  <a:schemeClr val="bg1"/>
                </a:solidFill>
                <a:latin typeface="Arial" panose="020B0604020202020204" pitchFamily="34" charset="0"/>
                <a:ea typeface="굴림" panose="020B0600000101010101" pitchFamily="34" charset="-127"/>
              </a:rPr>
              <a:t>Reference</a:t>
            </a:r>
          </a:p>
          <a:p>
            <a:pPr>
              <a:spcBef>
                <a:spcPct val="0"/>
              </a:spcBef>
            </a:pPr>
            <a:r>
              <a:rPr lang="en-NZ" altLang="ko-KR"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Heijl</a:t>
            </a:r>
            <a:r>
              <a:rPr lang="en-NZ" altLang="ko-KR" dirty="0">
                <a:solidFill>
                  <a:schemeClr val="bg1"/>
                </a:solidFill>
                <a:latin typeface="Arial" panose="020B0604020202020204" pitchFamily="34" charset="0"/>
                <a:ea typeface="굴림" panose="020B0600000101010101" pitchFamily="34" charset="-127"/>
                <a:cs typeface="Times New Roman" panose="02020603050405020304" pitchFamily="18" charset="0"/>
              </a:rPr>
              <a:t> A, </a:t>
            </a:r>
            <a:r>
              <a:rPr lang="en-NZ" altLang="ko-KR"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Leske</a:t>
            </a:r>
            <a:r>
              <a:rPr lang="en-NZ" altLang="ko-KR" dirty="0">
                <a:solidFill>
                  <a:schemeClr val="bg1"/>
                </a:solidFill>
                <a:latin typeface="Arial" panose="020B0604020202020204" pitchFamily="34" charset="0"/>
                <a:ea typeface="굴림" panose="020B0600000101010101" pitchFamily="34" charset="-127"/>
                <a:cs typeface="Times New Roman" panose="02020603050405020304" pitchFamily="18" charset="0"/>
              </a:rPr>
              <a:t> MC, Bengtsson B, Hyman L, Bengtsson B, Hussein M; Early Manifest Glaucoma Trial Group. Reduction of intraocular pressure and glaucoma progression: results from the Early Manifest Glaucoma Trial. </a:t>
            </a:r>
            <a:r>
              <a:rPr lang="en-NZ" altLang="ko-KR" i="1" dirty="0">
                <a:solidFill>
                  <a:schemeClr val="bg1"/>
                </a:solidFill>
                <a:latin typeface="Arial" panose="020B0604020202020204" pitchFamily="34" charset="0"/>
                <a:ea typeface="굴림" panose="020B0600000101010101" pitchFamily="34" charset="-127"/>
                <a:cs typeface="Times New Roman" panose="02020603050405020304" pitchFamily="18" charset="0"/>
              </a:rPr>
              <a:t>Arch </a:t>
            </a:r>
            <a:r>
              <a:rPr lang="en-NZ" altLang="ko-KR" i="1"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Ophthalmol</a:t>
            </a:r>
            <a:r>
              <a:rPr lang="en-NZ" altLang="ko-KR" dirty="0">
                <a:solidFill>
                  <a:schemeClr val="bg1"/>
                </a:solidFill>
                <a:latin typeface="Arial" panose="020B0604020202020204" pitchFamily="34" charset="0"/>
                <a:ea typeface="굴림" panose="020B0600000101010101" pitchFamily="34" charset="-127"/>
                <a:cs typeface="Times New Roman" panose="02020603050405020304" pitchFamily="18" charset="0"/>
              </a:rPr>
              <a:t> 2002; 120: 1268–79.</a:t>
            </a:r>
            <a:endParaRPr lang="en-AU" altLang="ko-KR" dirty="0">
              <a:solidFill>
                <a:schemeClr val="bg1"/>
              </a:solidFill>
              <a:latin typeface="Arial" panose="020B0604020202020204" pitchFamily="34" charset="0"/>
              <a:ea typeface="굴림" panose="020B0600000101010101" pitchFamily="34" charset="-127"/>
              <a:cs typeface="Times New Roman" panose="02020603050405020304" pitchFamily="18" charset="0"/>
            </a:endParaRP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20</a:t>
            </a:fld>
            <a:endParaRPr lang="en-US"/>
          </a:p>
        </p:txBody>
      </p:sp>
    </p:spTree>
    <p:extLst>
      <p:ext uri="{BB962C8B-B14F-4D97-AF65-F5344CB8AC3E}">
        <p14:creationId xmlns:p14="http://schemas.microsoft.com/office/powerpoint/2010/main" val="2618727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altLang="ko-KR" dirty="0">
                <a:solidFill>
                  <a:schemeClr val="bg1"/>
                </a:solidFill>
                <a:latin typeface="Arial" panose="020B0604020202020204" pitchFamily="34" charset="0"/>
                <a:ea typeface="굴림" panose="020B0600000101010101" pitchFamily="34" charset="-127"/>
              </a:rPr>
              <a:t>The CNTGS was a randomised, controlled clinical trial designed to determine the importance of IOP in the pathogenic process of NTG. </a:t>
            </a:r>
            <a:r>
              <a:rPr lang="en-US" b="0" i="0" dirty="0">
                <a:solidFill>
                  <a:srgbClr val="374151"/>
                </a:solidFill>
                <a:effectLst/>
                <a:latin typeface="Söhne"/>
              </a:rPr>
              <a:t>The study involved randomizing patients into either an untreated control group or a treatment group where IOP was lowered by 30% from baseline using a combination of medical and/or surgical therapy. The CNTGS demonstrated that a 30% reduction in IOP significantly reduces the risk of glaucoma progression in patients with NTG, even among those with early signs of ocular complications. The inclusion of an untreated control group was deemed necessary to validate the influence of IOP on disease progression and assess the effectiveness of treatment in slowing down the disease. The study also sought to ensure that aggressive measures to lower IOP were not detrimental to patients and aimed to learn more about the untreated natural history of the disease.</a:t>
            </a:r>
          </a:p>
          <a:p>
            <a:endParaRPr lang="en-US" altLang="ko-KR" b="1"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rPr>
              <a:t>References</a:t>
            </a:r>
            <a:r>
              <a:rPr lang="en-US" sz="1200" kern="1200" dirty="0">
                <a:solidFill>
                  <a:schemeClr val="tx1"/>
                </a:solidFill>
                <a:effectLst/>
                <a:latin typeface="+mn-lt"/>
                <a:ea typeface="+mn-ea"/>
                <a:cs typeface="+mn-cs"/>
              </a:rPr>
              <a:t> </a:t>
            </a:r>
            <a:endParaRPr lang="en-ID"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 Collaborative Normal-Tension Glaucoma Study Group. Comparison of glaucomatous progression between untreated patients with normal-tension glaucoma and patients with therapeutically reduced intraocular pressures. </a:t>
            </a:r>
            <a:r>
              <a:rPr lang="en-US" sz="1200" i="1" kern="1200" dirty="0">
                <a:solidFill>
                  <a:schemeClr val="tx1"/>
                </a:solidFill>
                <a:effectLst/>
                <a:latin typeface="+mn-lt"/>
                <a:ea typeface="+mn-ea"/>
                <a:cs typeface="+mn-cs"/>
              </a:rPr>
              <a:t>Am J </a:t>
            </a:r>
            <a:r>
              <a:rPr lang="en-US" sz="1200" i="1" kern="1200" dirty="0" err="1">
                <a:solidFill>
                  <a:schemeClr val="tx1"/>
                </a:solidFill>
                <a:effectLst/>
                <a:latin typeface="+mn-lt"/>
                <a:ea typeface="+mn-ea"/>
                <a:cs typeface="+mn-cs"/>
              </a:rPr>
              <a:t>Ophthalmol</a:t>
            </a:r>
            <a:r>
              <a:rPr lang="en-US" sz="1200" kern="1200" dirty="0">
                <a:solidFill>
                  <a:schemeClr val="tx1"/>
                </a:solidFill>
                <a:effectLst/>
                <a:latin typeface="+mn-lt"/>
                <a:ea typeface="+mn-ea"/>
                <a:cs typeface="+mn-cs"/>
              </a:rPr>
              <a:t> 1998; 126: 487–97.</a:t>
            </a:r>
            <a:endParaRPr lang="en-ID"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2. Collaborative Normal-Tension Glaucoma Study Group. The effectiveness of intraocular pressure reduction in the treatment of normal-tension glaucoma. </a:t>
            </a:r>
            <a:r>
              <a:rPr lang="en-NZ" sz="1200" i="1" kern="1200" dirty="0">
                <a:solidFill>
                  <a:schemeClr val="tx1"/>
                </a:solidFill>
                <a:effectLst/>
                <a:latin typeface="+mn-lt"/>
                <a:ea typeface="+mn-ea"/>
                <a:cs typeface="+mn-cs"/>
              </a:rPr>
              <a:t>Am J </a:t>
            </a:r>
            <a:r>
              <a:rPr lang="en-NZ" sz="1200" i="1" kern="1200" dirty="0" err="1">
                <a:solidFill>
                  <a:schemeClr val="tx1"/>
                </a:solidFill>
                <a:effectLst/>
                <a:latin typeface="+mn-lt"/>
                <a:ea typeface="+mn-ea"/>
                <a:cs typeface="+mn-cs"/>
              </a:rPr>
              <a:t>Ophthalmol</a:t>
            </a:r>
            <a:r>
              <a:rPr lang="en-NZ" sz="1200" kern="1200" dirty="0">
                <a:solidFill>
                  <a:schemeClr val="tx1"/>
                </a:solidFill>
                <a:effectLst/>
                <a:latin typeface="+mn-lt"/>
                <a:ea typeface="+mn-ea"/>
                <a:cs typeface="+mn-cs"/>
              </a:rPr>
              <a:t> 1998; 126: 498–505. </a:t>
            </a:r>
            <a:endParaRPr lang="en-ID" sz="1200" kern="1200" dirty="0">
              <a:solidFill>
                <a:schemeClr val="tx1"/>
              </a:solidFill>
              <a:effectLst/>
              <a:latin typeface="+mn-lt"/>
              <a:ea typeface="+mn-ea"/>
              <a:cs typeface="+mn-cs"/>
            </a:endParaRPr>
          </a:p>
          <a:p>
            <a:endParaRPr lang="en-US" sz="1200"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3B11480-9655-6B49-BFD2-3CBE88FC15E5}" type="slidenum">
              <a:rPr lang="en-US" smtClean="0"/>
              <a:t>21</a:t>
            </a:fld>
            <a:endParaRPr lang="en-US"/>
          </a:p>
        </p:txBody>
      </p:sp>
    </p:spTree>
    <p:extLst>
      <p:ext uri="{BB962C8B-B14F-4D97-AF65-F5344CB8AC3E}">
        <p14:creationId xmlns:p14="http://schemas.microsoft.com/office/powerpoint/2010/main" val="3958863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ko-KR" dirty="0">
                <a:solidFill>
                  <a:schemeClr val="bg1"/>
                </a:solidFill>
                <a:latin typeface="Arial" panose="020B0604020202020204" pitchFamily="34" charset="0"/>
                <a:ea typeface="굴림" panose="020B0600000101010101" pitchFamily="34" charset="-127"/>
              </a:rPr>
              <a:t>The CNTGS was a randomised, controlled clinical trial designed to determine the importance of IOP in the pathogenic process of NTG. Patients were randomised into either an untreated control group or a treatment group in which IOP was lowered by 30% from baseline by a combination of medical and/or surgical therapy.</a:t>
            </a:r>
            <a:r>
              <a:rPr lang="en-AU" altLang="ko-KR" baseline="30000" dirty="0">
                <a:solidFill>
                  <a:schemeClr val="bg1"/>
                </a:solidFill>
                <a:latin typeface="Arial" panose="020B0604020202020204" pitchFamily="34" charset="0"/>
                <a:ea typeface="굴림" panose="020B0600000101010101" pitchFamily="34" charset="-127"/>
              </a:rPr>
              <a:t>1,2</a:t>
            </a:r>
            <a:r>
              <a:rPr lang="en-AU" altLang="ko-KR" dirty="0">
                <a:solidFill>
                  <a:schemeClr val="bg1"/>
                </a:solidFill>
                <a:latin typeface="Arial" panose="020B0604020202020204" pitchFamily="34" charset="0"/>
                <a:ea typeface="굴림" panose="020B0600000101010101" pitchFamily="34" charset="-127"/>
              </a:rPr>
              <a:t> </a:t>
            </a:r>
          </a:p>
          <a:p>
            <a:r>
              <a:rPr lang="en-AU" altLang="ko-KR" dirty="0">
                <a:solidFill>
                  <a:schemeClr val="bg1"/>
                </a:solidFill>
                <a:latin typeface="Arial" panose="020B0604020202020204" pitchFamily="34" charset="0"/>
                <a:ea typeface="굴림" panose="020B0600000101010101" pitchFamily="34" charset="-127"/>
              </a:rPr>
              <a:t>The CNTGS demonstrated that a 30% reduction in IOP, regardless of the method used to achieve it, significantly reduces the risk of glaucoma progression in patients with NTG. This benefit of treatment was observed even among NTG patients with early signs of ocular complications. </a:t>
            </a:r>
          </a:p>
          <a:p>
            <a:r>
              <a:rPr lang="en-US" altLang="ko-KR" dirty="0">
                <a:solidFill>
                  <a:schemeClr val="bg1"/>
                </a:solidFill>
                <a:latin typeface="Arial" panose="020B0604020202020204" pitchFamily="34" charset="0"/>
                <a:ea typeface="굴림" panose="020B0600000101010101" pitchFamily="34" charset="-127"/>
              </a:rPr>
              <a:t>Intention-to-treat analysis of time to progression following </a:t>
            </a:r>
            <a:r>
              <a:rPr lang="en-US" altLang="ko-KR" dirty="0" err="1">
                <a:solidFill>
                  <a:schemeClr val="bg1"/>
                </a:solidFill>
                <a:latin typeface="Arial" panose="020B0604020202020204" pitchFamily="34" charset="0"/>
                <a:ea typeface="굴림" panose="020B0600000101010101" pitchFamily="34" charset="-127"/>
              </a:rPr>
              <a:t>randomisation</a:t>
            </a:r>
            <a:r>
              <a:rPr lang="en-US" altLang="ko-KR" dirty="0">
                <a:solidFill>
                  <a:schemeClr val="bg1"/>
                </a:solidFill>
                <a:latin typeface="Arial" panose="020B0604020202020204" pitchFamily="34" charset="0"/>
                <a:ea typeface="굴림" panose="020B0600000101010101" pitchFamily="34" charset="-127"/>
              </a:rPr>
              <a:t> showed that the progression-free survival rate for treated patients versus controls was 80% versus 60% at 3 years and 80% versus 40% at 5 years.</a:t>
            </a:r>
            <a:r>
              <a:rPr lang="en-US" altLang="ko-KR" baseline="30000" dirty="0">
                <a:solidFill>
                  <a:schemeClr val="bg1"/>
                </a:solidFill>
                <a:latin typeface="Arial" panose="020B0604020202020204" pitchFamily="34" charset="0"/>
                <a:ea typeface="굴림" panose="020B0600000101010101" pitchFamily="34" charset="-127"/>
              </a:rPr>
              <a:t>2</a:t>
            </a:r>
          </a:p>
          <a:p>
            <a:r>
              <a:rPr lang="en-US" altLang="ko-KR" dirty="0">
                <a:solidFill>
                  <a:schemeClr val="bg1"/>
                </a:solidFill>
                <a:latin typeface="Arial" panose="020B0604020202020204" pitchFamily="34" charset="0"/>
                <a:ea typeface="굴림" panose="020B0600000101010101" pitchFamily="34" charset="-127"/>
              </a:rPr>
              <a:t>In a separate analysis, time to progression for the treated group was calculated beginning from when the 30% reduction in IOP was achieved. In this analysis, the meantime to progression was 2688 days in the treated group and 1695 days in untreated controls.</a:t>
            </a:r>
            <a:r>
              <a:rPr lang="en-US" altLang="ko-KR" baseline="30000" dirty="0">
                <a:solidFill>
                  <a:schemeClr val="bg1"/>
                </a:solidFill>
                <a:latin typeface="Arial" panose="020B0604020202020204" pitchFamily="34" charset="0"/>
                <a:ea typeface="굴림" panose="020B0600000101010101" pitchFamily="34" charset="-127"/>
              </a:rPr>
              <a:t>1</a:t>
            </a:r>
          </a:p>
          <a:p>
            <a:r>
              <a:rPr lang="en-US" altLang="ko-KR" dirty="0">
                <a:solidFill>
                  <a:schemeClr val="bg1"/>
                </a:solidFill>
                <a:latin typeface="Arial" panose="020B0604020202020204" pitchFamily="34" charset="0"/>
                <a:ea typeface="굴림" panose="020B0600000101010101" pitchFamily="34" charset="-127"/>
              </a:rPr>
              <a:t>Progression was defined based on specific criteria for glaucomatous optic disc progression or VF loss.</a:t>
            </a:r>
            <a:r>
              <a:rPr lang="en-US" altLang="ko-KR" baseline="30000" dirty="0">
                <a:solidFill>
                  <a:schemeClr val="bg1"/>
                </a:solidFill>
                <a:latin typeface="Arial" panose="020B0604020202020204" pitchFamily="34" charset="0"/>
                <a:ea typeface="굴림" panose="020B0600000101010101" pitchFamily="34" charset="-127"/>
              </a:rPr>
              <a:t>1</a:t>
            </a:r>
          </a:p>
          <a:p>
            <a:endParaRPr lang="en-US" altLang="ko-KR" dirty="0">
              <a:solidFill>
                <a:schemeClr val="bg1"/>
              </a:solidFill>
              <a:latin typeface="Arial" panose="020B0604020202020204" pitchFamily="34" charset="0"/>
              <a:ea typeface="굴림" panose="020B0600000101010101" pitchFamily="34" charset="-127"/>
            </a:endParaRPr>
          </a:p>
          <a:p>
            <a:r>
              <a:rPr lang="en-US" altLang="ko-KR" dirty="0">
                <a:solidFill>
                  <a:schemeClr val="bg1"/>
                </a:solidFill>
                <a:latin typeface="Arial" panose="020B0604020202020204" pitchFamily="34" charset="0"/>
                <a:ea typeface="굴림" panose="020B0600000101010101" pitchFamily="34" charset="-127"/>
              </a:rPr>
              <a:t>CNTGS: the Collaborative Normal-Tension Glaucoma Study</a:t>
            </a:r>
          </a:p>
          <a:p>
            <a:r>
              <a:rPr lang="en-US" altLang="ko-KR" dirty="0">
                <a:solidFill>
                  <a:schemeClr val="bg1"/>
                </a:solidFill>
                <a:latin typeface="Arial" panose="020B0604020202020204" pitchFamily="34" charset="0"/>
                <a:ea typeface="굴림" panose="020B0600000101010101" pitchFamily="34" charset="-127"/>
              </a:rPr>
              <a:t>NTG: normal tension glaucoma</a:t>
            </a:r>
          </a:p>
          <a:p>
            <a:endParaRPr lang="en-US" altLang="ko-KR"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rPr>
              <a:t>References</a:t>
            </a:r>
          </a:p>
          <a:p>
            <a:r>
              <a:rPr lang="en-US" sz="1200" kern="1200" dirty="0">
                <a:solidFill>
                  <a:schemeClr val="tx1"/>
                </a:solidFill>
                <a:effectLst/>
                <a:latin typeface="+mn-lt"/>
                <a:ea typeface="+mn-ea"/>
                <a:cs typeface="+mn-cs"/>
              </a:rPr>
              <a:t> </a:t>
            </a:r>
            <a:endParaRPr lang="en-ID"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 Collaborative Normal-Tension Glaucoma Study Group. Comparison of glaucomatous progression between untreated patients with normal-tension glaucoma and patients with therapeutically reduced intraocular pressures. </a:t>
            </a:r>
            <a:r>
              <a:rPr lang="en-US" sz="1200" i="1" kern="1200" dirty="0">
                <a:solidFill>
                  <a:schemeClr val="tx1"/>
                </a:solidFill>
                <a:effectLst/>
                <a:latin typeface="+mn-lt"/>
                <a:ea typeface="+mn-ea"/>
                <a:cs typeface="+mn-cs"/>
              </a:rPr>
              <a:t>Am J </a:t>
            </a:r>
            <a:r>
              <a:rPr lang="en-US" sz="1200" i="1" kern="1200" dirty="0" err="1">
                <a:solidFill>
                  <a:schemeClr val="tx1"/>
                </a:solidFill>
                <a:effectLst/>
                <a:latin typeface="+mn-lt"/>
                <a:ea typeface="+mn-ea"/>
                <a:cs typeface="+mn-cs"/>
              </a:rPr>
              <a:t>Ophthalmol</a:t>
            </a:r>
            <a:r>
              <a:rPr lang="en-US" sz="1200" kern="1200" dirty="0">
                <a:solidFill>
                  <a:schemeClr val="tx1"/>
                </a:solidFill>
                <a:effectLst/>
                <a:latin typeface="+mn-lt"/>
                <a:ea typeface="+mn-ea"/>
                <a:cs typeface="+mn-cs"/>
              </a:rPr>
              <a:t> 1998; 126: 487–97.</a:t>
            </a:r>
            <a:endParaRPr lang="en-ID"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2. Collaborative Normal-Tension Glaucoma Study Group. The effectiveness of intraocular pressure reduction in the treatment of normal-tension glaucoma. </a:t>
            </a:r>
            <a:r>
              <a:rPr lang="en-NZ" sz="1200" i="1" kern="1200" dirty="0">
                <a:solidFill>
                  <a:schemeClr val="tx1"/>
                </a:solidFill>
                <a:effectLst/>
                <a:latin typeface="+mn-lt"/>
                <a:ea typeface="+mn-ea"/>
                <a:cs typeface="+mn-cs"/>
              </a:rPr>
              <a:t>Am J </a:t>
            </a:r>
            <a:r>
              <a:rPr lang="en-NZ" sz="1200" i="1" kern="1200" dirty="0" err="1">
                <a:solidFill>
                  <a:schemeClr val="tx1"/>
                </a:solidFill>
                <a:effectLst/>
                <a:latin typeface="+mn-lt"/>
                <a:ea typeface="+mn-ea"/>
                <a:cs typeface="+mn-cs"/>
              </a:rPr>
              <a:t>Ophthalmol</a:t>
            </a:r>
            <a:r>
              <a:rPr lang="en-NZ" sz="1200" kern="1200" dirty="0">
                <a:solidFill>
                  <a:schemeClr val="tx1"/>
                </a:solidFill>
                <a:effectLst/>
                <a:latin typeface="+mn-lt"/>
                <a:ea typeface="+mn-ea"/>
                <a:cs typeface="+mn-cs"/>
              </a:rPr>
              <a:t> 1998; 126: 498–505. </a:t>
            </a:r>
            <a:endParaRPr lang="en-ID" sz="1200" kern="1200" dirty="0">
              <a:solidFill>
                <a:schemeClr val="tx1"/>
              </a:solidFill>
              <a:effectLst/>
              <a:latin typeface="+mn-lt"/>
              <a:ea typeface="+mn-ea"/>
              <a:cs typeface="+mn-cs"/>
            </a:endParaRP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22</a:t>
            </a:fld>
            <a:endParaRPr lang="en-US"/>
          </a:p>
        </p:txBody>
      </p:sp>
    </p:spTree>
    <p:extLst>
      <p:ext uri="{BB962C8B-B14F-4D97-AF65-F5344CB8AC3E}">
        <p14:creationId xmlns:p14="http://schemas.microsoft.com/office/powerpoint/2010/main" val="4236819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solidFill>
                  <a:schemeClr val="bg1"/>
                </a:solidFill>
                <a:latin typeface="Arial" panose="020B0604020202020204" pitchFamily="34" charset="0"/>
                <a:ea typeface="굴림" panose="020B0600000101010101" pitchFamily="34" charset="-127"/>
              </a:rPr>
              <a:t>Of the 34 cataracts identified during the CNTGS, 11 occurred in the control group and 23 in the treated group (16 in patients treated surgically and 7 in patients treated medically). The rate of cataract development was significantly higher in surgically treated patients, compared with the control group (p = 0.0001), but did not differ significantly between medically treated patients and the control group.</a:t>
            </a:r>
          </a:p>
          <a:p>
            <a:r>
              <a:rPr lang="en-US" altLang="ko-KR" dirty="0">
                <a:solidFill>
                  <a:schemeClr val="bg1"/>
                </a:solidFill>
                <a:latin typeface="Arial" panose="020B0604020202020204" pitchFamily="34" charset="0"/>
                <a:ea typeface="굴림" panose="020B0600000101010101" pitchFamily="34" charset="-127"/>
              </a:rPr>
              <a:t>In a secondary analysis, censoring eyes from further observation at the time cataracts were diagnosed resulted in an apparent reduction in glaucoma progression for treated eyes compared with control eyes (p = 0.008). However, this analysis did not account for glaucoma progression that might occur after cataract development and, because most cataracts occurred in treated patients, censoring may have introduced a bias favoring treatment.</a:t>
            </a:r>
          </a:p>
          <a:p>
            <a:endParaRPr lang="en-US" altLang="ko-KR"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rPr>
              <a:t>Reference</a:t>
            </a:r>
          </a:p>
          <a:p>
            <a:r>
              <a:rPr lang="en-US" altLang="ko-KR" sz="1100" dirty="0">
                <a:solidFill>
                  <a:schemeClr val="bg1"/>
                </a:solidFill>
                <a:latin typeface="Arial" panose="020B0604020202020204" pitchFamily="34" charset="0"/>
                <a:ea typeface="굴림" panose="020B0600000101010101" pitchFamily="34" charset="-127"/>
              </a:rPr>
              <a:t>Collaborative Normal-Tension Glaucoma Study Group. Comparison of glaucomatous progression between untreated patients with normal-tension glaucoma and patients with therapeutically reduced intraocular pressures. </a:t>
            </a:r>
            <a:r>
              <a:rPr lang="en-US" altLang="ko-KR" sz="1100" i="1" dirty="0">
                <a:solidFill>
                  <a:schemeClr val="bg1"/>
                </a:solidFill>
                <a:latin typeface="Arial" panose="020B0604020202020204" pitchFamily="34" charset="0"/>
                <a:ea typeface="굴림" panose="020B0600000101010101" pitchFamily="34" charset="-127"/>
              </a:rPr>
              <a:t>Am J </a:t>
            </a:r>
            <a:r>
              <a:rPr lang="en-US" altLang="ko-KR" sz="1100" i="1" dirty="0" err="1">
                <a:solidFill>
                  <a:schemeClr val="bg1"/>
                </a:solidFill>
                <a:latin typeface="Arial" panose="020B0604020202020204" pitchFamily="34" charset="0"/>
                <a:ea typeface="굴림" panose="020B0600000101010101" pitchFamily="34" charset="-127"/>
              </a:rPr>
              <a:t>Ophthalmol</a:t>
            </a:r>
            <a:r>
              <a:rPr lang="en-US" altLang="ko-KR" sz="1100" dirty="0">
                <a:solidFill>
                  <a:schemeClr val="bg1"/>
                </a:solidFill>
                <a:latin typeface="Arial" panose="020B0604020202020204" pitchFamily="34" charset="0"/>
                <a:ea typeface="굴림" panose="020B0600000101010101" pitchFamily="34" charset="-127"/>
              </a:rPr>
              <a:t> 1998; 126: 487–97.</a:t>
            </a:r>
            <a:endParaRPr lang="en-AU" altLang="ko-KR" sz="1100" dirty="0">
              <a:solidFill>
                <a:schemeClr val="bg1"/>
              </a:solidFill>
              <a:latin typeface="Arial" panose="020B0604020202020204" pitchFamily="34" charset="0"/>
              <a:ea typeface="굴림" panose="020B0600000101010101" pitchFamily="34" charset="-127"/>
            </a:endParaRP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23</a:t>
            </a:fld>
            <a:endParaRPr lang="en-US"/>
          </a:p>
        </p:txBody>
      </p:sp>
    </p:spTree>
    <p:extLst>
      <p:ext uri="{BB962C8B-B14F-4D97-AF65-F5344CB8AC3E}">
        <p14:creationId xmlns:p14="http://schemas.microsoft.com/office/powerpoint/2010/main" val="2766330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ko-KR" dirty="0">
                <a:solidFill>
                  <a:schemeClr val="bg1"/>
                </a:solidFill>
                <a:latin typeface="Arial" panose="020B0604020202020204" pitchFamily="34" charset="0"/>
                <a:ea typeface="굴림" panose="020B0600000101010101" pitchFamily="34" charset="-127"/>
              </a:rPr>
              <a:t>The CNTGS results demonstrate that IOP is involved in the pathogenesis of NTG and that IOP reduction is required for optimum management. The CNTGS results showed that lowering IOP by at least 30% from a mean of 16.9 mmHg at baseline to 10.6 mmHg during follow-up in the treated group reduced the risk of progression in high-risk patients.</a:t>
            </a:r>
            <a:endParaRPr lang="en-US" altLang="ko-KR" dirty="0">
              <a:solidFill>
                <a:schemeClr val="bg1"/>
              </a:solidFill>
              <a:latin typeface="Arial" panose="020B0604020202020204" pitchFamily="34" charset="0"/>
              <a:ea typeface="굴림" panose="020B0600000101010101" pitchFamily="34" charset="-127"/>
            </a:endParaRPr>
          </a:p>
          <a:p>
            <a:endParaRPr lang="en-US" altLang="ko-KR"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rPr>
              <a:t>Reference</a:t>
            </a:r>
          </a:p>
          <a:p>
            <a:r>
              <a:rPr lang="en-US" altLang="ko-KR" sz="1100" dirty="0">
                <a:solidFill>
                  <a:schemeClr val="bg1"/>
                </a:solidFill>
                <a:latin typeface="Arial" panose="020B0604020202020204" pitchFamily="34" charset="0"/>
                <a:ea typeface="굴림" panose="020B0600000101010101" pitchFamily="34" charset="-127"/>
              </a:rPr>
              <a:t>Collaborative Normal-Tension Glaucoma Study Group. Comparison of glaucomatous progression between untreated patients with normal-tension glaucoma and patients with therapeutically reduced intraocular pressures. </a:t>
            </a:r>
            <a:r>
              <a:rPr lang="en-US" altLang="ko-KR" sz="1100" i="1" dirty="0">
                <a:solidFill>
                  <a:schemeClr val="bg1"/>
                </a:solidFill>
                <a:latin typeface="Arial" panose="020B0604020202020204" pitchFamily="34" charset="0"/>
                <a:ea typeface="굴림" panose="020B0600000101010101" pitchFamily="34" charset="-127"/>
              </a:rPr>
              <a:t>Am J </a:t>
            </a:r>
            <a:r>
              <a:rPr lang="en-US" altLang="ko-KR" sz="1100" i="1" dirty="0" err="1">
                <a:solidFill>
                  <a:schemeClr val="bg1"/>
                </a:solidFill>
                <a:latin typeface="Arial" panose="020B0604020202020204" pitchFamily="34" charset="0"/>
                <a:ea typeface="굴림" panose="020B0600000101010101" pitchFamily="34" charset="-127"/>
              </a:rPr>
              <a:t>Ophthalmol</a:t>
            </a:r>
            <a:r>
              <a:rPr lang="en-US" altLang="ko-KR" sz="1100" dirty="0">
                <a:solidFill>
                  <a:schemeClr val="bg1"/>
                </a:solidFill>
                <a:latin typeface="Arial" panose="020B0604020202020204" pitchFamily="34" charset="0"/>
                <a:ea typeface="굴림" panose="020B0600000101010101" pitchFamily="34" charset="-127"/>
              </a:rPr>
              <a:t> 1998; 126: 487–97.</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24</a:t>
            </a:fld>
            <a:endParaRPr lang="en-US"/>
          </a:p>
        </p:txBody>
      </p:sp>
    </p:spTree>
    <p:extLst>
      <p:ext uri="{BB962C8B-B14F-4D97-AF65-F5344CB8AC3E}">
        <p14:creationId xmlns:p14="http://schemas.microsoft.com/office/powerpoint/2010/main" val="1170554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solidFill>
                  <a:schemeClr val="bg1"/>
                </a:solidFill>
                <a:latin typeface="Arial" panose="020B0604020202020204" pitchFamily="34" charset="0"/>
                <a:ea typeface="굴림" panose="020B0600000101010101" pitchFamily="34" charset="-127"/>
              </a:rPr>
              <a:t>The CNTGS results show that lowering IOP by </a:t>
            </a:r>
            <a:r>
              <a:rPr lang="en-US" altLang="ko-KR" dirty="0">
                <a:solidFill>
                  <a:schemeClr val="bg1"/>
                </a:solidFill>
                <a:latin typeface="Arial" panose="020B0604020202020204" pitchFamily="34" charset="0"/>
                <a:ea typeface="굴림" panose="020B0600000101010101" pitchFamily="34" charset="-127"/>
                <a:sym typeface="Symbol" pitchFamily="2" charset="2"/>
              </a:rPr>
              <a:t> 30% in patients with NTG reduces the rate of VF progression, provided that treatment does not exacerbate cataract formation.</a:t>
            </a:r>
            <a:endParaRPr lang="en-US" altLang="ko-KR" dirty="0">
              <a:solidFill>
                <a:schemeClr val="bg1"/>
              </a:solidFill>
              <a:latin typeface="Arial" panose="020B0604020202020204" pitchFamily="34" charset="0"/>
              <a:ea typeface="굴림" panose="020B0600000101010101" pitchFamily="34" charset="-127"/>
            </a:endParaRPr>
          </a:p>
          <a:p>
            <a:endParaRPr lang="en-US" altLang="ko-KR"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rPr>
              <a:t>Reference</a:t>
            </a:r>
          </a:p>
          <a:p>
            <a:r>
              <a:rPr lang="en-US" altLang="ko-KR" dirty="0">
                <a:solidFill>
                  <a:schemeClr val="bg1"/>
                </a:solidFill>
                <a:latin typeface="Arial" panose="020B0604020202020204" pitchFamily="34" charset="0"/>
                <a:ea typeface="굴림" panose="020B0600000101010101" pitchFamily="34" charset="-127"/>
              </a:rPr>
              <a:t>Collaborative Normal-Tension Glaucoma Study Group. Comparison of glaucomatous progression between untreated patients with normal-tension glaucoma and patients with therapeutically reduced intraocular pressures. </a:t>
            </a:r>
            <a:r>
              <a:rPr lang="en-US" altLang="ko-KR" i="1" dirty="0">
                <a:solidFill>
                  <a:schemeClr val="bg1"/>
                </a:solidFill>
                <a:latin typeface="Arial" panose="020B0604020202020204" pitchFamily="34" charset="0"/>
                <a:ea typeface="굴림" panose="020B0600000101010101" pitchFamily="34" charset="-127"/>
              </a:rPr>
              <a:t>Am J </a:t>
            </a:r>
            <a:r>
              <a:rPr lang="en-US" altLang="ko-KR" i="1" dirty="0" err="1">
                <a:solidFill>
                  <a:schemeClr val="bg1"/>
                </a:solidFill>
                <a:latin typeface="Arial" panose="020B0604020202020204" pitchFamily="34" charset="0"/>
                <a:ea typeface="굴림" panose="020B0600000101010101" pitchFamily="34" charset="-127"/>
              </a:rPr>
              <a:t>Ophthalmol</a:t>
            </a:r>
            <a:r>
              <a:rPr lang="en-US" altLang="ko-KR" dirty="0">
                <a:solidFill>
                  <a:schemeClr val="bg1"/>
                </a:solidFill>
                <a:latin typeface="Arial" panose="020B0604020202020204" pitchFamily="34" charset="0"/>
                <a:ea typeface="굴림" panose="020B0600000101010101" pitchFamily="34" charset="-127"/>
              </a:rPr>
              <a:t> 1998; 126: 487–97</a:t>
            </a: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25</a:t>
            </a:fld>
            <a:endParaRPr lang="en-US"/>
          </a:p>
        </p:txBody>
      </p:sp>
    </p:spTree>
    <p:extLst>
      <p:ext uri="{BB962C8B-B14F-4D97-AF65-F5344CB8AC3E}">
        <p14:creationId xmlns:p14="http://schemas.microsoft.com/office/powerpoint/2010/main" val="2675745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121"/>
                </a:solidFill>
                <a:effectLst/>
                <a:latin typeface="BlinkMacSystemFont"/>
              </a:rPr>
              <a:t>In this  randomized clinical trial, 607 patients with newly diagnosed open-angle glaucoma were initially treated with either medication or trabeculectomy (with or without 5-fluorouracil). After treatment onset and early follow-up, patients were evaluated clinically at 6-month intervals. In addition, quality of life telephone interviews were conducted at similar frequency to the clinical visits. Patients in both arms of CIGTS were treated aggressively in an effort to reduce intraocular pressure (IOP) to a level at or below a predetermined target pressure specific for each individual eye. Visual field (VF) scores were analyzed by time-specific comparisons and by repeated measures models.</a:t>
            </a:r>
          </a:p>
          <a:p>
            <a:r>
              <a:rPr lang="en-US" altLang="ko-KR" b="1" dirty="0">
                <a:solidFill>
                  <a:schemeClr val="bg1"/>
                </a:solidFill>
                <a:latin typeface="Arial" panose="020B0604020202020204" pitchFamily="34" charset="0"/>
                <a:ea typeface="굴림" panose="020B0600000101010101" pitchFamily="34" charset="-127"/>
              </a:rPr>
              <a:t>Reference</a:t>
            </a:r>
            <a:endParaRPr lang="en-AU" altLang="ko-KR" b="1" dirty="0">
              <a:solidFill>
                <a:schemeClr val="bg1"/>
              </a:solidFill>
              <a:latin typeface="Arial" panose="020B0604020202020204" pitchFamily="34" charset="0"/>
              <a:ea typeface="굴림" panose="020B0600000101010101" pitchFamily="34" charset="-127"/>
            </a:endParaRPr>
          </a:p>
          <a:p>
            <a:r>
              <a:rPr lang="en-NZ" altLang="ko-KR" sz="1200"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Lichter</a:t>
            </a:r>
            <a:r>
              <a:rPr lang="en-NZ" altLang="ko-KR" sz="1200" dirty="0">
                <a:solidFill>
                  <a:schemeClr val="bg1"/>
                </a:solidFill>
                <a:latin typeface="Arial" panose="020B0604020202020204" pitchFamily="34" charset="0"/>
                <a:ea typeface="굴림" panose="020B0600000101010101" pitchFamily="34" charset="-127"/>
                <a:cs typeface="Times New Roman" panose="02020603050405020304" pitchFamily="18" charset="0"/>
              </a:rPr>
              <a:t> PR, </a:t>
            </a:r>
            <a:r>
              <a:rPr lang="en-NZ" altLang="ko-KR" sz="1200"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Musch</a:t>
            </a:r>
            <a:r>
              <a:rPr lang="en-NZ" altLang="ko-KR" sz="1200" dirty="0">
                <a:solidFill>
                  <a:schemeClr val="bg1"/>
                </a:solidFill>
                <a:latin typeface="Arial" panose="020B0604020202020204" pitchFamily="34" charset="0"/>
                <a:ea typeface="굴림" panose="020B0600000101010101" pitchFamily="34" charset="-127"/>
                <a:cs typeface="Times New Roman" panose="02020603050405020304" pitchFamily="18" charset="0"/>
              </a:rPr>
              <a:t> DC, Gillespie BW </a:t>
            </a:r>
            <a:r>
              <a:rPr lang="en-NZ" altLang="ko-KR" sz="1200" i="1" dirty="0">
                <a:solidFill>
                  <a:schemeClr val="bg1"/>
                </a:solidFill>
                <a:latin typeface="Arial" panose="020B0604020202020204" pitchFamily="34" charset="0"/>
                <a:ea typeface="굴림" panose="020B0600000101010101" pitchFamily="34" charset="-127"/>
                <a:cs typeface="Times New Roman" panose="02020603050405020304" pitchFamily="18" charset="0"/>
              </a:rPr>
              <a:t>et al</a:t>
            </a:r>
            <a:r>
              <a:rPr lang="en-NZ" altLang="ko-KR" sz="1200" dirty="0">
                <a:solidFill>
                  <a:schemeClr val="bg1"/>
                </a:solidFill>
                <a:latin typeface="Arial" panose="020B0604020202020204" pitchFamily="34" charset="0"/>
                <a:ea typeface="굴림" panose="020B0600000101010101" pitchFamily="34" charset="-127"/>
                <a:cs typeface="Times New Roman" panose="02020603050405020304" pitchFamily="18" charset="0"/>
              </a:rPr>
              <a:t>.; CIGTS Study Group. Interim clinical outcomes in the Collaborative Initial Glaucoma Treatment Study comparing initial treatment randomized to medications or surgery. </a:t>
            </a:r>
            <a:r>
              <a:rPr lang="en-NZ" altLang="ko-KR" sz="1200" i="1" dirty="0">
                <a:solidFill>
                  <a:schemeClr val="bg1"/>
                </a:solidFill>
                <a:latin typeface="Arial" panose="020B0604020202020204" pitchFamily="34" charset="0"/>
                <a:ea typeface="굴림" panose="020B0600000101010101" pitchFamily="34" charset="-127"/>
                <a:cs typeface="Times New Roman" panose="02020603050405020304" pitchFamily="18" charset="0"/>
              </a:rPr>
              <a:t>Ophthalmology</a:t>
            </a:r>
            <a:r>
              <a:rPr lang="en-NZ" altLang="ko-KR" sz="1200" dirty="0">
                <a:solidFill>
                  <a:schemeClr val="bg1"/>
                </a:solidFill>
                <a:latin typeface="Arial" panose="020B0604020202020204" pitchFamily="34" charset="0"/>
                <a:ea typeface="굴림" panose="020B0600000101010101" pitchFamily="34" charset="-127"/>
                <a:cs typeface="Times New Roman" panose="02020603050405020304" pitchFamily="18" charset="0"/>
              </a:rPr>
              <a:t> 2001; 108: 1943–53.</a:t>
            </a:r>
            <a:r>
              <a:rPr lang="en-AU" altLang="ko-KR" sz="1200" dirty="0">
                <a:solidFill>
                  <a:schemeClr val="bg1"/>
                </a:solidFill>
                <a:latin typeface="Arial" panose="020B0604020202020204" pitchFamily="34" charset="0"/>
                <a:ea typeface="굴림" panose="020B0600000101010101" pitchFamily="34" charset="-127"/>
              </a:rPr>
              <a:t> </a:t>
            </a:r>
          </a:p>
          <a:p>
            <a:pPr algn="l"/>
            <a:endParaRPr lang="en-US" b="0" i="0" dirty="0">
              <a:solidFill>
                <a:srgbClr val="212121"/>
              </a:solidFill>
              <a:effectLst/>
              <a:latin typeface="BlinkMacSystemFont"/>
            </a:endParaRPr>
          </a:p>
        </p:txBody>
      </p:sp>
      <p:sp>
        <p:nvSpPr>
          <p:cNvPr id="4" name="Slide Number Placeholder 3"/>
          <p:cNvSpPr>
            <a:spLocks noGrp="1"/>
          </p:cNvSpPr>
          <p:nvPr>
            <p:ph type="sldNum" sz="quarter" idx="5"/>
          </p:nvPr>
        </p:nvSpPr>
        <p:spPr/>
        <p:txBody>
          <a:bodyPr/>
          <a:lstStyle/>
          <a:p>
            <a:fld id="{93B11480-9655-6B49-BFD2-3CBE88FC15E5}" type="slidenum">
              <a:rPr lang="en-US" smtClean="0"/>
              <a:t>26</a:t>
            </a:fld>
            <a:endParaRPr lang="en-US"/>
          </a:p>
        </p:txBody>
      </p:sp>
    </p:spTree>
    <p:extLst>
      <p:ext uri="{BB962C8B-B14F-4D97-AF65-F5344CB8AC3E}">
        <p14:creationId xmlns:p14="http://schemas.microsoft.com/office/powerpoint/2010/main" val="2209154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solidFill>
                  <a:schemeClr val="bg1"/>
                </a:solidFill>
                <a:latin typeface="Arial" panose="020B0604020202020204" pitchFamily="34" charset="0"/>
                <a:ea typeface="굴림" panose="020B0600000101010101" pitchFamily="34" charset="-127"/>
              </a:rPr>
              <a:t>The CIGTS was a </a:t>
            </a:r>
            <a:r>
              <a:rPr lang="en-US" altLang="ko-KR" dirty="0" err="1">
                <a:solidFill>
                  <a:schemeClr val="bg1"/>
                </a:solidFill>
                <a:latin typeface="Arial" panose="020B0604020202020204" pitchFamily="34" charset="0"/>
                <a:ea typeface="굴림" panose="020B0600000101010101" pitchFamily="34" charset="-127"/>
              </a:rPr>
              <a:t>randomised</a:t>
            </a:r>
            <a:r>
              <a:rPr lang="en-US" altLang="ko-KR" dirty="0">
                <a:solidFill>
                  <a:schemeClr val="bg1"/>
                </a:solidFill>
                <a:latin typeface="Arial" panose="020B0604020202020204" pitchFamily="34" charset="0"/>
                <a:ea typeface="굴림" panose="020B0600000101010101" pitchFamily="34" charset="-127"/>
              </a:rPr>
              <a:t> clinical trial that recruited 607 </a:t>
            </a:r>
            <a:r>
              <a:rPr lang="en-AU" altLang="ko-KR" dirty="0">
                <a:solidFill>
                  <a:schemeClr val="bg1"/>
                </a:solidFill>
                <a:latin typeface="Arial" panose="020B0604020202020204" pitchFamily="34" charset="0"/>
                <a:ea typeface="굴림" panose="020B0600000101010101" pitchFamily="34" charset="-127"/>
              </a:rPr>
              <a:t>patients with </a:t>
            </a:r>
            <a:r>
              <a:rPr lang="en-US" altLang="ko-KR" dirty="0">
                <a:solidFill>
                  <a:schemeClr val="bg1"/>
                </a:solidFill>
                <a:latin typeface="Arial" panose="020B0604020202020204" pitchFamily="34" charset="0"/>
                <a:ea typeface="굴림" panose="020B0600000101010101" pitchFamily="34" charset="-127"/>
              </a:rPr>
              <a:t>newly </a:t>
            </a:r>
            <a:r>
              <a:rPr lang="en-AU" altLang="ko-KR" dirty="0">
                <a:solidFill>
                  <a:schemeClr val="bg1"/>
                </a:solidFill>
                <a:latin typeface="Arial" panose="020B0604020202020204" pitchFamily="34" charset="0"/>
                <a:ea typeface="굴림" panose="020B0600000101010101" pitchFamily="34" charset="-127"/>
              </a:rPr>
              <a:t>diagnosed OAG.</a:t>
            </a:r>
            <a:r>
              <a:rPr lang="en-US" altLang="ko-KR" dirty="0">
                <a:solidFill>
                  <a:schemeClr val="bg1"/>
                </a:solidFill>
                <a:latin typeface="Arial" panose="020B0604020202020204" pitchFamily="34" charset="0"/>
                <a:ea typeface="굴림" panose="020B0600000101010101" pitchFamily="34" charset="-127"/>
              </a:rPr>
              <a:t> </a:t>
            </a:r>
            <a:r>
              <a:rPr lang="en-AU" altLang="ko-KR" dirty="0">
                <a:solidFill>
                  <a:schemeClr val="bg1"/>
                </a:solidFill>
                <a:latin typeface="Arial" panose="020B0604020202020204" pitchFamily="34" charset="0"/>
                <a:ea typeface="굴림" panose="020B0600000101010101" pitchFamily="34" charset="-127"/>
              </a:rPr>
              <a:t>Patients </a:t>
            </a:r>
            <a:r>
              <a:rPr lang="en-US" altLang="ko-KR" dirty="0">
                <a:solidFill>
                  <a:schemeClr val="bg1"/>
                </a:solidFill>
                <a:latin typeface="Arial" panose="020B0604020202020204" pitchFamily="34" charset="0"/>
                <a:ea typeface="굴림" panose="020B0600000101010101" pitchFamily="34" charset="-127"/>
              </a:rPr>
              <a:t>were </a:t>
            </a:r>
            <a:r>
              <a:rPr lang="en-AU" altLang="ko-KR" dirty="0">
                <a:solidFill>
                  <a:schemeClr val="bg1"/>
                </a:solidFill>
                <a:latin typeface="Arial" panose="020B0604020202020204" pitchFamily="34" charset="0"/>
                <a:ea typeface="굴림" panose="020B0600000101010101" pitchFamily="34" charset="-127"/>
              </a:rPr>
              <a:t>aggressively treated with medication or trabeculectomy to lower IOP to a predetermined, </a:t>
            </a:r>
            <a:r>
              <a:rPr lang="en-AU" altLang="ko-KR" dirty="0" err="1">
                <a:solidFill>
                  <a:schemeClr val="bg1"/>
                </a:solidFill>
                <a:latin typeface="Arial" panose="020B0604020202020204" pitchFamily="34" charset="0"/>
                <a:ea typeface="굴림" panose="020B0600000101010101" pitchFamily="34" charset="-127"/>
              </a:rPr>
              <a:t>individuali</a:t>
            </a:r>
            <a:r>
              <a:rPr lang="en-US" altLang="ko-KR" dirty="0">
                <a:solidFill>
                  <a:schemeClr val="bg1"/>
                </a:solidFill>
                <a:latin typeface="Arial" panose="020B0604020202020204" pitchFamily="34" charset="0"/>
                <a:ea typeface="굴림" panose="020B0600000101010101" pitchFamily="34" charset="-127"/>
              </a:rPr>
              <a:t>s</a:t>
            </a:r>
            <a:r>
              <a:rPr lang="en-AU" altLang="ko-KR" dirty="0">
                <a:solidFill>
                  <a:schemeClr val="bg1"/>
                </a:solidFill>
                <a:latin typeface="Arial" panose="020B0604020202020204" pitchFamily="34" charset="0"/>
                <a:ea typeface="굴림" panose="020B0600000101010101" pitchFamily="34" charset="-127"/>
              </a:rPr>
              <a:t>ed target level (see below). </a:t>
            </a:r>
          </a:p>
          <a:p>
            <a:r>
              <a:rPr lang="en-AU" altLang="ko-KR" dirty="0">
                <a:solidFill>
                  <a:schemeClr val="bg1"/>
                </a:solidFill>
                <a:latin typeface="Arial" panose="020B0604020202020204" pitchFamily="34" charset="0"/>
                <a:ea typeface="굴림" panose="020B0600000101010101" pitchFamily="34" charset="-127"/>
              </a:rPr>
              <a:t>The primary endpoint was VF loss. </a:t>
            </a:r>
            <a:r>
              <a:rPr lang="en-US" altLang="ko-KR" dirty="0">
                <a:solidFill>
                  <a:schemeClr val="bg1"/>
                </a:solidFill>
                <a:latin typeface="Arial" panose="020B0604020202020204" pitchFamily="34" charset="0"/>
                <a:ea typeface="굴림" panose="020B0600000101010101" pitchFamily="34" charset="-127"/>
              </a:rPr>
              <a:t>Follow-up was complete through 4 years at the time of analysis, with partial data available for 5 years. </a:t>
            </a:r>
            <a:endParaRPr lang="en-AU" altLang="ko-KR" dirty="0">
              <a:solidFill>
                <a:schemeClr val="bg1"/>
              </a:solidFill>
              <a:latin typeface="Arial" panose="020B0604020202020204" pitchFamily="34" charset="0"/>
              <a:ea typeface="굴림" panose="020B0600000101010101" pitchFamily="34" charset="-127"/>
            </a:endParaRPr>
          </a:p>
          <a:p>
            <a:r>
              <a:rPr lang="en-US" altLang="ko-KR" dirty="0">
                <a:solidFill>
                  <a:schemeClr val="bg1"/>
                </a:solidFill>
                <a:latin typeface="Arial" panose="020B0604020202020204" pitchFamily="34" charset="0"/>
                <a:ea typeface="굴림" panose="020B0600000101010101" pitchFamily="34" charset="-127"/>
              </a:rPr>
              <a:t>Both treatment groups had substantial and sustained reductions in IOP (</a:t>
            </a:r>
            <a:r>
              <a:rPr lang="en-AU" altLang="ko-KR" dirty="0">
                <a:solidFill>
                  <a:schemeClr val="bg1"/>
                </a:solidFill>
                <a:latin typeface="Arial" panose="020B0604020202020204" pitchFamily="34" charset="0"/>
                <a:ea typeface="굴림" panose="020B0600000101010101" pitchFamily="34" charset="-127"/>
              </a:rPr>
              <a:t>37</a:t>
            </a:r>
            <a:r>
              <a:rPr lang="en-US" altLang="ko-KR" dirty="0">
                <a:solidFill>
                  <a:schemeClr val="bg1"/>
                </a:solidFill>
                <a:latin typeface="Arial" panose="020B0604020202020204" pitchFamily="34" charset="0"/>
                <a:ea typeface="굴림" panose="020B0600000101010101" pitchFamily="34" charset="-127"/>
              </a:rPr>
              <a:t>–</a:t>
            </a:r>
            <a:r>
              <a:rPr lang="en-AU" altLang="ko-KR" dirty="0">
                <a:solidFill>
                  <a:schemeClr val="bg1"/>
                </a:solidFill>
                <a:latin typeface="Arial" panose="020B0604020202020204" pitchFamily="34" charset="0"/>
                <a:ea typeface="굴림" panose="020B0600000101010101" pitchFamily="34" charset="-127"/>
              </a:rPr>
              <a:t>47%</a:t>
            </a:r>
            <a:r>
              <a:rPr lang="en-US" altLang="ko-KR" dirty="0">
                <a:solidFill>
                  <a:schemeClr val="bg1"/>
                </a:solidFill>
                <a:latin typeface="Arial" panose="020B0604020202020204" pitchFamily="34" charset="0"/>
                <a:ea typeface="굴림" panose="020B0600000101010101" pitchFamily="34" charset="-127"/>
              </a:rPr>
              <a:t> reduction from a baseline mean of 27.5 mmHg). </a:t>
            </a:r>
          </a:p>
          <a:p>
            <a:r>
              <a:rPr lang="en-US" altLang="ko-KR" dirty="0">
                <a:solidFill>
                  <a:schemeClr val="bg1"/>
                </a:solidFill>
                <a:latin typeface="Arial" panose="020B0604020202020204" pitchFamily="34" charset="0"/>
                <a:ea typeface="굴림" panose="020B0600000101010101" pitchFamily="34" charset="-127"/>
              </a:rPr>
              <a:t>VF loss was minimal in both groups. The surgery group had more VF and visual acuity loss in the first 3 years of the study, although these differences largely disappeared in the fourth and fifth years of follow-up. </a:t>
            </a:r>
          </a:p>
          <a:p>
            <a:endParaRPr lang="en-US" altLang="ko-KR"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rPr>
              <a:t>Additional information on target IOP and treatment protocol</a:t>
            </a:r>
          </a:p>
          <a:p>
            <a:r>
              <a:rPr lang="en-US" altLang="ko-KR" dirty="0">
                <a:solidFill>
                  <a:schemeClr val="bg1"/>
                </a:solidFill>
                <a:latin typeface="Arial" panose="020B0604020202020204" pitchFamily="34" charset="0"/>
                <a:ea typeface="굴림" panose="020B0600000101010101" pitchFamily="34" charset="-127"/>
              </a:rPr>
              <a:t>The formula for target IOP was: target IOP = [1 – (reference IOP + VF score)/100] </a:t>
            </a:r>
            <a:r>
              <a:rPr lang="en-US" altLang="ko-KR" dirty="0">
                <a:solidFill>
                  <a:schemeClr val="bg1"/>
                </a:solidFill>
                <a:latin typeface="Arial" panose="020B0604020202020204" pitchFamily="34" charset="0"/>
                <a:ea typeface="굴림" panose="020B0600000101010101" pitchFamily="34" charset="-127"/>
                <a:sym typeface="Symbol" pitchFamily="2" charset="2"/>
              </a:rPr>
              <a:t> (reference IOP). For example, a patient with a </a:t>
            </a:r>
            <a:r>
              <a:rPr lang="en-AU" altLang="ko-KR" dirty="0">
                <a:solidFill>
                  <a:schemeClr val="bg1"/>
                </a:solidFill>
                <a:latin typeface="Arial" panose="020B0604020202020204" pitchFamily="34" charset="0"/>
                <a:ea typeface="굴림" panose="020B0600000101010101" pitchFamily="34" charset="-127"/>
              </a:rPr>
              <a:t>baseline IOP of 30 mmHg and no VF loss would have a target IOP reduction of </a:t>
            </a:r>
            <a:r>
              <a:rPr lang="en-US" altLang="ko-KR" u="sng" dirty="0">
                <a:solidFill>
                  <a:schemeClr val="bg1"/>
                </a:solidFill>
                <a:latin typeface="Arial" panose="020B0604020202020204" pitchFamily="34" charset="0"/>
                <a:ea typeface="굴림" panose="020B0600000101010101" pitchFamily="34" charset="-127"/>
              </a:rPr>
              <a:t>&gt;</a:t>
            </a:r>
            <a:r>
              <a:rPr lang="en-AU" altLang="ko-KR" dirty="0">
                <a:solidFill>
                  <a:schemeClr val="bg1"/>
                </a:solidFill>
                <a:latin typeface="Arial" panose="020B0604020202020204" pitchFamily="34" charset="0"/>
                <a:ea typeface="굴림" panose="020B0600000101010101" pitchFamily="34" charset="-127"/>
              </a:rPr>
              <a:t> 30%.</a:t>
            </a:r>
            <a:endParaRPr lang="en-US" altLang="ko-KR" dirty="0">
              <a:solidFill>
                <a:schemeClr val="bg1"/>
              </a:solidFill>
              <a:latin typeface="Arial" panose="020B0604020202020204" pitchFamily="34" charset="0"/>
              <a:ea typeface="굴림" panose="020B0600000101010101" pitchFamily="34" charset="-127"/>
            </a:endParaRPr>
          </a:p>
          <a:p>
            <a:r>
              <a:rPr lang="en-US" altLang="ko-KR" dirty="0">
                <a:solidFill>
                  <a:schemeClr val="bg1"/>
                </a:solidFill>
                <a:latin typeface="Arial" panose="020B0604020202020204" pitchFamily="34" charset="0"/>
                <a:ea typeface="굴림" panose="020B0600000101010101" pitchFamily="34" charset="-127"/>
              </a:rPr>
              <a:t>Patients in the medication group received a stepped regimen of topical medications, beginning with a single agent. </a:t>
            </a:r>
          </a:p>
          <a:p>
            <a:r>
              <a:rPr lang="en-US" altLang="ko-KR" dirty="0">
                <a:solidFill>
                  <a:schemeClr val="bg1"/>
                </a:solidFill>
                <a:latin typeface="Arial" panose="020B0604020202020204" pitchFamily="34" charset="0"/>
                <a:ea typeface="굴림" panose="020B0600000101010101" pitchFamily="34" charset="-127"/>
              </a:rPr>
              <a:t>Additional medications were added upon documented lack of IOP control or evidence of progressive VF loss. If further treatment was needed, the next step was ALT, then trabeculectomy. In the surgical treatment arm, patients underwent immediate trabeculectomy. If this failed, patients underwent ALT, with subsequent options including medical therapy and repeat trabeculectomy.</a:t>
            </a:r>
          </a:p>
          <a:p>
            <a:endParaRPr lang="en-US" altLang="ko-KR" dirty="0">
              <a:solidFill>
                <a:schemeClr val="bg1"/>
              </a:solidFill>
              <a:latin typeface="Arial" panose="020B0604020202020204" pitchFamily="34" charset="0"/>
              <a:ea typeface="굴림" panose="020B0600000101010101" pitchFamily="34" charset="-127"/>
            </a:endParaRPr>
          </a:p>
          <a:p>
            <a:r>
              <a:rPr lang="en-US" altLang="ko-KR" dirty="0">
                <a:solidFill>
                  <a:schemeClr val="bg1"/>
                </a:solidFill>
                <a:latin typeface="Arial" panose="020B0604020202020204" pitchFamily="34" charset="0"/>
                <a:ea typeface="굴림" panose="020B0600000101010101" pitchFamily="34" charset="-127"/>
              </a:rPr>
              <a:t>CIGTS: the Collaborative Initial Glaucoma Treatment Study</a:t>
            </a:r>
          </a:p>
          <a:p>
            <a:r>
              <a:rPr lang="en-US" altLang="ko-KR" dirty="0">
                <a:solidFill>
                  <a:schemeClr val="bg1"/>
                </a:solidFill>
                <a:latin typeface="Arial" panose="020B0604020202020204" pitchFamily="34" charset="0"/>
                <a:ea typeface="굴림" panose="020B0600000101010101" pitchFamily="34" charset="-127"/>
              </a:rPr>
              <a:t>OAG: </a:t>
            </a:r>
            <a:r>
              <a:rPr lang="en-AU" altLang="ko-KR" dirty="0">
                <a:solidFill>
                  <a:schemeClr val="bg1"/>
                </a:solidFill>
                <a:latin typeface="Arial" panose="020B0604020202020204" pitchFamily="34" charset="0"/>
                <a:ea typeface="굴림" panose="020B0600000101010101" pitchFamily="34" charset="-127"/>
              </a:rPr>
              <a:t>open-angle glaucoma</a:t>
            </a:r>
            <a:endParaRPr lang="en-US" altLang="ko-KR" dirty="0">
              <a:solidFill>
                <a:schemeClr val="bg1"/>
              </a:solidFill>
              <a:latin typeface="Arial" panose="020B0604020202020204" pitchFamily="34" charset="0"/>
              <a:ea typeface="굴림" panose="020B0600000101010101" pitchFamily="34" charset="-127"/>
            </a:endParaRPr>
          </a:p>
          <a:p>
            <a:endParaRPr lang="en-US" altLang="ko-KR"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rPr>
              <a:t>Reference</a:t>
            </a:r>
            <a:endParaRPr lang="en-AU" altLang="ko-KR" b="1" dirty="0">
              <a:solidFill>
                <a:schemeClr val="bg1"/>
              </a:solidFill>
              <a:latin typeface="Arial" panose="020B0604020202020204" pitchFamily="34" charset="0"/>
              <a:ea typeface="굴림" panose="020B0600000101010101" pitchFamily="34" charset="-127"/>
            </a:endParaRPr>
          </a:p>
          <a:p>
            <a:r>
              <a:rPr lang="en-NZ" altLang="ko-KR" sz="1100"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Lichter</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PR, </a:t>
            </a:r>
            <a:r>
              <a:rPr lang="en-NZ" altLang="ko-KR" sz="1100"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Musch</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DC, Gillespie BW </a:t>
            </a:r>
            <a:r>
              <a:rPr lang="en-NZ" altLang="ko-KR" sz="1100" i="1" dirty="0">
                <a:solidFill>
                  <a:schemeClr val="bg1"/>
                </a:solidFill>
                <a:latin typeface="Arial" panose="020B0604020202020204" pitchFamily="34" charset="0"/>
                <a:ea typeface="굴림" panose="020B0600000101010101" pitchFamily="34" charset="-127"/>
                <a:cs typeface="Times New Roman" panose="02020603050405020304" pitchFamily="18" charset="0"/>
              </a:rPr>
              <a:t>et al</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CIGTS Study Group. Interim clinical outcomes in the Collaborative Initial Glaucoma Treatment Study comparing initial treatment randomized to medications or surgery. </a:t>
            </a:r>
            <a:r>
              <a:rPr lang="en-NZ" altLang="ko-KR" sz="1100" i="1" dirty="0">
                <a:solidFill>
                  <a:schemeClr val="bg1"/>
                </a:solidFill>
                <a:latin typeface="Arial" panose="020B0604020202020204" pitchFamily="34" charset="0"/>
                <a:ea typeface="굴림" panose="020B0600000101010101" pitchFamily="34" charset="-127"/>
                <a:cs typeface="Times New Roman" panose="02020603050405020304" pitchFamily="18" charset="0"/>
              </a:rPr>
              <a:t>Ophthalmology</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2001; 108: 1943–53.</a:t>
            </a:r>
            <a:r>
              <a:rPr lang="en-AU" altLang="ko-KR" sz="1100" dirty="0">
                <a:solidFill>
                  <a:schemeClr val="bg1"/>
                </a:solidFill>
                <a:latin typeface="Arial" panose="020B0604020202020204" pitchFamily="34" charset="0"/>
                <a:ea typeface="굴림" panose="020B0600000101010101" pitchFamily="34" charset="-127"/>
              </a:rPr>
              <a:t> </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27</a:t>
            </a:fld>
            <a:endParaRPr lang="en-US"/>
          </a:p>
        </p:txBody>
      </p:sp>
    </p:spTree>
    <p:extLst>
      <p:ext uri="{BB962C8B-B14F-4D97-AF65-F5344CB8AC3E}">
        <p14:creationId xmlns:p14="http://schemas.microsoft.com/office/powerpoint/2010/main" val="3497758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ko-KR" dirty="0">
                <a:solidFill>
                  <a:schemeClr val="bg1"/>
                </a:solidFill>
                <a:latin typeface="Arial" panose="020B0604020202020204" pitchFamily="34" charset="0"/>
                <a:ea typeface="굴림" panose="020B0600000101010101" pitchFamily="34" charset="-127"/>
              </a:rPr>
              <a:t>Over </a:t>
            </a:r>
            <a:r>
              <a:rPr lang="en-US" altLang="ko-KR" dirty="0">
                <a:solidFill>
                  <a:schemeClr val="bg1"/>
                </a:solidFill>
                <a:latin typeface="Arial" panose="020B0604020202020204" pitchFamily="34" charset="0"/>
                <a:ea typeface="굴림" panose="020B0600000101010101" pitchFamily="34" charset="-127"/>
              </a:rPr>
              <a:t>the 5-year</a:t>
            </a:r>
            <a:r>
              <a:rPr lang="en-AU" altLang="ko-KR" dirty="0">
                <a:solidFill>
                  <a:schemeClr val="bg1"/>
                </a:solidFill>
                <a:latin typeface="Arial" panose="020B0604020202020204" pitchFamily="34" charset="0"/>
                <a:ea typeface="굴림" panose="020B0600000101010101" pitchFamily="34" charset="-127"/>
              </a:rPr>
              <a:t> follow-up period, patients </a:t>
            </a:r>
            <a:r>
              <a:rPr lang="en-US" altLang="ko-KR" dirty="0">
                <a:solidFill>
                  <a:schemeClr val="bg1"/>
                </a:solidFill>
                <a:latin typeface="Arial" panose="020B0604020202020204" pitchFamily="34" charset="0"/>
                <a:ea typeface="굴림" panose="020B0600000101010101" pitchFamily="34" charset="-127"/>
              </a:rPr>
              <a:t>who underwent surgery in the CIGTS </a:t>
            </a:r>
            <a:r>
              <a:rPr lang="en-AU" altLang="ko-KR" dirty="0">
                <a:solidFill>
                  <a:schemeClr val="bg1"/>
                </a:solidFill>
                <a:latin typeface="Arial" panose="020B0604020202020204" pitchFamily="34" charset="0"/>
                <a:ea typeface="굴림" panose="020B0600000101010101" pitchFamily="34" charset="-127"/>
              </a:rPr>
              <a:t>had a somewhat greater risk of clinically significant VF loss (defined as </a:t>
            </a:r>
            <a:r>
              <a:rPr lang="en-US" altLang="ko-KR" dirty="0">
                <a:solidFill>
                  <a:schemeClr val="bg1"/>
                </a:solidFill>
                <a:latin typeface="Arial" panose="020B0604020202020204" pitchFamily="34" charset="0"/>
                <a:ea typeface="굴림" panose="020B0600000101010101" pitchFamily="34" charset="-127"/>
              </a:rPr>
              <a:t>an increase </a:t>
            </a:r>
            <a:r>
              <a:rPr lang="en-AU" altLang="ko-KR" dirty="0">
                <a:solidFill>
                  <a:schemeClr val="bg1"/>
                </a:solidFill>
                <a:latin typeface="Arial" panose="020B0604020202020204" pitchFamily="34" charset="0"/>
                <a:ea typeface="굴림" panose="020B0600000101010101" pitchFamily="34" charset="-127"/>
              </a:rPr>
              <a:t>of </a:t>
            </a:r>
            <a:r>
              <a:rPr lang="en-US" altLang="ko-KR" dirty="0">
                <a:solidFill>
                  <a:schemeClr val="bg1"/>
                </a:solidFill>
                <a:latin typeface="Arial" panose="020B0604020202020204" pitchFamily="34" charset="0"/>
                <a:ea typeface="굴림" panose="020B0600000101010101" pitchFamily="34" charset="-127"/>
              </a:rPr>
              <a:t>three</a:t>
            </a:r>
            <a:r>
              <a:rPr lang="en-AU" altLang="ko-KR" dirty="0">
                <a:solidFill>
                  <a:schemeClr val="bg1"/>
                </a:solidFill>
                <a:latin typeface="Arial" panose="020B0604020202020204" pitchFamily="34" charset="0"/>
                <a:ea typeface="굴림" panose="020B0600000101010101" pitchFamily="34" charset="-127"/>
              </a:rPr>
              <a:t> or more units in </a:t>
            </a:r>
            <a:r>
              <a:rPr lang="en-US" altLang="ko-KR" dirty="0">
                <a:solidFill>
                  <a:schemeClr val="bg1"/>
                </a:solidFill>
                <a:latin typeface="Arial" panose="020B0604020202020204" pitchFamily="34" charset="0"/>
                <a:ea typeface="굴림" panose="020B0600000101010101" pitchFamily="34" charset="-127"/>
              </a:rPr>
              <a:t>VF </a:t>
            </a:r>
            <a:r>
              <a:rPr lang="en-AU" altLang="ko-KR" dirty="0">
                <a:solidFill>
                  <a:schemeClr val="bg1"/>
                </a:solidFill>
                <a:latin typeface="Arial" panose="020B0604020202020204" pitchFamily="34" charset="0"/>
                <a:ea typeface="굴림" panose="020B0600000101010101" pitchFamily="34" charset="-127"/>
              </a:rPr>
              <a:t>score at any point during follow-up) than did medically treated patients: 13.5% of patients treated surgically and 10.7% of patients treated medically had clinically significant VF loss.</a:t>
            </a:r>
          </a:p>
          <a:p>
            <a:r>
              <a:rPr lang="en-AU" altLang="ko-KR" dirty="0">
                <a:solidFill>
                  <a:schemeClr val="bg1"/>
                </a:solidFill>
                <a:latin typeface="Arial" panose="020B0604020202020204" pitchFamily="34" charset="0"/>
                <a:ea typeface="굴림" panose="020B0600000101010101" pitchFamily="34" charset="-127"/>
              </a:rPr>
              <a:t>This may have been due to the significantly higher rate of cataract extraction in the surgery group (11.6% versus 2.7% at 3 years; p = 0.0001), as patients with cataracts had an increased risk of clinically significant VF loss. However, the association between treatment type and clinically significant VF loss remained marginally significant after adjusting for cataract (odds ratio = 1.33; 95% CI 0.97</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–1.82; p = 0.075).</a:t>
            </a:r>
            <a:endParaRPr lang="en-US" altLang="ko-KR" dirty="0">
              <a:solidFill>
                <a:schemeClr val="bg1"/>
              </a:solidFill>
              <a:latin typeface="Arial" panose="020B0604020202020204" pitchFamily="34" charset="0"/>
              <a:ea typeface="굴림" panose="020B0600000101010101" pitchFamily="34" charset="-127"/>
            </a:endParaRPr>
          </a:p>
          <a:p>
            <a:endParaRPr lang="en-US" altLang="ko-KR"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rPr>
              <a:t>Reference</a:t>
            </a:r>
            <a:endParaRPr lang="en-AU" altLang="ko-KR" b="1" dirty="0">
              <a:solidFill>
                <a:schemeClr val="bg1"/>
              </a:solidFill>
              <a:latin typeface="Arial" panose="020B0604020202020204" pitchFamily="34" charset="0"/>
              <a:ea typeface="굴림" panose="020B0600000101010101" pitchFamily="34" charset="-127"/>
            </a:endParaRPr>
          </a:p>
          <a:p>
            <a:r>
              <a:rPr lang="en-NZ" altLang="ko-KR" sz="1100" dirty="0" err="1">
                <a:solidFill>
                  <a:schemeClr val="bg1"/>
                </a:solidFill>
                <a:latin typeface="Arial" panose="020B0604020202020204" pitchFamily="34" charset="0"/>
                <a:ea typeface="굴림" panose="020B0600000101010101" pitchFamily="34" charset="-127"/>
              </a:rPr>
              <a:t>Lichter</a:t>
            </a:r>
            <a:r>
              <a:rPr lang="en-NZ" altLang="ko-KR" sz="1100" dirty="0">
                <a:solidFill>
                  <a:schemeClr val="bg1"/>
                </a:solidFill>
                <a:latin typeface="Arial" panose="020B0604020202020204" pitchFamily="34" charset="0"/>
                <a:ea typeface="굴림" panose="020B0600000101010101" pitchFamily="34" charset="-127"/>
              </a:rPr>
              <a:t> PR, </a:t>
            </a:r>
            <a:r>
              <a:rPr lang="en-NZ" altLang="ko-KR" sz="1100" dirty="0" err="1">
                <a:solidFill>
                  <a:schemeClr val="bg1"/>
                </a:solidFill>
                <a:latin typeface="Arial" panose="020B0604020202020204" pitchFamily="34" charset="0"/>
                <a:ea typeface="굴림" panose="020B0600000101010101" pitchFamily="34" charset="-127"/>
              </a:rPr>
              <a:t>Musch</a:t>
            </a:r>
            <a:r>
              <a:rPr lang="en-NZ" altLang="ko-KR" sz="1100" dirty="0">
                <a:solidFill>
                  <a:schemeClr val="bg1"/>
                </a:solidFill>
                <a:latin typeface="Arial" panose="020B0604020202020204" pitchFamily="34" charset="0"/>
                <a:ea typeface="굴림" panose="020B0600000101010101" pitchFamily="34" charset="-127"/>
              </a:rPr>
              <a:t> DC, Gillespie BW </a:t>
            </a:r>
            <a:r>
              <a:rPr lang="en-NZ" altLang="ko-KR" sz="1100" i="1" dirty="0">
                <a:solidFill>
                  <a:schemeClr val="bg1"/>
                </a:solidFill>
                <a:latin typeface="Arial" panose="020B0604020202020204" pitchFamily="34" charset="0"/>
                <a:ea typeface="굴림" panose="020B0600000101010101" pitchFamily="34" charset="-127"/>
              </a:rPr>
              <a:t>et al</a:t>
            </a:r>
            <a:r>
              <a:rPr lang="en-NZ" altLang="ko-KR" sz="1100" dirty="0">
                <a:solidFill>
                  <a:schemeClr val="bg1"/>
                </a:solidFill>
                <a:latin typeface="Arial" panose="020B0604020202020204" pitchFamily="34" charset="0"/>
                <a:ea typeface="굴림" panose="020B0600000101010101" pitchFamily="34" charset="-127"/>
              </a:rPr>
              <a:t>.; CIGTS Study Group. Interim clinical outcomes in the Collaborative Initial Glaucoma Treatment Study comparing initial treatment randomized to medications or surgery. </a:t>
            </a:r>
            <a:r>
              <a:rPr lang="en-NZ" altLang="ko-KR" sz="1100" i="1" dirty="0">
                <a:solidFill>
                  <a:schemeClr val="bg1"/>
                </a:solidFill>
                <a:latin typeface="Arial" panose="020B0604020202020204" pitchFamily="34" charset="0"/>
                <a:ea typeface="굴림" panose="020B0600000101010101" pitchFamily="34" charset="-127"/>
              </a:rPr>
              <a:t>Ophthalmology</a:t>
            </a:r>
            <a:r>
              <a:rPr lang="en-NZ" altLang="ko-KR" sz="1100" dirty="0">
                <a:solidFill>
                  <a:schemeClr val="bg1"/>
                </a:solidFill>
                <a:latin typeface="Arial" panose="020B0604020202020204" pitchFamily="34" charset="0"/>
                <a:ea typeface="굴림" panose="020B0600000101010101" pitchFamily="34" charset="-127"/>
              </a:rPr>
              <a:t> 2001; 108: 1943–53.</a:t>
            </a:r>
            <a:r>
              <a:rPr lang="en-AU" altLang="ko-KR" sz="1100" dirty="0">
                <a:solidFill>
                  <a:schemeClr val="bg1"/>
                </a:solidFill>
                <a:latin typeface="Arial" panose="020B0604020202020204" pitchFamily="34" charset="0"/>
                <a:ea typeface="굴림" panose="020B0600000101010101" pitchFamily="34" charset="-127"/>
              </a:rPr>
              <a:t> </a:t>
            </a: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28</a:t>
            </a:fld>
            <a:endParaRPr lang="en-US"/>
          </a:p>
        </p:txBody>
      </p:sp>
    </p:spTree>
    <p:extLst>
      <p:ext uri="{BB962C8B-B14F-4D97-AF65-F5344CB8AC3E}">
        <p14:creationId xmlns:p14="http://schemas.microsoft.com/office/powerpoint/2010/main" val="842696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solidFill>
                  <a:schemeClr val="bg1"/>
                </a:solidFill>
                <a:latin typeface="Arial" panose="020B0604020202020204" pitchFamily="34" charset="0"/>
                <a:ea typeface="굴림" panose="020B0600000101010101" pitchFamily="34" charset="-127"/>
              </a:rPr>
              <a:t>The intraoperative complications of trabeculectomy were evaluated in all 525 surgeries performed (this total includes fellow eye surgeries). The most common complications included intraoperative bleeding in the anterior chamber and buttonhole. </a:t>
            </a:r>
          </a:p>
          <a:p>
            <a:r>
              <a:rPr lang="en-US" altLang="ko-KR" dirty="0">
                <a:solidFill>
                  <a:schemeClr val="bg1"/>
                </a:solidFill>
                <a:latin typeface="Arial" panose="020B0604020202020204" pitchFamily="34" charset="0"/>
                <a:ea typeface="굴림" panose="020B0600000101010101" pitchFamily="34" charset="-127"/>
              </a:rPr>
              <a:t>There were no cases of expulsive choroidal </a:t>
            </a:r>
            <a:r>
              <a:rPr lang="en-US" altLang="ko-KR" dirty="0" err="1">
                <a:solidFill>
                  <a:schemeClr val="bg1"/>
                </a:solidFill>
                <a:latin typeface="Arial" panose="020B0604020202020204" pitchFamily="34" charset="0"/>
                <a:ea typeface="굴림" panose="020B0600000101010101" pitchFamily="34" charset="-127"/>
              </a:rPr>
              <a:t>haemorrhage</a:t>
            </a:r>
            <a:r>
              <a:rPr lang="en-US" altLang="ko-KR" dirty="0">
                <a:solidFill>
                  <a:schemeClr val="bg1"/>
                </a:solidFill>
                <a:latin typeface="Arial" panose="020B0604020202020204" pitchFamily="34" charset="0"/>
                <a:ea typeface="굴림" panose="020B0600000101010101" pitchFamily="34" charset="-127"/>
              </a:rPr>
              <a:t>.</a:t>
            </a:r>
          </a:p>
          <a:p>
            <a:r>
              <a:rPr lang="en-US" altLang="ko-KR" dirty="0">
                <a:solidFill>
                  <a:schemeClr val="bg1"/>
                </a:solidFill>
                <a:latin typeface="Arial" panose="020B0604020202020204" pitchFamily="34" charset="0"/>
                <a:ea typeface="굴림" panose="020B0600000101010101" pitchFamily="34" charset="-127"/>
              </a:rPr>
              <a:t>The most frequent complications reported during the first postoperative month (based on 517 surgeries) were a shallow or flat anterior chamber, encapsulated bleb, ptosis, serous choroidal detachment and anterior chamber bleeding or </a:t>
            </a:r>
            <a:r>
              <a:rPr lang="en-US" altLang="ko-KR" dirty="0" err="1">
                <a:solidFill>
                  <a:schemeClr val="bg1"/>
                </a:solidFill>
                <a:latin typeface="Arial" panose="020B0604020202020204" pitchFamily="34" charset="0"/>
                <a:ea typeface="굴림" panose="020B0600000101010101" pitchFamily="34" charset="-127"/>
              </a:rPr>
              <a:t>hyphema</a:t>
            </a:r>
            <a:r>
              <a:rPr lang="en-US" altLang="ko-KR" dirty="0">
                <a:solidFill>
                  <a:schemeClr val="bg1"/>
                </a:solidFill>
                <a:latin typeface="Arial" panose="020B0604020202020204" pitchFamily="34" charset="0"/>
                <a:ea typeface="굴림" panose="020B0600000101010101" pitchFamily="34" charset="-127"/>
              </a:rPr>
              <a:t>. </a:t>
            </a:r>
          </a:p>
          <a:p>
            <a:endParaRPr lang="en-US" altLang="ko-KR"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rPr>
              <a:t>Reference</a:t>
            </a:r>
            <a:endParaRPr lang="en-AU" altLang="ko-KR" b="1" dirty="0">
              <a:solidFill>
                <a:schemeClr val="bg1"/>
              </a:solidFill>
              <a:latin typeface="Arial" panose="020B0604020202020204" pitchFamily="34" charset="0"/>
              <a:ea typeface="굴림" panose="020B0600000101010101" pitchFamily="34" charset="-127"/>
            </a:endParaRPr>
          </a:p>
          <a:p>
            <a:r>
              <a:rPr lang="en-NZ" altLang="ko-KR" sz="1100"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Lichter</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PR, </a:t>
            </a:r>
            <a:r>
              <a:rPr lang="en-NZ" altLang="ko-KR" sz="1100"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Musch</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DC, Gillespie BW </a:t>
            </a:r>
            <a:r>
              <a:rPr lang="en-NZ" altLang="ko-KR" sz="1100" i="1" dirty="0">
                <a:solidFill>
                  <a:schemeClr val="bg1"/>
                </a:solidFill>
                <a:latin typeface="Arial" panose="020B0604020202020204" pitchFamily="34" charset="0"/>
                <a:ea typeface="굴림" panose="020B0600000101010101" pitchFamily="34" charset="-127"/>
                <a:cs typeface="Times New Roman" panose="02020603050405020304" pitchFamily="18" charset="0"/>
              </a:rPr>
              <a:t>et al</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CIGTS Study Group. Interim clinical outcomes in the Collaborative Initial Glaucoma Treatment Study comparing initial treatment randomized to medications or surgery. </a:t>
            </a:r>
            <a:r>
              <a:rPr lang="en-NZ" altLang="ko-KR" sz="1100" i="1" dirty="0">
                <a:solidFill>
                  <a:schemeClr val="bg1"/>
                </a:solidFill>
                <a:latin typeface="Arial" panose="020B0604020202020204" pitchFamily="34" charset="0"/>
                <a:ea typeface="굴림" panose="020B0600000101010101" pitchFamily="34" charset="-127"/>
                <a:cs typeface="Times New Roman" panose="02020603050405020304" pitchFamily="18" charset="0"/>
              </a:rPr>
              <a:t>Ophthalmology</a:t>
            </a:r>
            <a:r>
              <a:rPr lang="en-NZ" altLang="ko-KR" sz="1100" dirty="0">
                <a:solidFill>
                  <a:schemeClr val="bg1"/>
                </a:solidFill>
                <a:latin typeface="Arial" panose="020B0604020202020204" pitchFamily="34" charset="0"/>
                <a:ea typeface="굴림" panose="020B0600000101010101" pitchFamily="34" charset="-127"/>
                <a:cs typeface="Times New Roman" panose="02020603050405020304" pitchFamily="18" charset="0"/>
              </a:rPr>
              <a:t> 2001; 108: 1943–53.</a:t>
            </a:r>
            <a:r>
              <a:rPr lang="en-AU" altLang="ko-KR" sz="1100" dirty="0">
                <a:solidFill>
                  <a:schemeClr val="bg1"/>
                </a:solidFill>
                <a:latin typeface="Arial" panose="020B0604020202020204" pitchFamily="34" charset="0"/>
                <a:ea typeface="굴림" panose="020B0600000101010101" pitchFamily="34" charset="-127"/>
              </a:rPr>
              <a:t> </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29</a:t>
            </a:fld>
            <a:endParaRPr lang="en-US"/>
          </a:p>
        </p:txBody>
      </p:sp>
    </p:spTree>
    <p:extLst>
      <p:ext uri="{BB962C8B-B14F-4D97-AF65-F5344CB8AC3E}">
        <p14:creationId xmlns:p14="http://schemas.microsoft.com/office/powerpoint/2010/main" val="1588855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ko-KR"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cs typeface="Arial" panose="020B0604020202020204" pitchFamily="34" charset="0"/>
              </a:rPr>
              <a:t>References</a:t>
            </a:r>
          </a:p>
          <a:p>
            <a:pPr marL="228600" indent="-228600">
              <a:buFont typeface="+mj-lt"/>
              <a:buAutoNum type="arabicPeriod"/>
            </a:pPr>
            <a:r>
              <a:rPr lang="en-US" altLang="ko-KR" dirty="0" err="1">
                <a:solidFill>
                  <a:schemeClr val="bg1"/>
                </a:solidFill>
                <a:latin typeface="Arial" panose="020B0604020202020204" pitchFamily="34" charset="0"/>
                <a:ea typeface="굴림" panose="020B0600000101010101" pitchFamily="34" charset="-127"/>
                <a:cs typeface="Arial" panose="020B0604020202020204" pitchFamily="34" charset="0"/>
              </a:rPr>
              <a:t>Kass</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 MA, Heuer DK, Higginbotham EJ </a:t>
            </a:r>
            <a:r>
              <a:rPr lang="en-US" altLang="ko-KR" i="1" dirty="0">
                <a:solidFill>
                  <a:schemeClr val="bg1"/>
                </a:solidFill>
                <a:latin typeface="Arial" panose="020B0604020202020204" pitchFamily="34" charset="0"/>
                <a:ea typeface="굴림" panose="020B0600000101010101" pitchFamily="34" charset="-127"/>
                <a:cs typeface="Arial" panose="020B0604020202020204" pitchFamily="34" charset="0"/>
              </a:rPr>
              <a:t>et al</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 The Ocular Hypertension Treatment Study: a randomized clinical trial determines that topical ocular hypotensive medication delays or prevents the onset of primary open-angle glaucoma. </a:t>
            </a:r>
            <a:r>
              <a:rPr lang="en-US" altLang="ko-KR" i="1" dirty="0">
                <a:solidFill>
                  <a:schemeClr val="bg1"/>
                </a:solidFill>
                <a:latin typeface="Arial" panose="020B0604020202020204" pitchFamily="34" charset="0"/>
                <a:ea typeface="굴림" panose="020B0600000101010101" pitchFamily="34" charset="-127"/>
                <a:cs typeface="Arial" panose="020B0604020202020204" pitchFamily="34" charset="0"/>
              </a:rPr>
              <a:t>Arch </a:t>
            </a:r>
            <a:r>
              <a:rPr lang="en-US" altLang="ko-KR" i="1" dirty="0" err="1">
                <a:solidFill>
                  <a:schemeClr val="bg1"/>
                </a:solidFill>
                <a:latin typeface="Arial" panose="020B0604020202020204" pitchFamily="34" charset="0"/>
                <a:ea typeface="굴림" panose="020B0600000101010101" pitchFamily="34" charset="-127"/>
                <a:cs typeface="Arial" panose="020B0604020202020204" pitchFamily="34" charset="0"/>
              </a:rPr>
              <a:t>Ophthalmol</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 2002; 120: 701–13.</a:t>
            </a:r>
          </a:p>
          <a:p>
            <a:pPr marL="228600" indent="-228600">
              <a:buFont typeface="+mj-lt"/>
              <a:buAutoNum type="arabicPeriod"/>
            </a:pPr>
            <a:r>
              <a:rPr lang="en-NZ" altLang="ko-KR" dirty="0" err="1">
                <a:solidFill>
                  <a:schemeClr val="bg1"/>
                </a:solidFill>
                <a:latin typeface="Arial" panose="020B0604020202020204" pitchFamily="34" charset="0"/>
                <a:ea typeface="굴림" panose="020B0600000101010101" pitchFamily="34" charset="-127"/>
                <a:cs typeface="Arial" panose="020B0604020202020204" pitchFamily="34" charset="0"/>
              </a:rPr>
              <a:t>Heijl</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A, </a:t>
            </a:r>
            <a:r>
              <a:rPr lang="en-NZ" altLang="ko-KR" dirty="0" err="1">
                <a:solidFill>
                  <a:schemeClr val="bg1"/>
                </a:solidFill>
                <a:latin typeface="Arial" panose="020B0604020202020204" pitchFamily="34" charset="0"/>
                <a:ea typeface="굴림" panose="020B0600000101010101" pitchFamily="34" charset="-127"/>
                <a:cs typeface="Arial" panose="020B0604020202020204" pitchFamily="34" charset="0"/>
              </a:rPr>
              <a:t>Leske</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MC, Bengtsson B, Hyman L, Bengtsson B, Hussein M; Early Manifest Glaucoma Trial Group. Reduction of intraocular pressure and glaucoma progression: results from the Early Manifest Glaucoma Trial. </a:t>
            </a:r>
            <a:r>
              <a:rPr lang="en-NZ" altLang="ko-KR" i="1" dirty="0">
                <a:solidFill>
                  <a:schemeClr val="bg1"/>
                </a:solidFill>
                <a:latin typeface="Arial" panose="020B0604020202020204" pitchFamily="34" charset="0"/>
                <a:ea typeface="굴림" panose="020B0600000101010101" pitchFamily="34" charset="-127"/>
                <a:cs typeface="Arial" panose="020B0604020202020204" pitchFamily="34" charset="0"/>
              </a:rPr>
              <a:t>Arch </a:t>
            </a:r>
            <a:r>
              <a:rPr lang="en-NZ" altLang="ko-KR" i="1" dirty="0" err="1">
                <a:solidFill>
                  <a:schemeClr val="bg1"/>
                </a:solidFill>
                <a:latin typeface="Arial" panose="020B0604020202020204" pitchFamily="34" charset="0"/>
                <a:ea typeface="굴림" panose="020B0600000101010101" pitchFamily="34" charset="-127"/>
                <a:cs typeface="Arial" panose="020B0604020202020204" pitchFamily="34" charset="0"/>
              </a:rPr>
              <a:t>Ophthalmol</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2002; 120: 1268–79.</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 </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a:t>
            </a:r>
          </a:p>
          <a:p>
            <a:pPr marL="228600" indent="-228600">
              <a:buFont typeface="+mj-lt"/>
              <a:buAutoNum type="arabicPeriod"/>
            </a:pP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Collaborative Normal-Tension Glaucoma Study Group. Comparison of glaucomatous progression between untreated patients with normal-tension glaucoma and patients with therapeutically reduced intraocular pressures. </a:t>
            </a:r>
            <a:r>
              <a:rPr lang="en-US" altLang="ko-KR" i="1" dirty="0">
                <a:solidFill>
                  <a:schemeClr val="bg1"/>
                </a:solidFill>
                <a:latin typeface="Arial" panose="020B0604020202020204" pitchFamily="34" charset="0"/>
                <a:ea typeface="굴림" panose="020B0600000101010101" pitchFamily="34" charset="-127"/>
                <a:cs typeface="Arial" panose="020B0604020202020204" pitchFamily="34" charset="0"/>
              </a:rPr>
              <a:t>Am J </a:t>
            </a:r>
            <a:r>
              <a:rPr lang="en-US" altLang="ko-KR" i="1" dirty="0" err="1">
                <a:solidFill>
                  <a:schemeClr val="bg1"/>
                </a:solidFill>
                <a:latin typeface="Arial" panose="020B0604020202020204" pitchFamily="34" charset="0"/>
                <a:ea typeface="굴림" panose="020B0600000101010101" pitchFamily="34" charset="-127"/>
                <a:cs typeface="Arial" panose="020B0604020202020204" pitchFamily="34" charset="0"/>
              </a:rPr>
              <a:t>Ophthalmol</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 1998; 126: 487–97.</a:t>
            </a:r>
          </a:p>
          <a:p>
            <a:pPr marL="228600" indent="-228600">
              <a:buFont typeface="+mj-lt"/>
              <a:buAutoNum type="arabicPeriod"/>
            </a:pPr>
            <a:r>
              <a:rPr lang="en-NZ" altLang="ko-KR" dirty="0" err="1">
                <a:solidFill>
                  <a:schemeClr val="bg1"/>
                </a:solidFill>
                <a:latin typeface="Arial" panose="020B0604020202020204" pitchFamily="34" charset="0"/>
                <a:ea typeface="굴림" panose="020B0600000101010101" pitchFamily="34" charset="-127"/>
                <a:cs typeface="Arial" panose="020B0604020202020204" pitchFamily="34" charset="0"/>
              </a:rPr>
              <a:t>Lichter</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PR, </a:t>
            </a:r>
            <a:r>
              <a:rPr lang="en-NZ" altLang="ko-KR" dirty="0" err="1">
                <a:solidFill>
                  <a:schemeClr val="bg1"/>
                </a:solidFill>
                <a:latin typeface="Arial" panose="020B0604020202020204" pitchFamily="34" charset="0"/>
                <a:ea typeface="굴림" panose="020B0600000101010101" pitchFamily="34" charset="-127"/>
                <a:cs typeface="Arial" panose="020B0604020202020204" pitchFamily="34" charset="0"/>
              </a:rPr>
              <a:t>Musch</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DC, Gillespie BW </a:t>
            </a:r>
            <a:r>
              <a:rPr lang="en-NZ" altLang="ko-KR" i="1" dirty="0">
                <a:solidFill>
                  <a:schemeClr val="bg1"/>
                </a:solidFill>
                <a:latin typeface="Arial" panose="020B0604020202020204" pitchFamily="34" charset="0"/>
                <a:ea typeface="굴림" panose="020B0600000101010101" pitchFamily="34" charset="-127"/>
                <a:cs typeface="Arial" panose="020B0604020202020204" pitchFamily="34" charset="0"/>
              </a:rPr>
              <a:t>et al</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CIGTS Study Group. Interim clinical outcomes in the Collaborative Initial Glaucoma Treatment Study comparing initial treatment randomized to medications or surgery. </a:t>
            </a:r>
            <a:r>
              <a:rPr lang="en-NZ" altLang="ko-KR" i="1" dirty="0">
                <a:solidFill>
                  <a:schemeClr val="bg1"/>
                </a:solidFill>
                <a:latin typeface="Arial" panose="020B0604020202020204" pitchFamily="34" charset="0"/>
                <a:ea typeface="굴림" panose="020B0600000101010101" pitchFamily="34" charset="-127"/>
                <a:cs typeface="Arial" panose="020B0604020202020204" pitchFamily="34" charset="0"/>
              </a:rPr>
              <a:t>Ophthalmology</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2001; 108: 1943–53.</a:t>
            </a:r>
          </a:p>
          <a:p>
            <a:pPr marL="228600" indent="-228600">
              <a:buFont typeface="+mj-lt"/>
              <a:buAutoNum type="arabicPeriod"/>
            </a:pP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T</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he AGIS Investigators.</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 </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The Advanced Glaucoma Intervention Study (AGIS). 7. The relationship between control of intraocular pressure and visual field deterioration. </a:t>
            </a:r>
            <a:r>
              <a:rPr lang="en-AU" altLang="ko-KR" i="1" dirty="0">
                <a:solidFill>
                  <a:schemeClr val="bg1"/>
                </a:solidFill>
                <a:latin typeface="Arial" panose="020B0604020202020204" pitchFamily="34" charset="0"/>
                <a:ea typeface="굴림" panose="020B0600000101010101" pitchFamily="34" charset="-127"/>
                <a:cs typeface="Arial" panose="020B0604020202020204" pitchFamily="34" charset="0"/>
              </a:rPr>
              <a:t>Am J </a:t>
            </a:r>
            <a:r>
              <a:rPr lang="en-AU" altLang="ko-KR" i="1" dirty="0" err="1">
                <a:solidFill>
                  <a:schemeClr val="bg1"/>
                </a:solidFill>
                <a:latin typeface="Arial" panose="020B0604020202020204" pitchFamily="34" charset="0"/>
                <a:ea typeface="굴림" panose="020B0600000101010101" pitchFamily="34" charset="-127"/>
                <a:cs typeface="Arial" panose="020B0604020202020204" pitchFamily="34" charset="0"/>
              </a:rPr>
              <a:t>Ophthalmol</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 2000;</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 </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130:</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 </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429</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40.</a:t>
            </a:r>
          </a:p>
          <a:p>
            <a:pPr marL="228600" indent="-228600">
              <a:buFont typeface="+mj-lt"/>
              <a:buAutoNum type="arabicPeriod"/>
            </a:pPr>
            <a:r>
              <a:rPr lang="en-US" altLang="ko-KR" dirty="0" err="1">
                <a:solidFill>
                  <a:schemeClr val="bg1"/>
                </a:solidFill>
                <a:latin typeface="Arial" panose="020B0604020202020204" pitchFamily="34" charset="0"/>
                <a:ea typeface="Gulim" panose="020B0600000101010101" pitchFamily="34" charset="-127"/>
                <a:cs typeface="Arial" panose="020B0604020202020204" pitchFamily="34" charset="0"/>
              </a:rPr>
              <a:t>Azuara</a:t>
            </a:r>
            <a:r>
              <a:rPr lang="en-US" altLang="ko-KR" dirty="0">
                <a:solidFill>
                  <a:schemeClr val="bg1"/>
                </a:solidFill>
                <a:latin typeface="Arial" panose="020B0604020202020204" pitchFamily="34" charset="0"/>
                <a:ea typeface="Gulim" panose="020B0600000101010101" pitchFamily="34" charset="-127"/>
                <a:cs typeface="Arial" panose="020B0604020202020204" pitchFamily="34" charset="0"/>
              </a:rPr>
              <a:t>-Blanco, Burr J, Ramsay C, Cooper D, Foster PJ, Friedman DS, </a:t>
            </a:r>
            <a:r>
              <a:rPr lang="en-US" altLang="ko-KR" i="1" dirty="0">
                <a:solidFill>
                  <a:schemeClr val="bg1"/>
                </a:solidFill>
                <a:latin typeface="Arial" panose="020B0604020202020204" pitchFamily="34" charset="0"/>
                <a:ea typeface="Gulim" panose="020B0600000101010101" pitchFamily="34" charset="-127"/>
                <a:cs typeface="Arial" panose="020B0604020202020204" pitchFamily="34" charset="0"/>
              </a:rPr>
              <a:t>et </a:t>
            </a:r>
            <a:r>
              <a:rPr lang="en-US" altLang="ko-KR" dirty="0">
                <a:solidFill>
                  <a:schemeClr val="bg1"/>
                </a:solidFill>
                <a:latin typeface="Arial" panose="020B0604020202020204" pitchFamily="34" charset="0"/>
                <a:ea typeface="Gulim" panose="020B0600000101010101" pitchFamily="34" charset="-127"/>
                <a:cs typeface="Arial" panose="020B0604020202020204" pitchFamily="34" charset="0"/>
              </a:rPr>
              <a:t>al. Effectiveness of early lens extraction for the treatment of primary angle-closure glaucoma (EAGLE): a randomized controlled trial. Lancet 2016;388:1389-97. </a:t>
            </a:r>
          </a:p>
          <a:p>
            <a:pPr marL="228600" indent="-228600">
              <a:buFont typeface="+mj-lt"/>
              <a:buAutoNum type="arabicPeriod"/>
            </a:pPr>
            <a:r>
              <a:rPr lang="en-US" altLang="ko-KR" sz="1200" dirty="0">
                <a:solidFill>
                  <a:schemeClr val="bg1"/>
                </a:solidFill>
                <a:latin typeface="Arial" panose="020B0604020202020204" pitchFamily="34" charset="0"/>
                <a:ea typeface="Gulim" panose="020B0600000101010101" pitchFamily="34" charset="-127"/>
              </a:rPr>
              <a:t>He M, Jiang Y, Huang S, Chang DS, Munoz B, Aung T, </a:t>
            </a:r>
            <a:r>
              <a:rPr lang="en-US" altLang="ko-KR" sz="1200" i="1" dirty="0">
                <a:solidFill>
                  <a:schemeClr val="bg1"/>
                </a:solidFill>
                <a:latin typeface="Arial" panose="020B0604020202020204" pitchFamily="34" charset="0"/>
                <a:ea typeface="Gulim" panose="020B0600000101010101" pitchFamily="34" charset="-127"/>
              </a:rPr>
              <a:t>et al</a:t>
            </a:r>
            <a:r>
              <a:rPr lang="en-US" altLang="ko-KR" sz="1200" dirty="0">
                <a:solidFill>
                  <a:schemeClr val="bg1"/>
                </a:solidFill>
                <a:latin typeface="Arial" panose="020B0604020202020204" pitchFamily="34" charset="0"/>
                <a:ea typeface="Gulim" panose="020B0600000101010101" pitchFamily="34" charset="-127"/>
              </a:rPr>
              <a:t>. Laser peripheral iridotomy for the prevention of angle closure: a single-</a:t>
            </a:r>
            <a:r>
              <a:rPr lang="en-US" altLang="ko-KR" sz="1200" dirty="0" err="1">
                <a:solidFill>
                  <a:schemeClr val="bg1"/>
                </a:solidFill>
                <a:latin typeface="Arial" panose="020B0604020202020204" pitchFamily="34" charset="0"/>
                <a:ea typeface="Gulim" panose="020B0600000101010101" pitchFamily="34" charset="-127"/>
              </a:rPr>
              <a:t>centre</a:t>
            </a:r>
            <a:r>
              <a:rPr lang="en-US" altLang="ko-KR" sz="1200" dirty="0">
                <a:solidFill>
                  <a:schemeClr val="bg1"/>
                </a:solidFill>
                <a:latin typeface="Arial" panose="020B0604020202020204" pitchFamily="34" charset="0"/>
                <a:ea typeface="Gulim" panose="020B0600000101010101" pitchFamily="34" charset="-127"/>
              </a:rPr>
              <a:t>, randomized controlled trial. Lancet 2019;393:1609-1618</a:t>
            </a:r>
          </a:p>
          <a:p>
            <a:pPr marL="228600" indent="-228600">
              <a:buFont typeface="+mj-lt"/>
              <a:buAutoNum type="arabicPeriod"/>
            </a:pPr>
            <a:r>
              <a:rPr lang="en-US" sz="1200" dirty="0" err="1">
                <a:solidFill>
                  <a:schemeClr val="bg1"/>
                </a:solidFill>
                <a:latin typeface="Arial" panose="020B0604020202020204" pitchFamily="34" charset="0"/>
                <a:ea typeface="Gulim" panose="020B0600000101010101" pitchFamily="34" charset="-127"/>
              </a:rPr>
              <a:t>Gazzard</a:t>
            </a:r>
            <a:r>
              <a:rPr lang="en-US" sz="1200" dirty="0">
                <a:solidFill>
                  <a:schemeClr val="bg1"/>
                </a:solidFill>
                <a:latin typeface="Arial" panose="020B0604020202020204" pitchFamily="34" charset="0"/>
                <a:ea typeface="Gulim" panose="020B0600000101010101" pitchFamily="34" charset="-127"/>
              </a:rPr>
              <a:t> G, </a:t>
            </a:r>
            <a:r>
              <a:rPr lang="en-US" sz="1200" dirty="0" err="1">
                <a:solidFill>
                  <a:schemeClr val="bg1"/>
                </a:solidFill>
                <a:latin typeface="Arial" panose="020B0604020202020204" pitchFamily="34" charset="0"/>
                <a:ea typeface="Gulim" panose="020B0600000101010101" pitchFamily="34" charset="-127"/>
              </a:rPr>
              <a:t>Konstantakopoulou</a:t>
            </a:r>
            <a:r>
              <a:rPr lang="en-US" sz="1200" dirty="0">
                <a:solidFill>
                  <a:schemeClr val="bg1"/>
                </a:solidFill>
                <a:latin typeface="Arial" panose="020B0604020202020204" pitchFamily="34" charset="0"/>
                <a:ea typeface="Gulim" panose="020B0600000101010101" pitchFamily="34" charset="-127"/>
              </a:rPr>
              <a:t> E, </a:t>
            </a:r>
            <a:r>
              <a:rPr lang="en-US" sz="1200" dirty="0" err="1">
                <a:solidFill>
                  <a:schemeClr val="bg1"/>
                </a:solidFill>
                <a:latin typeface="Arial" panose="020B0604020202020204" pitchFamily="34" charset="0"/>
                <a:ea typeface="Gulim" panose="020B0600000101010101" pitchFamily="34" charset="-127"/>
              </a:rPr>
              <a:t>Garway</a:t>
            </a:r>
            <a:r>
              <a:rPr lang="en-US" sz="1200" dirty="0">
                <a:solidFill>
                  <a:schemeClr val="bg1"/>
                </a:solidFill>
                <a:latin typeface="Arial" panose="020B0604020202020204" pitchFamily="34" charset="0"/>
                <a:ea typeface="Gulim" panose="020B0600000101010101" pitchFamily="34" charset="-127"/>
              </a:rPr>
              <a:t>-Heath D, Garg A, </a:t>
            </a:r>
            <a:r>
              <a:rPr lang="en-US" sz="1200" dirty="0" err="1">
                <a:solidFill>
                  <a:schemeClr val="bg1"/>
                </a:solidFill>
                <a:latin typeface="Arial" panose="020B0604020202020204" pitchFamily="34" charset="0"/>
                <a:ea typeface="Gulim" panose="020B0600000101010101" pitchFamily="34" charset="-127"/>
              </a:rPr>
              <a:t>Vickerstaff</a:t>
            </a:r>
            <a:r>
              <a:rPr lang="en-US" sz="1200" dirty="0">
                <a:solidFill>
                  <a:schemeClr val="bg1"/>
                </a:solidFill>
                <a:latin typeface="Arial" panose="020B0604020202020204" pitchFamily="34" charset="0"/>
                <a:ea typeface="Gulim" panose="020B0600000101010101" pitchFamily="34" charset="-127"/>
              </a:rPr>
              <a:t> V, Hunter R, et al. Selective laser trabeculoplasty versus eye drops for first-line treatment of ocular hypertension and glaucoma (</a:t>
            </a:r>
            <a:r>
              <a:rPr lang="en-US" sz="1200" dirty="0" err="1">
                <a:solidFill>
                  <a:schemeClr val="bg1"/>
                </a:solidFill>
                <a:latin typeface="Arial" panose="020B0604020202020204" pitchFamily="34" charset="0"/>
                <a:ea typeface="Gulim" panose="020B0600000101010101" pitchFamily="34" charset="-127"/>
              </a:rPr>
              <a:t>LiGHT</a:t>
            </a:r>
            <a:r>
              <a:rPr lang="en-US" sz="1200" dirty="0">
                <a:solidFill>
                  <a:schemeClr val="bg1"/>
                </a:solidFill>
                <a:latin typeface="Arial" panose="020B0604020202020204" pitchFamily="34" charset="0"/>
                <a:ea typeface="Gulim" panose="020B0600000101010101" pitchFamily="34" charset="-127"/>
              </a:rPr>
              <a:t>): a </a:t>
            </a:r>
            <a:r>
              <a:rPr lang="en-US" sz="1200" dirty="0" err="1">
                <a:solidFill>
                  <a:schemeClr val="bg1"/>
                </a:solidFill>
                <a:latin typeface="Arial" panose="020B0604020202020204" pitchFamily="34" charset="0"/>
                <a:ea typeface="Gulim" panose="020B0600000101010101" pitchFamily="34" charset="-127"/>
              </a:rPr>
              <a:t>multicentre</a:t>
            </a:r>
            <a:r>
              <a:rPr lang="en-US" sz="1200" dirty="0">
                <a:solidFill>
                  <a:schemeClr val="bg1"/>
                </a:solidFill>
                <a:latin typeface="Arial" panose="020B0604020202020204" pitchFamily="34" charset="0"/>
                <a:ea typeface="Gulim" panose="020B0600000101010101" pitchFamily="34" charset="-127"/>
              </a:rPr>
              <a:t> randomized controlled trial. </a:t>
            </a:r>
            <a:r>
              <a:rPr lang="en-US" altLang="ko-KR" sz="1200" dirty="0">
                <a:solidFill>
                  <a:schemeClr val="bg1"/>
                </a:solidFill>
                <a:latin typeface="Arial" panose="020B0604020202020204" pitchFamily="34" charset="0"/>
                <a:ea typeface="Gulim" panose="020B0600000101010101" pitchFamily="34" charset="-127"/>
              </a:rPr>
              <a:t>Lancet 2019;393:1505-16.</a:t>
            </a:r>
            <a:endParaRPr lang="en-US" dirty="0">
              <a:solidFill>
                <a:schemeClr val="bg1"/>
              </a:solidFill>
            </a:endParaRP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3</a:t>
            </a:fld>
            <a:endParaRPr lang="en-US"/>
          </a:p>
        </p:txBody>
      </p:sp>
    </p:spTree>
    <p:extLst>
      <p:ext uri="{BB962C8B-B14F-4D97-AF65-F5344CB8AC3E}">
        <p14:creationId xmlns:p14="http://schemas.microsoft.com/office/powerpoint/2010/main" val="3534489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ko-KR" dirty="0">
                <a:solidFill>
                  <a:schemeClr val="bg1"/>
                </a:solidFill>
                <a:latin typeface="Arial" panose="020B0604020202020204" pitchFamily="34" charset="0"/>
                <a:ea typeface="굴림" panose="020B0600000101010101" pitchFamily="34" charset="-127"/>
              </a:rPr>
              <a:t>A target IOP reduction of </a:t>
            </a:r>
            <a:r>
              <a:rPr lang="en-US" altLang="ko-KR" u="sng" dirty="0">
                <a:solidFill>
                  <a:schemeClr val="bg1"/>
                </a:solidFill>
                <a:latin typeface="Arial" panose="020B0604020202020204" pitchFamily="34" charset="0"/>
                <a:ea typeface="굴림" panose="020B0600000101010101" pitchFamily="34" charset="-127"/>
              </a:rPr>
              <a:t>&gt;</a:t>
            </a:r>
            <a:r>
              <a:rPr lang="en-AU" altLang="ko-KR" dirty="0">
                <a:solidFill>
                  <a:schemeClr val="bg1"/>
                </a:solidFill>
                <a:latin typeface="Arial" panose="020B0604020202020204" pitchFamily="34" charset="0"/>
                <a:ea typeface="굴림" panose="020B0600000101010101" pitchFamily="34" charset="-127"/>
              </a:rPr>
              <a:t> 25% from baseline was required for a patient with baseline IOP of 25 mmHg and no field damage; if minor field damage (scored as 5) was present, the target was a </a:t>
            </a:r>
            <a:r>
              <a:rPr lang="en-US" altLang="ko-KR" u="sng" dirty="0">
                <a:solidFill>
                  <a:schemeClr val="bg1"/>
                </a:solidFill>
                <a:latin typeface="Arial" panose="020B0604020202020204" pitchFamily="34" charset="0"/>
                <a:ea typeface="굴림" panose="020B0600000101010101" pitchFamily="34" charset="-127"/>
              </a:rPr>
              <a:t>&gt;</a:t>
            </a:r>
            <a:r>
              <a:rPr lang="en-AU" altLang="ko-KR" dirty="0">
                <a:solidFill>
                  <a:schemeClr val="bg1"/>
                </a:solidFill>
                <a:latin typeface="Arial" panose="020B0604020202020204" pitchFamily="34" charset="0"/>
                <a:ea typeface="굴림" panose="020B0600000101010101" pitchFamily="34" charset="-127"/>
              </a:rPr>
              <a:t> 30% reduction from baseline IOP.</a:t>
            </a:r>
            <a:endParaRPr lang="en-US" altLang="ko-KR" dirty="0">
              <a:solidFill>
                <a:schemeClr val="bg1"/>
              </a:solidFill>
              <a:latin typeface="Arial" panose="020B0604020202020204" pitchFamily="34" charset="0"/>
              <a:ea typeface="굴림" panose="020B0600000101010101" pitchFamily="34" charset="-127"/>
            </a:endParaRPr>
          </a:p>
          <a:p>
            <a:endParaRPr lang="en-US" altLang="ko-KR" b="1"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rPr>
              <a:t>Reference</a:t>
            </a:r>
            <a:endParaRPr lang="en-AU" altLang="ko-KR" b="1" dirty="0">
              <a:solidFill>
                <a:schemeClr val="bg1"/>
              </a:solidFill>
              <a:latin typeface="Arial" panose="020B0604020202020204" pitchFamily="34" charset="0"/>
              <a:ea typeface="굴림" panose="020B0600000101010101" pitchFamily="34" charset="-127"/>
            </a:endParaRPr>
          </a:p>
          <a:p>
            <a:r>
              <a:rPr lang="en-NZ" altLang="ko-KR"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Lichter</a:t>
            </a:r>
            <a:r>
              <a:rPr lang="en-NZ" altLang="ko-KR" dirty="0">
                <a:solidFill>
                  <a:schemeClr val="bg1"/>
                </a:solidFill>
                <a:latin typeface="Arial" panose="020B0604020202020204" pitchFamily="34" charset="0"/>
                <a:ea typeface="굴림" panose="020B0600000101010101" pitchFamily="34" charset="-127"/>
                <a:cs typeface="Times New Roman" panose="02020603050405020304" pitchFamily="18" charset="0"/>
              </a:rPr>
              <a:t> PR, </a:t>
            </a:r>
            <a:r>
              <a:rPr lang="en-NZ" altLang="ko-KR" dirty="0" err="1">
                <a:solidFill>
                  <a:schemeClr val="bg1"/>
                </a:solidFill>
                <a:latin typeface="Arial" panose="020B0604020202020204" pitchFamily="34" charset="0"/>
                <a:ea typeface="굴림" panose="020B0600000101010101" pitchFamily="34" charset="-127"/>
                <a:cs typeface="Times New Roman" panose="02020603050405020304" pitchFamily="18" charset="0"/>
              </a:rPr>
              <a:t>Musch</a:t>
            </a:r>
            <a:r>
              <a:rPr lang="en-NZ" altLang="ko-KR" dirty="0">
                <a:solidFill>
                  <a:schemeClr val="bg1"/>
                </a:solidFill>
                <a:latin typeface="Arial" panose="020B0604020202020204" pitchFamily="34" charset="0"/>
                <a:ea typeface="굴림" panose="020B0600000101010101" pitchFamily="34" charset="-127"/>
                <a:cs typeface="Times New Roman" panose="02020603050405020304" pitchFamily="18" charset="0"/>
              </a:rPr>
              <a:t> DC, Gillespie BW </a:t>
            </a:r>
            <a:r>
              <a:rPr lang="en-NZ" altLang="ko-KR" i="1" dirty="0">
                <a:solidFill>
                  <a:schemeClr val="bg1"/>
                </a:solidFill>
                <a:latin typeface="Arial" panose="020B0604020202020204" pitchFamily="34" charset="0"/>
                <a:ea typeface="굴림" panose="020B0600000101010101" pitchFamily="34" charset="-127"/>
                <a:cs typeface="Times New Roman" panose="02020603050405020304" pitchFamily="18" charset="0"/>
              </a:rPr>
              <a:t>et al</a:t>
            </a:r>
            <a:r>
              <a:rPr lang="en-NZ" altLang="ko-KR" dirty="0">
                <a:solidFill>
                  <a:schemeClr val="bg1"/>
                </a:solidFill>
                <a:latin typeface="Arial" panose="020B0604020202020204" pitchFamily="34" charset="0"/>
                <a:ea typeface="굴림" panose="020B0600000101010101" pitchFamily="34" charset="-127"/>
                <a:cs typeface="Times New Roman" panose="02020603050405020304" pitchFamily="18" charset="0"/>
              </a:rPr>
              <a:t>.; CIGTS Study Group. Interim clinical outcomes in the Collaborative Initial Glaucoma Treatment Study comparing initial treatment randomized to medications or surgery. </a:t>
            </a:r>
            <a:r>
              <a:rPr lang="en-NZ" altLang="ko-KR" i="1" dirty="0">
                <a:solidFill>
                  <a:schemeClr val="bg1"/>
                </a:solidFill>
                <a:latin typeface="Arial" panose="020B0604020202020204" pitchFamily="34" charset="0"/>
                <a:ea typeface="굴림" panose="020B0600000101010101" pitchFamily="34" charset="-127"/>
                <a:cs typeface="Times New Roman" panose="02020603050405020304" pitchFamily="18" charset="0"/>
              </a:rPr>
              <a:t>Ophthalmology</a:t>
            </a:r>
            <a:r>
              <a:rPr lang="en-NZ" altLang="ko-KR" dirty="0">
                <a:solidFill>
                  <a:schemeClr val="bg1"/>
                </a:solidFill>
                <a:latin typeface="Arial" panose="020B0604020202020204" pitchFamily="34" charset="0"/>
                <a:ea typeface="굴림" panose="020B0600000101010101" pitchFamily="34" charset="-127"/>
                <a:cs typeface="Times New Roman" panose="02020603050405020304" pitchFamily="18" charset="0"/>
              </a:rPr>
              <a:t> 2001; 108: 1943–53.</a:t>
            </a:r>
            <a:r>
              <a:rPr lang="en-AU" altLang="ko-KR" dirty="0">
                <a:solidFill>
                  <a:schemeClr val="bg1"/>
                </a:solidFill>
                <a:latin typeface="Arial" panose="020B0604020202020204" pitchFamily="34" charset="0"/>
                <a:ea typeface="굴림" panose="020B0600000101010101" pitchFamily="34" charset="-127"/>
              </a:rPr>
              <a:t> </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30</a:t>
            </a:fld>
            <a:endParaRPr lang="en-US"/>
          </a:p>
        </p:txBody>
      </p:sp>
    </p:spTree>
    <p:extLst>
      <p:ext uri="{BB962C8B-B14F-4D97-AF65-F5344CB8AC3E}">
        <p14:creationId xmlns:p14="http://schemas.microsoft.com/office/powerpoint/2010/main" val="3502348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b="1" dirty="0">
                <a:solidFill>
                  <a:schemeClr val="bg1"/>
                </a:solidFill>
                <a:latin typeface="Arial" panose="020B0604020202020204" pitchFamily="34" charset="0"/>
                <a:ea typeface="굴림" panose="020B0600000101010101" pitchFamily="34" charset="-127"/>
              </a:rPr>
              <a:t>Reference</a:t>
            </a:r>
            <a:endParaRPr lang="en-AU" altLang="ko-KR" b="1" dirty="0">
              <a:solidFill>
                <a:schemeClr val="bg1"/>
              </a:solidFill>
              <a:latin typeface="Arial" panose="020B0604020202020204" pitchFamily="34" charset="0"/>
              <a:ea typeface="굴림" panose="020B0600000101010101" pitchFamily="34" charset="-127"/>
            </a:endParaRPr>
          </a:p>
          <a:p>
            <a:r>
              <a:rPr lang="en-AU" altLang="ko-KR" dirty="0" err="1">
                <a:solidFill>
                  <a:schemeClr val="bg1"/>
                </a:solidFill>
                <a:latin typeface="Arial" panose="020B0604020202020204" pitchFamily="34" charset="0"/>
                <a:ea typeface="굴림" panose="020B0600000101010101" pitchFamily="34" charset="-127"/>
              </a:rPr>
              <a:t>Lichter</a:t>
            </a:r>
            <a:r>
              <a:rPr lang="en-AU" altLang="ko-KR" dirty="0">
                <a:solidFill>
                  <a:schemeClr val="bg1"/>
                </a:solidFill>
                <a:latin typeface="Arial" panose="020B0604020202020204" pitchFamily="34" charset="0"/>
                <a:ea typeface="굴림" panose="020B0600000101010101" pitchFamily="34" charset="-127"/>
              </a:rPr>
              <a:t> PR, </a:t>
            </a:r>
            <a:r>
              <a:rPr lang="en-AU" altLang="ko-KR" dirty="0" err="1">
                <a:solidFill>
                  <a:schemeClr val="bg1"/>
                </a:solidFill>
                <a:latin typeface="Arial" panose="020B0604020202020204" pitchFamily="34" charset="0"/>
                <a:ea typeface="굴림" panose="020B0600000101010101" pitchFamily="34" charset="-127"/>
              </a:rPr>
              <a:t>Musch</a:t>
            </a:r>
            <a:r>
              <a:rPr lang="en-AU" altLang="ko-KR" dirty="0">
                <a:solidFill>
                  <a:schemeClr val="bg1"/>
                </a:solidFill>
                <a:latin typeface="Arial" panose="020B0604020202020204" pitchFamily="34" charset="0"/>
                <a:ea typeface="굴림" panose="020B0600000101010101" pitchFamily="34" charset="-127"/>
              </a:rPr>
              <a:t> DC, Gillespie BW</a:t>
            </a:r>
            <a:r>
              <a:rPr lang="en-US" altLang="ko-KR" dirty="0">
                <a:solidFill>
                  <a:schemeClr val="bg1"/>
                </a:solidFill>
                <a:latin typeface="Arial" panose="020B0604020202020204" pitchFamily="34" charset="0"/>
                <a:ea typeface="굴림" panose="020B0600000101010101" pitchFamily="34" charset="-127"/>
              </a:rPr>
              <a:t> </a:t>
            </a:r>
            <a:r>
              <a:rPr lang="en-US" altLang="ko-KR" i="1" dirty="0">
                <a:solidFill>
                  <a:schemeClr val="bg1"/>
                </a:solidFill>
                <a:latin typeface="Arial" panose="020B0604020202020204" pitchFamily="34" charset="0"/>
                <a:ea typeface="굴림" panose="020B0600000101010101" pitchFamily="34" charset="-127"/>
              </a:rPr>
              <a:t>et al</a:t>
            </a:r>
            <a:r>
              <a:rPr lang="en-AU" altLang="ko-KR" dirty="0">
                <a:solidFill>
                  <a:schemeClr val="bg1"/>
                </a:solidFill>
                <a:latin typeface="Arial" panose="020B0604020202020204" pitchFamily="34" charset="0"/>
                <a:ea typeface="굴림" panose="020B0600000101010101" pitchFamily="34" charset="-127"/>
              </a:rPr>
              <a:t>; CIGTS Study Group. Interim clinical outcomes in the Collaborative Initial Glaucoma Treatment Study comparing initial treatment randomized to medications or surgery. </a:t>
            </a:r>
            <a:r>
              <a:rPr lang="en-AU" altLang="ko-KR" i="1" dirty="0">
                <a:solidFill>
                  <a:schemeClr val="bg1"/>
                </a:solidFill>
                <a:latin typeface="Arial" panose="020B0604020202020204" pitchFamily="34" charset="0"/>
                <a:ea typeface="굴림" panose="020B0600000101010101" pitchFamily="34" charset="-127"/>
              </a:rPr>
              <a:t>Ophthalmology</a:t>
            </a:r>
            <a:r>
              <a:rPr lang="en-AU" altLang="ko-KR" dirty="0">
                <a:solidFill>
                  <a:schemeClr val="bg1"/>
                </a:solidFill>
                <a:latin typeface="Arial" panose="020B0604020202020204" pitchFamily="34" charset="0"/>
                <a:ea typeface="굴림" panose="020B0600000101010101" pitchFamily="34" charset="-127"/>
              </a:rPr>
              <a:t> 2001;</a:t>
            </a:r>
            <a:r>
              <a:rPr lang="en-US" altLang="ko-KR" dirty="0">
                <a:solidFill>
                  <a:schemeClr val="bg1"/>
                </a:solidFill>
                <a:latin typeface="Arial" panose="020B0604020202020204" pitchFamily="34" charset="0"/>
                <a:ea typeface="굴림" panose="020B0600000101010101" pitchFamily="34" charset="-127"/>
              </a:rPr>
              <a:t> </a:t>
            </a:r>
            <a:r>
              <a:rPr lang="en-AU" altLang="ko-KR" dirty="0">
                <a:solidFill>
                  <a:schemeClr val="bg1"/>
                </a:solidFill>
                <a:latin typeface="Arial" panose="020B0604020202020204" pitchFamily="34" charset="0"/>
                <a:ea typeface="굴림" panose="020B0600000101010101" pitchFamily="34" charset="-127"/>
              </a:rPr>
              <a:t>108:</a:t>
            </a:r>
            <a:r>
              <a:rPr lang="en-US" altLang="ko-KR" dirty="0">
                <a:solidFill>
                  <a:schemeClr val="bg1"/>
                </a:solidFill>
                <a:latin typeface="Arial" panose="020B0604020202020204" pitchFamily="34" charset="0"/>
                <a:ea typeface="굴림" panose="020B0600000101010101" pitchFamily="34" charset="-127"/>
              </a:rPr>
              <a:t> </a:t>
            </a:r>
            <a:r>
              <a:rPr lang="en-AU" altLang="ko-KR" dirty="0">
                <a:solidFill>
                  <a:schemeClr val="bg1"/>
                </a:solidFill>
                <a:latin typeface="Arial" panose="020B0604020202020204" pitchFamily="34" charset="0"/>
                <a:ea typeface="굴림" panose="020B0600000101010101" pitchFamily="34" charset="-127"/>
              </a:rPr>
              <a:t>1943</a:t>
            </a:r>
            <a:r>
              <a:rPr lang="en-US" altLang="ko-KR" dirty="0">
                <a:solidFill>
                  <a:schemeClr val="bg1"/>
                </a:solidFill>
                <a:latin typeface="Arial" panose="020B0604020202020204" pitchFamily="34" charset="0"/>
                <a:ea typeface="굴림" panose="020B0600000101010101" pitchFamily="34" charset="-127"/>
              </a:rPr>
              <a:t>–</a:t>
            </a:r>
            <a:r>
              <a:rPr lang="en-AU" altLang="ko-KR" dirty="0">
                <a:solidFill>
                  <a:schemeClr val="bg1"/>
                </a:solidFill>
                <a:latin typeface="Arial" panose="020B0604020202020204" pitchFamily="34" charset="0"/>
                <a:ea typeface="굴림" panose="020B0600000101010101" pitchFamily="34" charset="-127"/>
              </a:rPr>
              <a:t>53.</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31</a:t>
            </a:fld>
            <a:endParaRPr lang="en-US"/>
          </a:p>
        </p:txBody>
      </p:sp>
    </p:spTree>
    <p:extLst>
      <p:ext uri="{BB962C8B-B14F-4D97-AF65-F5344CB8AC3E}">
        <p14:creationId xmlns:p14="http://schemas.microsoft.com/office/powerpoint/2010/main" val="2682269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öhne"/>
              </a:rPr>
              <a:t>The study, known as the Advanced Glaucoma Intervention Study, involved randomly assigning eyes to different sequences of glaucoma surgery, either beginning with argon laser trabeculoplasty or trabeculectomy. The primary focus of the investigation was to examine the relationship between intraocular pressure levels and the progression of visual field damage over a period of 6 or more years of follow-up.</a:t>
            </a:r>
          </a:p>
          <a:p>
            <a:pPr algn="l"/>
            <a:endParaRPr lang="en-US" b="0" i="0" dirty="0">
              <a:solidFill>
                <a:srgbClr val="374151"/>
              </a:solidFill>
              <a:effectLst/>
              <a:latin typeface="Söhne"/>
            </a:endParaRPr>
          </a:p>
          <a:p>
            <a:pPr algn="l"/>
            <a:r>
              <a:rPr lang="en-US" b="0" i="0" dirty="0">
                <a:solidFill>
                  <a:srgbClr val="374151"/>
                </a:solidFill>
                <a:effectLst/>
                <a:latin typeface="Söhne"/>
              </a:rPr>
              <a:t>Two main analyses were conducted in the study:</a:t>
            </a:r>
          </a:p>
          <a:p>
            <a:pPr algn="l">
              <a:buFont typeface="+mj-lt"/>
              <a:buAutoNum type="arabicPeriod"/>
            </a:pPr>
            <a:r>
              <a:rPr lang="en-US" b="1" i="0" dirty="0">
                <a:solidFill>
                  <a:srgbClr val="374151"/>
                </a:solidFill>
                <a:effectLst/>
                <a:latin typeface="Söhne"/>
              </a:rPr>
              <a:t>Predictive Analysis:</a:t>
            </a:r>
            <a:r>
              <a:rPr lang="en-US" b="0" i="0" dirty="0">
                <a:solidFill>
                  <a:srgbClr val="374151"/>
                </a:solidFill>
                <a:effectLst/>
                <a:latin typeface="Söhne"/>
              </a:rPr>
              <a:t> Categorizing eyes into three groups based on intraocular pressure determinations over the initial three 6-month follow-up visits. The outcome measure in this analysis was the change from baseline in the follow-up visual field defect score.</a:t>
            </a:r>
          </a:p>
          <a:p>
            <a:pPr algn="l">
              <a:buFont typeface="+mj-lt"/>
              <a:buAutoNum type="arabicPeriod"/>
            </a:pPr>
            <a:r>
              <a:rPr lang="en-US" b="1" i="0" dirty="0">
                <a:solidFill>
                  <a:srgbClr val="374151"/>
                </a:solidFill>
                <a:effectLst/>
                <a:latin typeface="Söhne"/>
              </a:rPr>
              <a:t>Associative Analysis:</a:t>
            </a:r>
            <a:r>
              <a:rPr lang="en-US" b="0" i="0" dirty="0">
                <a:solidFill>
                  <a:srgbClr val="374151"/>
                </a:solidFill>
                <a:effectLst/>
                <a:latin typeface="Söhne"/>
              </a:rPr>
              <a:t> Categorizing eyes into four groups based on the percentage of 6-month visits over the first 6 follow-up years in which eyes presented with intraocular pressure less than 18 mm Hg. The outcome measure in this analysis was again the change from baseline in the follow-up visual field defect score.</a:t>
            </a:r>
          </a:p>
          <a:p>
            <a:r>
              <a:rPr lang="en-AU" altLang="ko-KR" b="1" dirty="0">
                <a:solidFill>
                  <a:schemeClr val="bg1"/>
                </a:solidFill>
                <a:latin typeface="Arial" panose="020B0604020202020204" pitchFamily="34" charset="0"/>
                <a:ea typeface="굴림" panose="020B0600000101010101" pitchFamily="34" charset="-127"/>
              </a:rPr>
              <a:t>Reference</a:t>
            </a:r>
          </a:p>
          <a:p>
            <a:r>
              <a:rPr lang="en-US" altLang="ko-KR" dirty="0">
                <a:solidFill>
                  <a:schemeClr val="bg1"/>
                </a:solidFill>
                <a:latin typeface="Arial" panose="020B0604020202020204" pitchFamily="34" charset="0"/>
                <a:ea typeface="굴림" panose="020B0600000101010101" pitchFamily="34" charset="-127"/>
              </a:rPr>
              <a:t>T</a:t>
            </a:r>
            <a:r>
              <a:rPr lang="en-AU" altLang="ko-KR" dirty="0">
                <a:solidFill>
                  <a:schemeClr val="bg1"/>
                </a:solidFill>
                <a:latin typeface="Arial" panose="020B0604020202020204" pitchFamily="34" charset="0"/>
                <a:ea typeface="굴림" panose="020B0600000101010101" pitchFamily="34" charset="-127"/>
              </a:rPr>
              <a:t>he AGIS Investigators.</a:t>
            </a:r>
            <a:r>
              <a:rPr lang="en-US" altLang="ko-KR" dirty="0">
                <a:solidFill>
                  <a:schemeClr val="bg1"/>
                </a:solidFill>
                <a:latin typeface="Arial" panose="020B0604020202020204" pitchFamily="34" charset="0"/>
                <a:ea typeface="굴림" panose="020B0600000101010101" pitchFamily="34" charset="-127"/>
              </a:rPr>
              <a:t> </a:t>
            </a:r>
            <a:r>
              <a:rPr lang="en-AU" altLang="ko-KR" dirty="0">
                <a:solidFill>
                  <a:schemeClr val="bg1"/>
                </a:solidFill>
                <a:latin typeface="Arial" panose="020B0604020202020204" pitchFamily="34" charset="0"/>
                <a:ea typeface="굴림" panose="020B0600000101010101" pitchFamily="34" charset="-127"/>
              </a:rPr>
              <a:t>The Advanced Glaucoma Intervention Study (AGIS). 7. The relationship between control of intraocular pressure and visual field deterioration. </a:t>
            </a:r>
            <a:r>
              <a:rPr lang="en-AU" altLang="ko-KR" i="1" dirty="0">
                <a:solidFill>
                  <a:schemeClr val="bg1"/>
                </a:solidFill>
                <a:latin typeface="Arial" panose="020B0604020202020204" pitchFamily="34" charset="0"/>
                <a:ea typeface="굴림" panose="020B0600000101010101" pitchFamily="34" charset="-127"/>
              </a:rPr>
              <a:t>Am J </a:t>
            </a:r>
            <a:r>
              <a:rPr lang="en-AU" altLang="ko-KR" i="1" dirty="0" err="1">
                <a:solidFill>
                  <a:schemeClr val="bg1"/>
                </a:solidFill>
                <a:latin typeface="Arial" panose="020B0604020202020204" pitchFamily="34" charset="0"/>
                <a:ea typeface="굴림" panose="020B0600000101010101" pitchFamily="34" charset="-127"/>
              </a:rPr>
              <a:t>Ophthalmol</a:t>
            </a:r>
            <a:r>
              <a:rPr lang="en-AU" altLang="ko-KR" dirty="0">
                <a:solidFill>
                  <a:schemeClr val="bg1"/>
                </a:solidFill>
                <a:latin typeface="Arial" panose="020B0604020202020204" pitchFamily="34" charset="0"/>
                <a:ea typeface="굴림" panose="020B0600000101010101" pitchFamily="34" charset="-127"/>
              </a:rPr>
              <a:t> 2000;</a:t>
            </a:r>
            <a:r>
              <a:rPr lang="en-US" altLang="ko-KR" dirty="0">
                <a:solidFill>
                  <a:schemeClr val="bg1"/>
                </a:solidFill>
                <a:latin typeface="Arial" panose="020B0604020202020204" pitchFamily="34" charset="0"/>
                <a:ea typeface="굴림" panose="020B0600000101010101" pitchFamily="34" charset="-127"/>
              </a:rPr>
              <a:t> </a:t>
            </a:r>
            <a:r>
              <a:rPr lang="en-AU" altLang="ko-KR" dirty="0">
                <a:solidFill>
                  <a:schemeClr val="bg1"/>
                </a:solidFill>
                <a:latin typeface="Arial" panose="020B0604020202020204" pitchFamily="34" charset="0"/>
                <a:ea typeface="굴림" panose="020B0600000101010101" pitchFamily="34" charset="-127"/>
              </a:rPr>
              <a:t>130:</a:t>
            </a:r>
            <a:r>
              <a:rPr lang="en-US" altLang="ko-KR" dirty="0">
                <a:solidFill>
                  <a:schemeClr val="bg1"/>
                </a:solidFill>
                <a:latin typeface="Arial" panose="020B0604020202020204" pitchFamily="34" charset="0"/>
                <a:ea typeface="굴림" panose="020B0600000101010101" pitchFamily="34" charset="-127"/>
              </a:rPr>
              <a:t> </a:t>
            </a:r>
            <a:r>
              <a:rPr lang="en-AU" altLang="ko-KR" dirty="0">
                <a:solidFill>
                  <a:schemeClr val="bg1"/>
                </a:solidFill>
                <a:latin typeface="Arial" panose="020B0604020202020204" pitchFamily="34" charset="0"/>
                <a:ea typeface="굴림" panose="020B0600000101010101" pitchFamily="34" charset="-127"/>
              </a:rPr>
              <a:t>429</a:t>
            </a:r>
            <a:r>
              <a:rPr lang="en-US" altLang="ko-KR" dirty="0">
                <a:solidFill>
                  <a:schemeClr val="bg1"/>
                </a:solidFill>
                <a:latin typeface="Arial" panose="020B0604020202020204" pitchFamily="34" charset="0"/>
                <a:ea typeface="굴림" panose="020B0600000101010101" pitchFamily="34" charset="-127"/>
              </a:rPr>
              <a:t>–</a:t>
            </a:r>
            <a:r>
              <a:rPr lang="en-AU" altLang="ko-KR" dirty="0">
                <a:solidFill>
                  <a:schemeClr val="bg1"/>
                </a:solidFill>
                <a:latin typeface="Arial" panose="020B0604020202020204" pitchFamily="34" charset="0"/>
                <a:ea typeface="굴림" panose="020B0600000101010101" pitchFamily="34" charset="-127"/>
              </a:rPr>
              <a:t>40.</a:t>
            </a:r>
            <a:endParaRPr lang="en-US" b="0" i="0" dirty="0">
              <a:solidFill>
                <a:srgbClr val="374151"/>
              </a:solidFill>
              <a:effectLst/>
              <a:latin typeface="Söhne"/>
            </a:endParaRPr>
          </a:p>
          <a:p>
            <a:pPr algn="l"/>
            <a:endParaRPr lang="en-US" b="0" i="0" dirty="0">
              <a:solidFill>
                <a:srgbClr val="212121"/>
              </a:solidFill>
              <a:effectLst/>
              <a:latin typeface="BlinkMacSystemFont"/>
            </a:endParaRPr>
          </a:p>
        </p:txBody>
      </p:sp>
      <p:sp>
        <p:nvSpPr>
          <p:cNvPr id="4" name="Slide Number Placeholder 3"/>
          <p:cNvSpPr>
            <a:spLocks noGrp="1"/>
          </p:cNvSpPr>
          <p:nvPr>
            <p:ph type="sldNum" sz="quarter" idx="5"/>
          </p:nvPr>
        </p:nvSpPr>
        <p:spPr/>
        <p:txBody>
          <a:bodyPr/>
          <a:lstStyle/>
          <a:p>
            <a:fld id="{93B11480-9655-6B49-BFD2-3CBE88FC15E5}" type="slidenum">
              <a:rPr lang="en-US" smtClean="0"/>
              <a:t>32</a:t>
            </a:fld>
            <a:endParaRPr lang="en-US"/>
          </a:p>
        </p:txBody>
      </p:sp>
    </p:spTree>
    <p:extLst>
      <p:ext uri="{BB962C8B-B14F-4D97-AF65-F5344CB8AC3E}">
        <p14:creationId xmlns:p14="http://schemas.microsoft.com/office/powerpoint/2010/main" val="582915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solidFill>
                  <a:schemeClr val="bg1"/>
                </a:solidFill>
                <a:latin typeface="Arial" panose="020B0604020202020204" pitchFamily="34" charset="0"/>
                <a:ea typeface="굴림" panose="020B0600000101010101" pitchFamily="34" charset="-127"/>
              </a:rPr>
              <a:t>The AGIS demonstrated that maintaining low IOP levels protects against progressive glaucoma damage. </a:t>
            </a:r>
          </a:p>
          <a:p>
            <a:r>
              <a:rPr lang="en-US" altLang="ko-KR" dirty="0">
                <a:solidFill>
                  <a:schemeClr val="bg1"/>
                </a:solidFill>
                <a:latin typeface="Arial" panose="020B0604020202020204" pitchFamily="34" charset="0"/>
                <a:ea typeface="굴림" panose="020B0600000101010101" pitchFamily="34" charset="-127"/>
              </a:rPr>
              <a:t>In this trial, patients with advanced glaucoma for whom medical therapy had failed were </a:t>
            </a:r>
            <a:r>
              <a:rPr lang="en-US" altLang="ko-KR" dirty="0" err="1">
                <a:solidFill>
                  <a:schemeClr val="bg1"/>
                </a:solidFill>
                <a:latin typeface="Arial" panose="020B0604020202020204" pitchFamily="34" charset="0"/>
                <a:ea typeface="굴림" panose="020B0600000101010101" pitchFamily="34" charset="-127"/>
              </a:rPr>
              <a:t>randomised</a:t>
            </a:r>
            <a:r>
              <a:rPr lang="en-US" altLang="ko-KR" dirty="0">
                <a:solidFill>
                  <a:schemeClr val="bg1"/>
                </a:solidFill>
                <a:latin typeface="Arial" panose="020B0604020202020204" pitchFamily="34" charset="0"/>
                <a:ea typeface="굴림" panose="020B0600000101010101" pitchFamily="34" charset="-127"/>
              </a:rPr>
              <a:t> into surgical groups employing preset sequences of ALT and trabeculectomy, with additional medications as required. A sidearm of the study examined the role of IOP reduction in preventing further visual deterioration. </a:t>
            </a:r>
          </a:p>
          <a:p>
            <a:r>
              <a:rPr lang="en-US" altLang="ko-KR" dirty="0">
                <a:solidFill>
                  <a:schemeClr val="bg1"/>
                </a:solidFill>
                <a:latin typeface="Arial" panose="020B0604020202020204" pitchFamily="34" charset="0"/>
                <a:ea typeface="굴림" panose="020B0600000101010101" pitchFamily="34" charset="-127"/>
              </a:rPr>
              <a:t>In predictive analysis, 738 eyes were classified into three groups based on IOP averaged over the first three 6-month follow-up visits. An associative analysis was also performed, in which 586 eyes were </a:t>
            </a:r>
            <a:r>
              <a:rPr lang="en-US" altLang="ko-KR" dirty="0" err="1">
                <a:solidFill>
                  <a:schemeClr val="bg1"/>
                </a:solidFill>
                <a:latin typeface="Arial" panose="020B0604020202020204" pitchFamily="34" charset="0"/>
                <a:ea typeface="굴림" panose="020B0600000101010101" pitchFamily="34" charset="-127"/>
              </a:rPr>
              <a:t>categorised</a:t>
            </a:r>
            <a:r>
              <a:rPr lang="en-US" altLang="ko-KR" dirty="0">
                <a:solidFill>
                  <a:schemeClr val="bg1"/>
                </a:solidFill>
                <a:latin typeface="Arial" panose="020B0604020202020204" pitchFamily="34" charset="0"/>
                <a:ea typeface="굴림" panose="020B0600000101010101" pitchFamily="34" charset="-127"/>
              </a:rPr>
              <a:t> into four groups based on the percentage of visits at which IOP measured &lt; 18 mmHg. The outcome measure for both analyses was the change in the VF defect score from baseline. Patients were followed for 6</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a:t>
            </a:r>
            <a:r>
              <a:rPr lang="en-US" altLang="ko-KR" dirty="0">
                <a:solidFill>
                  <a:schemeClr val="bg1"/>
                </a:solidFill>
                <a:latin typeface="Arial" panose="020B0604020202020204" pitchFamily="34" charset="0"/>
                <a:ea typeface="굴림" panose="020B0600000101010101" pitchFamily="34" charset="-127"/>
              </a:rPr>
              <a:t>8 years.</a:t>
            </a:r>
          </a:p>
          <a:p>
            <a:endParaRPr lang="en-AU" altLang="ko-KR" dirty="0">
              <a:solidFill>
                <a:schemeClr val="bg1"/>
              </a:solidFill>
              <a:latin typeface="Arial" panose="020B0604020202020204" pitchFamily="34" charset="0"/>
              <a:ea typeface="굴림" panose="020B0600000101010101" pitchFamily="34" charset="-127"/>
            </a:endParaRPr>
          </a:p>
          <a:p>
            <a:r>
              <a:rPr lang="en-AU" altLang="ko-KR" dirty="0">
                <a:solidFill>
                  <a:schemeClr val="bg1"/>
                </a:solidFill>
                <a:latin typeface="Arial" panose="020B0604020202020204" pitchFamily="34" charset="0"/>
                <a:ea typeface="굴림" panose="020B0600000101010101" pitchFamily="34" charset="-127"/>
              </a:rPr>
              <a:t>AGIS:</a:t>
            </a:r>
            <a:r>
              <a:rPr lang="en-US" altLang="ko-KR" dirty="0">
                <a:solidFill>
                  <a:schemeClr val="bg1"/>
                </a:solidFill>
                <a:latin typeface="Arial" panose="020B0604020202020204" pitchFamily="34" charset="0"/>
                <a:ea typeface="굴림" panose="020B0600000101010101" pitchFamily="34" charset="-127"/>
              </a:rPr>
              <a:t> the Advanced Glaucoma Intervention Study</a:t>
            </a:r>
          </a:p>
          <a:p>
            <a:endParaRPr lang="en-AU" altLang="ko-KR" dirty="0">
              <a:solidFill>
                <a:schemeClr val="bg1"/>
              </a:solidFill>
              <a:latin typeface="Arial" panose="020B0604020202020204" pitchFamily="34" charset="0"/>
              <a:ea typeface="굴림" panose="020B0600000101010101" pitchFamily="34" charset="-127"/>
            </a:endParaRPr>
          </a:p>
          <a:p>
            <a:r>
              <a:rPr lang="en-AU" altLang="ko-KR" b="1" dirty="0">
                <a:solidFill>
                  <a:schemeClr val="bg1"/>
                </a:solidFill>
                <a:latin typeface="Arial" panose="020B0604020202020204" pitchFamily="34" charset="0"/>
                <a:ea typeface="굴림" panose="020B0600000101010101" pitchFamily="34" charset="-127"/>
              </a:rPr>
              <a:t>Reference</a:t>
            </a:r>
          </a:p>
          <a:p>
            <a:r>
              <a:rPr lang="en-US" altLang="ko-KR" dirty="0">
                <a:solidFill>
                  <a:schemeClr val="bg1"/>
                </a:solidFill>
                <a:latin typeface="Arial" panose="020B0604020202020204" pitchFamily="34" charset="0"/>
                <a:ea typeface="굴림" panose="020B0600000101010101" pitchFamily="34" charset="-127"/>
              </a:rPr>
              <a:t>T</a:t>
            </a:r>
            <a:r>
              <a:rPr lang="en-AU" altLang="ko-KR" dirty="0">
                <a:solidFill>
                  <a:schemeClr val="bg1"/>
                </a:solidFill>
                <a:latin typeface="Arial" panose="020B0604020202020204" pitchFamily="34" charset="0"/>
                <a:ea typeface="굴림" panose="020B0600000101010101" pitchFamily="34" charset="-127"/>
              </a:rPr>
              <a:t>he AGIS Investigators.</a:t>
            </a:r>
            <a:r>
              <a:rPr lang="en-US" altLang="ko-KR" dirty="0">
                <a:solidFill>
                  <a:schemeClr val="bg1"/>
                </a:solidFill>
                <a:latin typeface="Arial" panose="020B0604020202020204" pitchFamily="34" charset="0"/>
                <a:ea typeface="굴림" panose="020B0600000101010101" pitchFamily="34" charset="-127"/>
              </a:rPr>
              <a:t> </a:t>
            </a:r>
            <a:r>
              <a:rPr lang="en-AU" altLang="ko-KR" dirty="0">
                <a:solidFill>
                  <a:schemeClr val="bg1"/>
                </a:solidFill>
                <a:latin typeface="Arial" panose="020B0604020202020204" pitchFamily="34" charset="0"/>
                <a:ea typeface="굴림" panose="020B0600000101010101" pitchFamily="34" charset="-127"/>
              </a:rPr>
              <a:t>The Advanced Glaucoma Intervention Study (AGIS). 7. The relationship between control of intraocular pressure and visual field deterioration. </a:t>
            </a:r>
            <a:r>
              <a:rPr lang="en-AU" altLang="ko-KR" i="1" dirty="0">
                <a:solidFill>
                  <a:schemeClr val="bg1"/>
                </a:solidFill>
                <a:latin typeface="Arial" panose="020B0604020202020204" pitchFamily="34" charset="0"/>
                <a:ea typeface="굴림" panose="020B0600000101010101" pitchFamily="34" charset="-127"/>
              </a:rPr>
              <a:t>Am J </a:t>
            </a:r>
            <a:r>
              <a:rPr lang="en-AU" altLang="ko-KR" i="1" dirty="0" err="1">
                <a:solidFill>
                  <a:schemeClr val="bg1"/>
                </a:solidFill>
                <a:latin typeface="Arial" panose="020B0604020202020204" pitchFamily="34" charset="0"/>
                <a:ea typeface="굴림" panose="020B0600000101010101" pitchFamily="34" charset="-127"/>
              </a:rPr>
              <a:t>Ophthalmol</a:t>
            </a:r>
            <a:r>
              <a:rPr lang="en-AU" altLang="ko-KR" dirty="0">
                <a:solidFill>
                  <a:schemeClr val="bg1"/>
                </a:solidFill>
                <a:latin typeface="Arial" panose="020B0604020202020204" pitchFamily="34" charset="0"/>
                <a:ea typeface="굴림" panose="020B0600000101010101" pitchFamily="34" charset="-127"/>
              </a:rPr>
              <a:t> 2000;</a:t>
            </a:r>
            <a:r>
              <a:rPr lang="en-US" altLang="ko-KR" dirty="0">
                <a:solidFill>
                  <a:schemeClr val="bg1"/>
                </a:solidFill>
                <a:latin typeface="Arial" panose="020B0604020202020204" pitchFamily="34" charset="0"/>
                <a:ea typeface="굴림" panose="020B0600000101010101" pitchFamily="34" charset="-127"/>
              </a:rPr>
              <a:t> </a:t>
            </a:r>
            <a:r>
              <a:rPr lang="en-AU" altLang="ko-KR" dirty="0">
                <a:solidFill>
                  <a:schemeClr val="bg1"/>
                </a:solidFill>
                <a:latin typeface="Arial" panose="020B0604020202020204" pitchFamily="34" charset="0"/>
                <a:ea typeface="굴림" panose="020B0600000101010101" pitchFamily="34" charset="-127"/>
              </a:rPr>
              <a:t>130:</a:t>
            </a:r>
            <a:r>
              <a:rPr lang="en-US" altLang="ko-KR" dirty="0">
                <a:solidFill>
                  <a:schemeClr val="bg1"/>
                </a:solidFill>
                <a:latin typeface="Arial" panose="020B0604020202020204" pitchFamily="34" charset="0"/>
                <a:ea typeface="굴림" panose="020B0600000101010101" pitchFamily="34" charset="-127"/>
              </a:rPr>
              <a:t> </a:t>
            </a:r>
            <a:r>
              <a:rPr lang="en-AU" altLang="ko-KR" dirty="0">
                <a:solidFill>
                  <a:schemeClr val="bg1"/>
                </a:solidFill>
                <a:latin typeface="Arial" panose="020B0604020202020204" pitchFamily="34" charset="0"/>
                <a:ea typeface="굴림" panose="020B0600000101010101" pitchFamily="34" charset="-127"/>
              </a:rPr>
              <a:t>429</a:t>
            </a:r>
            <a:r>
              <a:rPr lang="en-US" altLang="ko-KR" dirty="0">
                <a:solidFill>
                  <a:schemeClr val="bg1"/>
                </a:solidFill>
                <a:latin typeface="Arial" panose="020B0604020202020204" pitchFamily="34" charset="0"/>
                <a:ea typeface="굴림" panose="020B0600000101010101" pitchFamily="34" charset="-127"/>
              </a:rPr>
              <a:t>–</a:t>
            </a:r>
            <a:r>
              <a:rPr lang="en-AU" altLang="ko-KR" dirty="0">
                <a:solidFill>
                  <a:schemeClr val="bg1"/>
                </a:solidFill>
                <a:latin typeface="Arial" panose="020B0604020202020204" pitchFamily="34" charset="0"/>
                <a:ea typeface="굴림" panose="020B0600000101010101" pitchFamily="34" charset="-127"/>
              </a:rPr>
              <a:t>40.</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33</a:t>
            </a:fld>
            <a:endParaRPr lang="en-US"/>
          </a:p>
        </p:txBody>
      </p:sp>
    </p:spTree>
    <p:extLst>
      <p:ext uri="{BB962C8B-B14F-4D97-AF65-F5344CB8AC3E}">
        <p14:creationId xmlns:p14="http://schemas.microsoft.com/office/powerpoint/2010/main" val="1609269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ko-KR" dirty="0">
                <a:solidFill>
                  <a:schemeClr val="bg1"/>
                </a:solidFill>
                <a:latin typeface="Arial" panose="020B0604020202020204" pitchFamily="34" charset="0"/>
                <a:ea typeface="굴림" panose="020B0600000101010101" pitchFamily="34" charset="-127"/>
              </a:rPr>
              <a:t>In the associative analysis, the percentage of 6-monthly visits over the first 6 years of follow-up at which an eye presented with IOP &lt; 18 mmHg was determined and the eye was assigned to one of four categories: 100%, 75–100%, 50–75%, and 0–50%. The mean change from baseline in the VF defect score was calculated for each visit from 6 months to 96 months.</a:t>
            </a:r>
          </a:p>
          <a:p>
            <a:r>
              <a:rPr lang="en-AU" altLang="ko-KR" dirty="0">
                <a:solidFill>
                  <a:schemeClr val="bg1"/>
                </a:solidFill>
                <a:latin typeface="Arial" panose="020B0604020202020204" pitchFamily="34" charset="0"/>
                <a:ea typeface="굴림" panose="020B0600000101010101" pitchFamily="34" charset="-127"/>
              </a:rPr>
              <a:t>After surgery to reduce IOP, patients with IOP consistently below 18 mmHg over the first 6 years of follow-up had, on average, no VF progression during follow-up [</a:t>
            </a:r>
            <a:r>
              <a:rPr lang="en-AU" altLang="ko-KR" i="1" dirty="0">
                <a:solidFill>
                  <a:schemeClr val="bg1"/>
                </a:solidFill>
                <a:latin typeface="Arial" panose="020B0604020202020204" pitchFamily="34" charset="0"/>
                <a:ea typeface="굴림" panose="020B0600000101010101" pitchFamily="34" charset="-127"/>
              </a:rPr>
              <a:t>blue line on graph</a:t>
            </a:r>
            <a:r>
              <a:rPr lang="en-AU" altLang="ko-KR" dirty="0">
                <a:solidFill>
                  <a:schemeClr val="bg1"/>
                </a:solidFill>
                <a:latin typeface="Arial" panose="020B0604020202020204" pitchFamily="34" charset="0"/>
                <a:ea typeface="굴림" panose="020B0600000101010101" pitchFamily="34" charset="-127"/>
              </a:rPr>
              <a:t>]. The mean IOP in this group was very low (12.3 mmHg). In contrast, the VF score worsened by a mean of 0.63 units in patients whose IOP was below 18 mmHg at &lt; 50% of visits [</a:t>
            </a:r>
            <a:r>
              <a:rPr lang="en-AU" altLang="ko-KR" i="1" dirty="0">
                <a:solidFill>
                  <a:schemeClr val="bg1"/>
                </a:solidFill>
                <a:latin typeface="Arial" panose="020B0604020202020204" pitchFamily="34" charset="0"/>
                <a:ea typeface="굴림" panose="020B0600000101010101" pitchFamily="34" charset="-127"/>
              </a:rPr>
              <a:t>yellow line</a:t>
            </a:r>
            <a:r>
              <a:rPr lang="en-AU" altLang="ko-KR" dirty="0">
                <a:solidFill>
                  <a:schemeClr val="bg1"/>
                </a:solidFill>
                <a:latin typeface="Arial" panose="020B0604020202020204" pitchFamily="34" charset="0"/>
                <a:ea typeface="굴림" panose="020B0600000101010101" pitchFamily="34" charset="-127"/>
              </a:rPr>
              <a:t>]. </a:t>
            </a:r>
          </a:p>
          <a:p>
            <a:r>
              <a:rPr lang="en-AU" altLang="ko-KR" dirty="0">
                <a:solidFill>
                  <a:schemeClr val="bg1"/>
                </a:solidFill>
                <a:latin typeface="Arial" panose="020B0604020202020204" pitchFamily="34" charset="0"/>
                <a:ea typeface="굴림" panose="020B0600000101010101" pitchFamily="34" charset="-127"/>
              </a:rPr>
              <a:t>The mean IOP in this group was 20.2 mmHg.</a:t>
            </a:r>
          </a:p>
          <a:p>
            <a:r>
              <a:rPr lang="en-AU" altLang="ko-KR" dirty="0">
                <a:solidFill>
                  <a:schemeClr val="bg1"/>
                </a:solidFill>
                <a:latin typeface="Arial" panose="020B0604020202020204" pitchFamily="34" charset="0"/>
                <a:ea typeface="굴림" panose="020B0600000101010101" pitchFamily="34" charset="-127"/>
              </a:rPr>
              <a:t>The association between post-intervention IOP and VF progression became stronger over time. At 84 months, patients with IOP &lt; 18 mmHg at &lt; 75% of visits [</a:t>
            </a:r>
            <a:r>
              <a:rPr lang="en-AU" altLang="ko-KR" i="1" dirty="0">
                <a:solidFill>
                  <a:schemeClr val="bg1"/>
                </a:solidFill>
                <a:latin typeface="Arial" panose="020B0604020202020204" pitchFamily="34" charset="0"/>
                <a:ea typeface="굴림" panose="020B0600000101010101" pitchFamily="34" charset="-127"/>
              </a:rPr>
              <a:t>yellow and green lines</a:t>
            </a:r>
            <a:r>
              <a:rPr lang="en-AU" altLang="ko-KR" dirty="0">
                <a:solidFill>
                  <a:schemeClr val="bg1"/>
                </a:solidFill>
                <a:latin typeface="Arial" panose="020B0604020202020204" pitchFamily="34" charset="0"/>
                <a:ea typeface="굴림" panose="020B0600000101010101" pitchFamily="34" charset="-127"/>
              </a:rPr>
              <a:t>] had a mean worsening of approximately 2 VF units relative to patients with IOP &lt; 18 mmHg at all visits.</a:t>
            </a:r>
          </a:p>
          <a:p>
            <a:r>
              <a:rPr lang="en-AU" altLang="ko-KR" dirty="0">
                <a:solidFill>
                  <a:schemeClr val="bg1"/>
                </a:solidFill>
                <a:latin typeface="Arial" panose="020B0604020202020204" pitchFamily="34" charset="0"/>
                <a:ea typeface="굴림" panose="020B0600000101010101" pitchFamily="34" charset="-127"/>
              </a:rPr>
              <a:t>These results demonstrate that a consistently low IOP level is associated with reduced vision loss in advanced glaucoma.</a:t>
            </a:r>
          </a:p>
          <a:p>
            <a:endParaRPr lang="en-US" altLang="ko-KR" b="1" dirty="0">
              <a:solidFill>
                <a:schemeClr val="bg1"/>
              </a:solidFill>
              <a:latin typeface="Arial" panose="020B0604020202020204" pitchFamily="34" charset="0"/>
              <a:ea typeface="굴림" panose="020B0600000101010101" pitchFamily="34" charset="-127"/>
            </a:endParaRPr>
          </a:p>
          <a:p>
            <a:r>
              <a:rPr lang="en-AU" altLang="ko-KR" b="1" dirty="0">
                <a:solidFill>
                  <a:schemeClr val="bg1"/>
                </a:solidFill>
                <a:latin typeface="Arial" panose="020B0604020202020204" pitchFamily="34" charset="0"/>
                <a:ea typeface="굴림" panose="020B0600000101010101" pitchFamily="34" charset="-127"/>
              </a:rPr>
              <a:t>Reference</a:t>
            </a:r>
          </a:p>
          <a:p>
            <a:r>
              <a:rPr lang="en-US" altLang="ko-KR" sz="1100" dirty="0">
                <a:solidFill>
                  <a:schemeClr val="bg1"/>
                </a:solidFill>
                <a:latin typeface="Arial" panose="020B0604020202020204" pitchFamily="34" charset="0"/>
                <a:ea typeface="굴림" panose="020B0600000101010101" pitchFamily="34" charset="-127"/>
                <a:cs typeface="Arial" panose="020B0604020202020204" pitchFamily="34" charset="0"/>
              </a:rPr>
              <a:t>T</a:t>
            </a:r>
            <a:r>
              <a:rPr lang="en-AU" altLang="ko-KR" sz="1100" dirty="0">
                <a:solidFill>
                  <a:schemeClr val="bg1"/>
                </a:solidFill>
                <a:latin typeface="Arial" panose="020B0604020202020204" pitchFamily="34" charset="0"/>
                <a:ea typeface="굴림" panose="020B0600000101010101" pitchFamily="34" charset="-127"/>
              </a:rPr>
              <a:t>he AGIS Investigators.</a:t>
            </a:r>
            <a:r>
              <a:rPr lang="en-US" altLang="ko-KR" sz="1100" dirty="0">
                <a:solidFill>
                  <a:schemeClr val="bg1"/>
                </a:solidFill>
                <a:latin typeface="Arial" panose="020B0604020202020204" pitchFamily="34" charset="0"/>
                <a:ea typeface="굴림" panose="020B0600000101010101" pitchFamily="34" charset="-127"/>
              </a:rPr>
              <a:t> </a:t>
            </a:r>
            <a:r>
              <a:rPr lang="en-AU" altLang="ko-KR" sz="1100" dirty="0">
                <a:solidFill>
                  <a:schemeClr val="bg1"/>
                </a:solidFill>
                <a:latin typeface="Arial" panose="020B0604020202020204" pitchFamily="34" charset="0"/>
                <a:ea typeface="굴림" panose="020B0600000101010101" pitchFamily="34" charset="-127"/>
              </a:rPr>
              <a:t>The Advanced Glaucoma Intervention Study (AGIS). 7. The relationship between control of intraocular pressure and visual field deterioration. </a:t>
            </a:r>
            <a:r>
              <a:rPr lang="en-AU" altLang="ko-KR" sz="1100" i="1" dirty="0">
                <a:solidFill>
                  <a:schemeClr val="bg1"/>
                </a:solidFill>
                <a:latin typeface="Arial" panose="020B0604020202020204" pitchFamily="34" charset="0"/>
                <a:ea typeface="굴림" panose="020B0600000101010101" pitchFamily="34" charset="-127"/>
              </a:rPr>
              <a:t>Am J </a:t>
            </a:r>
            <a:r>
              <a:rPr lang="en-AU" altLang="ko-KR" sz="1100" i="1" dirty="0" err="1">
                <a:solidFill>
                  <a:schemeClr val="bg1"/>
                </a:solidFill>
                <a:latin typeface="Arial" panose="020B0604020202020204" pitchFamily="34" charset="0"/>
                <a:ea typeface="굴림" panose="020B0600000101010101" pitchFamily="34" charset="-127"/>
              </a:rPr>
              <a:t>Ophthalmol</a:t>
            </a:r>
            <a:r>
              <a:rPr lang="en-AU" altLang="ko-KR" sz="1100" dirty="0">
                <a:solidFill>
                  <a:schemeClr val="bg1"/>
                </a:solidFill>
                <a:latin typeface="Arial" panose="020B0604020202020204" pitchFamily="34" charset="0"/>
                <a:ea typeface="굴림" panose="020B0600000101010101" pitchFamily="34" charset="-127"/>
              </a:rPr>
              <a:t> 2000;</a:t>
            </a:r>
            <a:r>
              <a:rPr lang="en-US" altLang="ko-KR" sz="1100" dirty="0">
                <a:solidFill>
                  <a:schemeClr val="bg1"/>
                </a:solidFill>
                <a:latin typeface="Arial" panose="020B0604020202020204" pitchFamily="34" charset="0"/>
                <a:ea typeface="굴림" panose="020B0600000101010101" pitchFamily="34" charset="-127"/>
              </a:rPr>
              <a:t> </a:t>
            </a:r>
            <a:r>
              <a:rPr lang="en-AU" altLang="ko-KR" sz="1100" dirty="0">
                <a:solidFill>
                  <a:schemeClr val="bg1"/>
                </a:solidFill>
                <a:latin typeface="Arial" panose="020B0604020202020204" pitchFamily="34" charset="0"/>
                <a:ea typeface="굴림" panose="020B0600000101010101" pitchFamily="34" charset="-127"/>
              </a:rPr>
              <a:t>130:</a:t>
            </a:r>
            <a:r>
              <a:rPr lang="en-US" altLang="ko-KR" sz="1100" dirty="0">
                <a:solidFill>
                  <a:schemeClr val="bg1"/>
                </a:solidFill>
                <a:latin typeface="Arial" panose="020B0604020202020204" pitchFamily="34" charset="0"/>
                <a:ea typeface="굴림" panose="020B0600000101010101" pitchFamily="34" charset="-127"/>
              </a:rPr>
              <a:t> </a:t>
            </a:r>
            <a:r>
              <a:rPr lang="en-AU" altLang="ko-KR" sz="1100" dirty="0">
                <a:solidFill>
                  <a:schemeClr val="bg1"/>
                </a:solidFill>
                <a:latin typeface="Arial" panose="020B0604020202020204" pitchFamily="34" charset="0"/>
                <a:ea typeface="굴림" panose="020B0600000101010101" pitchFamily="34" charset="-127"/>
              </a:rPr>
              <a:t>429</a:t>
            </a:r>
            <a:r>
              <a:rPr lang="en-US" altLang="ko-KR" sz="1100" dirty="0">
                <a:solidFill>
                  <a:schemeClr val="bg1"/>
                </a:solidFill>
                <a:latin typeface="Arial" panose="020B0604020202020204" pitchFamily="34" charset="0"/>
                <a:ea typeface="굴림" panose="020B0600000101010101" pitchFamily="34" charset="-127"/>
              </a:rPr>
              <a:t>–</a:t>
            </a:r>
            <a:r>
              <a:rPr lang="en-AU" altLang="ko-KR" sz="1100" dirty="0">
                <a:solidFill>
                  <a:schemeClr val="bg1"/>
                </a:solidFill>
                <a:latin typeface="Arial" panose="020B0604020202020204" pitchFamily="34" charset="0"/>
                <a:ea typeface="굴림" panose="020B0600000101010101" pitchFamily="34" charset="-127"/>
              </a:rPr>
              <a:t>40.</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34</a:t>
            </a:fld>
            <a:endParaRPr lang="en-US"/>
          </a:p>
        </p:txBody>
      </p:sp>
    </p:spTree>
    <p:extLst>
      <p:ext uri="{BB962C8B-B14F-4D97-AF65-F5344CB8AC3E}">
        <p14:creationId xmlns:p14="http://schemas.microsoft.com/office/powerpoint/2010/main" val="3686402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ko-KR" dirty="0">
                <a:solidFill>
                  <a:schemeClr val="bg1"/>
                </a:solidFill>
                <a:latin typeface="Arial" panose="020B0604020202020204" pitchFamily="34" charset="0"/>
                <a:ea typeface="굴림" panose="020B0600000101010101" pitchFamily="34" charset="-127"/>
              </a:rPr>
              <a:t>Low IOP over the first three 6-monthly follow-up visits was associated with reduced progression of optic neuropathy as measured by deterioration in the VF defect score. This association strengthened with increasing follow-up. </a:t>
            </a:r>
          </a:p>
          <a:p>
            <a:r>
              <a:rPr lang="en-AU" altLang="ko-KR" dirty="0">
                <a:solidFill>
                  <a:schemeClr val="bg1"/>
                </a:solidFill>
                <a:latin typeface="Arial" panose="020B0604020202020204" pitchFamily="34" charset="0"/>
                <a:ea typeface="굴림" panose="020B0600000101010101" pitchFamily="34" charset="-127"/>
              </a:rPr>
              <a:t>Importantly, these results showed that IOP levels often considered adequate (14–17.5 mmHg) were associated with greater VF loss than IOP levels &lt; 14 mmHg. At 8 years after surgery, the mean VF loss measured in eyes with IOP 14–17.5 mmHg was approximately three times that measured in eyes with IOP &lt; 14 mmHg (1.97 versus 0.71 units).</a:t>
            </a:r>
          </a:p>
          <a:p>
            <a:endParaRPr lang="en-US" altLang="ko-KR" dirty="0">
              <a:solidFill>
                <a:schemeClr val="bg1"/>
              </a:solidFill>
              <a:latin typeface="Arial" panose="020B0604020202020204" pitchFamily="34" charset="0"/>
              <a:ea typeface="굴림" panose="020B0600000101010101" pitchFamily="34" charset="-127"/>
            </a:endParaRPr>
          </a:p>
          <a:p>
            <a:r>
              <a:rPr lang="en-AU" altLang="ko-KR" b="1" dirty="0">
                <a:solidFill>
                  <a:schemeClr val="bg1"/>
                </a:solidFill>
                <a:latin typeface="Arial" panose="020B0604020202020204" pitchFamily="34" charset="0"/>
                <a:ea typeface="굴림" panose="020B0600000101010101" pitchFamily="34" charset="-127"/>
              </a:rPr>
              <a:t>Reference</a:t>
            </a:r>
          </a:p>
          <a:p>
            <a:r>
              <a:rPr lang="en-US" altLang="ko-KR" sz="1100" dirty="0">
                <a:solidFill>
                  <a:schemeClr val="bg1"/>
                </a:solidFill>
                <a:latin typeface="Arial" panose="020B0604020202020204" pitchFamily="34" charset="0"/>
                <a:ea typeface="굴림" panose="020B0600000101010101" pitchFamily="34" charset="-127"/>
                <a:cs typeface="Arial" panose="020B0604020202020204" pitchFamily="34" charset="0"/>
              </a:rPr>
              <a:t>T</a:t>
            </a:r>
            <a:r>
              <a:rPr lang="en-AU" altLang="ko-KR" sz="1100" dirty="0">
                <a:solidFill>
                  <a:schemeClr val="bg1"/>
                </a:solidFill>
                <a:latin typeface="Arial" panose="020B0604020202020204" pitchFamily="34" charset="0"/>
                <a:ea typeface="굴림" panose="020B0600000101010101" pitchFamily="34" charset="-127"/>
              </a:rPr>
              <a:t>he AGIS Investigators.</a:t>
            </a:r>
            <a:r>
              <a:rPr lang="en-US" altLang="ko-KR" sz="1100" dirty="0">
                <a:solidFill>
                  <a:schemeClr val="bg1"/>
                </a:solidFill>
                <a:latin typeface="Arial" panose="020B0604020202020204" pitchFamily="34" charset="0"/>
                <a:ea typeface="굴림" panose="020B0600000101010101" pitchFamily="34" charset="-127"/>
              </a:rPr>
              <a:t> </a:t>
            </a:r>
            <a:r>
              <a:rPr lang="en-AU" altLang="ko-KR" sz="1100" dirty="0">
                <a:solidFill>
                  <a:schemeClr val="bg1"/>
                </a:solidFill>
                <a:latin typeface="Arial" panose="020B0604020202020204" pitchFamily="34" charset="0"/>
                <a:ea typeface="굴림" panose="020B0600000101010101" pitchFamily="34" charset="-127"/>
              </a:rPr>
              <a:t>The Advanced Glaucoma Intervention Study (AGIS). 7. The relationship between control of intraocular pressure and visual field deterioration. </a:t>
            </a:r>
            <a:r>
              <a:rPr lang="en-AU" altLang="ko-KR" sz="1100" i="1" dirty="0">
                <a:solidFill>
                  <a:schemeClr val="bg1"/>
                </a:solidFill>
                <a:latin typeface="Arial" panose="020B0604020202020204" pitchFamily="34" charset="0"/>
                <a:ea typeface="굴림" panose="020B0600000101010101" pitchFamily="34" charset="-127"/>
              </a:rPr>
              <a:t>Am J </a:t>
            </a:r>
            <a:r>
              <a:rPr lang="en-AU" altLang="ko-KR" sz="1100" i="1" dirty="0" err="1">
                <a:solidFill>
                  <a:schemeClr val="bg1"/>
                </a:solidFill>
                <a:latin typeface="Arial" panose="020B0604020202020204" pitchFamily="34" charset="0"/>
                <a:ea typeface="굴림" panose="020B0600000101010101" pitchFamily="34" charset="-127"/>
              </a:rPr>
              <a:t>Ophthalmol</a:t>
            </a:r>
            <a:r>
              <a:rPr lang="en-AU" altLang="ko-KR" sz="1100" dirty="0">
                <a:solidFill>
                  <a:schemeClr val="bg1"/>
                </a:solidFill>
                <a:latin typeface="Arial" panose="020B0604020202020204" pitchFamily="34" charset="0"/>
                <a:ea typeface="굴림" panose="020B0600000101010101" pitchFamily="34" charset="-127"/>
              </a:rPr>
              <a:t> 2000;</a:t>
            </a:r>
            <a:r>
              <a:rPr lang="en-US" altLang="ko-KR" sz="1100" dirty="0">
                <a:solidFill>
                  <a:schemeClr val="bg1"/>
                </a:solidFill>
                <a:latin typeface="Arial" panose="020B0604020202020204" pitchFamily="34" charset="0"/>
                <a:ea typeface="굴림" panose="020B0600000101010101" pitchFamily="34" charset="-127"/>
              </a:rPr>
              <a:t> </a:t>
            </a:r>
            <a:r>
              <a:rPr lang="en-AU" altLang="ko-KR" sz="1100" dirty="0">
                <a:solidFill>
                  <a:schemeClr val="bg1"/>
                </a:solidFill>
                <a:latin typeface="Arial" panose="020B0604020202020204" pitchFamily="34" charset="0"/>
                <a:ea typeface="굴림" panose="020B0600000101010101" pitchFamily="34" charset="-127"/>
              </a:rPr>
              <a:t>130:</a:t>
            </a:r>
            <a:r>
              <a:rPr lang="en-US" altLang="ko-KR" sz="1100" dirty="0">
                <a:solidFill>
                  <a:schemeClr val="bg1"/>
                </a:solidFill>
                <a:latin typeface="Arial" panose="020B0604020202020204" pitchFamily="34" charset="0"/>
                <a:ea typeface="굴림" panose="020B0600000101010101" pitchFamily="34" charset="-127"/>
              </a:rPr>
              <a:t> </a:t>
            </a:r>
            <a:r>
              <a:rPr lang="en-AU" altLang="ko-KR" sz="1100" dirty="0">
                <a:solidFill>
                  <a:schemeClr val="bg1"/>
                </a:solidFill>
                <a:latin typeface="Arial" panose="020B0604020202020204" pitchFamily="34" charset="0"/>
                <a:ea typeface="굴림" panose="020B0600000101010101" pitchFamily="34" charset="-127"/>
              </a:rPr>
              <a:t>429</a:t>
            </a:r>
            <a:r>
              <a:rPr lang="en-US" altLang="ko-KR" sz="1100" dirty="0">
                <a:solidFill>
                  <a:schemeClr val="bg1"/>
                </a:solidFill>
                <a:latin typeface="Arial" panose="020B0604020202020204" pitchFamily="34" charset="0"/>
                <a:ea typeface="굴림" panose="020B0600000101010101" pitchFamily="34" charset="-127"/>
              </a:rPr>
              <a:t>–</a:t>
            </a:r>
            <a:r>
              <a:rPr lang="en-AU" altLang="ko-KR" sz="1100" dirty="0">
                <a:solidFill>
                  <a:schemeClr val="bg1"/>
                </a:solidFill>
                <a:latin typeface="Arial" panose="020B0604020202020204" pitchFamily="34" charset="0"/>
                <a:ea typeface="굴림" panose="020B0600000101010101" pitchFamily="34" charset="-127"/>
              </a:rPr>
              <a:t>40.</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35</a:t>
            </a:fld>
            <a:endParaRPr lang="en-US"/>
          </a:p>
        </p:txBody>
      </p:sp>
    </p:spTree>
    <p:extLst>
      <p:ext uri="{BB962C8B-B14F-4D97-AF65-F5344CB8AC3E}">
        <p14:creationId xmlns:p14="http://schemas.microsoft.com/office/powerpoint/2010/main" val="141963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ko-KR" dirty="0">
                <a:solidFill>
                  <a:schemeClr val="bg1"/>
                </a:solidFill>
                <a:latin typeface="Arial" panose="020B0604020202020204" pitchFamily="34" charset="0"/>
                <a:ea typeface="굴림" panose="020B0600000101010101" pitchFamily="34" charset="-127"/>
              </a:rPr>
              <a:t>Although the mean change in VF was consistently greater for patients with a mean IOP of 14</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–17.5 mmHg </a:t>
            </a:r>
            <a:r>
              <a:rPr lang="en-AU" altLang="ko-KR" dirty="0">
                <a:solidFill>
                  <a:schemeClr val="bg1"/>
                </a:solidFill>
                <a:latin typeface="Arial" panose="020B0604020202020204" pitchFamily="34" charset="0"/>
                <a:ea typeface="굴림" panose="020B0600000101010101" pitchFamily="34" charset="-127"/>
              </a:rPr>
              <a:t>over the first three 6-month visits than in those with mean IOP &lt; 14 mmHg, these differences did not reach statistical significance (statistically significant differences were obtained for comparisons between IOP &gt; 17.5 mmHg and &lt; 14 mmHg). </a:t>
            </a:r>
          </a:p>
          <a:p>
            <a:r>
              <a:rPr lang="en-AU" altLang="ko-KR" dirty="0">
                <a:solidFill>
                  <a:schemeClr val="bg1"/>
                </a:solidFill>
                <a:latin typeface="Arial" panose="020B0604020202020204" pitchFamily="34" charset="0"/>
                <a:ea typeface="굴림" panose="020B0600000101010101" pitchFamily="34" charset="-127"/>
              </a:rPr>
              <a:t>The mean VF change from baseline for patients with IOP &lt; 14 mmHg over the first three visits ranged from 0.33 to 0.77 over the follow-up period, despite IOP levels remaining consistently low in this group.</a:t>
            </a:r>
          </a:p>
          <a:p>
            <a:r>
              <a:rPr lang="en-AU" altLang="ko-KR" dirty="0">
                <a:solidFill>
                  <a:schemeClr val="bg1"/>
                </a:solidFill>
                <a:latin typeface="Arial" panose="020B0604020202020204" pitchFamily="34" charset="0"/>
                <a:ea typeface="굴림" panose="020B0600000101010101" pitchFamily="34" charset="-127"/>
              </a:rPr>
              <a:t>Among eyes with IOP &lt; 18 mmHg at all visits over the first 6 years, the mean VF change remained close to zero over the entire follow-up period. However, even in this group, 14% of eyes experienced a worsening of </a:t>
            </a:r>
            <a:r>
              <a:rPr lang="en-AU" altLang="ko-KR" dirty="0">
                <a:solidFill>
                  <a:schemeClr val="bg1"/>
                </a:solidFill>
                <a:latin typeface="Arial" panose="020B0604020202020204" pitchFamily="34" charset="0"/>
                <a:ea typeface="굴림" panose="020B0600000101010101" pitchFamily="34" charset="-127"/>
                <a:sym typeface="Symbol" pitchFamily="2" charset="2"/>
              </a:rPr>
              <a:t> 4 VF units at 7 years (this was counterbalanced by the 18% of eyes with an improvement of  4 VF units at 7 years).</a:t>
            </a:r>
            <a:endParaRPr lang="en-AU" altLang="ko-KR" dirty="0">
              <a:solidFill>
                <a:schemeClr val="bg1"/>
              </a:solidFill>
              <a:latin typeface="Arial" panose="020B0604020202020204" pitchFamily="34" charset="0"/>
              <a:ea typeface="굴림" panose="020B0600000101010101" pitchFamily="34" charset="-127"/>
            </a:endParaRPr>
          </a:p>
          <a:p>
            <a:endParaRPr lang="en-AU" altLang="ko-KR" dirty="0">
              <a:solidFill>
                <a:schemeClr val="bg1"/>
              </a:solidFill>
              <a:latin typeface="Arial" panose="020B0604020202020204" pitchFamily="34" charset="0"/>
              <a:ea typeface="굴림" panose="020B0600000101010101" pitchFamily="34" charset="-127"/>
            </a:endParaRPr>
          </a:p>
          <a:p>
            <a:r>
              <a:rPr lang="en-AU" altLang="ko-KR" b="1" dirty="0">
                <a:solidFill>
                  <a:schemeClr val="bg1"/>
                </a:solidFill>
                <a:latin typeface="Arial" panose="020B0604020202020204" pitchFamily="34" charset="0"/>
                <a:ea typeface="굴림" panose="020B0600000101010101" pitchFamily="34" charset="-127"/>
              </a:rPr>
              <a:t>Reference</a:t>
            </a:r>
          </a:p>
          <a:p>
            <a:pPr>
              <a:spcBef>
                <a:spcPct val="0"/>
              </a:spcBef>
            </a:pPr>
            <a:r>
              <a:rPr lang="en-US" altLang="ko-KR" sz="1100" dirty="0">
                <a:solidFill>
                  <a:schemeClr val="bg1"/>
                </a:solidFill>
                <a:latin typeface="Arial" panose="020B0604020202020204" pitchFamily="34" charset="0"/>
                <a:ea typeface="굴림" panose="020B0600000101010101" pitchFamily="34" charset="-127"/>
              </a:rPr>
              <a:t>T</a:t>
            </a:r>
            <a:r>
              <a:rPr lang="en-AU" altLang="ko-KR" sz="1100" dirty="0">
                <a:solidFill>
                  <a:schemeClr val="bg1"/>
                </a:solidFill>
                <a:latin typeface="Arial" panose="020B0604020202020204" pitchFamily="34" charset="0"/>
                <a:ea typeface="굴림" panose="020B0600000101010101" pitchFamily="34" charset="-127"/>
              </a:rPr>
              <a:t>he AGIS Investigators.</a:t>
            </a:r>
            <a:r>
              <a:rPr lang="en-US" altLang="ko-KR" sz="1100" dirty="0">
                <a:solidFill>
                  <a:schemeClr val="bg1"/>
                </a:solidFill>
                <a:latin typeface="Arial" panose="020B0604020202020204" pitchFamily="34" charset="0"/>
                <a:ea typeface="굴림" panose="020B0600000101010101" pitchFamily="34" charset="-127"/>
              </a:rPr>
              <a:t> </a:t>
            </a:r>
            <a:r>
              <a:rPr lang="en-AU" altLang="ko-KR" sz="1100" dirty="0">
                <a:solidFill>
                  <a:schemeClr val="bg1"/>
                </a:solidFill>
                <a:latin typeface="Arial" panose="020B0604020202020204" pitchFamily="34" charset="0"/>
                <a:ea typeface="굴림" panose="020B0600000101010101" pitchFamily="34" charset="-127"/>
              </a:rPr>
              <a:t>The Advanced Glaucoma Intervention Study (AGIS). 7. The relationship between control of intraocular pressure and visual field deterioration. </a:t>
            </a:r>
            <a:r>
              <a:rPr lang="en-AU" altLang="ko-KR" sz="1100" i="1" dirty="0">
                <a:solidFill>
                  <a:schemeClr val="bg1"/>
                </a:solidFill>
                <a:latin typeface="Arial" panose="020B0604020202020204" pitchFamily="34" charset="0"/>
                <a:ea typeface="굴림" panose="020B0600000101010101" pitchFamily="34" charset="-127"/>
              </a:rPr>
              <a:t>Am J </a:t>
            </a:r>
            <a:r>
              <a:rPr lang="en-AU" altLang="ko-KR" sz="1100" i="1" dirty="0" err="1">
                <a:solidFill>
                  <a:schemeClr val="bg1"/>
                </a:solidFill>
                <a:latin typeface="Arial" panose="020B0604020202020204" pitchFamily="34" charset="0"/>
                <a:ea typeface="굴림" panose="020B0600000101010101" pitchFamily="34" charset="-127"/>
              </a:rPr>
              <a:t>Ophthalmol</a:t>
            </a:r>
            <a:r>
              <a:rPr lang="en-AU" altLang="ko-KR" sz="1100" dirty="0">
                <a:solidFill>
                  <a:schemeClr val="bg1"/>
                </a:solidFill>
                <a:latin typeface="Arial" panose="020B0604020202020204" pitchFamily="34" charset="0"/>
                <a:ea typeface="굴림" panose="020B0600000101010101" pitchFamily="34" charset="-127"/>
              </a:rPr>
              <a:t> 2000;</a:t>
            </a:r>
            <a:r>
              <a:rPr lang="en-US" altLang="ko-KR" sz="1100" dirty="0">
                <a:solidFill>
                  <a:schemeClr val="bg1"/>
                </a:solidFill>
                <a:latin typeface="Arial" panose="020B0604020202020204" pitchFamily="34" charset="0"/>
                <a:ea typeface="굴림" panose="020B0600000101010101" pitchFamily="34" charset="-127"/>
              </a:rPr>
              <a:t> </a:t>
            </a:r>
            <a:r>
              <a:rPr lang="en-AU" altLang="ko-KR" sz="1100" dirty="0">
                <a:solidFill>
                  <a:schemeClr val="bg1"/>
                </a:solidFill>
                <a:latin typeface="Arial" panose="020B0604020202020204" pitchFamily="34" charset="0"/>
                <a:ea typeface="굴림" panose="020B0600000101010101" pitchFamily="34" charset="-127"/>
              </a:rPr>
              <a:t>130:</a:t>
            </a:r>
            <a:r>
              <a:rPr lang="en-US" altLang="ko-KR" sz="1100" dirty="0">
                <a:solidFill>
                  <a:schemeClr val="bg1"/>
                </a:solidFill>
                <a:latin typeface="Arial" panose="020B0604020202020204" pitchFamily="34" charset="0"/>
                <a:ea typeface="굴림" panose="020B0600000101010101" pitchFamily="34" charset="-127"/>
              </a:rPr>
              <a:t> </a:t>
            </a:r>
            <a:r>
              <a:rPr lang="en-AU" altLang="ko-KR" sz="1100" dirty="0">
                <a:solidFill>
                  <a:schemeClr val="bg1"/>
                </a:solidFill>
                <a:latin typeface="Arial" panose="020B0604020202020204" pitchFamily="34" charset="0"/>
                <a:ea typeface="굴림" panose="020B0600000101010101" pitchFamily="34" charset="-127"/>
              </a:rPr>
              <a:t>429</a:t>
            </a:r>
            <a:r>
              <a:rPr lang="en-US" altLang="ko-KR" sz="1100" dirty="0">
                <a:solidFill>
                  <a:schemeClr val="bg1"/>
                </a:solidFill>
                <a:latin typeface="Arial" panose="020B0604020202020204" pitchFamily="34" charset="0"/>
                <a:ea typeface="굴림" panose="020B0600000101010101" pitchFamily="34" charset="-127"/>
              </a:rPr>
              <a:t>–</a:t>
            </a:r>
            <a:r>
              <a:rPr lang="en-AU" altLang="ko-KR" sz="1100" dirty="0">
                <a:solidFill>
                  <a:schemeClr val="bg1"/>
                </a:solidFill>
                <a:latin typeface="Arial" panose="020B0604020202020204" pitchFamily="34" charset="0"/>
                <a:ea typeface="굴림" panose="020B0600000101010101" pitchFamily="34" charset="-127"/>
              </a:rPr>
              <a:t>40.</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36</a:t>
            </a:fld>
            <a:endParaRPr lang="en-US"/>
          </a:p>
        </p:txBody>
      </p:sp>
    </p:spTree>
    <p:extLst>
      <p:ext uri="{BB962C8B-B14F-4D97-AF65-F5344CB8AC3E}">
        <p14:creationId xmlns:p14="http://schemas.microsoft.com/office/powerpoint/2010/main" val="28824474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ko-KR" b="1" dirty="0">
                <a:solidFill>
                  <a:schemeClr val="bg1"/>
                </a:solidFill>
                <a:latin typeface="Arial" panose="020B0604020202020204" pitchFamily="34" charset="0"/>
                <a:ea typeface="굴림" panose="020B0600000101010101" pitchFamily="34" charset="-127"/>
              </a:rPr>
              <a:t>Reference</a:t>
            </a:r>
          </a:p>
          <a:p>
            <a:pPr>
              <a:spcBef>
                <a:spcPct val="0"/>
              </a:spcBef>
            </a:pP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T</a:t>
            </a:r>
            <a:r>
              <a:rPr lang="en-AU" altLang="ko-KR" dirty="0">
                <a:solidFill>
                  <a:schemeClr val="bg1"/>
                </a:solidFill>
                <a:latin typeface="Arial" panose="020B0604020202020204" pitchFamily="34" charset="0"/>
                <a:ea typeface="굴림" panose="020B0600000101010101" pitchFamily="34" charset="-127"/>
              </a:rPr>
              <a:t>he AGIS Investigators.</a:t>
            </a:r>
            <a:r>
              <a:rPr lang="en-US" altLang="ko-KR" dirty="0">
                <a:solidFill>
                  <a:schemeClr val="bg1"/>
                </a:solidFill>
                <a:latin typeface="Arial" panose="020B0604020202020204" pitchFamily="34" charset="0"/>
                <a:ea typeface="굴림" panose="020B0600000101010101" pitchFamily="34" charset="-127"/>
              </a:rPr>
              <a:t> </a:t>
            </a:r>
            <a:r>
              <a:rPr lang="en-AU" altLang="ko-KR" dirty="0">
                <a:solidFill>
                  <a:schemeClr val="bg1"/>
                </a:solidFill>
                <a:latin typeface="Arial" panose="020B0604020202020204" pitchFamily="34" charset="0"/>
                <a:ea typeface="굴림" panose="020B0600000101010101" pitchFamily="34" charset="-127"/>
              </a:rPr>
              <a:t>The Advanced Glaucoma Intervention Study (AGIS). 7. The relationship between control of intraocular</a:t>
            </a:r>
          </a:p>
          <a:p>
            <a:pPr>
              <a:spcBef>
                <a:spcPct val="0"/>
              </a:spcBef>
            </a:pPr>
            <a:r>
              <a:rPr lang="en-AU" altLang="ko-KR" dirty="0">
                <a:solidFill>
                  <a:schemeClr val="bg1"/>
                </a:solidFill>
                <a:latin typeface="Arial" panose="020B0604020202020204" pitchFamily="34" charset="0"/>
                <a:ea typeface="굴림" panose="020B0600000101010101" pitchFamily="34" charset="-127"/>
              </a:rPr>
              <a:t> pressure and visual field deterioration. </a:t>
            </a:r>
            <a:r>
              <a:rPr lang="en-AU" altLang="ko-KR" i="1" dirty="0">
                <a:solidFill>
                  <a:schemeClr val="bg1"/>
                </a:solidFill>
                <a:latin typeface="Arial" panose="020B0604020202020204" pitchFamily="34" charset="0"/>
                <a:ea typeface="굴림" panose="020B0600000101010101" pitchFamily="34" charset="-127"/>
              </a:rPr>
              <a:t>Am J </a:t>
            </a:r>
            <a:r>
              <a:rPr lang="en-AU" altLang="ko-KR" i="1" dirty="0" err="1">
                <a:solidFill>
                  <a:schemeClr val="bg1"/>
                </a:solidFill>
                <a:latin typeface="Arial" panose="020B0604020202020204" pitchFamily="34" charset="0"/>
                <a:ea typeface="굴림" panose="020B0600000101010101" pitchFamily="34" charset="-127"/>
              </a:rPr>
              <a:t>Ophthalmol</a:t>
            </a:r>
            <a:r>
              <a:rPr lang="en-AU" altLang="ko-KR" dirty="0">
                <a:solidFill>
                  <a:schemeClr val="bg1"/>
                </a:solidFill>
                <a:latin typeface="Arial" panose="020B0604020202020204" pitchFamily="34" charset="0"/>
                <a:ea typeface="굴림" panose="020B0600000101010101" pitchFamily="34" charset="-127"/>
              </a:rPr>
              <a:t> 2000;</a:t>
            </a:r>
            <a:r>
              <a:rPr lang="en-US" altLang="ko-KR" dirty="0">
                <a:solidFill>
                  <a:schemeClr val="bg1"/>
                </a:solidFill>
                <a:latin typeface="Arial" panose="020B0604020202020204" pitchFamily="34" charset="0"/>
                <a:ea typeface="굴림" panose="020B0600000101010101" pitchFamily="34" charset="-127"/>
              </a:rPr>
              <a:t> </a:t>
            </a:r>
            <a:r>
              <a:rPr lang="en-AU" altLang="ko-KR" dirty="0">
                <a:solidFill>
                  <a:schemeClr val="bg1"/>
                </a:solidFill>
                <a:latin typeface="Arial" panose="020B0604020202020204" pitchFamily="34" charset="0"/>
                <a:ea typeface="굴림" panose="020B0600000101010101" pitchFamily="34" charset="-127"/>
              </a:rPr>
              <a:t>130:</a:t>
            </a:r>
            <a:r>
              <a:rPr lang="en-US" altLang="ko-KR" dirty="0">
                <a:solidFill>
                  <a:schemeClr val="bg1"/>
                </a:solidFill>
                <a:latin typeface="Arial" panose="020B0604020202020204" pitchFamily="34" charset="0"/>
                <a:ea typeface="굴림" panose="020B0600000101010101" pitchFamily="34" charset="-127"/>
              </a:rPr>
              <a:t> </a:t>
            </a:r>
            <a:r>
              <a:rPr lang="en-AU" altLang="ko-KR" dirty="0">
                <a:solidFill>
                  <a:schemeClr val="bg1"/>
                </a:solidFill>
                <a:latin typeface="Arial" panose="020B0604020202020204" pitchFamily="34" charset="0"/>
                <a:ea typeface="굴림" panose="020B0600000101010101" pitchFamily="34" charset="-127"/>
              </a:rPr>
              <a:t>429</a:t>
            </a:r>
            <a:r>
              <a:rPr lang="en-US" altLang="ko-KR" dirty="0">
                <a:solidFill>
                  <a:schemeClr val="bg1"/>
                </a:solidFill>
                <a:latin typeface="Arial" panose="020B0604020202020204" pitchFamily="34" charset="0"/>
                <a:ea typeface="굴림" panose="020B0600000101010101" pitchFamily="34" charset="-127"/>
              </a:rPr>
              <a:t>–</a:t>
            </a:r>
            <a:r>
              <a:rPr lang="en-AU" altLang="ko-KR" dirty="0">
                <a:solidFill>
                  <a:schemeClr val="bg1"/>
                </a:solidFill>
                <a:latin typeface="Arial" panose="020B0604020202020204" pitchFamily="34" charset="0"/>
                <a:ea typeface="굴림" panose="020B0600000101010101" pitchFamily="34" charset="-127"/>
              </a:rPr>
              <a:t>40.</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37</a:t>
            </a:fld>
            <a:endParaRPr lang="en-US"/>
          </a:p>
        </p:txBody>
      </p:sp>
    </p:spTree>
    <p:extLst>
      <p:ext uri="{BB962C8B-B14F-4D97-AF65-F5344CB8AC3E}">
        <p14:creationId xmlns:p14="http://schemas.microsoft.com/office/powerpoint/2010/main" val="9758596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D" sz="1800" dirty="0">
                <a:effectLst/>
                <a:latin typeface="ScalaLancetPro"/>
              </a:rPr>
              <a:t>This study assessed the efficacy, safety, and cost-effectiveness of clear-lens extraction compared with laser peripheral iridotomy and topical medical treatment as first-line therapy in people with newly diagnosed primary angle closure with raised intraocular pressure or primary angle-closure glaucoma (</a:t>
            </a:r>
            <a:r>
              <a:rPr lang="en-ID" sz="1800" dirty="0" err="1">
                <a:effectLst/>
                <a:latin typeface="ScalaLancetPro"/>
              </a:rPr>
              <a:t>ie</a:t>
            </a:r>
            <a:r>
              <a:rPr lang="en-ID" sz="1800" dirty="0">
                <a:effectLst/>
                <a:latin typeface="ScalaLancetPro"/>
              </a:rPr>
              <a:t>, those at the highest risk of visual loss). They tested the hypothesis that initial clear-lens extraction would be associated with better quality of life, lower intraocular pressure, and less need for glaucoma surgery at 36 months than standard care. Visual acuity, visual acuity, Visual field,  total number of glaucoma medication pre-post and safety were noted. </a:t>
            </a:r>
            <a:r>
              <a:rPr lang="en-US" dirty="0">
                <a:solidFill>
                  <a:schemeClr val="bg1"/>
                </a:solidFill>
                <a:latin typeface="Calibri" panose="020F0502020204030204" pitchFamily="34" charset="0"/>
                <a:cs typeface="Calibri" panose="020F0502020204030204" pitchFamily="34" charset="0"/>
              </a:rPr>
              <a:t>This study also </a:t>
            </a:r>
            <a:r>
              <a:rPr lang="en-ID" sz="1200" kern="1200" dirty="0">
                <a:solidFill>
                  <a:schemeClr val="tx1"/>
                </a:solidFill>
                <a:effectLst/>
                <a:latin typeface="+mn-lt"/>
                <a:ea typeface="+mn-ea"/>
                <a:cs typeface="+mn-cs"/>
              </a:rPr>
              <a:t>compared  the mean costs and its effects to estimate the incremental cost-effectiveness ratio.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D" dirty="0"/>
          </a:p>
          <a:p>
            <a:pPr>
              <a:spcAft>
                <a:spcPts val="0"/>
              </a:spcAft>
            </a:pP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Reference</a:t>
            </a:r>
            <a:endParaRPr lang="en-ID"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Azuara</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-Blanco A </a:t>
            </a:r>
            <a:r>
              <a:rPr lang="en-US" i="1" dirty="0">
                <a:solidFill>
                  <a:schemeClr val="bg1"/>
                </a:solidFill>
                <a:latin typeface="Calibri" panose="020F0502020204030204" pitchFamily="34" charset="0"/>
                <a:ea typeface="Calibri" panose="020F0502020204030204" pitchFamily="34" charset="0"/>
                <a:cs typeface="Calibri" panose="020F0502020204030204" pitchFamily="34" charset="0"/>
              </a:rPr>
              <a:t>et </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al. Effectiveness of early  lens extraction for the treatment of primary angle-closure glaucoma (EAGLE): a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randomised</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controlled trial. Lancet 2016;388:1389-97</a:t>
            </a:r>
            <a:endParaRPr lang="en-ID"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38</a:t>
            </a:fld>
            <a:endParaRPr lang="en-US"/>
          </a:p>
        </p:txBody>
      </p:sp>
    </p:spTree>
    <p:extLst>
      <p:ext uri="{BB962C8B-B14F-4D97-AF65-F5344CB8AC3E}">
        <p14:creationId xmlns:p14="http://schemas.microsoft.com/office/powerpoint/2010/main" val="8966951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latin typeface="Calibri" panose="020F0502020204030204" pitchFamily="34" charset="0"/>
                <a:cs typeface="Calibri" panose="020F0502020204030204" pitchFamily="34" charset="0"/>
              </a:rPr>
              <a:t>The eagle study was </a:t>
            </a:r>
            <a:r>
              <a:rPr lang="en-ID" sz="1200" dirty="0">
                <a:effectLst/>
                <a:latin typeface="ScalaLancetPro"/>
              </a:rPr>
              <a:t> a multicentre, randomised, controlled trial, </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conducted in primary angle-closure  with </a:t>
            </a:r>
            <a:r>
              <a:rPr lang="en-US" dirty="0">
                <a:solidFill>
                  <a:schemeClr val="bg1"/>
                </a:solidFill>
                <a:latin typeface="Calibri" panose="020F0502020204030204" pitchFamily="34" charset="0"/>
                <a:cs typeface="Calibri" panose="020F0502020204030204" pitchFamily="34" charset="0"/>
              </a:rPr>
              <a:t>age of 50 years old and elevated IOP (&gt; 30 mmHg)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or primary angle-closure glaucoma eyes.</a:t>
            </a:r>
          </a:p>
          <a:p>
            <a:r>
              <a:rPr lang="en-US" dirty="0">
                <a:solidFill>
                  <a:schemeClr val="bg1"/>
                </a:solidFill>
                <a:latin typeface="Calibri" panose="020F0502020204030204" pitchFamily="34" charset="0"/>
                <a:cs typeface="Calibri" panose="020F0502020204030204" pitchFamily="34" charset="0"/>
              </a:rPr>
              <a:t>30 hospital eye services in five country was enrolled in this study; Australia, mainland China, Hong Kong, Malaysia, Singapore and The UK (22 hospitals).</a:t>
            </a:r>
          </a:p>
          <a:p>
            <a:r>
              <a:rPr lang="en-US" dirty="0">
                <a:solidFill>
                  <a:schemeClr val="bg1"/>
                </a:solidFill>
                <a:latin typeface="Calibri" panose="020F0502020204030204" pitchFamily="34" charset="0"/>
                <a:cs typeface="Calibri" panose="020F0502020204030204" pitchFamily="34" charset="0"/>
              </a:rPr>
              <a:t>Inclusion criteria of </a:t>
            </a:r>
            <a:r>
              <a:rPr lang="en-US" dirty="0" err="1">
                <a:solidFill>
                  <a:schemeClr val="bg1"/>
                </a:solidFill>
                <a:latin typeface="Calibri" panose="020F0502020204030204" pitchFamily="34" charset="0"/>
                <a:cs typeface="Calibri" panose="020F0502020204030204" pitchFamily="34" charset="0"/>
              </a:rPr>
              <a:t>phakic</a:t>
            </a:r>
            <a:r>
              <a:rPr lang="en-US" dirty="0">
                <a:solidFill>
                  <a:schemeClr val="bg1"/>
                </a:solidFill>
                <a:latin typeface="Calibri" panose="020F0502020204030204" pitchFamily="34" charset="0"/>
                <a:cs typeface="Calibri" panose="020F0502020204030204" pitchFamily="34" charset="0"/>
              </a:rPr>
              <a:t> lens, aged 50 years or older (limit the effect of loss of accommodation associated with clear-lens extraction) and had newly diagnosed primary angle closure with IOP 30 mmHg; or primary angle-closure glaucoma as reproducible glaucomatous visual flied defects, glaucomatous optic neuropathy, or both and IOP more 21 mmHg on at least in one occasion. </a:t>
            </a:r>
            <a:r>
              <a:rPr lang="en-ID" sz="1200" dirty="0">
                <a:effectLst/>
                <a:latin typeface="ScalaLancetPro"/>
              </a:rPr>
              <a:t>Advanced  PACG and </a:t>
            </a:r>
            <a:r>
              <a:rPr lang="en-ID" sz="1200" kern="1200" dirty="0">
                <a:solidFill>
                  <a:schemeClr val="tx1"/>
                </a:solidFill>
                <a:effectLst/>
                <a:latin typeface="+mn-lt"/>
                <a:ea typeface="+mn-ea"/>
                <a:cs typeface="+mn-cs"/>
              </a:rPr>
              <a:t>patients with primary angle</a:t>
            </a:r>
          </a:p>
          <a:p>
            <a:r>
              <a:rPr lang="en-ID" sz="1200" kern="1200" dirty="0">
                <a:solidFill>
                  <a:schemeClr val="tx1"/>
                </a:solidFill>
                <a:effectLst/>
                <a:latin typeface="+mn-lt"/>
                <a:ea typeface="+mn-ea"/>
                <a:cs typeface="+mn-cs"/>
              </a:rPr>
              <a:t>closure if intraocular pressure was too high </a:t>
            </a:r>
            <a:r>
              <a:rPr lang="en-ID" sz="1200" dirty="0">
                <a:effectLst/>
                <a:latin typeface="ScalaLancetPro"/>
              </a:rPr>
              <a:t>were not included in this study. </a:t>
            </a:r>
            <a:endParaRPr lang="en-US" dirty="0">
              <a:solidFill>
                <a:schemeClr val="bg1"/>
              </a:solidFill>
              <a:latin typeface="Calibri" panose="020F0502020204030204" pitchFamily="34" charset="0"/>
              <a:cs typeface="Calibri" panose="020F0502020204030204" pitchFamily="34" charset="0"/>
            </a:endParaRPr>
          </a:p>
          <a:p>
            <a:endParaRPr lang="en-ID" dirty="0">
              <a:solidFill>
                <a:schemeClr val="bg1"/>
              </a:solidFill>
              <a:latin typeface="Calibri" panose="020F0502020204030204" pitchFamily="34" charset="0"/>
              <a:cs typeface="Calibri" panose="020F0502020204030204" pitchFamily="34" charset="0"/>
            </a:endParaRPr>
          </a:p>
          <a:p>
            <a:pPr>
              <a:spcAft>
                <a:spcPts val="0"/>
              </a:spcAft>
            </a:pP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The outcomes were assessed from baseline up to 6, 12, 24 and 36 months followed up by examining of IOP,  respectively. In addition; Health status with the European Quality of Life-5 dimensions (EQ-5D) questionnaire and the effects of vision problem on vision functioning and health-related quality of life : National Eye Institute Visual Function Questionnaire (NEI-VFQ-25) were also obtained.</a:t>
            </a:r>
            <a:endParaRPr lang="en-ID"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en-ID"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Reference</a:t>
            </a:r>
            <a:endParaRPr lang="en-ID"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Azuara</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-Blanco A </a:t>
            </a:r>
            <a:r>
              <a:rPr lang="en-US" i="1" dirty="0">
                <a:solidFill>
                  <a:schemeClr val="bg1"/>
                </a:solidFill>
                <a:latin typeface="Calibri" panose="020F0502020204030204" pitchFamily="34" charset="0"/>
                <a:ea typeface="Calibri" panose="020F0502020204030204" pitchFamily="34" charset="0"/>
                <a:cs typeface="Calibri" panose="020F0502020204030204" pitchFamily="34" charset="0"/>
              </a:rPr>
              <a:t>et </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al. Effectiveness of early  lens extraction for the treatment of primary angle-closure glaucoma (EAGLE): a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randomised</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controlled trial. Lancet 2016;388:1389-97</a:t>
            </a:r>
            <a:endParaRPr lang="en-ID"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39</a:t>
            </a:fld>
            <a:endParaRPr lang="en-US"/>
          </a:p>
        </p:txBody>
      </p:sp>
    </p:spTree>
    <p:extLst>
      <p:ext uri="{BB962C8B-B14F-4D97-AF65-F5344CB8AC3E}">
        <p14:creationId xmlns:p14="http://schemas.microsoft.com/office/powerpoint/2010/main" val="3302049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b="1" dirty="0">
                <a:solidFill>
                  <a:schemeClr val="bg1"/>
                </a:solidFill>
                <a:latin typeface="Arial" panose="020B0604020202020204" pitchFamily="34" charset="0"/>
                <a:ea typeface="굴림" panose="020B0600000101010101" pitchFamily="34" charset="-127"/>
                <a:cs typeface="Arial" panose="020B0604020202020204" pitchFamily="34" charset="0"/>
              </a:rPr>
              <a:t>References</a:t>
            </a:r>
          </a:p>
          <a:p>
            <a:pPr marL="228600" indent="-228600">
              <a:buFont typeface="+mj-lt"/>
              <a:buAutoNum type="arabicPeriod"/>
            </a:pPr>
            <a:r>
              <a:rPr lang="en-US" altLang="ko-KR" dirty="0" err="1">
                <a:solidFill>
                  <a:schemeClr val="bg1"/>
                </a:solidFill>
                <a:latin typeface="Arial" panose="020B0604020202020204" pitchFamily="34" charset="0"/>
                <a:ea typeface="굴림" panose="020B0600000101010101" pitchFamily="34" charset="-127"/>
                <a:cs typeface="Arial" panose="020B0604020202020204" pitchFamily="34" charset="0"/>
              </a:rPr>
              <a:t>Kass</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 MA, Heuer DK, Higginbotham EJ </a:t>
            </a:r>
            <a:r>
              <a:rPr lang="en-US" altLang="ko-KR" i="1" dirty="0">
                <a:solidFill>
                  <a:schemeClr val="bg1"/>
                </a:solidFill>
                <a:latin typeface="Arial" panose="020B0604020202020204" pitchFamily="34" charset="0"/>
                <a:ea typeface="굴림" panose="020B0600000101010101" pitchFamily="34" charset="-127"/>
                <a:cs typeface="Arial" panose="020B0604020202020204" pitchFamily="34" charset="0"/>
              </a:rPr>
              <a:t>et al</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 The Ocular Hypertension Treatment Study: a randomized clinical trial determines that topical ocular hypotensive medication delays or prevents the onset of primary open-angle glaucoma. </a:t>
            </a:r>
            <a:r>
              <a:rPr lang="en-US" altLang="ko-KR" i="1" dirty="0">
                <a:solidFill>
                  <a:schemeClr val="bg1"/>
                </a:solidFill>
                <a:latin typeface="Arial" panose="020B0604020202020204" pitchFamily="34" charset="0"/>
                <a:ea typeface="굴림" panose="020B0600000101010101" pitchFamily="34" charset="-127"/>
                <a:cs typeface="Arial" panose="020B0604020202020204" pitchFamily="34" charset="0"/>
              </a:rPr>
              <a:t>Arch </a:t>
            </a:r>
            <a:r>
              <a:rPr lang="en-US" altLang="ko-KR" i="1" dirty="0" err="1">
                <a:solidFill>
                  <a:schemeClr val="bg1"/>
                </a:solidFill>
                <a:latin typeface="Arial" panose="020B0604020202020204" pitchFamily="34" charset="0"/>
                <a:ea typeface="굴림" panose="020B0600000101010101" pitchFamily="34" charset="-127"/>
                <a:cs typeface="Arial" panose="020B0604020202020204" pitchFamily="34" charset="0"/>
              </a:rPr>
              <a:t>Ophthalmol</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 2002; 120: 701–13.</a:t>
            </a:r>
          </a:p>
          <a:p>
            <a:pPr marL="228600" indent="-228600">
              <a:buFont typeface="+mj-lt"/>
              <a:buAutoNum type="arabicPeriod"/>
            </a:pPr>
            <a:r>
              <a:rPr lang="en-NZ" altLang="ko-KR" dirty="0" err="1">
                <a:solidFill>
                  <a:schemeClr val="bg1"/>
                </a:solidFill>
                <a:latin typeface="Arial" panose="020B0604020202020204" pitchFamily="34" charset="0"/>
                <a:ea typeface="굴림" panose="020B0600000101010101" pitchFamily="34" charset="-127"/>
                <a:cs typeface="Arial" panose="020B0604020202020204" pitchFamily="34" charset="0"/>
              </a:rPr>
              <a:t>Heijl</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A, </a:t>
            </a:r>
            <a:r>
              <a:rPr lang="en-NZ" altLang="ko-KR" dirty="0" err="1">
                <a:solidFill>
                  <a:schemeClr val="bg1"/>
                </a:solidFill>
                <a:latin typeface="Arial" panose="020B0604020202020204" pitchFamily="34" charset="0"/>
                <a:ea typeface="굴림" panose="020B0600000101010101" pitchFamily="34" charset="-127"/>
                <a:cs typeface="Arial" panose="020B0604020202020204" pitchFamily="34" charset="0"/>
              </a:rPr>
              <a:t>Leske</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MC, Bengtsson B, Hyman L, Bengtsson B, Hussein M; Early Manifest Glaucoma Trial Group. Reduction of intraocular pressure and glaucoma progression: results from the Early Manifest Glaucoma Trial. </a:t>
            </a:r>
            <a:r>
              <a:rPr lang="en-NZ" altLang="ko-KR" i="1" dirty="0">
                <a:solidFill>
                  <a:schemeClr val="bg1"/>
                </a:solidFill>
                <a:latin typeface="Arial" panose="020B0604020202020204" pitchFamily="34" charset="0"/>
                <a:ea typeface="굴림" panose="020B0600000101010101" pitchFamily="34" charset="-127"/>
                <a:cs typeface="Arial" panose="020B0604020202020204" pitchFamily="34" charset="0"/>
              </a:rPr>
              <a:t>Arch </a:t>
            </a:r>
            <a:r>
              <a:rPr lang="en-NZ" altLang="ko-KR" i="1" dirty="0" err="1">
                <a:solidFill>
                  <a:schemeClr val="bg1"/>
                </a:solidFill>
                <a:latin typeface="Arial" panose="020B0604020202020204" pitchFamily="34" charset="0"/>
                <a:ea typeface="굴림" panose="020B0600000101010101" pitchFamily="34" charset="-127"/>
                <a:cs typeface="Arial" panose="020B0604020202020204" pitchFamily="34" charset="0"/>
              </a:rPr>
              <a:t>Ophthalmol</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2002; 120: 1268–79.</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 </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a:t>
            </a:r>
          </a:p>
          <a:p>
            <a:pPr marL="228600" indent="-228600">
              <a:buFont typeface="+mj-lt"/>
              <a:buAutoNum type="arabicPeriod"/>
            </a:pP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Collaborative Normal-Tension Glaucoma Study Group. Comparison of glaucomatous progression between untreated patients with normal-tension glaucoma and patients with therapeutically reduced intraocular pressures. </a:t>
            </a:r>
            <a:r>
              <a:rPr lang="en-US" altLang="ko-KR" i="1" dirty="0">
                <a:solidFill>
                  <a:schemeClr val="bg1"/>
                </a:solidFill>
                <a:latin typeface="Arial" panose="020B0604020202020204" pitchFamily="34" charset="0"/>
                <a:ea typeface="굴림" panose="020B0600000101010101" pitchFamily="34" charset="-127"/>
                <a:cs typeface="Arial" panose="020B0604020202020204" pitchFamily="34" charset="0"/>
              </a:rPr>
              <a:t>Am J </a:t>
            </a:r>
            <a:r>
              <a:rPr lang="en-US" altLang="ko-KR" i="1" dirty="0" err="1">
                <a:solidFill>
                  <a:schemeClr val="bg1"/>
                </a:solidFill>
                <a:latin typeface="Arial" panose="020B0604020202020204" pitchFamily="34" charset="0"/>
                <a:ea typeface="굴림" panose="020B0600000101010101" pitchFamily="34" charset="-127"/>
                <a:cs typeface="Arial" panose="020B0604020202020204" pitchFamily="34" charset="0"/>
              </a:rPr>
              <a:t>Ophthalmol</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 1998; 126: 487–97.</a:t>
            </a:r>
          </a:p>
          <a:p>
            <a:pPr marL="228600" indent="-228600">
              <a:buFont typeface="+mj-lt"/>
              <a:buAutoNum type="arabicPeriod"/>
            </a:pPr>
            <a:r>
              <a:rPr lang="en-NZ" altLang="ko-KR" dirty="0" err="1">
                <a:solidFill>
                  <a:schemeClr val="bg1"/>
                </a:solidFill>
                <a:latin typeface="Arial" panose="020B0604020202020204" pitchFamily="34" charset="0"/>
                <a:ea typeface="굴림" panose="020B0600000101010101" pitchFamily="34" charset="-127"/>
                <a:cs typeface="Arial" panose="020B0604020202020204" pitchFamily="34" charset="0"/>
              </a:rPr>
              <a:t>Lichter</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PR, </a:t>
            </a:r>
            <a:r>
              <a:rPr lang="en-NZ" altLang="ko-KR" dirty="0" err="1">
                <a:solidFill>
                  <a:schemeClr val="bg1"/>
                </a:solidFill>
                <a:latin typeface="Arial" panose="020B0604020202020204" pitchFamily="34" charset="0"/>
                <a:ea typeface="굴림" panose="020B0600000101010101" pitchFamily="34" charset="-127"/>
                <a:cs typeface="Arial" panose="020B0604020202020204" pitchFamily="34" charset="0"/>
              </a:rPr>
              <a:t>Musch</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DC, Gillespie BW </a:t>
            </a:r>
            <a:r>
              <a:rPr lang="en-NZ" altLang="ko-KR" i="1" dirty="0">
                <a:solidFill>
                  <a:schemeClr val="bg1"/>
                </a:solidFill>
                <a:latin typeface="Arial" panose="020B0604020202020204" pitchFamily="34" charset="0"/>
                <a:ea typeface="굴림" panose="020B0600000101010101" pitchFamily="34" charset="-127"/>
                <a:cs typeface="Arial" panose="020B0604020202020204" pitchFamily="34" charset="0"/>
              </a:rPr>
              <a:t>et al</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CIGTS Study Group. Interim clinical outcomes in the Collaborative Initial Glaucoma Treatment Study comparing initial treatment randomized to medications or surgery. </a:t>
            </a:r>
            <a:r>
              <a:rPr lang="en-NZ" altLang="ko-KR" i="1" dirty="0">
                <a:solidFill>
                  <a:schemeClr val="bg1"/>
                </a:solidFill>
                <a:latin typeface="Arial" panose="020B0604020202020204" pitchFamily="34" charset="0"/>
                <a:ea typeface="굴림" panose="020B0600000101010101" pitchFamily="34" charset="-127"/>
                <a:cs typeface="Arial" panose="020B0604020202020204" pitchFamily="34" charset="0"/>
              </a:rPr>
              <a:t>Ophthalmology</a:t>
            </a:r>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 2001; 108: 1943–53.</a:t>
            </a:r>
          </a:p>
          <a:p>
            <a:pPr marL="228600" indent="-228600">
              <a:buFont typeface="+mj-lt"/>
              <a:buAutoNum type="arabicPeriod"/>
            </a:pP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T</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he AGIS Investigators.</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 </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The Advanced Glaucoma Intervention Study (AGIS). 7. The relationship between control of intraocular pressure and visual field deterioration. </a:t>
            </a:r>
            <a:r>
              <a:rPr lang="en-AU" altLang="ko-KR" i="1" dirty="0">
                <a:solidFill>
                  <a:schemeClr val="bg1"/>
                </a:solidFill>
                <a:latin typeface="Arial" panose="020B0604020202020204" pitchFamily="34" charset="0"/>
                <a:ea typeface="굴림" panose="020B0600000101010101" pitchFamily="34" charset="-127"/>
                <a:cs typeface="Arial" panose="020B0604020202020204" pitchFamily="34" charset="0"/>
              </a:rPr>
              <a:t>Am J </a:t>
            </a:r>
            <a:r>
              <a:rPr lang="en-AU" altLang="ko-KR" i="1" dirty="0" err="1">
                <a:solidFill>
                  <a:schemeClr val="bg1"/>
                </a:solidFill>
                <a:latin typeface="Arial" panose="020B0604020202020204" pitchFamily="34" charset="0"/>
                <a:ea typeface="굴림" panose="020B0600000101010101" pitchFamily="34" charset="-127"/>
                <a:cs typeface="Arial" panose="020B0604020202020204" pitchFamily="34" charset="0"/>
              </a:rPr>
              <a:t>Ophthalmol</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 2000;</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 </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130:</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 </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429</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40.</a:t>
            </a:r>
          </a:p>
          <a:p>
            <a:pPr marL="228600" indent="-228600">
              <a:buFont typeface="+mj-lt"/>
              <a:buAutoNum type="arabicPeriod"/>
            </a:pPr>
            <a:r>
              <a:rPr lang="en-US" altLang="ko-KR" dirty="0" err="1">
                <a:solidFill>
                  <a:schemeClr val="bg1"/>
                </a:solidFill>
                <a:latin typeface="Arial" panose="020B0604020202020204" pitchFamily="34" charset="0"/>
                <a:ea typeface="Gulim" panose="020B0600000101010101" pitchFamily="34" charset="-127"/>
                <a:cs typeface="Arial" panose="020B0604020202020204" pitchFamily="34" charset="0"/>
              </a:rPr>
              <a:t>Azuara</a:t>
            </a:r>
            <a:r>
              <a:rPr lang="en-US" altLang="ko-KR" dirty="0">
                <a:solidFill>
                  <a:schemeClr val="bg1"/>
                </a:solidFill>
                <a:latin typeface="Arial" panose="020B0604020202020204" pitchFamily="34" charset="0"/>
                <a:ea typeface="Gulim" panose="020B0600000101010101" pitchFamily="34" charset="-127"/>
                <a:cs typeface="Arial" panose="020B0604020202020204" pitchFamily="34" charset="0"/>
              </a:rPr>
              <a:t>-Blanco, Burr J, Ramsay C, Cooper D, Foster PJ, Friedman DS, </a:t>
            </a:r>
            <a:r>
              <a:rPr lang="en-US" altLang="ko-KR" i="1" dirty="0">
                <a:solidFill>
                  <a:schemeClr val="bg1"/>
                </a:solidFill>
                <a:latin typeface="Arial" panose="020B0604020202020204" pitchFamily="34" charset="0"/>
                <a:ea typeface="Gulim" panose="020B0600000101010101" pitchFamily="34" charset="-127"/>
                <a:cs typeface="Arial" panose="020B0604020202020204" pitchFamily="34" charset="0"/>
              </a:rPr>
              <a:t>et </a:t>
            </a:r>
            <a:r>
              <a:rPr lang="en-US" altLang="ko-KR" dirty="0">
                <a:solidFill>
                  <a:schemeClr val="bg1"/>
                </a:solidFill>
                <a:latin typeface="Arial" panose="020B0604020202020204" pitchFamily="34" charset="0"/>
                <a:ea typeface="Gulim" panose="020B0600000101010101" pitchFamily="34" charset="-127"/>
                <a:cs typeface="Arial" panose="020B0604020202020204" pitchFamily="34" charset="0"/>
              </a:rPr>
              <a:t>al. Effectiveness of early lens extraction for the treatment of primary angle-closure glaucoma (EAGLE): a randomized controlled trial. Lancet 2016;388:1389-97. </a:t>
            </a:r>
          </a:p>
          <a:p>
            <a:pPr marL="228600" indent="-228600">
              <a:buFont typeface="+mj-lt"/>
              <a:buAutoNum type="arabicPeriod"/>
            </a:pPr>
            <a:r>
              <a:rPr lang="en-US" altLang="ko-KR" sz="1200" dirty="0">
                <a:solidFill>
                  <a:schemeClr val="bg1"/>
                </a:solidFill>
                <a:latin typeface="Arial" panose="020B0604020202020204" pitchFamily="34" charset="0"/>
                <a:ea typeface="Gulim" panose="020B0600000101010101" pitchFamily="34" charset="-127"/>
              </a:rPr>
              <a:t>He M, Jiang Y, Huang S, Chang DS, Munoz B, Aung T, </a:t>
            </a:r>
            <a:r>
              <a:rPr lang="en-US" altLang="ko-KR" sz="1200" i="1" dirty="0">
                <a:solidFill>
                  <a:schemeClr val="bg1"/>
                </a:solidFill>
                <a:latin typeface="Arial" panose="020B0604020202020204" pitchFamily="34" charset="0"/>
                <a:ea typeface="Gulim" panose="020B0600000101010101" pitchFamily="34" charset="-127"/>
              </a:rPr>
              <a:t>et al</a:t>
            </a:r>
            <a:r>
              <a:rPr lang="en-US" altLang="ko-KR" sz="1200" dirty="0">
                <a:solidFill>
                  <a:schemeClr val="bg1"/>
                </a:solidFill>
                <a:latin typeface="Arial" panose="020B0604020202020204" pitchFamily="34" charset="0"/>
                <a:ea typeface="Gulim" panose="020B0600000101010101" pitchFamily="34" charset="-127"/>
              </a:rPr>
              <a:t>. Laser peripheral iridotomy for the prevention of angle closure: a single-</a:t>
            </a:r>
            <a:r>
              <a:rPr lang="en-US" altLang="ko-KR" sz="1200" dirty="0" err="1">
                <a:solidFill>
                  <a:schemeClr val="bg1"/>
                </a:solidFill>
                <a:latin typeface="Arial" panose="020B0604020202020204" pitchFamily="34" charset="0"/>
                <a:ea typeface="Gulim" panose="020B0600000101010101" pitchFamily="34" charset="-127"/>
              </a:rPr>
              <a:t>centre</a:t>
            </a:r>
            <a:r>
              <a:rPr lang="en-US" altLang="ko-KR" sz="1200" dirty="0">
                <a:solidFill>
                  <a:schemeClr val="bg1"/>
                </a:solidFill>
                <a:latin typeface="Arial" panose="020B0604020202020204" pitchFamily="34" charset="0"/>
                <a:ea typeface="Gulim" panose="020B0600000101010101" pitchFamily="34" charset="-127"/>
              </a:rPr>
              <a:t>, randomized controlled trial. Lancet 2019;393:1609-1618</a:t>
            </a:r>
          </a:p>
          <a:p>
            <a:pPr marL="228600" indent="-228600">
              <a:buFont typeface="+mj-lt"/>
              <a:buAutoNum type="arabicPeriod"/>
            </a:pPr>
            <a:r>
              <a:rPr lang="en-US" sz="1200" dirty="0" err="1">
                <a:solidFill>
                  <a:schemeClr val="bg1"/>
                </a:solidFill>
                <a:latin typeface="Arial" panose="020B0604020202020204" pitchFamily="34" charset="0"/>
                <a:ea typeface="Gulim" panose="020B0600000101010101" pitchFamily="34" charset="-127"/>
              </a:rPr>
              <a:t>Gazzard</a:t>
            </a:r>
            <a:r>
              <a:rPr lang="en-US" sz="1200" dirty="0">
                <a:solidFill>
                  <a:schemeClr val="bg1"/>
                </a:solidFill>
                <a:latin typeface="Arial" panose="020B0604020202020204" pitchFamily="34" charset="0"/>
                <a:ea typeface="Gulim" panose="020B0600000101010101" pitchFamily="34" charset="-127"/>
              </a:rPr>
              <a:t> G, </a:t>
            </a:r>
            <a:r>
              <a:rPr lang="en-US" sz="1200" dirty="0" err="1">
                <a:solidFill>
                  <a:schemeClr val="bg1"/>
                </a:solidFill>
                <a:latin typeface="Arial" panose="020B0604020202020204" pitchFamily="34" charset="0"/>
                <a:ea typeface="Gulim" panose="020B0600000101010101" pitchFamily="34" charset="-127"/>
              </a:rPr>
              <a:t>Konstantakopoulou</a:t>
            </a:r>
            <a:r>
              <a:rPr lang="en-US" sz="1200" dirty="0">
                <a:solidFill>
                  <a:schemeClr val="bg1"/>
                </a:solidFill>
                <a:latin typeface="Arial" panose="020B0604020202020204" pitchFamily="34" charset="0"/>
                <a:ea typeface="Gulim" panose="020B0600000101010101" pitchFamily="34" charset="-127"/>
              </a:rPr>
              <a:t> E, </a:t>
            </a:r>
            <a:r>
              <a:rPr lang="en-US" sz="1200" dirty="0" err="1">
                <a:solidFill>
                  <a:schemeClr val="bg1"/>
                </a:solidFill>
                <a:latin typeface="Arial" panose="020B0604020202020204" pitchFamily="34" charset="0"/>
                <a:ea typeface="Gulim" panose="020B0600000101010101" pitchFamily="34" charset="-127"/>
              </a:rPr>
              <a:t>Garway</a:t>
            </a:r>
            <a:r>
              <a:rPr lang="en-US" sz="1200" dirty="0">
                <a:solidFill>
                  <a:schemeClr val="bg1"/>
                </a:solidFill>
                <a:latin typeface="Arial" panose="020B0604020202020204" pitchFamily="34" charset="0"/>
                <a:ea typeface="Gulim" panose="020B0600000101010101" pitchFamily="34" charset="-127"/>
              </a:rPr>
              <a:t>-Heath D, Garg A, </a:t>
            </a:r>
            <a:r>
              <a:rPr lang="en-US" sz="1200" dirty="0" err="1">
                <a:solidFill>
                  <a:schemeClr val="bg1"/>
                </a:solidFill>
                <a:latin typeface="Arial" panose="020B0604020202020204" pitchFamily="34" charset="0"/>
                <a:ea typeface="Gulim" panose="020B0600000101010101" pitchFamily="34" charset="-127"/>
              </a:rPr>
              <a:t>Vickerstaff</a:t>
            </a:r>
            <a:r>
              <a:rPr lang="en-US" sz="1200" dirty="0">
                <a:solidFill>
                  <a:schemeClr val="bg1"/>
                </a:solidFill>
                <a:latin typeface="Arial" panose="020B0604020202020204" pitchFamily="34" charset="0"/>
                <a:ea typeface="Gulim" panose="020B0600000101010101" pitchFamily="34" charset="-127"/>
              </a:rPr>
              <a:t> V, Hunter R, et al. Selective laser trabeculoplasty versus eye drops for first-line treatment of ocular hypertension and glaucoma (</a:t>
            </a:r>
            <a:r>
              <a:rPr lang="en-US" sz="1200" dirty="0" err="1">
                <a:solidFill>
                  <a:schemeClr val="bg1"/>
                </a:solidFill>
                <a:latin typeface="Arial" panose="020B0604020202020204" pitchFamily="34" charset="0"/>
                <a:ea typeface="Gulim" panose="020B0600000101010101" pitchFamily="34" charset="-127"/>
              </a:rPr>
              <a:t>LiGHT</a:t>
            </a:r>
            <a:r>
              <a:rPr lang="en-US" sz="1200" dirty="0">
                <a:solidFill>
                  <a:schemeClr val="bg1"/>
                </a:solidFill>
                <a:latin typeface="Arial" panose="020B0604020202020204" pitchFamily="34" charset="0"/>
                <a:ea typeface="Gulim" panose="020B0600000101010101" pitchFamily="34" charset="-127"/>
              </a:rPr>
              <a:t>): a </a:t>
            </a:r>
            <a:r>
              <a:rPr lang="en-US" sz="1200" dirty="0" err="1">
                <a:solidFill>
                  <a:schemeClr val="bg1"/>
                </a:solidFill>
                <a:latin typeface="Arial" panose="020B0604020202020204" pitchFamily="34" charset="0"/>
                <a:ea typeface="Gulim" panose="020B0600000101010101" pitchFamily="34" charset="-127"/>
              </a:rPr>
              <a:t>multicentre</a:t>
            </a:r>
            <a:r>
              <a:rPr lang="en-US" sz="1200" dirty="0">
                <a:solidFill>
                  <a:schemeClr val="bg1"/>
                </a:solidFill>
                <a:latin typeface="Arial" panose="020B0604020202020204" pitchFamily="34" charset="0"/>
                <a:ea typeface="Gulim" panose="020B0600000101010101" pitchFamily="34" charset="-127"/>
              </a:rPr>
              <a:t> randomized controlled trial. </a:t>
            </a:r>
            <a:r>
              <a:rPr lang="en-US" altLang="ko-KR" sz="1200" dirty="0">
                <a:solidFill>
                  <a:schemeClr val="bg1"/>
                </a:solidFill>
                <a:latin typeface="Arial" panose="020B0604020202020204" pitchFamily="34" charset="0"/>
                <a:ea typeface="Gulim" panose="020B0600000101010101" pitchFamily="34" charset="-127"/>
              </a:rPr>
              <a:t>Lancet 2019;393:1505-16.</a:t>
            </a:r>
            <a:endParaRPr lang="en-US" dirty="0">
              <a:solidFill>
                <a:schemeClr val="bg1"/>
              </a:solidFill>
            </a:endParaRP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4</a:t>
            </a:fld>
            <a:endParaRPr lang="en-US"/>
          </a:p>
        </p:txBody>
      </p:sp>
    </p:spTree>
    <p:extLst>
      <p:ext uri="{BB962C8B-B14F-4D97-AF65-F5344CB8AC3E}">
        <p14:creationId xmlns:p14="http://schemas.microsoft.com/office/powerpoint/2010/main" val="38812122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a:solidFill>
                  <a:schemeClr val="bg1"/>
                </a:solidFill>
              </a:rPr>
              <a:t>Intraocular pressure was better in the </a:t>
            </a:r>
            <a:r>
              <a:rPr lang="en-US" dirty="0">
                <a:solidFill>
                  <a:schemeClr val="bg1"/>
                </a:solidFill>
              </a:rPr>
              <a:t>clear-lens extraction group compared with the LPI group</a:t>
            </a:r>
            <a:r>
              <a:rPr lang="en-US" i="1" dirty="0">
                <a:solidFill>
                  <a:schemeClr val="bg1"/>
                </a:solidFill>
              </a:rPr>
              <a:t> (p;0.004)</a:t>
            </a:r>
            <a:r>
              <a:rPr lang="en-US" dirty="0">
                <a:solidFill>
                  <a:schemeClr val="bg1"/>
                </a:solidFill>
              </a:rPr>
              <a:t>. Although the difference was small, with the end mean pressure being around 1 mmHg. It </a:t>
            </a:r>
            <a:r>
              <a:rPr lang="en-ID" dirty="0">
                <a:solidFill>
                  <a:schemeClr val="bg1"/>
                </a:solidFill>
              </a:rPr>
              <a:t>is unlikely to be clinically relevant; only 21% received any further treatment to control IOP in the clear-lens extraction group, compare with </a:t>
            </a:r>
            <a:r>
              <a:rPr lang="en-US" dirty="0">
                <a:solidFill>
                  <a:schemeClr val="bg1"/>
                </a:solidFill>
              </a:rPr>
              <a:t>61% who received at least one glaucoma drop in the LPI group. The number of individuals in the deterioration in the visual field did not differ significantly (odds ratio 0.77,95% CI 0.38-1,55). Visual acuity was better in the clear-lens extraction group than in the standard care group by three ETDRS letters </a:t>
            </a:r>
            <a:r>
              <a:rPr lang="en-US" i="1" dirty="0">
                <a:solidFill>
                  <a:schemeClr val="bg1"/>
                </a:solidFill>
              </a:rPr>
              <a:t>(p:0.003). </a:t>
            </a:r>
            <a:r>
              <a:rPr lang="en-US" dirty="0">
                <a:solidFill>
                  <a:schemeClr val="bg1"/>
                </a:solidFill>
              </a:rPr>
              <a:t>This magnitude of change is unlikely to be clinically important. Multiple factors probably contributed to the differences between groups in the patients’ related outcomes, including reduced need for glaucoma medications, improvement of visual function and correction of refractive error.</a:t>
            </a:r>
            <a:endParaRPr lang="en-ID" dirty="0">
              <a:solidFill>
                <a:schemeClr val="bg1"/>
              </a:solidFill>
            </a:endParaRPr>
          </a:p>
          <a:p>
            <a:endParaRPr lang="en-US" dirty="0">
              <a:solidFill>
                <a:schemeClr val="bg1"/>
              </a:solidFill>
            </a:endParaRPr>
          </a:p>
          <a:p>
            <a:pPr>
              <a:spcAft>
                <a:spcPts val="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Reference</a:t>
            </a:r>
            <a:endParaRPr lang="en-ID"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Azuara</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-Blanco A </a:t>
            </a:r>
            <a:r>
              <a:rPr lang="en-US" i="1" dirty="0">
                <a:solidFill>
                  <a:schemeClr val="bg1"/>
                </a:solidFill>
                <a:latin typeface="Calibri" panose="020F0502020204030204" pitchFamily="34" charset="0"/>
                <a:ea typeface="Calibri" panose="020F0502020204030204" pitchFamily="34" charset="0"/>
                <a:cs typeface="Times New Roman" panose="02020603050405020304" pitchFamily="18" charset="0"/>
              </a:rPr>
              <a:t>et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al. Effectiveness of early  lens extraction for the treatment of primary angle-closure glaucoma (EAGLE): a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randomised</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controlled trial. Lancet 2016;388:1389-97</a:t>
            </a:r>
            <a:endParaRPr lang="en-ID"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40</a:t>
            </a:fld>
            <a:endParaRPr lang="en-US"/>
          </a:p>
        </p:txBody>
      </p:sp>
    </p:spTree>
    <p:extLst>
      <p:ext uri="{BB962C8B-B14F-4D97-AF65-F5344CB8AC3E}">
        <p14:creationId xmlns:p14="http://schemas.microsoft.com/office/powerpoint/2010/main" val="11714840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a:solidFill>
                  <a:schemeClr val="bg1"/>
                </a:solidFill>
                <a:latin typeface="Calibri" panose="020F0502020204030204" pitchFamily="34" charset="0"/>
                <a:cs typeface="Calibri" panose="020F0502020204030204" pitchFamily="34" charset="0"/>
              </a:rPr>
              <a:t>This study</a:t>
            </a:r>
            <a:r>
              <a:rPr lang="en-ID" sz="1200" dirty="0">
                <a:effectLst/>
                <a:latin typeface="ScalaLancetPro"/>
              </a:rPr>
              <a:t> demonstrated</a:t>
            </a:r>
            <a:r>
              <a:rPr lang="en-US" dirty="0">
                <a:solidFill>
                  <a:schemeClr val="bg1"/>
                </a:solidFill>
                <a:latin typeface="Calibri" panose="020F0502020204030204" pitchFamily="34" charset="0"/>
                <a:cs typeface="Calibri" panose="020F0502020204030204" pitchFamily="34" charset="0"/>
              </a:rPr>
              <a:t> that clear lens extraction showed greater efficacy of reduction IOP than LPI in PAC and PACG. </a:t>
            </a:r>
            <a:r>
              <a:rPr lang="en-ID" sz="1200" kern="1200" dirty="0">
                <a:solidFill>
                  <a:schemeClr val="tx1"/>
                </a:solidFill>
                <a:effectLst/>
                <a:latin typeface="+mn-lt"/>
                <a:ea typeface="+mn-ea"/>
                <a:cs typeface="+mn-cs"/>
              </a:rPr>
              <a:t>Among</a:t>
            </a:r>
          </a:p>
          <a:p>
            <a:r>
              <a:rPr lang="en-ID" sz="1200" kern="1200" dirty="0">
                <a:solidFill>
                  <a:schemeClr val="tx1"/>
                </a:solidFill>
                <a:effectLst/>
                <a:latin typeface="+mn-lt"/>
                <a:ea typeface="+mn-ea"/>
                <a:cs typeface="+mn-cs"/>
              </a:rPr>
              <a:t>participants who underwent clear-lens extraction,18 (9%) had </a:t>
            </a:r>
            <a:r>
              <a:rPr lang="en-ID" sz="1200" kern="1200" dirty="0" err="1">
                <a:solidFill>
                  <a:schemeClr val="tx1"/>
                </a:solidFill>
                <a:effectLst/>
                <a:latin typeface="+mn-lt"/>
                <a:ea typeface="+mn-ea"/>
                <a:cs typeface="+mn-cs"/>
              </a:rPr>
              <a:t>viscosynechiolysis</a:t>
            </a:r>
            <a:r>
              <a:rPr lang="en-ID" sz="1200" kern="1200" dirty="0">
                <a:solidFill>
                  <a:schemeClr val="tx1"/>
                </a:solidFill>
                <a:effectLst/>
                <a:latin typeface="+mn-lt"/>
                <a:ea typeface="+mn-ea"/>
                <a:cs typeface="+mn-cs"/>
              </a:rPr>
              <a:t> associated with the surgical procedure.</a:t>
            </a:r>
          </a:p>
          <a:p>
            <a:endParaRPr lang="en-ID" dirty="0">
              <a:solidFill>
                <a:schemeClr val="bg1"/>
              </a:solidFill>
              <a:latin typeface="Calibri" panose="020F0502020204030204" pitchFamily="34" charset="0"/>
              <a:cs typeface="Calibri" panose="020F0502020204030204" pitchFamily="34" charset="0"/>
            </a:endParaRPr>
          </a:p>
          <a:p>
            <a:r>
              <a:rPr lang="en-ID" dirty="0">
                <a:solidFill>
                  <a:schemeClr val="bg1"/>
                </a:solidFill>
                <a:latin typeface="Calibri" panose="020F0502020204030204" pitchFamily="34" charset="0"/>
                <a:cs typeface="Calibri" panose="020F0502020204030204" pitchFamily="34" charset="0"/>
              </a:rPr>
              <a:t>Visual field defect severity at 36 months was similar in the two treatment groups. </a:t>
            </a:r>
          </a:p>
          <a:p>
            <a:r>
              <a:rPr lang="en-ID" dirty="0">
                <a:solidFill>
                  <a:schemeClr val="bg1"/>
                </a:solidFill>
                <a:latin typeface="Calibri" panose="020F0502020204030204" pitchFamily="34" charset="0"/>
                <a:cs typeface="Calibri" panose="020F0502020204030204" pitchFamily="34" charset="0"/>
              </a:rPr>
              <a:t>The VA had a better result than LPI group and </a:t>
            </a:r>
            <a:r>
              <a:rPr lang="en-ID" sz="1200" kern="1200" dirty="0">
                <a:solidFill>
                  <a:schemeClr val="tx1"/>
                </a:solidFill>
                <a:effectLst/>
                <a:latin typeface="+mn-lt"/>
                <a:ea typeface="+mn-ea"/>
                <a:cs typeface="+mn-cs"/>
              </a:rPr>
              <a:t>improvement of visual function (</a:t>
            </a:r>
            <a:r>
              <a:rPr lang="en-ID" sz="1200" kern="1200" dirty="0" err="1">
                <a:solidFill>
                  <a:schemeClr val="tx1"/>
                </a:solidFill>
                <a:effectLst/>
                <a:latin typeface="+mn-lt"/>
                <a:ea typeface="+mn-ea"/>
                <a:cs typeface="+mn-cs"/>
              </a:rPr>
              <a:t>eg</a:t>
            </a:r>
            <a:r>
              <a:rPr lang="en-ID" sz="1200" kern="1200" dirty="0">
                <a:solidFill>
                  <a:schemeClr val="tx1"/>
                </a:solidFill>
                <a:effectLst/>
                <a:latin typeface="+mn-lt"/>
                <a:ea typeface="+mn-ea"/>
                <a:cs typeface="+mn-cs"/>
              </a:rPr>
              <a:t>, contrast sensitivity) after eliminating mild age-related changes in lens transparency, and by correction of refractive error, which resulted in good visual acuity without the need for spectacles. </a:t>
            </a:r>
          </a:p>
          <a:p>
            <a:endParaRPr lang="en-ID" sz="1200" kern="1200" dirty="0">
              <a:solidFill>
                <a:schemeClr val="tx1"/>
              </a:solidFill>
              <a:effectLst/>
              <a:latin typeface="+mn-lt"/>
              <a:ea typeface="+mn-ea"/>
              <a:cs typeface="+mn-cs"/>
            </a:endParaRPr>
          </a:p>
          <a:p>
            <a:r>
              <a:rPr lang="en-ID" dirty="0">
                <a:solidFill>
                  <a:schemeClr val="bg1"/>
                </a:solidFill>
                <a:latin typeface="Calibri" panose="020F0502020204030204" pitchFamily="34" charset="0"/>
                <a:cs typeface="Calibri" panose="020F0502020204030204" pitchFamily="34" charset="0"/>
              </a:rPr>
              <a:t>Degrees of appositional and synechia angle closure was not reported in most participants, but the available data suggest that neither differed significantly between groups (odds ratio 0.78,95% CI 0.187-3.250 and 0.565,0.257-1.242, respectively)  </a:t>
            </a:r>
          </a:p>
          <a:p>
            <a:endParaRPr lang="en-ID" dirty="0">
              <a:solidFill>
                <a:schemeClr val="bg1"/>
              </a:solidFill>
              <a:latin typeface="Calibri" panose="020F0502020204030204" pitchFamily="34" charset="0"/>
              <a:cs typeface="Calibri" panose="020F0502020204030204" pitchFamily="34" charset="0"/>
            </a:endParaRPr>
          </a:p>
          <a:p>
            <a:r>
              <a:rPr lang="en-ID" dirty="0">
                <a:solidFill>
                  <a:schemeClr val="bg1"/>
                </a:solidFill>
                <a:latin typeface="Calibri" panose="020F0502020204030204" pitchFamily="34" charset="0"/>
                <a:cs typeface="Calibri" panose="020F0502020204030204" pitchFamily="34" charset="0"/>
              </a:rPr>
              <a:t> </a:t>
            </a:r>
          </a:p>
          <a:p>
            <a:pPr>
              <a:spcAft>
                <a:spcPts val="0"/>
              </a:spcAft>
            </a:pP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Reference</a:t>
            </a:r>
            <a:endParaRPr lang="en-ID"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Azuara</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-Blanco A </a:t>
            </a:r>
            <a:r>
              <a:rPr lang="en-US" i="1" dirty="0">
                <a:solidFill>
                  <a:schemeClr val="bg1"/>
                </a:solidFill>
                <a:latin typeface="Calibri" panose="020F0502020204030204" pitchFamily="34" charset="0"/>
                <a:ea typeface="Calibri" panose="020F0502020204030204" pitchFamily="34" charset="0"/>
                <a:cs typeface="Calibri" panose="020F0502020204030204" pitchFamily="34" charset="0"/>
              </a:rPr>
              <a:t>et </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al. Effectiveness of early  lens extraction for the treatment of primary angle-closure glaucoma (EAGLE): a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randomised</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controlled trial. Lancet 2016;388:1389-97</a:t>
            </a:r>
            <a:endParaRPr lang="en-ID"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ID" dirty="0">
                <a:solidFill>
                  <a:schemeClr val="bg1"/>
                </a:solidFill>
                <a:latin typeface="Calibri" panose="020F0502020204030204" pitchFamily="34" charset="0"/>
                <a:cs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41</a:t>
            </a:fld>
            <a:endParaRPr lang="en-US"/>
          </a:p>
        </p:txBody>
      </p:sp>
    </p:spTree>
    <p:extLst>
      <p:ext uri="{BB962C8B-B14F-4D97-AF65-F5344CB8AC3E}">
        <p14:creationId xmlns:p14="http://schemas.microsoft.com/office/powerpoint/2010/main" val="14858392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latin typeface="Calibri" panose="020F0502020204030204" pitchFamily="34" charset="0"/>
                <a:cs typeface="Calibri" panose="020F0502020204030204" pitchFamily="34" charset="0"/>
              </a:rPr>
              <a:t>EQ-5D scores at 35 months was significantly higher as well as NEI-VFQ-25 and Glaucoma Utility Index scores in the </a:t>
            </a:r>
            <a:r>
              <a:rPr lang="en-ID" dirty="0">
                <a:solidFill>
                  <a:schemeClr val="bg1"/>
                </a:solidFill>
                <a:latin typeface="Calibri" panose="020F0502020204030204" pitchFamily="34" charset="0"/>
                <a:cs typeface="Calibri" panose="020F0502020204030204" pitchFamily="34" charset="0"/>
              </a:rPr>
              <a:t>clear-lens extraction group than LPI group. </a:t>
            </a:r>
            <a:r>
              <a:rPr lang="en-ID" sz="1200" kern="1200" dirty="0">
                <a:solidFill>
                  <a:schemeClr val="tx1"/>
                </a:solidFill>
                <a:effectLst/>
                <a:latin typeface="+mn-lt"/>
                <a:ea typeface="+mn-ea"/>
                <a:cs typeface="+mn-cs"/>
              </a:rPr>
              <a:t>The relevance of the changes reported by patients is hard to quantify, but overall health status, visual impairment and disability, and glaucoma-specific disability were all improved even though the patients did not have cataracts.</a:t>
            </a:r>
          </a:p>
          <a:p>
            <a:r>
              <a:rPr lang="en-ID" sz="1200" kern="1200" dirty="0">
                <a:solidFill>
                  <a:schemeClr val="tx1"/>
                </a:solidFill>
                <a:effectLst/>
                <a:latin typeface="+mn-lt"/>
                <a:ea typeface="+mn-ea"/>
                <a:cs typeface="+mn-cs"/>
              </a:rPr>
              <a:t>The incremental cost associated with early clear-lens extraction is driven by increased </a:t>
            </a:r>
            <a:r>
              <a:rPr lang="en-ID" sz="1200" kern="1200" dirty="0" err="1">
                <a:solidFill>
                  <a:schemeClr val="tx1"/>
                </a:solidFill>
                <a:effectLst/>
                <a:latin typeface="+mn-lt"/>
                <a:ea typeface="+mn-ea"/>
                <a:cs typeface="+mn-cs"/>
              </a:rPr>
              <a:t>initialprocedure</a:t>
            </a:r>
            <a:r>
              <a:rPr lang="en-ID" sz="1200" kern="1200" dirty="0">
                <a:solidFill>
                  <a:schemeClr val="tx1"/>
                </a:solidFill>
                <a:effectLst/>
                <a:latin typeface="+mn-lt"/>
                <a:ea typeface="+mn-ea"/>
                <a:cs typeface="+mn-cs"/>
              </a:rPr>
              <a:t> costs (£1229 vs £181), but these are partly off set over follow-up by cost savings associated with reduced need for subsequent procedures and medications. The cost-effectiveness of clear-lens extraction might, therefore, improve further in the long term if this trend continues.</a:t>
            </a:r>
          </a:p>
          <a:p>
            <a:endParaRPr lang="en-ID" sz="1200" kern="1200" dirty="0">
              <a:solidFill>
                <a:schemeClr val="tx1"/>
              </a:solidFill>
              <a:effectLst/>
              <a:latin typeface="+mn-lt"/>
              <a:ea typeface="+mn-ea"/>
              <a:cs typeface="+mn-cs"/>
            </a:endParaRPr>
          </a:p>
          <a:p>
            <a:endParaRPr lang="en-ID" dirty="0">
              <a:solidFill>
                <a:schemeClr val="bg1"/>
              </a:solidFill>
              <a:latin typeface="Calibri" panose="020F0502020204030204" pitchFamily="34" charset="0"/>
              <a:cs typeface="Calibri" panose="020F0502020204030204" pitchFamily="34" charset="0"/>
            </a:endParaRPr>
          </a:p>
          <a:p>
            <a:endParaRPr lang="en-ID" dirty="0">
              <a:solidFill>
                <a:schemeClr val="bg1"/>
              </a:solidFill>
              <a:latin typeface="Calibri" panose="020F0502020204030204" pitchFamily="34" charset="0"/>
              <a:cs typeface="Calibri" panose="020F0502020204030204" pitchFamily="34" charset="0"/>
            </a:endParaRPr>
          </a:p>
          <a:p>
            <a:pPr>
              <a:spcAft>
                <a:spcPts val="0"/>
              </a:spcAft>
            </a:pP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Reference</a:t>
            </a:r>
            <a:endParaRPr lang="en-ID"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Azuara</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-Blanco A </a:t>
            </a:r>
            <a:r>
              <a:rPr lang="en-US" i="1" dirty="0">
                <a:solidFill>
                  <a:schemeClr val="bg1"/>
                </a:solidFill>
                <a:latin typeface="Calibri" panose="020F0502020204030204" pitchFamily="34" charset="0"/>
                <a:ea typeface="Calibri" panose="020F0502020204030204" pitchFamily="34" charset="0"/>
                <a:cs typeface="Calibri" panose="020F0502020204030204" pitchFamily="34" charset="0"/>
              </a:rPr>
              <a:t>et </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al. Effectiveness of early  lens extraction for the treatment of primary angle-closure glaucoma (EAGLE): a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randomised</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controlled trial. Lancet 2016;388:1389-97</a:t>
            </a:r>
            <a:endParaRPr lang="en-ID"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42</a:t>
            </a:fld>
            <a:endParaRPr lang="en-US"/>
          </a:p>
        </p:txBody>
      </p:sp>
    </p:spTree>
    <p:extLst>
      <p:ext uri="{BB962C8B-B14F-4D97-AF65-F5344CB8AC3E}">
        <p14:creationId xmlns:p14="http://schemas.microsoft.com/office/powerpoint/2010/main" val="45511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dirty="0">
                <a:solidFill>
                  <a:schemeClr val="bg1"/>
                </a:solidFill>
                <a:latin typeface="Calibri" panose="020F0502020204030204" pitchFamily="34" charset="0"/>
                <a:cs typeface="Calibri" panose="020F0502020204030204" pitchFamily="34" charset="0"/>
              </a:rPr>
              <a:t>Significantly fewer participants in the clear-lens extraction group needed any glaucoma medication treatment to control IOP  than patients who received LPI.  </a:t>
            </a:r>
            <a:r>
              <a:rPr lang="en-ID" dirty="0">
                <a:solidFill>
                  <a:schemeClr val="bg1"/>
                </a:solidFill>
              </a:rPr>
              <a:t>Only 21% received any further treatment to control IOP in the clear-lens extraction group, compare with </a:t>
            </a:r>
            <a:r>
              <a:rPr lang="en-US" dirty="0">
                <a:solidFill>
                  <a:schemeClr val="bg1"/>
                </a:solidFill>
              </a:rPr>
              <a:t>61% who received at least one glaucoma drop in the LPI group. </a:t>
            </a:r>
            <a:endParaRPr lang="en-ID" dirty="0">
              <a:solidFill>
                <a:schemeClr val="bg1"/>
              </a:solidFill>
            </a:endParaRPr>
          </a:p>
          <a:p>
            <a:endParaRPr lang="en-US" dirty="0">
              <a:solidFill>
                <a:schemeClr val="bg1"/>
              </a:solidFill>
            </a:endParaRPr>
          </a:p>
          <a:p>
            <a:pPr>
              <a:spcAft>
                <a:spcPts val="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Reference</a:t>
            </a:r>
            <a:endParaRPr lang="en-ID"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Azuara</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-Blanco A </a:t>
            </a:r>
            <a:r>
              <a:rPr lang="en-US" i="1" dirty="0">
                <a:solidFill>
                  <a:schemeClr val="bg1"/>
                </a:solidFill>
                <a:latin typeface="Calibri" panose="020F0502020204030204" pitchFamily="34" charset="0"/>
                <a:ea typeface="Calibri" panose="020F0502020204030204" pitchFamily="34" charset="0"/>
                <a:cs typeface="Times New Roman" panose="02020603050405020304" pitchFamily="18" charset="0"/>
              </a:rPr>
              <a:t>et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al. Effectiveness of early  lens extraction for the treatment of primary angle-closure glaucoma (EAGLE): a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randomised</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controlled trial. Lancet 2016;388:1389-97</a:t>
            </a:r>
            <a:endParaRPr lang="en-ID"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43</a:t>
            </a:fld>
            <a:endParaRPr lang="en-US"/>
          </a:p>
        </p:txBody>
      </p:sp>
    </p:spTree>
    <p:extLst>
      <p:ext uri="{BB962C8B-B14F-4D97-AF65-F5344CB8AC3E}">
        <p14:creationId xmlns:p14="http://schemas.microsoft.com/office/powerpoint/2010/main" val="28334939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sz="1200" kern="1200" dirty="0">
                <a:solidFill>
                  <a:schemeClr val="tx1"/>
                </a:solidFill>
                <a:effectLst/>
                <a:latin typeface="+mn-lt"/>
                <a:ea typeface="+mn-ea"/>
                <a:cs typeface="+mn-cs"/>
              </a:rPr>
              <a:t>Another superior clinical efficacy of initial clear-lens extraction is supported by the reduced need for further glaucoma surgery in this group than in the standard care group (one vs 24 operations).</a:t>
            </a:r>
          </a:p>
          <a:p>
            <a:r>
              <a:rPr lang="en-ID" dirty="0">
                <a:solidFill>
                  <a:schemeClr val="bg1"/>
                </a:solidFill>
                <a:latin typeface="Calibri" panose="020F0502020204030204" pitchFamily="34" charset="0"/>
                <a:cs typeface="Calibri" panose="020F0502020204030204" pitchFamily="34" charset="0"/>
              </a:rPr>
              <a:t>There were no serious adverse events in the clear-lens extraction group; </a:t>
            </a:r>
            <a:r>
              <a:rPr lang="en-ID" sz="1200" kern="1200" dirty="0">
                <a:solidFill>
                  <a:schemeClr val="tx1"/>
                </a:solidFill>
                <a:effectLst/>
                <a:latin typeface="+mn-lt"/>
                <a:ea typeface="+mn-ea"/>
                <a:cs typeface="+mn-cs"/>
              </a:rPr>
              <a:t>Two participants had posterior capsule rupture; However, the frequency of this complication was low and was similar to that in large series of cataract surgery. The low frequency of complications associated with clear-lens extraction might have been related to the skills of the treating surgeons.</a:t>
            </a:r>
          </a:p>
          <a:p>
            <a:endParaRPr lang="en-ID" sz="1200" kern="1200" dirty="0">
              <a:solidFill>
                <a:schemeClr val="tx1"/>
              </a:solidFill>
              <a:effectLst/>
              <a:latin typeface="+mn-lt"/>
              <a:ea typeface="+mn-ea"/>
              <a:cs typeface="+mn-cs"/>
            </a:endParaRPr>
          </a:p>
          <a:p>
            <a:endParaRPr lang="en-ID" sz="1200" kern="1200" dirty="0">
              <a:solidFill>
                <a:schemeClr val="tx1"/>
              </a:solidFill>
              <a:effectLst/>
              <a:latin typeface="+mn-lt"/>
              <a:ea typeface="+mn-ea"/>
              <a:cs typeface="+mn-cs"/>
            </a:endParaRPr>
          </a:p>
          <a:p>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Reference</a:t>
            </a:r>
            <a:endParaRPr lang="en-ID"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Azuara</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-Blanco A </a:t>
            </a:r>
            <a:r>
              <a:rPr lang="en-US" i="1" dirty="0">
                <a:solidFill>
                  <a:schemeClr val="bg1"/>
                </a:solidFill>
                <a:latin typeface="Calibri" panose="020F0502020204030204" pitchFamily="34" charset="0"/>
                <a:ea typeface="Calibri" panose="020F0502020204030204" pitchFamily="34" charset="0"/>
                <a:cs typeface="Times New Roman" panose="02020603050405020304" pitchFamily="18" charset="0"/>
              </a:rPr>
              <a:t>et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al. Effectiveness of early  lens extraction for the treatment of primary angle-closure glaucoma (EAGLE): a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randomised</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controlled trial. Lancet 2016;388:1389-97</a:t>
            </a:r>
            <a:endParaRPr lang="en-ID"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44</a:t>
            </a:fld>
            <a:endParaRPr lang="en-US"/>
          </a:p>
        </p:txBody>
      </p:sp>
    </p:spTree>
    <p:extLst>
      <p:ext uri="{BB962C8B-B14F-4D97-AF65-F5344CB8AC3E}">
        <p14:creationId xmlns:p14="http://schemas.microsoft.com/office/powerpoint/2010/main" val="21624677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latin typeface="Calibri" panose="020F0502020204030204" pitchFamily="34" charset="0"/>
                <a:cs typeface="Calibri" panose="020F0502020204030204" pitchFamily="34" charset="0"/>
              </a:rPr>
              <a:t>In subgroup analysis, no effect was seen on the primary outcome of the EQ-5D score and IOP.</a:t>
            </a:r>
          </a:p>
          <a:p>
            <a:r>
              <a:rPr lang="en-US" dirty="0">
                <a:solidFill>
                  <a:schemeClr val="bg1"/>
                </a:solidFill>
                <a:latin typeface="Calibri" panose="020F0502020204030204" pitchFamily="34" charset="0"/>
                <a:cs typeface="Calibri" panose="020F0502020204030204" pitchFamily="34" charset="0"/>
              </a:rPr>
              <a:t>Also in another result in sub group : excellent visual acuity versus decreased visual acuity was again </a:t>
            </a:r>
            <a:r>
              <a:rPr lang="en-ID" sz="1200" kern="1200" dirty="0">
                <a:solidFill>
                  <a:schemeClr val="tx1"/>
                </a:solidFill>
                <a:effectLst/>
                <a:latin typeface="+mn-lt"/>
                <a:ea typeface="+mn-ea"/>
                <a:cs typeface="+mn-cs"/>
              </a:rPr>
              <a:t>no difference. </a:t>
            </a:r>
          </a:p>
          <a:p>
            <a:endParaRPr lang="en-US" dirty="0">
              <a:solidFill>
                <a:schemeClr val="bg1"/>
              </a:solidFill>
              <a:latin typeface="Calibri" panose="020F0502020204030204" pitchFamily="34" charset="0"/>
              <a:cs typeface="Calibri" panose="020F0502020204030204" pitchFamily="34" charset="0"/>
            </a:endParaRPr>
          </a:p>
          <a:p>
            <a:r>
              <a:rPr lang="en-US" dirty="0">
                <a:solidFill>
                  <a:schemeClr val="bg1"/>
                </a:solidFill>
                <a:latin typeface="Calibri" panose="020F0502020204030204" pitchFamily="34" charset="0"/>
                <a:cs typeface="Calibri" panose="020F0502020204030204" pitchFamily="34" charset="0"/>
              </a:rPr>
              <a:t>The lack of differences between groups also supported  in the relative safety of  early  lens extraction as first-line treatment in the hand of a good eye surgeon </a:t>
            </a:r>
          </a:p>
          <a:p>
            <a:endParaRPr lang="en-ID" dirty="0">
              <a:solidFill>
                <a:schemeClr val="bg1"/>
              </a:solidFill>
              <a:latin typeface="Calibri" panose="020F0502020204030204" pitchFamily="34" charset="0"/>
              <a:cs typeface="Calibri" panose="020F0502020204030204" pitchFamily="34" charset="0"/>
            </a:endParaRPr>
          </a:p>
          <a:p>
            <a:pPr>
              <a:spcAft>
                <a:spcPts val="0"/>
              </a:spcAft>
            </a:pP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Reference</a:t>
            </a:r>
            <a:endParaRPr lang="en-ID"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Azuara</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-Blanco A </a:t>
            </a:r>
            <a:r>
              <a:rPr lang="en-US" i="1" dirty="0">
                <a:solidFill>
                  <a:schemeClr val="bg1"/>
                </a:solidFill>
                <a:latin typeface="Calibri" panose="020F0502020204030204" pitchFamily="34" charset="0"/>
                <a:ea typeface="Calibri" panose="020F0502020204030204" pitchFamily="34" charset="0"/>
                <a:cs typeface="Calibri" panose="020F0502020204030204" pitchFamily="34" charset="0"/>
              </a:rPr>
              <a:t>et </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al. Effectiveness of early  lens extraction for the treatment of primary angle-closure glaucoma (EAGLE): a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randomised</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controlled trial. Lancet 2016;388:1389-97</a:t>
            </a:r>
            <a:endParaRPr lang="en-ID"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45</a:t>
            </a:fld>
            <a:endParaRPr lang="en-US"/>
          </a:p>
        </p:txBody>
      </p:sp>
    </p:spTree>
    <p:extLst>
      <p:ext uri="{BB962C8B-B14F-4D97-AF65-F5344CB8AC3E}">
        <p14:creationId xmlns:p14="http://schemas.microsoft.com/office/powerpoint/2010/main" val="7308542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latin typeface="Arial" panose="020B0604020202020204" pitchFamily="34" charset="0"/>
                <a:cs typeface="Arial" panose="020B0604020202020204" pitchFamily="34" charset="0"/>
              </a:rPr>
              <a:t>Superiority of clear-lens extraction in terms of patient-reported and clinical benefits and the absence of serious safety issues provide strong support for considering CLE as the first-line treatment for individuals with primary angle-closure disease </a:t>
            </a:r>
            <a:r>
              <a:rPr lang="en-ID" sz="1200" kern="1200" dirty="0">
                <a:solidFill>
                  <a:schemeClr val="tx1"/>
                </a:solidFill>
                <a:effectLst/>
                <a:latin typeface="+mn-lt"/>
                <a:ea typeface="+mn-ea"/>
                <a:cs typeface="+mn-cs"/>
              </a:rPr>
              <a:t>with increased intraocular pressure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p>
            <a:r>
              <a:rPr lang="en-US" sz="1200" dirty="0">
                <a:solidFill>
                  <a:schemeClr val="bg1"/>
                </a:solidFill>
                <a:latin typeface="Arial" panose="020B0604020202020204" pitchFamily="34" charset="0"/>
                <a:cs typeface="Arial" panose="020B0604020202020204" pitchFamily="34" charset="0"/>
              </a:rPr>
              <a:t>Value of this study was : </a:t>
            </a:r>
            <a:r>
              <a:rPr lang="en-ID" sz="1200" kern="1200" dirty="0">
                <a:solidFill>
                  <a:schemeClr val="tx1"/>
                </a:solidFill>
                <a:effectLst/>
                <a:latin typeface="+mn-lt"/>
                <a:ea typeface="+mn-ea"/>
                <a:cs typeface="+mn-cs"/>
              </a:rPr>
              <a:t>This large multicentre randomised controlled trial provides evidence supporting the use of initial clear-lens extraction as a first-line intervention for primary angle-closure glaucoma and primary angle closure with high intraocular pressure.</a:t>
            </a:r>
          </a:p>
          <a:p>
            <a:endParaRPr lang="en-ID"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p>
            <a:endParaRPr lang="en-ID" dirty="0">
              <a:solidFill>
                <a:schemeClr val="bg1"/>
              </a:solidFill>
              <a:latin typeface="Calibri" panose="020F0502020204030204" pitchFamily="34" charset="0"/>
              <a:cs typeface="Calibri" panose="020F0502020204030204" pitchFamily="34" charset="0"/>
            </a:endParaRPr>
          </a:p>
          <a:p>
            <a:pPr>
              <a:spcAft>
                <a:spcPts val="0"/>
              </a:spcAft>
            </a:pPr>
            <a:endParaRPr lang="en-US"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Reference</a:t>
            </a:r>
            <a:endParaRPr lang="en-ID"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Azuara</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-Blanco A </a:t>
            </a:r>
            <a:r>
              <a:rPr lang="en-US" i="1" dirty="0">
                <a:solidFill>
                  <a:schemeClr val="bg1"/>
                </a:solidFill>
                <a:latin typeface="Calibri" panose="020F0502020204030204" pitchFamily="34" charset="0"/>
                <a:ea typeface="Calibri" panose="020F0502020204030204" pitchFamily="34" charset="0"/>
                <a:cs typeface="Calibri" panose="020F0502020204030204" pitchFamily="34" charset="0"/>
              </a:rPr>
              <a:t>et </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al. Effectiveness of early  lens extraction for the treatment of primary angle-closure glaucoma (EAGLE): </a:t>
            </a:r>
          </a:p>
          <a:p>
            <a:pPr>
              <a:spcAft>
                <a:spcPts val="0"/>
              </a:spcAft>
            </a:pP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a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randomised</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controlled trial. Lancet 2016;388:1389-97</a:t>
            </a:r>
            <a:endParaRPr lang="en-ID"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endParaRPr lang="en-US" dirty="0">
              <a:solidFill>
                <a:schemeClr val="bg1"/>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46</a:t>
            </a:fld>
            <a:endParaRPr lang="en-US"/>
          </a:p>
        </p:txBody>
      </p:sp>
    </p:spTree>
    <p:extLst>
      <p:ext uri="{BB962C8B-B14F-4D97-AF65-F5344CB8AC3E}">
        <p14:creationId xmlns:p14="http://schemas.microsoft.com/office/powerpoint/2010/main" val="42644546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sz="1200" kern="1200" dirty="0">
                <a:solidFill>
                  <a:schemeClr val="tx1"/>
                </a:solidFill>
                <a:effectLst/>
                <a:latin typeface="+mn-lt"/>
                <a:ea typeface="+mn-ea"/>
                <a:cs typeface="+mn-cs"/>
              </a:rPr>
              <a:t>This trial has several strengths, including its pragmatic design, the large sample with low attrition, the involvement of centres in the UK and Asia, the randomisation process, and masking of the clinical assessments of intraocular pressure, visual acuity, and visual fields, which kept the</a:t>
            </a:r>
          </a:p>
          <a:p>
            <a:r>
              <a:rPr lang="en-ID" sz="1200" kern="1200" dirty="0">
                <a:solidFill>
                  <a:schemeClr val="tx1"/>
                </a:solidFill>
                <a:effectLst/>
                <a:latin typeface="+mn-lt"/>
                <a:ea typeface="+mn-ea"/>
                <a:cs typeface="+mn-cs"/>
              </a:rPr>
              <a:t>potential risk of bias to a minimum.</a:t>
            </a:r>
          </a:p>
          <a:p>
            <a:endParaRPr lang="en-ID"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p>
            <a:endParaRPr lang="en-ID" dirty="0">
              <a:solidFill>
                <a:schemeClr val="bg1"/>
              </a:solidFill>
              <a:latin typeface="Calibri" panose="020F0502020204030204" pitchFamily="34" charset="0"/>
              <a:cs typeface="Calibri" panose="020F0502020204030204" pitchFamily="34" charset="0"/>
            </a:endParaRPr>
          </a:p>
          <a:p>
            <a:pPr>
              <a:spcAft>
                <a:spcPts val="0"/>
              </a:spcAft>
            </a:pPr>
            <a:endParaRPr lang="en-US"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Reference</a:t>
            </a:r>
            <a:endParaRPr lang="en-ID"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Azuara</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-Blanco A </a:t>
            </a:r>
            <a:r>
              <a:rPr lang="en-US" i="1" dirty="0">
                <a:solidFill>
                  <a:schemeClr val="bg1"/>
                </a:solidFill>
                <a:latin typeface="Calibri" panose="020F0502020204030204" pitchFamily="34" charset="0"/>
                <a:ea typeface="Calibri" panose="020F0502020204030204" pitchFamily="34" charset="0"/>
                <a:cs typeface="Calibri" panose="020F0502020204030204" pitchFamily="34" charset="0"/>
              </a:rPr>
              <a:t>et </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al. Effectiveness of early  lens extraction for the treatment of primary angle-closure glaucoma (EAGLE): </a:t>
            </a:r>
          </a:p>
          <a:p>
            <a:pPr>
              <a:spcAft>
                <a:spcPts val="0"/>
              </a:spcAft>
            </a:pP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a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randomised</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controlled trial. Lancet 2016;388:1389-97</a:t>
            </a:r>
            <a:endParaRPr lang="en-ID"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endParaRPr lang="en-US" dirty="0">
              <a:solidFill>
                <a:schemeClr val="bg1"/>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47</a:t>
            </a:fld>
            <a:endParaRPr lang="en-US"/>
          </a:p>
        </p:txBody>
      </p:sp>
    </p:spTree>
    <p:extLst>
      <p:ext uri="{BB962C8B-B14F-4D97-AF65-F5344CB8AC3E}">
        <p14:creationId xmlns:p14="http://schemas.microsoft.com/office/powerpoint/2010/main" val="22320172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Zap study revealed that the incidence of progression in angle-closure disease was very low among individuals classified as the primary angle-closure suspect and this study recommend against the widespread practice of laser peripheral iridotomy in primary angle-closure suspect eyes.</a:t>
            </a:r>
            <a:endParaRPr lang="en-ID" dirty="0">
              <a:solidFill>
                <a:schemeClr val="bg1"/>
              </a:solidFill>
            </a:endParaRPr>
          </a:p>
          <a:p>
            <a:r>
              <a:rPr lang="en-US" dirty="0">
                <a:solidFill>
                  <a:schemeClr val="bg1"/>
                </a:solidFill>
              </a:rPr>
              <a:t>This was a single-</a:t>
            </a:r>
            <a:r>
              <a:rPr lang="en-US" dirty="0" err="1">
                <a:solidFill>
                  <a:schemeClr val="bg1"/>
                </a:solidFill>
              </a:rPr>
              <a:t>centre</a:t>
            </a:r>
            <a:r>
              <a:rPr lang="en-US" dirty="0">
                <a:solidFill>
                  <a:schemeClr val="bg1"/>
                </a:solidFill>
              </a:rPr>
              <a:t>, </a:t>
            </a:r>
            <a:r>
              <a:rPr lang="en-US" dirty="0" err="1">
                <a:solidFill>
                  <a:schemeClr val="bg1"/>
                </a:solidFill>
              </a:rPr>
              <a:t>randomised</a:t>
            </a:r>
            <a:r>
              <a:rPr lang="en-US" dirty="0">
                <a:solidFill>
                  <a:schemeClr val="bg1"/>
                </a:solidFill>
              </a:rPr>
              <a:t> interventional  controlled trial conducted in the Clinical Research Center at Zhongshan Ophthalmic Center, China. </a:t>
            </a:r>
          </a:p>
          <a:p>
            <a:endParaRPr lang="en-US" dirty="0">
              <a:solidFill>
                <a:schemeClr val="bg1"/>
              </a:solidFill>
            </a:endParaRPr>
          </a:p>
          <a:p>
            <a:endParaRPr lang="en-US" b="1" dirty="0">
              <a:solidFill>
                <a:schemeClr val="bg1"/>
              </a:solidFill>
            </a:endParaRPr>
          </a:p>
          <a:p>
            <a:r>
              <a:rPr lang="en-US" b="1" dirty="0">
                <a:solidFill>
                  <a:schemeClr val="bg1"/>
                </a:solidFill>
              </a:rPr>
              <a:t>Reference</a:t>
            </a:r>
            <a:endParaRPr lang="en-ID" sz="1200" b="1" dirty="0">
              <a:solidFill>
                <a:schemeClr val="bg1"/>
              </a:solidFill>
              <a:latin typeface="+mn-lt"/>
              <a:ea typeface="+mn-ea"/>
            </a:endParaRPr>
          </a:p>
          <a:p>
            <a:r>
              <a:rPr lang="en-US" altLang="ko-KR" sz="1200" dirty="0">
                <a:solidFill>
                  <a:schemeClr val="bg1"/>
                </a:solidFill>
                <a:latin typeface="Arial" panose="020B0604020202020204" pitchFamily="34" charset="0"/>
                <a:ea typeface="Gulim" panose="020B0600000101010101" pitchFamily="34" charset="-127"/>
              </a:rPr>
              <a:t>He M, Jiang Y, Huang S, Chang DS, Munoz B, Aung T, </a:t>
            </a:r>
            <a:r>
              <a:rPr lang="en-US" altLang="ko-KR" sz="1200" i="1" dirty="0">
                <a:solidFill>
                  <a:schemeClr val="bg1"/>
                </a:solidFill>
                <a:latin typeface="Arial" panose="020B0604020202020204" pitchFamily="34" charset="0"/>
                <a:ea typeface="Gulim" panose="020B0600000101010101" pitchFamily="34" charset="-127"/>
              </a:rPr>
              <a:t>et al</a:t>
            </a:r>
            <a:r>
              <a:rPr lang="en-US" altLang="ko-KR" sz="1200" dirty="0">
                <a:solidFill>
                  <a:schemeClr val="bg1"/>
                </a:solidFill>
                <a:latin typeface="Arial" panose="020B0604020202020204" pitchFamily="34" charset="0"/>
                <a:ea typeface="Gulim" panose="020B0600000101010101" pitchFamily="34" charset="-127"/>
              </a:rPr>
              <a:t>. Laser peripheral iridotomy for the prevention of angle closure: a single-</a:t>
            </a:r>
            <a:r>
              <a:rPr lang="en-US" altLang="ko-KR" sz="1200" dirty="0" err="1">
                <a:solidFill>
                  <a:schemeClr val="bg1"/>
                </a:solidFill>
                <a:latin typeface="Arial" panose="020B0604020202020204" pitchFamily="34" charset="0"/>
                <a:ea typeface="Gulim" panose="020B0600000101010101" pitchFamily="34" charset="-127"/>
              </a:rPr>
              <a:t>centre</a:t>
            </a:r>
            <a:r>
              <a:rPr lang="en-US" altLang="ko-KR" sz="1200" dirty="0">
                <a:solidFill>
                  <a:schemeClr val="bg1"/>
                </a:solidFill>
                <a:latin typeface="Arial" panose="020B0604020202020204" pitchFamily="34" charset="0"/>
                <a:ea typeface="Gulim" panose="020B0600000101010101" pitchFamily="34" charset="-127"/>
              </a:rPr>
              <a:t>, randomized controlled trial. Lancet 2019;393:1609-1618</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48</a:t>
            </a:fld>
            <a:endParaRPr lang="en-US"/>
          </a:p>
        </p:txBody>
      </p:sp>
    </p:spTree>
    <p:extLst>
      <p:ext uri="{BB962C8B-B14F-4D97-AF65-F5344CB8AC3E}">
        <p14:creationId xmlns:p14="http://schemas.microsoft.com/office/powerpoint/2010/main" val="879662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Of 889 bilateral primary angle closure suspect participants  were randomly assigned into two groups; each eye was performed with laser peripheral iridotomy and the contralateral eye was observed; both eyes were followed up for 72 months. The outcomes were </a:t>
            </a:r>
            <a:r>
              <a:rPr lang="en-US" dirty="0" err="1">
                <a:solidFill>
                  <a:schemeClr val="bg1"/>
                </a:solidFill>
              </a:rPr>
              <a:t>analized</a:t>
            </a:r>
            <a:r>
              <a:rPr lang="en-US" dirty="0">
                <a:solidFill>
                  <a:schemeClr val="bg1"/>
                </a:solidFill>
              </a:rPr>
              <a:t> based on intention-to-treat principle</a:t>
            </a:r>
          </a:p>
          <a:p>
            <a:r>
              <a:rPr lang="en-US" dirty="0">
                <a:solidFill>
                  <a:schemeClr val="bg1"/>
                </a:solidFill>
              </a:rPr>
              <a:t>The outcome was the incidence of primary angle closure  or acute attack evidence.</a:t>
            </a:r>
            <a:endParaRPr lang="en-ID" dirty="0">
              <a:solidFill>
                <a:schemeClr val="bg1"/>
              </a:solidFill>
            </a:endParaRPr>
          </a:p>
          <a:p>
            <a:endParaRPr lang="en-US" b="1" dirty="0">
              <a:solidFill>
                <a:schemeClr val="bg1"/>
              </a:solidFill>
            </a:endParaRPr>
          </a:p>
          <a:p>
            <a:r>
              <a:rPr lang="en-US" b="1" dirty="0">
                <a:solidFill>
                  <a:schemeClr val="bg1"/>
                </a:solidFill>
              </a:rPr>
              <a:t>Reference</a:t>
            </a:r>
            <a:endParaRPr lang="en-ID" sz="1200" b="1" dirty="0">
              <a:solidFill>
                <a:schemeClr val="bg1"/>
              </a:solidFill>
              <a:latin typeface="+mn-lt"/>
              <a:ea typeface="+mn-ea"/>
            </a:endParaRPr>
          </a:p>
          <a:p>
            <a:r>
              <a:rPr lang="en-US" altLang="ko-KR" sz="1200" dirty="0">
                <a:solidFill>
                  <a:schemeClr val="bg1"/>
                </a:solidFill>
                <a:latin typeface="Arial" panose="020B0604020202020204" pitchFamily="34" charset="0"/>
                <a:ea typeface="Gulim" panose="020B0600000101010101" pitchFamily="34" charset="-127"/>
              </a:rPr>
              <a:t>He M, Jiang Y, Huang S, Chang DS, Munoz B, Aung T, </a:t>
            </a:r>
            <a:r>
              <a:rPr lang="en-US" altLang="ko-KR" sz="1200" i="1" dirty="0">
                <a:solidFill>
                  <a:schemeClr val="bg1"/>
                </a:solidFill>
                <a:latin typeface="Arial" panose="020B0604020202020204" pitchFamily="34" charset="0"/>
                <a:ea typeface="Gulim" panose="020B0600000101010101" pitchFamily="34" charset="-127"/>
              </a:rPr>
              <a:t>et al</a:t>
            </a:r>
            <a:r>
              <a:rPr lang="en-US" altLang="ko-KR" sz="1200" dirty="0">
                <a:solidFill>
                  <a:schemeClr val="bg1"/>
                </a:solidFill>
                <a:latin typeface="Arial" panose="020B0604020202020204" pitchFamily="34" charset="0"/>
                <a:ea typeface="Gulim" panose="020B0600000101010101" pitchFamily="34" charset="-127"/>
              </a:rPr>
              <a:t>. Laser peripheral iridotomy for the prevention of angle closure: a single-</a:t>
            </a:r>
            <a:r>
              <a:rPr lang="en-US" altLang="ko-KR" sz="1200" dirty="0" err="1">
                <a:solidFill>
                  <a:schemeClr val="bg1"/>
                </a:solidFill>
                <a:latin typeface="Arial" panose="020B0604020202020204" pitchFamily="34" charset="0"/>
                <a:ea typeface="Gulim" panose="020B0600000101010101" pitchFamily="34" charset="-127"/>
              </a:rPr>
              <a:t>centre</a:t>
            </a:r>
            <a:r>
              <a:rPr lang="en-US" altLang="ko-KR" sz="1200" dirty="0">
                <a:solidFill>
                  <a:schemeClr val="bg1"/>
                </a:solidFill>
                <a:latin typeface="Arial" panose="020B0604020202020204" pitchFamily="34" charset="0"/>
                <a:ea typeface="Gulim" panose="020B0600000101010101" pitchFamily="34" charset="-127"/>
              </a:rPr>
              <a:t>, randomized controlled trial. Lancet 2019;393:1609-1618</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49</a:t>
            </a:fld>
            <a:endParaRPr lang="en-US"/>
          </a:p>
        </p:txBody>
      </p:sp>
    </p:spTree>
    <p:extLst>
      <p:ext uri="{BB962C8B-B14F-4D97-AF65-F5344CB8AC3E}">
        <p14:creationId xmlns:p14="http://schemas.microsoft.com/office/powerpoint/2010/main" val="87966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latin typeface="Arial" panose="020B0604020202020204" pitchFamily="34" charset="0"/>
                <a:cs typeface="Arial" panose="020B0604020202020204" pitchFamily="34" charset="0"/>
              </a:rPr>
              <a:t>The researchers conducted a randomized clinical trial called the Ocular Hypertension Treatment Study to evaluate the impact of topical ocular hypotensive medication on reducing the risk of developing POAG in individuals with elevated IOP. The main outcome measures included the development of reproducible visual field abnormality or reproducible optic disc deterioration attributed to POAG. </a:t>
            </a:r>
          </a:p>
          <a:p>
            <a:r>
              <a:rPr lang="en-US" altLang="ko-KR" b="1" dirty="0">
                <a:solidFill>
                  <a:schemeClr val="bg1"/>
                </a:solidFill>
                <a:latin typeface="Arial" panose="020B0604020202020204" pitchFamily="34" charset="0"/>
                <a:ea typeface="굴림" panose="020B0600000101010101" pitchFamily="34" charset="-127"/>
              </a:rPr>
              <a:t>Reference</a:t>
            </a:r>
          </a:p>
          <a:p>
            <a:r>
              <a:rPr lang="en-US" altLang="ko-KR" sz="1200" dirty="0" err="1">
                <a:solidFill>
                  <a:schemeClr val="bg1"/>
                </a:solidFill>
                <a:latin typeface="Arial" panose="020B0604020202020204" pitchFamily="34" charset="0"/>
                <a:ea typeface="굴림" panose="020B0600000101010101" pitchFamily="34" charset="-127"/>
              </a:rPr>
              <a:t>Kass</a:t>
            </a:r>
            <a:r>
              <a:rPr lang="en-US" altLang="ko-KR" sz="1200" dirty="0">
                <a:solidFill>
                  <a:schemeClr val="bg1"/>
                </a:solidFill>
                <a:latin typeface="Arial" panose="020B0604020202020204" pitchFamily="34" charset="0"/>
                <a:ea typeface="굴림" panose="020B0600000101010101" pitchFamily="34" charset="-127"/>
              </a:rPr>
              <a:t> MA, Heuer DK, Higginbotham EJ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The Ocular Hypertension Treatment Study: a randomized trial determines that topical ocular hypotensive </a:t>
            </a:r>
          </a:p>
          <a:p>
            <a:r>
              <a:rPr lang="en-US" altLang="ko-KR" sz="1200" dirty="0">
                <a:solidFill>
                  <a:schemeClr val="bg1"/>
                </a:solidFill>
                <a:latin typeface="Arial" panose="020B0604020202020204" pitchFamily="34" charset="0"/>
                <a:ea typeface="굴림" panose="020B0600000101010101" pitchFamily="34" charset="-127"/>
              </a:rPr>
              <a:t>medication delays or prevents the onset of primary open-angle glaucoma. </a:t>
            </a:r>
            <a:r>
              <a:rPr lang="en-US" altLang="ko-KR" sz="1200" i="1" dirty="0">
                <a:solidFill>
                  <a:schemeClr val="bg1"/>
                </a:solidFill>
                <a:latin typeface="Arial" panose="020B0604020202020204" pitchFamily="34" charset="0"/>
                <a:ea typeface="굴림" panose="020B0600000101010101" pitchFamily="34" charset="-127"/>
              </a:rPr>
              <a:t>Arch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2002; 120: 701–13.</a:t>
            </a:r>
            <a:endParaRPr lang="en-AU" altLang="ko-KR" sz="1200" dirty="0">
              <a:solidFill>
                <a:schemeClr val="bg1"/>
              </a:solidFill>
              <a:latin typeface="Arial" panose="020B0604020202020204" pitchFamily="34" charset="0"/>
              <a:ea typeface="굴림" panose="020B0600000101010101" pitchFamily="34" charset="-127"/>
            </a:endParaRPr>
          </a:p>
          <a:p>
            <a:endParaRPr lang="en-US" sz="1200"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3B11480-9655-6B49-BFD2-3CBE88FC15E5}" type="slidenum">
              <a:rPr lang="en-US" smtClean="0"/>
              <a:t>5</a:t>
            </a:fld>
            <a:endParaRPr lang="en-US"/>
          </a:p>
        </p:txBody>
      </p:sp>
    </p:spTree>
    <p:extLst>
      <p:ext uri="{BB962C8B-B14F-4D97-AF65-F5344CB8AC3E}">
        <p14:creationId xmlns:p14="http://schemas.microsoft.com/office/powerpoint/2010/main" val="879662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737 (83%) of 889 participants were female and 152 (17%) were male. </a:t>
            </a:r>
          </a:p>
          <a:p>
            <a:r>
              <a:rPr lang="en-US" dirty="0">
                <a:solidFill>
                  <a:schemeClr val="bg1"/>
                </a:solidFill>
              </a:rPr>
              <a:t>At each visit, the LPI-treated eyes and control eyes had similar presenting visual acuity and IOP measurement. </a:t>
            </a:r>
          </a:p>
          <a:p>
            <a:r>
              <a:rPr lang="en-US" dirty="0">
                <a:solidFill>
                  <a:schemeClr val="bg1"/>
                </a:solidFill>
              </a:rPr>
              <a:t>Angles were significantly wider after LPI than control eyes, no serious adverse events occurred during or immediately after LPI treatment. Localized mild bleeding occurred in 257 (29%) of 889 eyes and only 6 eye with high IOP 30 mmHg, returned to normal 2-h after one drop of brimonidine 0.15% and 25 mg of methazolamide orally were given. </a:t>
            </a:r>
            <a:endParaRPr lang="en-ID" dirty="0">
              <a:solidFill>
                <a:schemeClr val="bg1"/>
              </a:solidFill>
            </a:endParaRPr>
          </a:p>
          <a:p>
            <a:r>
              <a:rPr lang="en-US" dirty="0">
                <a:solidFill>
                  <a:schemeClr val="bg1"/>
                </a:solidFill>
              </a:rPr>
              <a:t>At the end of 72 months, the endothelial cell densities and lens grading were similar between the two groups.  </a:t>
            </a:r>
            <a:endParaRPr lang="en-ID" dirty="0">
              <a:solidFill>
                <a:schemeClr val="bg1"/>
              </a:solidFill>
            </a:endParaRPr>
          </a:p>
          <a:p>
            <a:endParaRPr lang="en-US" b="1" dirty="0">
              <a:solidFill>
                <a:schemeClr val="bg1"/>
              </a:solidFill>
            </a:endParaRPr>
          </a:p>
          <a:p>
            <a:r>
              <a:rPr lang="en-US" b="1" dirty="0">
                <a:solidFill>
                  <a:schemeClr val="bg1"/>
                </a:solidFill>
              </a:rPr>
              <a:t>Reference</a:t>
            </a:r>
            <a:endParaRPr lang="en-ID"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chemeClr val="bg1"/>
                </a:solidFill>
                <a:latin typeface="Arial" panose="020B0604020202020204" pitchFamily="34" charset="0"/>
                <a:ea typeface="Gulim" panose="020B0600000101010101" pitchFamily="34" charset="-127"/>
              </a:rPr>
              <a:t>He M, Jiang Y, Huang S, Chang DS, Munoz B, Aung T, </a:t>
            </a:r>
            <a:r>
              <a:rPr lang="en-US" altLang="ko-KR" sz="1200" i="1" dirty="0">
                <a:solidFill>
                  <a:schemeClr val="bg1"/>
                </a:solidFill>
                <a:latin typeface="Arial" panose="020B0604020202020204" pitchFamily="34" charset="0"/>
                <a:ea typeface="Gulim" panose="020B0600000101010101" pitchFamily="34" charset="-127"/>
              </a:rPr>
              <a:t>et al</a:t>
            </a:r>
            <a:r>
              <a:rPr lang="en-US" altLang="ko-KR" sz="1200" dirty="0">
                <a:solidFill>
                  <a:schemeClr val="bg1"/>
                </a:solidFill>
                <a:latin typeface="Arial" panose="020B0604020202020204" pitchFamily="34" charset="0"/>
                <a:ea typeface="Gulim" panose="020B0600000101010101" pitchFamily="34" charset="-127"/>
              </a:rPr>
              <a:t>. Laser peripheral iridotomy for the prevention of angle closure: a single-</a:t>
            </a:r>
            <a:r>
              <a:rPr lang="en-US" altLang="ko-KR" sz="1200" dirty="0" err="1">
                <a:solidFill>
                  <a:schemeClr val="bg1"/>
                </a:solidFill>
                <a:latin typeface="Arial" panose="020B0604020202020204" pitchFamily="34" charset="0"/>
                <a:ea typeface="Gulim" panose="020B0600000101010101" pitchFamily="34" charset="-127"/>
              </a:rPr>
              <a:t>centre</a:t>
            </a:r>
            <a:r>
              <a:rPr lang="en-US" altLang="ko-KR" sz="1200" dirty="0">
                <a:solidFill>
                  <a:schemeClr val="bg1"/>
                </a:solidFill>
                <a:latin typeface="Arial" panose="020B0604020202020204" pitchFamily="34" charset="0"/>
                <a:ea typeface="Gulim" panose="020B0600000101010101" pitchFamily="34" charset="-127"/>
              </a:rPr>
              <a:t>, randomized controlled trial. Lancet 2019;393:1609-1618</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50</a:t>
            </a:fld>
            <a:endParaRPr lang="en-US"/>
          </a:p>
        </p:txBody>
      </p:sp>
    </p:spTree>
    <p:extLst>
      <p:ext uri="{BB962C8B-B14F-4D97-AF65-F5344CB8AC3E}">
        <p14:creationId xmlns:p14="http://schemas.microsoft.com/office/powerpoint/2010/main" val="41716206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D" dirty="0">
              <a:solidFill>
                <a:schemeClr val="bg1"/>
              </a:solidFill>
            </a:endParaRPr>
          </a:p>
          <a:p>
            <a:pPr marL="171450" indent="-171450">
              <a:buFont typeface="Arial" panose="020B0604020202020204" pitchFamily="34" charset="0"/>
              <a:buChar char="•"/>
            </a:pPr>
            <a:r>
              <a:rPr lang="en-US" dirty="0">
                <a:solidFill>
                  <a:schemeClr val="bg1"/>
                </a:solidFill>
              </a:rPr>
              <a:t>During 72 months follow up, 19  LPI treated eyes and 36 control eyes reached the primary study endpoint, with cumulative incidence of 4.19 per 1000 eye- years (95%CI 2.67-6.57) for treated eyes and 7.97 per 1000 eye-years (95%CI5.75-11.0) for control eyes. </a:t>
            </a:r>
            <a:endParaRPr lang="en-ID" dirty="0">
              <a:solidFill>
                <a:schemeClr val="bg1"/>
              </a:solidFill>
            </a:endParaRPr>
          </a:p>
          <a:p>
            <a:pPr marL="171450" indent="-171450">
              <a:buFont typeface="Arial" panose="020B0604020202020204" pitchFamily="34" charset="0"/>
              <a:buChar char="•"/>
            </a:pPr>
            <a:r>
              <a:rPr lang="en-US" dirty="0">
                <a:solidFill>
                  <a:schemeClr val="bg1"/>
                </a:solidFill>
              </a:rPr>
              <a:t>3 treated eyes (0.66 per 1000 eye-years) and 5 control eyes (1.11 per 1000 eye-years) develop increasing IOP.</a:t>
            </a:r>
            <a:endParaRPr lang="en-ID" dirty="0">
              <a:solidFill>
                <a:schemeClr val="bg1"/>
              </a:solidFill>
            </a:endParaRPr>
          </a:p>
          <a:p>
            <a:pPr marL="171450" indent="-171450">
              <a:buFont typeface="Arial" panose="020B0604020202020204" pitchFamily="34" charset="0"/>
              <a:buChar char="•"/>
            </a:pPr>
            <a:r>
              <a:rPr lang="en-US" dirty="0">
                <a:solidFill>
                  <a:schemeClr val="bg1"/>
                </a:solidFill>
              </a:rPr>
              <a:t>15 LPI-treated eyes (6.64 per eye-years)  and 30 control eyes (6.64 per 1000 eye-years) developing peripheral anterior synechiae of one clock hour or greater.</a:t>
            </a:r>
            <a:endParaRPr lang="en-ID" dirty="0">
              <a:solidFill>
                <a:schemeClr val="bg1"/>
              </a:solidFill>
            </a:endParaRPr>
          </a:p>
          <a:p>
            <a:pPr marL="171450" indent="-171450">
              <a:buFont typeface="Arial" panose="020B0604020202020204" pitchFamily="34" charset="0"/>
              <a:buChar char="•"/>
            </a:pPr>
            <a:r>
              <a:rPr lang="en-US" dirty="0">
                <a:solidFill>
                  <a:schemeClr val="bg1"/>
                </a:solidFill>
              </a:rPr>
              <a:t>1 LPI treated eyes (0.22 per eye-years) and 5 control eyes (1.11 per eye-years) developing acute primary angle-closure (1 LPI treated eye and 3 control eyes after dilatation).</a:t>
            </a:r>
          </a:p>
          <a:p>
            <a:endParaRPr lang="en-ID" dirty="0">
              <a:solidFill>
                <a:schemeClr val="bg1"/>
              </a:solidFill>
            </a:endParaRPr>
          </a:p>
          <a:p>
            <a:r>
              <a:rPr lang="en-US" b="1" dirty="0">
                <a:solidFill>
                  <a:schemeClr val="bg1"/>
                </a:solidFill>
              </a:rPr>
              <a:t>Reference</a:t>
            </a:r>
            <a:endParaRPr lang="en-ID"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chemeClr val="bg1"/>
                </a:solidFill>
                <a:latin typeface="Arial" panose="020B0604020202020204" pitchFamily="34" charset="0"/>
                <a:ea typeface="Gulim" panose="020B0600000101010101" pitchFamily="34" charset="-127"/>
              </a:rPr>
              <a:t>He M, Jiang Y, Huang S, Chang DS, Munoz B, Aung T, </a:t>
            </a:r>
            <a:r>
              <a:rPr lang="en-US" altLang="ko-KR" sz="1200" i="1" dirty="0">
                <a:solidFill>
                  <a:schemeClr val="bg1"/>
                </a:solidFill>
                <a:latin typeface="Arial" panose="020B0604020202020204" pitchFamily="34" charset="0"/>
                <a:ea typeface="Gulim" panose="020B0600000101010101" pitchFamily="34" charset="-127"/>
              </a:rPr>
              <a:t>et al</a:t>
            </a:r>
            <a:r>
              <a:rPr lang="en-US" altLang="ko-KR" sz="1200" dirty="0">
                <a:solidFill>
                  <a:schemeClr val="bg1"/>
                </a:solidFill>
                <a:latin typeface="Arial" panose="020B0604020202020204" pitchFamily="34" charset="0"/>
                <a:ea typeface="Gulim" panose="020B0600000101010101" pitchFamily="34" charset="-127"/>
              </a:rPr>
              <a:t>. Laser peripheral iridotomy for the prevention of angle closure: a single-</a:t>
            </a:r>
            <a:r>
              <a:rPr lang="en-US" altLang="ko-KR" sz="1200" dirty="0" err="1">
                <a:solidFill>
                  <a:schemeClr val="bg1"/>
                </a:solidFill>
                <a:latin typeface="Arial" panose="020B0604020202020204" pitchFamily="34" charset="0"/>
                <a:ea typeface="Gulim" panose="020B0600000101010101" pitchFamily="34" charset="-127"/>
              </a:rPr>
              <a:t>centre</a:t>
            </a:r>
            <a:r>
              <a:rPr lang="en-US" altLang="ko-KR" sz="1200" dirty="0">
                <a:solidFill>
                  <a:schemeClr val="bg1"/>
                </a:solidFill>
                <a:latin typeface="Arial" panose="020B0604020202020204" pitchFamily="34" charset="0"/>
                <a:ea typeface="Gulim" panose="020B0600000101010101" pitchFamily="34" charset="-127"/>
              </a:rPr>
              <a:t>, randomized controlled trial. Lancet 2019;393:1609-1618</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51</a:t>
            </a:fld>
            <a:endParaRPr lang="en-US"/>
          </a:p>
        </p:txBody>
      </p:sp>
    </p:spTree>
    <p:extLst>
      <p:ext uri="{BB962C8B-B14F-4D97-AF65-F5344CB8AC3E}">
        <p14:creationId xmlns:p14="http://schemas.microsoft.com/office/powerpoint/2010/main" val="27332802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The LPI treated eyes and control eyes had similar IOP.</a:t>
            </a:r>
            <a:endParaRPr lang="en-ID" dirty="0">
              <a:solidFill>
                <a:schemeClr val="bg1"/>
              </a:solidFill>
            </a:endParaRPr>
          </a:p>
          <a:p>
            <a:r>
              <a:rPr lang="en-US" dirty="0">
                <a:solidFill>
                  <a:schemeClr val="bg1"/>
                </a:solidFill>
              </a:rPr>
              <a:t>The rate of developing any angle-closure endpoint was much lower than expected in primary angle-closure suspect eyes, less than 1% per year. </a:t>
            </a:r>
          </a:p>
          <a:p>
            <a:endParaRPr lang="en-ID" dirty="0">
              <a:solidFill>
                <a:schemeClr val="bg1"/>
              </a:solidFill>
            </a:endParaRPr>
          </a:p>
          <a:p>
            <a:r>
              <a:rPr lang="en-US" dirty="0">
                <a:solidFill>
                  <a:schemeClr val="bg1"/>
                </a:solidFill>
              </a:rPr>
              <a:t>Eyes that underwent LPI had a 47% (HR 0.53,95%CI0.30-0.95% CI0.31-0.92,p=0.024) reduction in the risk of developing primary angle closure or an acute attack.</a:t>
            </a:r>
            <a:endParaRPr lang="en-ID" dirty="0">
              <a:solidFill>
                <a:schemeClr val="bg1"/>
              </a:solidFill>
            </a:endParaRPr>
          </a:p>
          <a:p>
            <a:endParaRPr lang="en-US" dirty="0">
              <a:solidFill>
                <a:schemeClr val="bg1"/>
              </a:solidFill>
            </a:endParaRPr>
          </a:p>
          <a:p>
            <a:r>
              <a:rPr lang="en-US" dirty="0">
                <a:solidFill>
                  <a:schemeClr val="bg1"/>
                </a:solidFill>
              </a:rPr>
              <a:t>This study recommended that people classified as primary angle closure suspect to be told that the risk of future angle-closure glaucoma is low without LPI. However, acute angle closure can occur in rare cases and pupil dilation can result in acute angle-closure.</a:t>
            </a:r>
          </a:p>
          <a:p>
            <a:endParaRPr lang="en-ID" dirty="0">
              <a:solidFill>
                <a:schemeClr val="bg1"/>
              </a:solidFill>
            </a:endParaRPr>
          </a:p>
          <a:p>
            <a:r>
              <a:rPr lang="en-US" b="1" dirty="0">
                <a:solidFill>
                  <a:schemeClr val="bg1"/>
                </a:solidFill>
              </a:rPr>
              <a:t>Reference</a:t>
            </a:r>
            <a:endParaRPr lang="en-ID"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chemeClr val="bg1"/>
                </a:solidFill>
                <a:latin typeface="Arial" panose="020B0604020202020204" pitchFamily="34" charset="0"/>
                <a:ea typeface="Gulim" panose="020B0600000101010101" pitchFamily="34" charset="-127"/>
              </a:rPr>
              <a:t>He M, Jiang Y, Huang S, Chang DS, Munoz B, Aung T, </a:t>
            </a:r>
            <a:r>
              <a:rPr lang="en-US" altLang="ko-KR" sz="1200" i="1" dirty="0">
                <a:solidFill>
                  <a:schemeClr val="bg1"/>
                </a:solidFill>
                <a:latin typeface="Arial" panose="020B0604020202020204" pitchFamily="34" charset="0"/>
                <a:ea typeface="Gulim" panose="020B0600000101010101" pitchFamily="34" charset="-127"/>
              </a:rPr>
              <a:t>et al</a:t>
            </a:r>
            <a:r>
              <a:rPr lang="en-US" altLang="ko-KR" sz="1200" dirty="0">
                <a:solidFill>
                  <a:schemeClr val="bg1"/>
                </a:solidFill>
                <a:latin typeface="Arial" panose="020B0604020202020204" pitchFamily="34" charset="0"/>
                <a:ea typeface="Gulim" panose="020B0600000101010101" pitchFamily="34" charset="-127"/>
              </a:rPr>
              <a:t>. Laser peripheral iridotomy for the prevention of angle closure: a single-</a:t>
            </a:r>
            <a:r>
              <a:rPr lang="en-US" altLang="ko-KR" sz="1200" dirty="0" err="1">
                <a:solidFill>
                  <a:schemeClr val="bg1"/>
                </a:solidFill>
                <a:latin typeface="Arial" panose="020B0604020202020204" pitchFamily="34" charset="0"/>
                <a:ea typeface="Gulim" panose="020B0600000101010101" pitchFamily="34" charset="-127"/>
              </a:rPr>
              <a:t>centre</a:t>
            </a:r>
            <a:r>
              <a:rPr lang="en-US" altLang="ko-KR" sz="1200" dirty="0">
                <a:solidFill>
                  <a:schemeClr val="bg1"/>
                </a:solidFill>
                <a:latin typeface="Arial" panose="020B0604020202020204" pitchFamily="34" charset="0"/>
                <a:ea typeface="Gulim" panose="020B0600000101010101" pitchFamily="34" charset="-127"/>
              </a:rPr>
              <a:t>, randomized controlled trial. Lancet 2019;393:1609-1618</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52</a:t>
            </a:fld>
            <a:endParaRPr lang="en-US"/>
          </a:p>
        </p:txBody>
      </p:sp>
    </p:spTree>
    <p:extLst>
      <p:ext uri="{BB962C8B-B14F-4D97-AF65-F5344CB8AC3E}">
        <p14:creationId xmlns:p14="http://schemas.microsoft.com/office/powerpoint/2010/main" val="3556743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The rate of developing any angle-closure endpoint was much lower than expected in primary angle-closure suspect eyes, less than 1% per year. </a:t>
            </a:r>
          </a:p>
          <a:p>
            <a:endParaRPr lang="en-ID" dirty="0">
              <a:solidFill>
                <a:schemeClr val="bg1"/>
              </a:solidFill>
            </a:endParaRPr>
          </a:p>
          <a:p>
            <a:r>
              <a:rPr lang="en-US" b="1" dirty="0">
                <a:solidFill>
                  <a:schemeClr val="bg1"/>
                </a:solidFill>
              </a:rPr>
              <a:t>Reference</a:t>
            </a:r>
            <a:endParaRPr lang="en-ID"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chemeClr val="bg1"/>
                </a:solidFill>
                <a:latin typeface="Arial" panose="020B0604020202020204" pitchFamily="34" charset="0"/>
                <a:ea typeface="Gulim" panose="020B0600000101010101" pitchFamily="34" charset="-127"/>
              </a:rPr>
              <a:t>He M, Jiang Y, Huang S, Chang DS, Munoz B, Aung T, </a:t>
            </a:r>
            <a:r>
              <a:rPr lang="en-US" altLang="ko-KR" sz="1200" i="1" dirty="0">
                <a:solidFill>
                  <a:schemeClr val="bg1"/>
                </a:solidFill>
                <a:latin typeface="Arial" panose="020B0604020202020204" pitchFamily="34" charset="0"/>
                <a:ea typeface="Gulim" panose="020B0600000101010101" pitchFamily="34" charset="-127"/>
              </a:rPr>
              <a:t>et al</a:t>
            </a:r>
            <a:r>
              <a:rPr lang="en-US" altLang="ko-KR" sz="1200" dirty="0">
                <a:solidFill>
                  <a:schemeClr val="bg1"/>
                </a:solidFill>
                <a:latin typeface="Arial" panose="020B0604020202020204" pitchFamily="34" charset="0"/>
                <a:ea typeface="Gulim" panose="020B0600000101010101" pitchFamily="34" charset="-127"/>
              </a:rPr>
              <a:t>. Laser peripheral iridotomy for the prevention of angle closure: a single-</a:t>
            </a:r>
            <a:r>
              <a:rPr lang="en-US" altLang="ko-KR" sz="1200" dirty="0" err="1">
                <a:solidFill>
                  <a:schemeClr val="bg1"/>
                </a:solidFill>
                <a:latin typeface="Arial" panose="020B0604020202020204" pitchFamily="34" charset="0"/>
                <a:ea typeface="Gulim" panose="020B0600000101010101" pitchFamily="34" charset="-127"/>
              </a:rPr>
              <a:t>centre</a:t>
            </a:r>
            <a:r>
              <a:rPr lang="en-US" altLang="ko-KR" sz="1200" dirty="0">
                <a:solidFill>
                  <a:schemeClr val="bg1"/>
                </a:solidFill>
                <a:latin typeface="Arial" panose="020B0604020202020204" pitchFamily="34" charset="0"/>
                <a:ea typeface="Gulim" panose="020B0600000101010101" pitchFamily="34" charset="-127"/>
              </a:rPr>
              <a:t>, randomized controlled trial. Lancet 2019;393:1609-1618</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53</a:t>
            </a:fld>
            <a:endParaRPr lang="en-US"/>
          </a:p>
        </p:txBody>
      </p:sp>
    </p:spTree>
    <p:extLst>
      <p:ext uri="{BB962C8B-B14F-4D97-AF65-F5344CB8AC3E}">
        <p14:creationId xmlns:p14="http://schemas.microsoft.com/office/powerpoint/2010/main" val="18875774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200" kern="1200" dirty="0">
                <a:solidFill>
                  <a:schemeClr val="tx1"/>
                </a:solidFill>
                <a:effectLst/>
                <a:latin typeface="+mn-lt"/>
                <a:ea typeface="+mn-ea"/>
                <a:cs typeface="+mn-cs"/>
              </a:rPr>
              <a:t>This is the first time trial of a direct comparation between SLT and intraocular pressure-lowering drops in terms of health-related quality of life, clinical, and cost effectiveness outcomes in a pragmatic hospital setting, guided by robust treatment escalation protocol to capture realistic clinical management while minimising risk of bias.</a:t>
            </a:r>
          </a:p>
          <a:p>
            <a:r>
              <a:rPr lang="en-US" sz="1200" b="1" kern="1200" dirty="0">
                <a:solidFill>
                  <a:schemeClr val="tx1"/>
                </a:solidFill>
                <a:effectLst/>
                <a:latin typeface="+mn-lt"/>
                <a:ea typeface="+mn-ea"/>
                <a:cs typeface="+mn-cs"/>
              </a:rPr>
              <a:t>Reference</a:t>
            </a:r>
            <a:endParaRPr lang="en-ID"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Gazzard</a:t>
            </a:r>
            <a:r>
              <a:rPr lang="en-US" sz="1200" kern="1200" dirty="0">
                <a:solidFill>
                  <a:schemeClr val="tx1"/>
                </a:solidFill>
                <a:effectLst/>
                <a:latin typeface="+mn-lt"/>
                <a:ea typeface="+mn-ea"/>
                <a:cs typeface="+mn-cs"/>
              </a:rPr>
              <a:t> G </a:t>
            </a:r>
            <a:r>
              <a:rPr lang="en-US" sz="1200" i="1" kern="1200" dirty="0">
                <a:solidFill>
                  <a:schemeClr val="tx1"/>
                </a:solidFill>
                <a:effectLst/>
                <a:latin typeface="+mn-lt"/>
                <a:ea typeface="+mn-ea"/>
                <a:cs typeface="+mn-cs"/>
              </a:rPr>
              <a:t>et </a:t>
            </a:r>
            <a:r>
              <a:rPr lang="en-US" sz="1200" kern="1200" dirty="0">
                <a:solidFill>
                  <a:schemeClr val="tx1"/>
                </a:solidFill>
                <a:effectLst/>
                <a:latin typeface="+mn-lt"/>
                <a:ea typeface="+mn-ea"/>
                <a:cs typeface="+mn-cs"/>
              </a:rPr>
              <a:t>al. Selective Laser trabeculoplasty versus eye drops for first-line treatment of ocular hypertension and glaucoma (</a:t>
            </a:r>
            <a:r>
              <a:rPr lang="en-US" sz="1200" kern="1200" dirty="0" err="1">
                <a:solidFill>
                  <a:schemeClr val="tx1"/>
                </a:solidFill>
                <a:effectLst/>
                <a:latin typeface="+mn-lt"/>
                <a:ea typeface="+mn-ea"/>
                <a:cs typeface="+mn-cs"/>
              </a:rPr>
              <a:t>LiGHT</a:t>
            </a:r>
            <a:r>
              <a:rPr lang="en-US" sz="1200" kern="1200" dirty="0">
                <a:solidFill>
                  <a:schemeClr val="tx1"/>
                </a:solidFill>
                <a:effectLst/>
                <a:latin typeface="+mn-lt"/>
                <a:ea typeface="+mn-ea"/>
                <a:cs typeface="+mn-cs"/>
              </a:rPr>
              <a:t>): a multi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randomised</a:t>
            </a:r>
            <a:r>
              <a:rPr lang="en-US" sz="1200" kern="1200" dirty="0">
                <a:solidFill>
                  <a:schemeClr val="tx1"/>
                </a:solidFill>
                <a:effectLst/>
                <a:latin typeface="+mn-lt"/>
                <a:ea typeface="+mn-ea"/>
                <a:cs typeface="+mn-cs"/>
              </a:rPr>
              <a:t> controlled trial. Lancet 2019;393:1505-16</a:t>
            </a:r>
            <a:endParaRPr lang="en-ID"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D" sz="1200" kern="1200" dirty="0">
              <a:solidFill>
                <a:schemeClr val="tx1"/>
              </a:solidFill>
              <a:effectLst/>
              <a:latin typeface="+mn-lt"/>
              <a:ea typeface="+mn-ea"/>
              <a:cs typeface="+mn-cs"/>
            </a:endParaRP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54</a:t>
            </a:fld>
            <a:endParaRPr lang="en-US"/>
          </a:p>
        </p:txBody>
      </p:sp>
    </p:spTree>
    <p:extLst>
      <p:ext uri="{BB962C8B-B14F-4D97-AF65-F5344CB8AC3E}">
        <p14:creationId xmlns:p14="http://schemas.microsoft.com/office/powerpoint/2010/main" val="879662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sz="1200" kern="1200" dirty="0">
                <a:solidFill>
                  <a:schemeClr val="tx1"/>
                </a:solidFill>
                <a:effectLst/>
                <a:latin typeface="+mn-lt"/>
                <a:ea typeface="+mn-ea"/>
                <a:cs typeface="+mn-cs"/>
              </a:rPr>
              <a:t>A multicentre randomised clinical trials was conducted in UK between Oct 10,2012 and Oct 27, 2014 as inclusion criteria described. This trial shows that selective laser trabeculoplasty  (SLT) is safe and effective as first-line treatment for open angle glaucoma and ocular hypertension. </a:t>
            </a:r>
          </a:p>
          <a:p>
            <a:r>
              <a:rPr lang="en-US" sz="1200" b="1" kern="1200" dirty="0">
                <a:solidFill>
                  <a:schemeClr val="tx1"/>
                </a:solidFill>
                <a:effectLst/>
                <a:latin typeface="+mn-lt"/>
                <a:ea typeface="+mn-ea"/>
                <a:cs typeface="+mn-cs"/>
              </a:rPr>
              <a:t>Reference</a:t>
            </a:r>
            <a:endParaRPr lang="en-ID"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Gazzard</a:t>
            </a:r>
            <a:r>
              <a:rPr lang="en-US" sz="1200" kern="1200" dirty="0">
                <a:solidFill>
                  <a:schemeClr val="tx1"/>
                </a:solidFill>
                <a:effectLst/>
                <a:latin typeface="+mn-lt"/>
                <a:ea typeface="+mn-ea"/>
                <a:cs typeface="+mn-cs"/>
              </a:rPr>
              <a:t> G </a:t>
            </a:r>
            <a:r>
              <a:rPr lang="en-US" sz="1200" i="1" kern="1200" dirty="0">
                <a:solidFill>
                  <a:schemeClr val="tx1"/>
                </a:solidFill>
                <a:effectLst/>
                <a:latin typeface="+mn-lt"/>
                <a:ea typeface="+mn-ea"/>
                <a:cs typeface="+mn-cs"/>
              </a:rPr>
              <a:t>et </a:t>
            </a:r>
            <a:r>
              <a:rPr lang="en-US" sz="1200" kern="1200" dirty="0">
                <a:solidFill>
                  <a:schemeClr val="tx1"/>
                </a:solidFill>
                <a:effectLst/>
                <a:latin typeface="+mn-lt"/>
                <a:ea typeface="+mn-ea"/>
                <a:cs typeface="+mn-cs"/>
              </a:rPr>
              <a:t>al. Selective Laser trabeculoplasty versus eye drops for first-line treatment of ocular hypertension and glaucoma (</a:t>
            </a:r>
            <a:r>
              <a:rPr lang="en-US" sz="1200" kern="1200" dirty="0" err="1">
                <a:solidFill>
                  <a:schemeClr val="tx1"/>
                </a:solidFill>
                <a:effectLst/>
                <a:latin typeface="+mn-lt"/>
                <a:ea typeface="+mn-ea"/>
                <a:cs typeface="+mn-cs"/>
              </a:rPr>
              <a:t>LiGHT</a:t>
            </a:r>
            <a:r>
              <a:rPr lang="en-US" sz="1200" kern="1200" dirty="0">
                <a:solidFill>
                  <a:schemeClr val="tx1"/>
                </a:solidFill>
                <a:effectLst/>
                <a:latin typeface="+mn-lt"/>
                <a:ea typeface="+mn-ea"/>
                <a:cs typeface="+mn-cs"/>
              </a:rPr>
              <a:t>): a multi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randomised</a:t>
            </a:r>
            <a:r>
              <a:rPr lang="en-US" sz="1200" kern="1200" dirty="0">
                <a:solidFill>
                  <a:schemeClr val="tx1"/>
                </a:solidFill>
                <a:effectLst/>
                <a:latin typeface="+mn-lt"/>
                <a:ea typeface="+mn-ea"/>
                <a:cs typeface="+mn-cs"/>
              </a:rPr>
              <a:t> controlled trial. Lancet 2019;393:1505-16</a:t>
            </a:r>
            <a:endParaRPr lang="en-ID" sz="1200" kern="1200" dirty="0">
              <a:solidFill>
                <a:schemeClr val="tx1"/>
              </a:solidFill>
              <a:effectLst/>
              <a:latin typeface="+mn-lt"/>
              <a:ea typeface="+mn-ea"/>
              <a:cs typeface="+mn-cs"/>
            </a:endParaRPr>
          </a:p>
          <a:p>
            <a:r>
              <a:rPr lang="en-ID"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55</a:t>
            </a:fld>
            <a:endParaRPr lang="en-US"/>
          </a:p>
        </p:txBody>
      </p:sp>
    </p:spTree>
    <p:extLst>
      <p:ext uri="{BB962C8B-B14F-4D97-AF65-F5344CB8AC3E}">
        <p14:creationId xmlns:p14="http://schemas.microsoft.com/office/powerpoint/2010/main" val="29447814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sz="1200" kern="1200" dirty="0">
                <a:solidFill>
                  <a:schemeClr val="tx1"/>
                </a:solidFill>
                <a:effectLst/>
                <a:latin typeface="+mn-lt"/>
                <a:ea typeface="+mn-ea"/>
                <a:cs typeface="+mn-cs"/>
              </a:rPr>
              <a:t>Naïve, new diagnosed, untreated OAG and ocular hypertension in one or both eyes were enrolled in this trial.</a:t>
            </a:r>
          </a:p>
          <a:p>
            <a:r>
              <a:rPr lang="en-ID" sz="1200" kern="1200" dirty="0">
                <a:solidFill>
                  <a:schemeClr val="tx1"/>
                </a:solidFill>
                <a:effectLst/>
                <a:latin typeface="+mn-lt"/>
                <a:ea typeface="+mn-ea"/>
                <a:cs typeface="+mn-cs"/>
              </a:rPr>
              <a:t>Those eyes were randomised into two groups : one group was conducted SLT compared to medication group and all eyes were monitored for 36 months after intervention was given (SLT Vs intraocular pressure eye drops).</a:t>
            </a:r>
          </a:p>
          <a:p>
            <a:r>
              <a:rPr lang="en-ID" sz="1200" kern="1200" dirty="0">
                <a:solidFill>
                  <a:schemeClr val="tx1"/>
                </a:solidFill>
                <a:effectLst/>
                <a:latin typeface="+mn-lt"/>
                <a:ea typeface="+mn-ea"/>
                <a:cs typeface="+mn-cs"/>
              </a:rPr>
              <a:t>Severity stratification (OHT), mild, moderate, or severe OAG determined an eye-specific “ target IOP” and follow up intervals. Achievement target IOP required  a minimum  IOP reduction of &gt; 20% from baseline IOP (OHT, mild) and &gt; 30% (moderate, advanced). In </a:t>
            </a:r>
            <a:r>
              <a:rPr lang="en-ID" sz="1200" kern="1200" dirty="0" err="1">
                <a:solidFill>
                  <a:schemeClr val="tx1"/>
                </a:solidFill>
                <a:effectLst/>
                <a:latin typeface="+mn-lt"/>
                <a:ea typeface="+mn-ea"/>
                <a:cs typeface="+mn-cs"/>
              </a:rPr>
              <a:t>LiGHT</a:t>
            </a:r>
            <a:r>
              <a:rPr lang="en-ID" sz="1200" kern="1200" dirty="0">
                <a:solidFill>
                  <a:schemeClr val="tx1"/>
                </a:solidFill>
                <a:effectLst/>
                <a:latin typeface="+mn-lt"/>
                <a:ea typeface="+mn-ea"/>
                <a:cs typeface="+mn-cs"/>
              </a:rPr>
              <a:t> study, predefined target IOPs required a minimum  IOP reduction of &gt; 20% from baseline for all disease severities</a:t>
            </a:r>
          </a:p>
          <a:p>
            <a:r>
              <a:rPr lang="en-US" sz="1200" kern="1200" dirty="0">
                <a:solidFill>
                  <a:schemeClr val="tx1"/>
                </a:solidFill>
                <a:effectLst/>
                <a:latin typeface="+mn-lt"/>
                <a:ea typeface="+mn-ea"/>
                <a:cs typeface="+mn-cs"/>
              </a:rPr>
              <a:t> </a:t>
            </a:r>
            <a:endParaRPr lang="en-ID"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Reference</a:t>
            </a:r>
            <a:endParaRPr lang="en-ID"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Gazzard</a:t>
            </a:r>
            <a:r>
              <a:rPr lang="en-US" sz="1200" kern="1200" dirty="0">
                <a:solidFill>
                  <a:schemeClr val="tx1"/>
                </a:solidFill>
                <a:effectLst/>
                <a:latin typeface="+mn-lt"/>
                <a:ea typeface="+mn-ea"/>
                <a:cs typeface="+mn-cs"/>
              </a:rPr>
              <a:t> G </a:t>
            </a:r>
            <a:r>
              <a:rPr lang="en-US" sz="1200" i="1" kern="1200" dirty="0">
                <a:solidFill>
                  <a:schemeClr val="tx1"/>
                </a:solidFill>
                <a:effectLst/>
                <a:latin typeface="+mn-lt"/>
                <a:ea typeface="+mn-ea"/>
                <a:cs typeface="+mn-cs"/>
              </a:rPr>
              <a:t>et </a:t>
            </a:r>
            <a:r>
              <a:rPr lang="en-US" sz="1200" kern="1200" dirty="0">
                <a:solidFill>
                  <a:schemeClr val="tx1"/>
                </a:solidFill>
                <a:effectLst/>
                <a:latin typeface="+mn-lt"/>
                <a:ea typeface="+mn-ea"/>
                <a:cs typeface="+mn-cs"/>
              </a:rPr>
              <a:t>al. Selective Laser trabeculoplasty versus eye drops for first-line treatment of ocular hypertension and glaucoma (</a:t>
            </a:r>
            <a:r>
              <a:rPr lang="en-US" sz="1200" kern="1200" dirty="0" err="1">
                <a:solidFill>
                  <a:schemeClr val="tx1"/>
                </a:solidFill>
                <a:effectLst/>
                <a:latin typeface="+mn-lt"/>
                <a:ea typeface="+mn-ea"/>
                <a:cs typeface="+mn-cs"/>
              </a:rPr>
              <a:t>LiGHT</a:t>
            </a:r>
            <a:r>
              <a:rPr lang="en-US" sz="1200" kern="1200" dirty="0">
                <a:solidFill>
                  <a:schemeClr val="tx1"/>
                </a:solidFill>
                <a:effectLst/>
                <a:latin typeface="+mn-lt"/>
                <a:ea typeface="+mn-ea"/>
                <a:cs typeface="+mn-cs"/>
              </a:rPr>
              <a:t>): a multi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randomised</a:t>
            </a:r>
            <a:r>
              <a:rPr lang="en-US" sz="1200" kern="1200" dirty="0">
                <a:solidFill>
                  <a:schemeClr val="tx1"/>
                </a:solidFill>
                <a:effectLst/>
                <a:latin typeface="+mn-lt"/>
                <a:ea typeface="+mn-ea"/>
                <a:cs typeface="+mn-cs"/>
              </a:rPr>
              <a:t> controlled trial. Lancet 2019;393:1505-16</a:t>
            </a:r>
            <a:endParaRPr lang="en-ID"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56</a:t>
            </a:fld>
            <a:endParaRPr lang="en-US"/>
          </a:p>
        </p:txBody>
      </p:sp>
    </p:spTree>
    <p:extLst>
      <p:ext uri="{BB962C8B-B14F-4D97-AF65-F5344CB8AC3E}">
        <p14:creationId xmlns:p14="http://schemas.microsoft.com/office/powerpoint/2010/main" val="42142047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sz="1200" kern="1200" dirty="0">
                <a:solidFill>
                  <a:schemeClr val="tx1"/>
                </a:solidFill>
                <a:effectLst/>
                <a:latin typeface="+mn-lt"/>
                <a:ea typeface="+mn-ea"/>
                <a:cs typeface="+mn-cs"/>
              </a:rPr>
              <a:t>All eyes were follow up regularly  and any deterioration of glaucoma was derived from the decision support software from  visual field  (Humphrey) and optic nerve imaging (Heidelberg retina tomography) as defined in the slide above. Treatment escalation followed international; guidelines of the European Glaucoma Society, American Academy of Ophthalmology, and South-East Asia Glaucoma Interest Group. Treatment was escalated when the IOP above target or any deterioration as mentioned on the slide. </a:t>
            </a:r>
          </a:p>
          <a:p>
            <a:r>
              <a:rPr lang="en-ID" sz="1200" kern="1200" dirty="0">
                <a:solidFill>
                  <a:schemeClr val="tx1"/>
                </a:solidFill>
                <a:effectLst/>
                <a:latin typeface="+mn-lt"/>
                <a:ea typeface="+mn-ea"/>
                <a:cs typeface="+mn-cs"/>
              </a:rPr>
              <a:t>One retreatment with SLT was allowed, the next escalation was medical treatment, fixed combination drops were allowed. A need for treatment escalation beyond maximum tolerated medical therapy triggered an offer of surgery.</a:t>
            </a:r>
          </a:p>
          <a:p>
            <a:r>
              <a:rPr lang="en-US" sz="1200" b="1" kern="1200" dirty="0">
                <a:solidFill>
                  <a:schemeClr val="tx1"/>
                </a:solidFill>
                <a:effectLst/>
                <a:latin typeface="+mn-lt"/>
                <a:ea typeface="+mn-ea"/>
                <a:cs typeface="+mn-cs"/>
              </a:rPr>
              <a:t>Reference</a:t>
            </a:r>
            <a:endParaRPr lang="en-ID"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Gazzard</a:t>
            </a:r>
            <a:r>
              <a:rPr lang="en-US" sz="1200" kern="1200" dirty="0">
                <a:solidFill>
                  <a:schemeClr val="tx1"/>
                </a:solidFill>
                <a:effectLst/>
                <a:latin typeface="+mn-lt"/>
                <a:ea typeface="+mn-ea"/>
                <a:cs typeface="+mn-cs"/>
              </a:rPr>
              <a:t> G </a:t>
            </a:r>
            <a:r>
              <a:rPr lang="en-US" sz="1200" i="1" kern="1200" dirty="0">
                <a:solidFill>
                  <a:schemeClr val="tx1"/>
                </a:solidFill>
                <a:effectLst/>
                <a:latin typeface="+mn-lt"/>
                <a:ea typeface="+mn-ea"/>
                <a:cs typeface="+mn-cs"/>
              </a:rPr>
              <a:t>et </a:t>
            </a:r>
            <a:r>
              <a:rPr lang="en-US" sz="1200" kern="1200" dirty="0">
                <a:solidFill>
                  <a:schemeClr val="tx1"/>
                </a:solidFill>
                <a:effectLst/>
                <a:latin typeface="+mn-lt"/>
                <a:ea typeface="+mn-ea"/>
                <a:cs typeface="+mn-cs"/>
              </a:rPr>
              <a:t>al. Selective Laser trabeculoplasty versus eye drops for first-line treatment of ocular hypertension and glaucoma (</a:t>
            </a:r>
            <a:r>
              <a:rPr lang="en-US" sz="1200" kern="1200" dirty="0" err="1">
                <a:solidFill>
                  <a:schemeClr val="tx1"/>
                </a:solidFill>
                <a:effectLst/>
                <a:latin typeface="+mn-lt"/>
                <a:ea typeface="+mn-ea"/>
                <a:cs typeface="+mn-cs"/>
              </a:rPr>
              <a:t>LiGHT</a:t>
            </a:r>
            <a:r>
              <a:rPr lang="en-US" sz="1200" kern="1200" dirty="0">
                <a:solidFill>
                  <a:schemeClr val="tx1"/>
                </a:solidFill>
                <a:effectLst/>
                <a:latin typeface="+mn-lt"/>
                <a:ea typeface="+mn-ea"/>
                <a:cs typeface="+mn-cs"/>
              </a:rPr>
              <a:t>): a multi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randomised</a:t>
            </a:r>
            <a:r>
              <a:rPr lang="en-US" sz="1200" kern="1200" dirty="0">
                <a:solidFill>
                  <a:schemeClr val="tx1"/>
                </a:solidFill>
                <a:effectLst/>
                <a:latin typeface="+mn-lt"/>
                <a:ea typeface="+mn-ea"/>
                <a:cs typeface="+mn-cs"/>
              </a:rPr>
              <a:t> controlled trial. Lancet 2019;393:1505-16</a:t>
            </a:r>
            <a:endParaRPr lang="en-ID" sz="1200" kern="1200" dirty="0">
              <a:solidFill>
                <a:schemeClr val="tx1"/>
              </a:solidFill>
              <a:effectLst/>
              <a:latin typeface="+mn-lt"/>
              <a:ea typeface="+mn-ea"/>
              <a:cs typeface="+mn-cs"/>
            </a:endParaRPr>
          </a:p>
          <a:p>
            <a:r>
              <a:rPr lang="en-ID"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57</a:t>
            </a:fld>
            <a:endParaRPr lang="en-US"/>
          </a:p>
        </p:txBody>
      </p:sp>
    </p:spTree>
    <p:extLst>
      <p:ext uri="{BB962C8B-B14F-4D97-AF65-F5344CB8AC3E}">
        <p14:creationId xmlns:p14="http://schemas.microsoft.com/office/powerpoint/2010/main" val="38572403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sz="1200" kern="1200" dirty="0">
                <a:solidFill>
                  <a:schemeClr val="tx1"/>
                </a:solidFill>
                <a:effectLst/>
                <a:latin typeface="+mn-lt"/>
                <a:ea typeface="+mn-ea"/>
                <a:cs typeface="+mn-cs"/>
              </a:rPr>
              <a:t>At 36 months, 536 (87.7%) of 611 eyes in 314 patients in SLT group and 536 eyes (86.2%) of 622 eyes  in 312 patients in the eye drops groups were available for analysis. </a:t>
            </a:r>
          </a:p>
          <a:p>
            <a:r>
              <a:rPr lang="en-ID" sz="1200" kern="1200" dirty="0">
                <a:solidFill>
                  <a:schemeClr val="tx1"/>
                </a:solidFill>
                <a:effectLst/>
                <a:latin typeface="+mn-lt"/>
                <a:ea typeface="+mn-ea"/>
                <a:cs typeface="+mn-cs"/>
              </a:rPr>
              <a:t>SLT achieved  comparable  in  IOP lowering  in  OHT and OAG eyes  from pre-treatment baseline  at 36 months to IOP lowering eye drop medication.</a:t>
            </a:r>
          </a:p>
          <a:p>
            <a:r>
              <a:rPr lang="en-ID" sz="1200" kern="1200" dirty="0">
                <a:solidFill>
                  <a:schemeClr val="tx1"/>
                </a:solidFill>
                <a:effectLst/>
                <a:latin typeface="+mn-lt"/>
                <a:ea typeface="+mn-ea"/>
                <a:cs typeface="+mn-cs"/>
              </a:rPr>
              <a:t>Overall 95% SLT eyes were at target IOP at 36 months which  target IOP was achieved without IOP medication in 78.2% eyes and 74.2% eyes (95%:CI 69.3%-78.6%) were free drops. Meanwhile in IOP lowering eye drop group; target IOP was achieved in  93% eyes and in 64.4%  eyes were using a single eye drop medication.</a:t>
            </a:r>
          </a:p>
          <a:p>
            <a:r>
              <a:rPr lang="en-US" sz="1200" b="1" kern="1200" dirty="0">
                <a:solidFill>
                  <a:schemeClr val="tx1"/>
                </a:solidFill>
                <a:effectLst/>
                <a:latin typeface="+mn-lt"/>
                <a:ea typeface="+mn-ea"/>
                <a:cs typeface="+mn-cs"/>
              </a:rPr>
              <a:t>Reference</a:t>
            </a:r>
            <a:endParaRPr lang="en-ID"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Gazzard</a:t>
            </a:r>
            <a:r>
              <a:rPr lang="en-US" sz="1200" kern="1200" dirty="0">
                <a:solidFill>
                  <a:schemeClr val="tx1"/>
                </a:solidFill>
                <a:effectLst/>
                <a:latin typeface="+mn-lt"/>
                <a:ea typeface="+mn-ea"/>
                <a:cs typeface="+mn-cs"/>
              </a:rPr>
              <a:t> G </a:t>
            </a:r>
            <a:r>
              <a:rPr lang="en-US" sz="1200" i="1" kern="1200" dirty="0">
                <a:solidFill>
                  <a:schemeClr val="tx1"/>
                </a:solidFill>
                <a:effectLst/>
                <a:latin typeface="+mn-lt"/>
                <a:ea typeface="+mn-ea"/>
                <a:cs typeface="+mn-cs"/>
              </a:rPr>
              <a:t>et </a:t>
            </a:r>
            <a:r>
              <a:rPr lang="en-US" sz="1200" kern="1200" dirty="0">
                <a:solidFill>
                  <a:schemeClr val="tx1"/>
                </a:solidFill>
                <a:effectLst/>
                <a:latin typeface="+mn-lt"/>
                <a:ea typeface="+mn-ea"/>
                <a:cs typeface="+mn-cs"/>
              </a:rPr>
              <a:t>al. Selective Laser trabeculoplasty versus eye drops for first-line treatment of ocular hypertension and glaucoma (</a:t>
            </a:r>
            <a:r>
              <a:rPr lang="en-US" sz="1200" kern="1200" dirty="0" err="1">
                <a:solidFill>
                  <a:schemeClr val="tx1"/>
                </a:solidFill>
                <a:effectLst/>
                <a:latin typeface="+mn-lt"/>
                <a:ea typeface="+mn-ea"/>
                <a:cs typeface="+mn-cs"/>
              </a:rPr>
              <a:t>LiGHT</a:t>
            </a:r>
            <a:r>
              <a:rPr lang="en-US" sz="1200" kern="1200" dirty="0">
                <a:solidFill>
                  <a:schemeClr val="tx1"/>
                </a:solidFill>
                <a:effectLst/>
                <a:latin typeface="+mn-lt"/>
                <a:ea typeface="+mn-ea"/>
                <a:cs typeface="+mn-cs"/>
              </a:rPr>
              <a:t>): a multi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randomised</a:t>
            </a:r>
            <a:r>
              <a:rPr lang="en-US" sz="1200" kern="1200" dirty="0">
                <a:solidFill>
                  <a:schemeClr val="tx1"/>
                </a:solidFill>
                <a:effectLst/>
                <a:latin typeface="+mn-lt"/>
                <a:ea typeface="+mn-ea"/>
                <a:cs typeface="+mn-cs"/>
              </a:rPr>
              <a:t> controlled trial. Lancet 2019;393:1505-16</a:t>
            </a:r>
            <a:r>
              <a:rPr lang="en-ID" dirty="0">
                <a:effectLst/>
              </a:rPr>
              <a:t> </a:t>
            </a:r>
            <a:r>
              <a:rPr lang="en-ID"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58</a:t>
            </a:fld>
            <a:endParaRPr lang="en-US"/>
          </a:p>
        </p:txBody>
      </p:sp>
    </p:spTree>
    <p:extLst>
      <p:ext uri="{BB962C8B-B14F-4D97-AF65-F5344CB8AC3E}">
        <p14:creationId xmlns:p14="http://schemas.microsoft.com/office/powerpoint/2010/main" val="1228006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sz="1200" kern="1200" dirty="0">
                <a:solidFill>
                  <a:schemeClr val="tx1"/>
                </a:solidFill>
                <a:effectLst/>
                <a:latin typeface="+mn-lt"/>
                <a:ea typeface="+mn-ea"/>
                <a:cs typeface="+mn-cs"/>
              </a:rPr>
              <a:t>This study treat-to-target design tailored treatment intensity to disease severity and the treatment response. </a:t>
            </a:r>
          </a:p>
          <a:p>
            <a:r>
              <a:rPr lang="en-ID" sz="1200" kern="1200" dirty="0">
                <a:solidFill>
                  <a:schemeClr val="tx1"/>
                </a:solidFill>
                <a:effectLst/>
                <a:latin typeface="+mn-lt"/>
                <a:ea typeface="+mn-ea"/>
                <a:cs typeface="+mn-cs"/>
              </a:rPr>
              <a:t>In the eye drops group, 36 patients (5.8%) had disease progression compared with 23 (3.8%) of patients,</a:t>
            </a:r>
          </a:p>
          <a:p>
            <a:r>
              <a:rPr lang="en-ID" sz="1200" kern="1200" dirty="0">
                <a:solidFill>
                  <a:schemeClr val="tx1"/>
                </a:solidFill>
                <a:effectLst/>
                <a:latin typeface="+mn-lt"/>
                <a:ea typeface="+mn-ea"/>
                <a:cs typeface="+mn-cs"/>
              </a:rPr>
              <a:t>in SLT group. The laser first approach provided better control of IOP over of 36 months compare with eye drops, less intense drop treatment and with no glaucoma surgeries. This difference may be because control of IOP after laser relies on patients adherence with treatment.</a:t>
            </a:r>
          </a:p>
          <a:p>
            <a:endParaRPr lang="en-NZ" altLang="en-US" b="1" dirty="0">
              <a:solidFill>
                <a:schemeClr val="bg1"/>
              </a:solidFill>
              <a:latin typeface="Arial" panose="020B0604020202020204" pitchFamily="34" charset="0"/>
            </a:endParaRPr>
          </a:p>
          <a:p>
            <a:r>
              <a:rPr lang="en-US" sz="1200" b="1" kern="1200" dirty="0">
                <a:solidFill>
                  <a:schemeClr val="tx1"/>
                </a:solidFill>
                <a:effectLst/>
                <a:latin typeface="+mn-lt"/>
                <a:ea typeface="+mn-ea"/>
                <a:cs typeface="+mn-cs"/>
              </a:rPr>
              <a:t>Reference</a:t>
            </a:r>
            <a:endParaRPr lang="en-ID"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Gazzard</a:t>
            </a:r>
            <a:r>
              <a:rPr lang="en-US" sz="1200" kern="1200" dirty="0">
                <a:solidFill>
                  <a:schemeClr val="tx1"/>
                </a:solidFill>
                <a:effectLst/>
                <a:latin typeface="+mn-lt"/>
                <a:ea typeface="+mn-ea"/>
                <a:cs typeface="+mn-cs"/>
              </a:rPr>
              <a:t> G </a:t>
            </a:r>
            <a:r>
              <a:rPr lang="en-US" sz="1200" i="1" kern="1200" dirty="0">
                <a:solidFill>
                  <a:schemeClr val="tx1"/>
                </a:solidFill>
                <a:effectLst/>
                <a:latin typeface="+mn-lt"/>
                <a:ea typeface="+mn-ea"/>
                <a:cs typeface="+mn-cs"/>
              </a:rPr>
              <a:t>et </a:t>
            </a:r>
            <a:r>
              <a:rPr lang="en-US" sz="1200" kern="1200" dirty="0">
                <a:solidFill>
                  <a:schemeClr val="tx1"/>
                </a:solidFill>
                <a:effectLst/>
                <a:latin typeface="+mn-lt"/>
                <a:ea typeface="+mn-ea"/>
                <a:cs typeface="+mn-cs"/>
              </a:rPr>
              <a:t>al. Selective Laser trabeculoplasty versus eye drops for first-line treatment of ocular hypertension and glaucoma (</a:t>
            </a:r>
            <a:r>
              <a:rPr lang="en-US" sz="1200" kern="1200" dirty="0" err="1">
                <a:solidFill>
                  <a:schemeClr val="tx1"/>
                </a:solidFill>
                <a:effectLst/>
                <a:latin typeface="+mn-lt"/>
                <a:ea typeface="+mn-ea"/>
                <a:cs typeface="+mn-cs"/>
              </a:rPr>
              <a:t>LiGHT</a:t>
            </a:r>
            <a:r>
              <a:rPr lang="en-US" sz="1200" kern="1200" dirty="0">
                <a:solidFill>
                  <a:schemeClr val="tx1"/>
                </a:solidFill>
                <a:effectLst/>
                <a:latin typeface="+mn-lt"/>
                <a:ea typeface="+mn-ea"/>
                <a:cs typeface="+mn-cs"/>
              </a:rPr>
              <a:t>): a multi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randomised</a:t>
            </a:r>
            <a:r>
              <a:rPr lang="en-US" sz="1200" kern="1200" dirty="0">
                <a:solidFill>
                  <a:schemeClr val="tx1"/>
                </a:solidFill>
                <a:effectLst/>
                <a:latin typeface="+mn-lt"/>
                <a:ea typeface="+mn-ea"/>
                <a:cs typeface="+mn-cs"/>
              </a:rPr>
              <a:t> controlled trial. Lancet 2019;393:1505-16</a:t>
            </a:r>
            <a:endParaRPr lang="en-ID"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59</a:t>
            </a:fld>
            <a:endParaRPr lang="en-US"/>
          </a:p>
        </p:txBody>
      </p:sp>
    </p:spTree>
    <p:extLst>
      <p:ext uri="{BB962C8B-B14F-4D97-AF65-F5344CB8AC3E}">
        <p14:creationId xmlns:p14="http://schemas.microsoft.com/office/powerpoint/2010/main" val="3660218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solidFill>
                  <a:schemeClr val="bg1"/>
                </a:solidFill>
                <a:latin typeface="Arial" panose="020B0604020202020204" pitchFamily="34" charset="0"/>
                <a:ea typeface="굴림" panose="020B0600000101010101" pitchFamily="34" charset="-127"/>
              </a:rPr>
              <a:t>The OHTS demonstrated that topical ocular hypotensive medications can delay or prevent the onset of glaucoma in people with elevated IOP (&gt; 21 mmHg) who have no evidence of glaucomatous damage. </a:t>
            </a:r>
          </a:p>
          <a:p>
            <a:endParaRPr lang="en-US" altLang="ko-KR" dirty="0">
              <a:solidFill>
                <a:schemeClr val="bg1"/>
              </a:solidFill>
              <a:latin typeface="Arial" panose="020B0604020202020204" pitchFamily="34" charset="0"/>
              <a:ea typeface="굴림" panose="020B0600000101010101" pitchFamily="34" charset="-127"/>
            </a:endParaRPr>
          </a:p>
          <a:p>
            <a:r>
              <a:rPr lang="en-US" altLang="ko-KR" dirty="0">
                <a:solidFill>
                  <a:schemeClr val="bg1"/>
                </a:solidFill>
                <a:latin typeface="Arial" panose="020B0604020202020204" pitchFamily="34" charset="0"/>
                <a:ea typeface="굴림" panose="020B0600000101010101" pitchFamily="34" charset="-127"/>
              </a:rPr>
              <a:t>A total of 1636 individuals with an IOP of 24</a:t>
            </a: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a:t>
            </a:r>
            <a:r>
              <a:rPr lang="en-US" altLang="ko-KR" dirty="0">
                <a:solidFill>
                  <a:schemeClr val="bg1"/>
                </a:solidFill>
                <a:latin typeface="Arial" panose="020B0604020202020204" pitchFamily="34" charset="0"/>
                <a:ea typeface="굴림" panose="020B0600000101010101" pitchFamily="34" charset="-127"/>
              </a:rPr>
              <a:t>32 mmHg, but no definitive VF defects or optic nerve changes, were </a:t>
            </a:r>
            <a:r>
              <a:rPr lang="en-US" altLang="ko-KR" dirty="0" err="1">
                <a:solidFill>
                  <a:schemeClr val="bg1"/>
                </a:solidFill>
                <a:latin typeface="Arial" panose="020B0604020202020204" pitchFamily="34" charset="0"/>
                <a:ea typeface="굴림" panose="020B0600000101010101" pitchFamily="34" charset="-127"/>
              </a:rPr>
              <a:t>randomised</a:t>
            </a:r>
            <a:r>
              <a:rPr lang="en-US" altLang="ko-KR" dirty="0">
                <a:solidFill>
                  <a:schemeClr val="bg1"/>
                </a:solidFill>
                <a:latin typeface="Arial" panose="020B0604020202020204" pitchFamily="34" charset="0"/>
                <a:ea typeface="굴림" panose="020B0600000101010101" pitchFamily="34" charset="-127"/>
              </a:rPr>
              <a:t> to medical therapy or observation (control group). The goal of medical therapy was to achieve an IOP reduction of </a:t>
            </a:r>
            <a:r>
              <a:rPr lang="en-US" altLang="ko-KR" dirty="0">
                <a:solidFill>
                  <a:schemeClr val="bg1"/>
                </a:solidFill>
                <a:latin typeface="Arial" panose="020B0604020202020204" pitchFamily="34" charset="0"/>
                <a:ea typeface="굴림" panose="020B0600000101010101" pitchFamily="34" charset="-127"/>
                <a:sym typeface="Symbol" pitchFamily="2" charset="2"/>
              </a:rPr>
              <a:t> </a:t>
            </a:r>
            <a:r>
              <a:rPr lang="en-US" altLang="ko-KR" dirty="0">
                <a:solidFill>
                  <a:schemeClr val="bg1"/>
                </a:solidFill>
                <a:latin typeface="Arial" panose="020B0604020202020204" pitchFamily="34" charset="0"/>
                <a:ea typeface="굴림" panose="020B0600000101010101" pitchFamily="34" charset="-127"/>
              </a:rPr>
              <a:t>20% and an IOP of </a:t>
            </a:r>
            <a:r>
              <a:rPr lang="en-US" altLang="ko-KR" dirty="0">
                <a:solidFill>
                  <a:schemeClr val="bg1"/>
                </a:solidFill>
                <a:latin typeface="Arial" panose="020B0604020202020204" pitchFamily="34" charset="0"/>
                <a:ea typeface="굴림" panose="020B0600000101010101" pitchFamily="34" charset="-127"/>
                <a:sym typeface="Symbol" pitchFamily="2" charset="2"/>
              </a:rPr>
              <a:t> </a:t>
            </a:r>
            <a:r>
              <a:rPr lang="en-US" altLang="ko-KR" dirty="0">
                <a:solidFill>
                  <a:schemeClr val="bg1"/>
                </a:solidFill>
                <a:latin typeface="Arial" panose="020B0604020202020204" pitchFamily="34" charset="0"/>
                <a:ea typeface="굴림" panose="020B0600000101010101" pitchFamily="34" charset="-127"/>
              </a:rPr>
              <a:t>24 mmHg; however, the primary endpoint was the development of reproducible VF abnormality or optic disc deterioration attributable to POAG.</a:t>
            </a:r>
          </a:p>
          <a:p>
            <a:endParaRPr lang="en-US" altLang="ko-KR" dirty="0">
              <a:solidFill>
                <a:schemeClr val="bg1"/>
              </a:solidFill>
              <a:latin typeface="Arial" panose="020B0604020202020204" pitchFamily="34" charset="0"/>
              <a:ea typeface="굴림" panose="020B0600000101010101" pitchFamily="34" charset="-127"/>
            </a:endParaRPr>
          </a:p>
          <a:p>
            <a:r>
              <a:rPr lang="en-US" altLang="ko-KR" dirty="0">
                <a:solidFill>
                  <a:schemeClr val="bg1"/>
                </a:solidFill>
                <a:latin typeface="Arial" panose="020B0604020202020204" pitchFamily="34" charset="0"/>
                <a:ea typeface="굴림" panose="020B0600000101010101" pitchFamily="34" charset="-127"/>
              </a:rPr>
              <a:t>The mean IOP reduction in the medical therapy group was 22.5%, compared with 4.0% in untreated controls (mean baseline IOP, 24.9 ± 2.6 mmHg). Eighty-seven percent of treated patients reached the IOP target of 24 mmHg in both eyes; another 7% reached the target in one eye. At 60 months, the cumulative probability of developing POAG was 4.4% in medical therapy recipients and 9.5% in the control group. Over the entire study, medication significantly reduced the risk of developing any POAG (HR, 0.40; 95% CI, 0.27–0.59; p &lt; 0.0001), glaucomatous VF abnormalities (HR, 0.45), and optic disc deterioration (HR 0.36).</a:t>
            </a:r>
          </a:p>
          <a:p>
            <a:endParaRPr lang="en-US" altLang="ko-KR" dirty="0">
              <a:solidFill>
                <a:schemeClr val="bg1"/>
              </a:solidFill>
              <a:latin typeface="Arial" panose="020B0604020202020204" pitchFamily="34" charset="0"/>
              <a:ea typeface="굴림" panose="020B0600000101010101" pitchFamily="34" charset="-127"/>
            </a:endParaRPr>
          </a:p>
          <a:p>
            <a:r>
              <a:rPr lang="en-US" altLang="ko-KR" dirty="0">
                <a:solidFill>
                  <a:schemeClr val="bg1"/>
                </a:solidFill>
                <a:latin typeface="Arial" panose="020B0604020202020204" pitchFamily="34" charset="0"/>
                <a:ea typeface="굴림" panose="020B0600000101010101" pitchFamily="34" charset="-127"/>
              </a:rPr>
              <a:t>HR: hazard ratio</a:t>
            </a:r>
          </a:p>
          <a:p>
            <a:r>
              <a:rPr lang="en-US" altLang="ko-KR" dirty="0">
                <a:solidFill>
                  <a:schemeClr val="bg1"/>
                </a:solidFill>
                <a:latin typeface="Arial" panose="020B0604020202020204" pitchFamily="34" charset="0"/>
                <a:ea typeface="굴림" panose="020B0600000101010101" pitchFamily="34" charset="-127"/>
              </a:rPr>
              <a:t>OHTS: the Ocular Hypertension Treatment Study</a:t>
            </a:r>
          </a:p>
          <a:p>
            <a:r>
              <a:rPr lang="en-US" altLang="ko-KR" dirty="0">
                <a:solidFill>
                  <a:schemeClr val="bg1"/>
                </a:solidFill>
                <a:latin typeface="Arial" panose="020B0604020202020204" pitchFamily="34" charset="0"/>
                <a:ea typeface="굴림" panose="020B0600000101010101" pitchFamily="34" charset="-127"/>
              </a:rPr>
              <a:t>POAG: primary open-angle glaucoma</a:t>
            </a:r>
          </a:p>
          <a:p>
            <a:endParaRPr lang="en-US" altLang="ko-KR"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rPr>
              <a:t>Reference</a:t>
            </a:r>
          </a:p>
          <a:p>
            <a:r>
              <a:rPr lang="en-US" altLang="ko-KR" sz="1100" dirty="0" err="1">
                <a:solidFill>
                  <a:schemeClr val="bg1"/>
                </a:solidFill>
                <a:latin typeface="Arial" panose="020B0604020202020204" pitchFamily="34" charset="0"/>
                <a:ea typeface="굴림" panose="020B0600000101010101" pitchFamily="34" charset="-127"/>
              </a:rPr>
              <a:t>Kass</a:t>
            </a:r>
            <a:r>
              <a:rPr lang="en-US" altLang="ko-KR" sz="1100" dirty="0">
                <a:solidFill>
                  <a:schemeClr val="bg1"/>
                </a:solidFill>
                <a:latin typeface="Arial" panose="020B0604020202020204" pitchFamily="34" charset="0"/>
                <a:ea typeface="굴림" panose="020B0600000101010101" pitchFamily="34" charset="-127"/>
              </a:rPr>
              <a:t> MA, Heuer DK, Higginbotham EJ </a:t>
            </a:r>
            <a:r>
              <a:rPr lang="en-US" altLang="ko-KR" sz="1100" i="1" dirty="0">
                <a:solidFill>
                  <a:schemeClr val="bg1"/>
                </a:solidFill>
                <a:latin typeface="Arial" panose="020B0604020202020204" pitchFamily="34" charset="0"/>
                <a:ea typeface="굴림" panose="020B0600000101010101" pitchFamily="34" charset="-127"/>
              </a:rPr>
              <a:t>et al</a:t>
            </a:r>
            <a:r>
              <a:rPr lang="en-US" altLang="ko-KR" sz="1100" dirty="0">
                <a:solidFill>
                  <a:schemeClr val="bg1"/>
                </a:solidFill>
                <a:latin typeface="Arial" panose="020B0604020202020204" pitchFamily="34" charset="0"/>
                <a:ea typeface="굴림" panose="020B0600000101010101" pitchFamily="34" charset="-127"/>
              </a:rPr>
              <a:t>. The Ocular Hypertension Treatment Study: a randomized trial determines that topical ocular hypotensive </a:t>
            </a:r>
          </a:p>
          <a:p>
            <a:r>
              <a:rPr lang="en-US" altLang="ko-KR" sz="1100" dirty="0">
                <a:solidFill>
                  <a:schemeClr val="bg1"/>
                </a:solidFill>
                <a:latin typeface="Arial" panose="020B0604020202020204" pitchFamily="34" charset="0"/>
                <a:ea typeface="굴림" panose="020B0600000101010101" pitchFamily="34" charset="-127"/>
              </a:rPr>
              <a:t>medication delays or prevents the onset of primary open-angle glaucoma. </a:t>
            </a:r>
            <a:r>
              <a:rPr lang="en-US" altLang="ko-KR" sz="1100" i="1" dirty="0">
                <a:solidFill>
                  <a:schemeClr val="bg1"/>
                </a:solidFill>
                <a:latin typeface="Arial" panose="020B0604020202020204" pitchFamily="34" charset="0"/>
                <a:ea typeface="굴림" panose="020B0600000101010101" pitchFamily="34" charset="-127"/>
              </a:rPr>
              <a:t>Arch </a:t>
            </a:r>
            <a:r>
              <a:rPr lang="en-US" altLang="ko-KR" sz="1100" i="1" dirty="0" err="1">
                <a:solidFill>
                  <a:schemeClr val="bg1"/>
                </a:solidFill>
                <a:latin typeface="Arial" panose="020B0604020202020204" pitchFamily="34" charset="0"/>
                <a:ea typeface="굴림" panose="020B0600000101010101" pitchFamily="34" charset="-127"/>
              </a:rPr>
              <a:t>Ophthalmol</a:t>
            </a:r>
            <a:r>
              <a:rPr lang="en-US" altLang="ko-KR" sz="1100" dirty="0">
                <a:solidFill>
                  <a:schemeClr val="bg1"/>
                </a:solidFill>
                <a:latin typeface="Arial" panose="020B0604020202020204" pitchFamily="34" charset="0"/>
                <a:ea typeface="굴림" panose="020B0600000101010101" pitchFamily="34" charset="-127"/>
              </a:rPr>
              <a:t> 2002; 120: 701–13.</a:t>
            </a:r>
            <a:endParaRPr lang="en-AU" altLang="ko-KR" sz="1100" dirty="0">
              <a:solidFill>
                <a:schemeClr val="bg1"/>
              </a:solidFill>
              <a:latin typeface="Arial" panose="020B0604020202020204" pitchFamily="34" charset="0"/>
              <a:ea typeface="굴림" panose="020B0600000101010101" pitchFamily="34" charset="-127"/>
            </a:endParaRP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6</a:t>
            </a:fld>
            <a:endParaRPr lang="en-US"/>
          </a:p>
        </p:txBody>
      </p:sp>
    </p:spTree>
    <p:extLst>
      <p:ext uri="{BB962C8B-B14F-4D97-AF65-F5344CB8AC3E}">
        <p14:creationId xmlns:p14="http://schemas.microsoft.com/office/powerpoint/2010/main" val="36004621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200" dirty="0">
                <a:solidFill>
                  <a:schemeClr val="bg1"/>
                </a:solidFill>
                <a:latin typeface="Arial" panose="020B0604020202020204" pitchFamily="34" charset="0"/>
                <a:cs typeface="Arial" panose="020B0604020202020204" pitchFamily="34" charset="0"/>
              </a:rPr>
              <a:t>More further intervention on escalation management in eyedrops group compare to SLT. </a:t>
            </a:r>
          </a:p>
          <a:p>
            <a:pPr marL="0" marR="0" lvl="0" indent="0" algn="l" defTabSz="914400" rtl="0" eaLnBrk="1" fontAlgn="auto" latinLnBrk="0" hangingPunct="1">
              <a:lnSpc>
                <a:spcPct val="100000"/>
              </a:lnSpc>
              <a:spcBef>
                <a:spcPts val="0"/>
              </a:spcBef>
              <a:spcAft>
                <a:spcPts val="0"/>
              </a:spcAft>
              <a:buClrTx/>
              <a:buSzTx/>
              <a:buFontTx/>
              <a:buNone/>
              <a:tabLst/>
              <a:defRPr/>
            </a:pPr>
            <a:r>
              <a:rPr lang="en-ID" sz="1200" dirty="0">
                <a:solidFill>
                  <a:schemeClr val="bg1"/>
                </a:solidFill>
                <a:latin typeface="Arial" panose="020B0604020202020204" pitchFamily="34" charset="0"/>
                <a:cs typeface="Arial" panose="020B0604020202020204" pitchFamily="34" charset="0"/>
              </a:rPr>
              <a:t>Of 13 of 619 eyes from SLT group and 43 of 622 eyes from eyedrops group underwent intervention</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Reference</a:t>
            </a:r>
            <a:endParaRPr lang="en-ID"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Gazzard</a:t>
            </a:r>
            <a:r>
              <a:rPr lang="en-US" sz="1200" kern="1200" dirty="0">
                <a:solidFill>
                  <a:schemeClr val="tx1"/>
                </a:solidFill>
                <a:effectLst/>
                <a:latin typeface="+mn-lt"/>
                <a:ea typeface="+mn-ea"/>
                <a:cs typeface="+mn-cs"/>
              </a:rPr>
              <a:t> G </a:t>
            </a:r>
            <a:r>
              <a:rPr lang="en-US" sz="1200" i="1" kern="1200" dirty="0">
                <a:solidFill>
                  <a:schemeClr val="tx1"/>
                </a:solidFill>
                <a:effectLst/>
                <a:latin typeface="+mn-lt"/>
                <a:ea typeface="+mn-ea"/>
                <a:cs typeface="+mn-cs"/>
              </a:rPr>
              <a:t>et </a:t>
            </a:r>
            <a:r>
              <a:rPr lang="en-US" sz="1200" kern="1200" dirty="0">
                <a:solidFill>
                  <a:schemeClr val="tx1"/>
                </a:solidFill>
                <a:effectLst/>
                <a:latin typeface="+mn-lt"/>
                <a:ea typeface="+mn-ea"/>
                <a:cs typeface="+mn-cs"/>
              </a:rPr>
              <a:t>al. Selective Laser trabeculoplasty versus eye drops for first-line treatment of ocular hypertension and glaucoma (</a:t>
            </a:r>
            <a:r>
              <a:rPr lang="en-US" sz="1200" kern="1200" dirty="0" err="1">
                <a:solidFill>
                  <a:schemeClr val="tx1"/>
                </a:solidFill>
                <a:effectLst/>
                <a:latin typeface="+mn-lt"/>
                <a:ea typeface="+mn-ea"/>
                <a:cs typeface="+mn-cs"/>
              </a:rPr>
              <a:t>LiGHT</a:t>
            </a:r>
            <a:r>
              <a:rPr lang="en-US" sz="1200" kern="1200" dirty="0">
                <a:solidFill>
                  <a:schemeClr val="tx1"/>
                </a:solidFill>
                <a:effectLst/>
                <a:latin typeface="+mn-lt"/>
                <a:ea typeface="+mn-ea"/>
                <a:cs typeface="+mn-cs"/>
              </a:rPr>
              <a:t>): a multi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randomised</a:t>
            </a:r>
            <a:r>
              <a:rPr lang="en-US" sz="1200" kern="1200" dirty="0">
                <a:solidFill>
                  <a:schemeClr val="tx1"/>
                </a:solidFill>
                <a:effectLst/>
                <a:latin typeface="+mn-lt"/>
                <a:ea typeface="+mn-ea"/>
                <a:cs typeface="+mn-cs"/>
              </a:rPr>
              <a:t> controlled trial. Lancet 2019;393:1505-16</a:t>
            </a:r>
            <a:endParaRPr lang="en-ID"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60</a:t>
            </a:fld>
            <a:endParaRPr lang="en-US"/>
          </a:p>
        </p:txBody>
      </p:sp>
    </p:spTree>
    <p:extLst>
      <p:ext uri="{BB962C8B-B14F-4D97-AF65-F5344CB8AC3E}">
        <p14:creationId xmlns:p14="http://schemas.microsoft.com/office/powerpoint/2010/main" val="42560360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200" kern="1200" dirty="0">
                <a:solidFill>
                  <a:schemeClr val="tx1"/>
                </a:solidFill>
                <a:effectLst/>
                <a:latin typeface="+mn-lt"/>
                <a:ea typeface="+mn-ea"/>
                <a:cs typeface="+mn-cs"/>
              </a:rPr>
              <a:t>SLT provides superior IOP stability to drops, at good clinical outcomes, a lower cost, and almost three quarter of patients (74%)  to be successful and had IOP controlled without drops for at least 3 years after starting  treatment).</a:t>
            </a:r>
          </a:p>
          <a:p>
            <a:r>
              <a:rPr lang="en-US" sz="1200" b="1" kern="1200" dirty="0">
                <a:solidFill>
                  <a:schemeClr val="tx1"/>
                </a:solidFill>
                <a:effectLst/>
                <a:latin typeface="+mn-lt"/>
                <a:ea typeface="+mn-ea"/>
                <a:cs typeface="+mn-cs"/>
              </a:rPr>
              <a:t>Reference</a:t>
            </a:r>
            <a:endParaRPr lang="en-ID"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Gazzard</a:t>
            </a:r>
            <a:r>
              <a:rPr lang="en-US" sz="1200" kern="1200" dirty="0">
                <a:solidFill>
                  <a:schemeClr val="tx1"/>
                </a:solidFill>
                <a:effectLst/>
                <a:latin typeface="+mn-lt"/>
                <a:ea typeface="+mn-ea"/>
                <a:cs typeface="+mn-cs"/>
              </a:rPr>
              <a:t> G </a:t>
            </a:r>
            <a:r>
              <a:rPr lang="en-US" sz="1200" i="1" kern="1200" dirty="0">
                <a:solidFill>
                  <a:schemeClr val="tx1"/>
                </a:solidFill>
                <a:effectLst/>
                <a:latin typeface="+mn-lt"/>
                <a:ea typeface="+mn-ea"/>
                <a:cs typeface="+mn-cs"/>
              </a:rPr>
              <a:t>et </a:t>
            </a:r>
            <a:r>
              <a:rPr lang="en-US" sz="1200" kern="1200" dirty="0">
                <a:solidFill>
                  <a:schemeClr val="tx1"/>
                </a:solidFill>
                <a:effectLst/>
                <a:latin typeface="+mn-lt"/>
                <a:ea typeface="+mn-ea"/>
                <a:cs typeface="+mn-cs"/>
              </a:rPr>
              <a:t>al. Selective Laser trabeculoplasty versus eye drops for first-line treatment of ocular hypertension and glaucoma (</a:t>
            </a:r>
            <a:r>
              <a:rPr lang="en-US" sz="1200" kern="1200" dirty="0" err="1">
                <a:solidFill>
                  <a:schemeClr val="tx1"/>
                </a:solidFill>
                <a:effectLst/>
                <a:latin typeface="+mn-lt"/>
                <a:ea typeface="+mn-ea"/>
                <a:cs typeface="+mn-cs"/>
              </a:rPr>
              <a:t>LiGHT</a:t>
            </a:r>
            <a:r>
              <a:rPr lang="en-US" sz="1200" kern="1200" dirty="0">
                <a:solidFill>
                  <a:schemeClr val="tx1"/>
                </a:solidFill>
                <a:effectLst/>
                <a:latin typeface="+mn-lt"/>
                <a:ea typeface="+mn-ea"/>
                <a:cs typeface="+mn-cs"/>
              </a:rPr>
              <a:t>): a multi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randomised</a:t>
            </a:r>
            <a:r>
              <a:rPr lang="en-US" sz="1200" kern="1200" dirty="0">
                <a:solidFill>
                  <a:schemeClr val="tx1"/>
                </a:solidFill>
                <a:effectLst/>
                <a:latin typeface="+mn-lt"/>
                <a:ea typeface="+mn-ea"/>
                <a:cs typeface="+mn-cs"/>
              </a:rPr>
              <a:t> controlled trial. Lancet 2019;393:1505-16</a:t>
            </a:r>
            <a:endParaRPr lang="en-ID"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61</a:t>
            </a:fld>
            <a:endParaRPr lang="en-US"/>
          </a:p>
        </p:txBody>
      </p:sp>
    </p:spTree>
    <p:extLst>
      <p:ext uri="{BB962C8B-B14F-4D97-AF65-F5344CB8AC3E}">
        <p14:creationId xmlns:p14="http://schemas.microsoft.com/office/powerpoint/2010/main" val="29067394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Reference</a:t>
            </a:r>
            <a:endParaRPr lang="en-ID"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Gazzard</a:t>
            </a:r>
            <a:r>
              <a:rPr lang="en-US" sz="1200" kern="1200" dirty="0">
                <a:solidFill>
                  <a:schemeClr val="tx1"/>
                </a:solidFill>
                <a:effectLst/>
                <a:latin typeface="+mn-lt"/>
                <a:ea typeface="+mn-ea"/>
                <a:cs typeface="+mn-cs"/>
              </a:rPr>
              <a:t> G </a:t>
            </a:r>
            <a:r>
              <a:rPr lang="en-US" sz="1200" i="1" kern="1200" dirty="0">
                <a:solidFill>
                  <a:schemeClr val="tx1"/>
                </a:solidFill>
                <a:effectLst/>
                <a:latin typeface="+mn-lt"/>
                <a:ea typeface="+mn-ea"/>
                <a:cs typeface="+mn-cs"/>
              </a:rPr>
              <a:t>et </a:t>
            </a:r>
            <a:r>
              <a:rPr lang="en-US" sz="1200" kern="1200" dirty="0">
                <a:solidFill>
                  <a:schemeClr val="tx1"/>
                </a:solidFill>
                <a:effectLst/>
                <a:latin typeface="+mn-lt"/>
                <a:ea typeface="+mn-ea"/>
                <a:cs typeface="+mn-cs"/>
              </a:rPr>
              <a:t>al. Selective Laser trabeculoplasty versus eye drops for first-line treatment of ocular hypertension and glaucoma (</a:t>
            </a:r>
            <a:r>
              <a:rPr lang="en-US" sz="1200" kern="1200" dirty="0" err="1">
                <a:solidFill>
                  <a:schemeClr val="tx1"/>
                </a:solidFill>
                <a:effectLst/>
                <a:latin typeface="+mn-lt"/>
                <a:ea typeface="+mn-ea"/>
                <a:cs typeface="+mn-cs"/>
              </a:rPr>
              <a:t>LiGHT</a:t>
            </a:r>
            <a:r>
              <a:rPr lang="en-US" sz="1200" kern="1200" dirty="0">
                <a:solidFill>
                  <a:schemeClr val="tx1"/>
                </a:solidFill>
                <a:effectLst/>
                <a:latin typeface="+mn-lt"/>
                <a:ea typeface="+mn-ea"/>
                <a:cs typeface="+mn-cs"/>
              </a:rPr>
              <a:t>): a multi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randomised</a:t>
            </a:r>
            <a:r>
              <a:rPr lang="en-US" sz="1200" kern="1200" dirty="0">
                <a:solidFill>
                  <a:schemeClr val="tx1"/>
                </a:solidFill>
                <a:effectLst/>
                <a:latin typeface="+mn-lt"/>
                <a:ea typeface="+mn-ea"/>
                <a:cs typeface="+mn-cs"/>
              </a:rPr>
              <a:t> controlled trial. Lancet 2019;393:1505-16</a:t>
            </a:r>
            <a:endParaRPr lang="en-ID"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62</a:t>
            </a:fld>
            <a:endParaRPr lang="en-US"/>
          </a:p>
        </p:txBody>
      </p:sp>
    </p:spTree>
    <p:extLst>
      <p:ext uri="{BB962C8B-B14F-4D97-AF65-F5344CB8AC3E}">
        <p14:creationId xmlns:p14="http://schemas.microsoft.com/office/powerpoint/2010/main" val="34309407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sz="1200" kern="1200" dirty="0">
                <a:solidFill>
                  <a:schemeClr val="tx1"/>
                </a:solidFill>
                <a:effectLst/>
                <a:latin typeface="+mn-lt"/>
                <a:ea typeface="+mn-ea"/>
                <a:cs typeface="+mn-cs"/>
              </a:rPr>
              <a:t>Implications of all the available evidence</a:t>
            </a:r>
          </a:p>
          <a:p>
            <a:r>
              <a:rPr lang="en-ID" sz="1200" kern="1200" dirty="0">
                <a:solidFill>
                  <a:schemeClr val="tx1"/>
                </a:solidFill>
                <a:effectLst/>
                <a:latin typeface="+mn-lt"/>
                <a:ea typeface="+mn-ea"/>
                <a:cs typeface="+mn-cs"/>
              </a:rPr>
              <a:t>Selective laser trabeculoplasty is associated with lower cost, good clinical outcomes, lower symptom scores, and drop-freedom for most patients and should be offered as an alternative to intraocular pressure lowering drops</a:t>
            </a:r>
          </a:p>
          <a:p>
            <a:r>
              <a:rPr lang="en-US" sz="1200" b="1" kern="1200" dirty="0">
                <a:solidFill>
                  <a:schemeClr val="tx1"/>
                </a:solidFill>
                <a:effectLst/>
                <a:latin typeface="+mn-lt"/>
                <a:ea typeface="+mn-ea"/>
                <a:cs typeface="+mn-cs"/>
              </a:rPr>
              <a:t>Reference</a:t>
            </a:r>
            <a:endParaRPr lang="en-ID"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Gazzard</a:t>
            </a:r>
            <a:r>
              <a:rPr lang="en-US" sz="1200" kern="1200" dirty="0">
                <a:solidFill>
                  <a:schemeClr val="tx1"/>
                </a:solidFill>
                <a:effectLst/>
                <a:latin typeface="+mn-lt"/>
                <a:ea typeface="+mn-ea"/>
                <a:cs typeface="+mn-cs"/>
              </a:rPr>
              <a:t> G </a:t>
            </a:r>
            <a:r>
              <a:rPr lang="en-US" sz="1200" i="1" kern="1200" dirty="0">
                <a:solidFill>
                  <a:schemeClr val="tx1"/>
                </a:solidFill>
                <a:effectLst/>
                <a:latin typeface="+mn-lt"/>
                <a:ea typeface="+mn-ea"/>
                <a:cs typeface="+mn-cs"/>
              </a:rPr>
              <a:t>et </a:t>
            </a:r>
            <a:r>
              <a:rPr lang="en-US" sz="1200" kern="1200" dirty="0">
                <a:solidFill>
                  <a:schemeClr val="tx1"/>
                </a:solidFill>
                <a:effectLst/>
                <a:latin typeface="+mn-lt"/>
                <a:ea typeface="+mn-ea"/>
                <a:cs typeface="+mn-cs"/>
              </a:rPr>
              <a:t>al. Selective Laser trabeculoplasty versus eye drops for first-line treatment of ocular hypertension and glaucoma (</a:t>
            </a:r>
            <a:r>
              <a:rPr lang="en-US" sz="1200" kern="1200" dirty="0" err="1">
                <a:solidFill>
                  <a:schemeClr val="tx1"/>
                </a:solidFill>
                <a:effectLst/>
                <a:latin typeface="+mn-lt"/>
                <a:ea typeface="+mn-ea"/>
                <a:cs typeface="+mn-cs"/>
              </a:rPr>
              <a:t>LiGHT</a:t>
            </a:r>
            <a:r>
              <a:rPr lang="en-US" sz="1200" kern="1200" dirty="0">
                <a:solidFill>
                  <a:schemeClr val="tx1"/>
                </a:solidFill>
                <a:effectLst/>
                <a:latin typeface="+mn-lt"/>
                <a:ea typeface="+mn-ea"/>
                <a:cs typeface="+mn-cs"/>
              </a:rPr>
              <a:t>): a multi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randomised</a:t>
            </a:r>
            <a:r>
              <a:rPr lang="en-US" sz="1200" kern="1200" dirty="0">
                <a:solidFill>
                  <a:schemeClr val="tx1"/>
                </a:solidFill>
                <a:effectLst/>
                <a:latin typeface="+mn-lt"/>
                <a:ea typeface="+mn-ea"/>
                <a:cs typeface="+mn-cs"/>
              </a:rPr>
              <a:t> controlled trial. Lancet 2019;393:1505-16</a:t>
            </a:r>
            <a:endParaRPr lang="en-ID"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63</a:t>
            </a:fld>
            <a:endParaRPr lang="en-US"/>
          </a:p>
        </p:txBody>
      </p:sp>
    </p:spTree>
    <p:extLst>
      <p:ext uri="{BB962C8B-B14F-4D97-AF65-F5344CB8AC3E}">
        <p14:creationId xmlns:p14="http://schemas.microsoft.com/office/powerpoint/2010/main" val="14428140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ltLang="en-US" dirty="0">
                <a:solidFill>
                  <a:schemeClr val="bg1"/>
                </a:solidFill>
                <a:latin typeface="Arial" panose="020B0604020202020204" pitchFamily="34" charset="0"/>
              </a:rPr>
              <a:t>It is well known that IOP fluctuates over a 24h period, in part due to body position. There is conflicting evidence as to whether IOP fluctuation is an independent risk factor for the progression of glaucoma.</a:t>
            </a:r>
          </a:p>
          <a:p>
            <a:endParaRPr lang="en-NZ" altLang="en-US" dirty="0">
              <a:solidFill>
                <a:schemeClr val="bg1"/>
              </a:solidFill>
              <a:latin typeface="Arial" panose="020B0604020202020204" pitchFamily="34" charset="0"/>
            </a:endParaRPr>
          </a:p>
          <a:p>
            <a:r>
              <a:rPr lang="en-NZ" altLang="en-US" b="1" dirty="0">
                <a:solidFill>
                  <a:schemeClr val="bg1"/>
                </a:solidFill>
                <a:latin typeface="Arial" panose="020B0604020202020204" pitchFamily="34" charset="0"/>
              </a:rPr>
              <a:t>Reference</a:t>
            </a:r>
            <a:endParaRPr lang="en-NZ" altLang="en-US" dirty="0">
              <a:solidFill>
                <a:schemeClr val="bg1"/>
              </a:solidFill>
              <a:latin typeface="Arial" panose="020B0604020202020204" pitchFamily="34" charset="0"/>
            </a:endParaRPr>
          </a:p>
          <a:p>
            <a:r>
              <a:rPr lang="en-NZ" altLang="en-US" sz="1100" dirty="0">
                <a:solidFill>
                  <a:schemeClr val="bg1"/>
                </a:solidFill>
                <a:latin typeface="Arial" panose="020B0604020202020204" pitchFamily="34" charset="0"/>
              </a:rPr>
              <a:t>Singh K, Shrivastava A. Intraocular pressure fluctuations: how much do they matter? </a:t>
            </a:r>
            <a:r>
              <a:rPr lang="en-NZ" altLang="en-US" sz="1100" i="1" dirty="0" err="1">
                <a:solidFill>
                  <a:schemeClr val="bg1"/>
                </a:solidFill>
                <a:latin typeface="Arial" panose="020B0604020202020204" pitchFamily="34" charset="0"/>
              </a:rPr>
              <a:t>Curr</a:t>
            </a:r>
            <a:r>
              <a:rPr lang="en-NZ" altLang="en-US" sz="1100" i="1" dirty="0">
                <a:solidFill>
                  <a:schemeClr val="bg1"/>
                </a:solidFill>
                <a:latin typeface="Arial" panose="020B0604020202020204" pitchFamily="34" charset="0"/>
              </a:rPr>
              <a:t> </a:t>
            </a:r>
            <a:r>
              <a:rPr lang="en-NZ" altLang="en-US" sz="1100" i="1" dirty="0" err="1">
                <a:solidFill>
                  <a:schemeClr val="bg1"/>
                </a:solidFill>
                <a:latin typeface="Arial" panose="020B0604020202020204" pitchFamily="34" charset="0"/>
              </a:rPr>
              <a:t>Opin</a:t>
            </a:r>
            <a:r>
              <a:rPr lang="en-NZ" altLang="en-US" sz="1100" i="1" dirty="0">
                <a:solidFill>
                  <a:schemeClr val="bg1"/>
                </a:solidFill>
                <a:latin typeface="Arial" panose="020B0604020202020204" pitchFamily="34" charset="0"/>
              </a:rPr>
              <a:t> </a:t>
            </a:r>
            <a:r>
              <a:rPr lang="en-NZ" altLang="en-US" sz="1100" i="1" dirty="0" err="1">
                <a:solidFill>
                  <a:schemeClr val="bg1"/>
                </a:solidFill>
                <a:latin typeface="Arial" panose="020B0604020202020204" pitchFamily="34" charset="0"/>
              </a:rPr>
              <a:t>Ophthalmol</a:t>
            </a:r>
            <a:r>
              <a:rPr lang="en-NZ" altLang="en-US" sz="1100" dirty="0">
                <a:solidFill>
                  <a:schemeClr val="bg1"/>
                </a:solidFill>
                <a:latin typeface="Arial" panose="020B0604020202020204" pitchFamily="34" charset="0"/>
              </a:rPr>
              <a:t> 2009; 20: 84–7.</a:t>
            </a: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64</a:t>
            </a:fld>
            <a:endParaRPr lang="en-US"/>
          </a:p>
        </p:txBody>
      </p:sp>
    </p:spTree>
    <p:extLst>
      <p:ext uri="{BB962C8B-B14F-4D97-AF65-F5344CB8AC3E}">
        <p14:creationId xmlns:p14="http://schemas.microsoft.com/office/powerpoint/2010/main" val="514952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sz="1200" b="0" i="0" kern="1200" dirty="0">
                <a:solidFill>
                  <a:schemeClr val="tx1"/>
                </a:solidFill>
                <a:effectLst/>
                <a:latin typeface="+mn-lt"/>
                <a:ea typeface="+mn-ea"/>
                <a:cs typeface="+mn-cs"/>
              </a:rPr>
              <a:t>Sixty-four patients (105 eyes) from the practices of two glaucoma specialists successfully performed home tonometry with a self-tonometer five times a day for 5 days. All patients had open-angle glaucoma and documented IOP below 25 mm Hg over a mean follow-up period of 5 years.</a:t>
            </a:r>
            <a:endParaRPr lang="en-US" altLang="ko-KR" dirty="0">
              <a:solidFill>
                <a:schemeClr val="bg1"/>
              </a:solidFill>
              <a:latin typeface="Arial" panose="020B0604020202020204" pitchFamily="34" charset="0"/>
              <a:ea typeface="굴림" panose="020B0600000101010101" pitchFamily="34" charset="-127"/>
            </a:endParaRPr>
          </a:p>
          <a:p>
            <a:r>
              <a:rPr lang="en-US" altLang="ko-KR" dirty="0">
                <a:solidFill>
                  <a:schemeClr val="bg1"/>
                </a:solidFill>
                <a:latin typeface="Arial" panose="020B0604020202020204" pitchFamily="34" charset="0"/>
                <a:ea typeface="굴림" panose="020B0600000101010101" pitchFamily="34" charset="-127"/>
              </a:rPr>
              <a:t>The single IOP measures taken in the clinic do not necessarily predict the extent of circadian variation. This graph demonstrates that glaucoma patients with wide circadian IOP fluctuations may be at greater risk of VF loss than those with more stable IOP levels throughout the day and night.</a:t>
            </a:r>
            <a:r>
              <a:rPr lang="en-US" altLang="ko-KR" baseline="30000" dirty="0">
                <a:solidFill>
                  <a:schemeClr val="bg1"/>
                </a:solidFill>
                <a:latin typeface="Arial" panose="020B0604020202020204" pitchFamily="34" charset="0"/>
                <a:ea typeface="굴림" panose="020B0600000101010101" pitchFamily="34" charset="-127"/>
              </a:rPr>
              <a:t>1</a:t>
            </a:r>
          </a:p>
          <a:p>
            <a:r>
              <a:rPr lang="en-NZ" altLang="ko-KR" dirty="0">
                <a:solidFill>
                  <a:schemeClr val="bg1"/>
                </a:solidFill>
                <a:latin typeface="Arial" panose="020B0604020202020204" pitchFamily="34" charset="0"/>
                <a:ea typeface="굴림" panose="020B0600000101010101" pitchFamily="34" charset="-127"/>
              </a:rPr>
              <a:t>However, diurnal IOP fluctuation was not an independent risk factor for VF loss in 90 patients with high-risk OHT who were followed prospectively for up to 17 years.</a:t>
            </a:r>
            <a:r>
              <a:rPr lang="en-NZ" altLang="ko-KR" baseline="30000" dirty="0">
                <a:solidFill>
                  <a:schemeClr val="bg1"/>
                </a:solidFill>
                <a:latin typeface="Arial" panose="020B0604020202020204" pitchFamily="34" charset="0"/>
                <a:ea typeface="굴림" panose="020B0600000101010101" pitchFamily="34" charset="-127"/>
              </a:rPr>
              <a:t>2</a:t>
            </a:r>
            <a:endParaRPr lang="en-US" altLang="ko-KR" baseline="30000" dirty="0">
              <a:solidFill>
                <a:schemeClr val="bg1"/>
              </a:solidFill>
              <a:latin typeface="Arial" panose="020B0604020202020204" pitchFamily="34" charset="0"/>
              <a:ea typeface="굴림" panose="020B0600000101010101" pitchFamily="34" charset="-127"/>
            </a:endParaRPr>
          </a:p>
          <a:p>
            <a:endParaRPr lang="en-US" altLang="ko-KR" dirty="0">
              <a:solidFill>
                <a:schemeClr val="bg1"/>
              </a:solidFill>
              <a:latin typeface="Arial" panose="020B0604020202020204" pitchFamily="34" charset="0"/>
              <a:ea typeface="굴림" panose="020B0600000101010101" pitchFamily="34" charset="-127"/>
            </a:endParaRPr>
          </a:p>
          <a:p>
            <a:r>
              <a:rPr lang="en-US" sz="1200" b="1" kern="1200" dirty="0">
                <a:solidFill>
                  <a:schemeClr val="tx1"/>
                </a:solidFill>
                <a:effectLst/>
                <a:latin typeface="+mn-lt"/>
                <a:ea typeface="+mn-ea"/>
                <a:cs typeface="+mn-cs"/>
              </a:rPr>
              <a:t>Reference</a:t>
            </a:r>
            <a:endParaRPr lang="en-ID"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1. Asrani S, </a:t>
            </a:r>
            <a:r>
              <a:rPr lang="en-NZ" sz="1200" kern="1200" dirty="0" err="1">
                <a:solidFill>
                  <a:schemeClr val="tx1"/>
                </a:solidFill>
                <a:effectLst/>
                <a:latin typeface="+mn-lt"/>
                <a:ea typeface="+mn-ea"/>
                <a:cs typeface="+mn-cs"/>
              </a:rPr>
              <a:t>Zeimer</a:t>
            </a:r>
            <a:r>
              <a:rPr lang="en-NZ" sz="1200" kern="1200" dirty="0">
                <a:solidFill>
                  <a:schemeClr val="tx1"/>
                </a:solidFill>
                <a:effectLst/>
                <a:latin typeface="+mn-lt"/>
                <a:ea typeface="+mn-ea"/>
                <a:cs typeface="+mn-cs"/>
              </a:rPr>
              <a:t> R, Wilensky J, </a:t>
            </a:r>
            <a:r>
              <a:rPr lang="en-NZ" sz="1200" kern="1200" dirty="0" err="1">
                <a:solidFill>
                  <a:schemeClr val="tx1"/>
                </a:solidFill>
                <a:effectLst/>
                <a:latin typeface="+mn-lt"/>
                <a:ea typeface="+mn-ea"/>
                <a:cs typeface="+mn-cs"/>
              </a:rPr>
              <a:t>Gieser</a:t>
            </a:r>
            <a:r>
              <a:rPr lang="en-NZ" sz="1200" kern="1200" dirty="0">
                <a:solidFill>
                  <a:schemeClr val="tx1"/>
                </a:solidFill>
                <a:effectLst/>
                <a:latin typeface="+mn-lt"/>
                <a:ea typeface="+mn-ea"/>
                <a:cs typeface="+mn-cs"/>
              </a:rPr>
              <a:t> D, Vitale S, </a:t>
            </a:r>
            <a:r>
              <a:rPr lang="en-NZ" sz="1200" kern="1200" dirty="0" err="1">
                <a:solidFill>
                  <a:schemeClr val="tx1"/>
                </a:solidFill>
                <a:effectLst/>
                <a:latin typeface="+mn-lt"/>
                <a:ea typeface="+mn-ea"/>
                <a:cs typeface="+mn-cs"/>
              </a:rPr>
              <a:t>Lindenmuth</a:t>
            </a:r>
            <a:r>
              <a:rPr lang="en-NZ" sz="1200" kern="1200" dirty="0">
                <a:solidFill>
                  <a:schemeClr val="tx1"/>
                </a:solidFill>
                <a:effectLst/>
                <a:latin typeface="+mn-lt"/>
                <a:ea typeface="+mn-ea"/>
                <a:cs typeface="+mn-cs"/>
              </a:rPr>
              <a:t> K. Large diurnal fluctuations in intraocular pressure are an independent  risk factor in patients with glaucoma. </a:t>
            </a:r>
            <a:r>
              <a:rPr lang="en-NZ" sz="1200" i="1" kern="1200" dirty="0">
                <a:solidFill>
                  <a:schemeClr val="tx1"/>
                </a:solidFill>
                <a:effectLst/>
                <a:latin typeface="+mn-lt"/>
                <a:ea typeface="+mn-ea"/>
                <a:cs typeface="+mn-cs"/>
              </a:rPr>
              <a:t>J Glaucoma</a:t>
            </a:r>
            <a:r>
              <a:rPr lang="en-NZ" sz="1200" kern="1200" dirty="0">
                <a:solidFill>
                  <a:schemeClr val="tx1"/>
                </a:solidFill>
                <a:effectLst/>
                <a:latin typeface="+mn-lt"/>
                <a:ea typeface="+mn-ea"/>
                <a:cs typeface="+mn-cs"/>
              </a:rPr>
              <a:t> 2000; 9: 134–42.</a:t>
            </a:r>
            <a:endParaRPr lang="en-ID"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2. Bengtsson B, </a:t>
            </a:r>
            <a:r>
              <a:rPr lang="en-NZ" sz="1200" kern="1200" dirty="0" err="1">
                <a:solidFill>
                  <a:schemeClr val="tx1"/>
                </a:solidFill>
                <a:effectLst/>
                <a:latin typeface="+mn-lt"/>
                <a:ea typeface="+mn-ea"/>
                <a:cs typeface="+mn-cs"/>
              </a:rPr>
              <a:t>Heijl</a:t>
            </a:r>
            <a:r>
              <a:rPr lang="en-NZ" sz="1200" kern="1200" dirty="0">
                <a:solidFill>
                  <a:schemeClr val="tx1"/>
                </a:solidFill>
                <a:effectLst/>
                <a:latin typeface="+mn-lt"/>
                <a:ea typeface="+mn-ea"/>
                <a:cs typeface="+mn-cs"/>
              </a:rPr>
              <a:t> A. Diurnal IOP fluctuation: not an independent risk factor for glaucomatous visual field loss in high-risk ocular hypertension. </a:t>
            </a:r>
            <a:r>
              <a:rPr lang="en-NZ" sz="1200" i="1" kern="1200" dirty="0" err="1">
                <a:solidFill>
                  <a:schemeClr val="tx1"/>
                </a:solidFill>
                <a:effectLst/>
                <a:latin typeface="+mn-lt"/>
                <a:ea typeface="+mn-ea"/>
                <a:cs typeface="+mn-cs"/>
              </a:rPr>
              <a:t>Graefes</a:t>
            </a:r>
            <a:r>
              <a:rPr lang="en-NZ" sz="1200" i="1" kern="1200" dirty="0">
                <a:solidFill>
                  <a:schemeClr val="tx1"/>
                </a:solidFill>
                <a:effectLst/>
                <a:latin typeface="+mn-lt"/>
                <a:ea typeface="+mn-ea"/>
                <a:cs typeface="+mn-cs"/>
              </a:rPr>
              <a:t> Arch </a:t>
            </a:r>
            <a:r>
              <a:rPr lang="en-NZ" sz="1200" i="1" kern="1200" dirty="0" err="1">
                <a:solidFill>
                  <a:schemeClr val="tx1"/>
                </a:solidFill>
                <a:effectLst/>
                <a:latin typeface="+mn-lt"/>
                <a:ea typeface="+mn-ea"/>
                <a:cs typeface="+mn-cs"/>
              </a:rPr>
              <a:t>Clin</a:t>
            </a:r>
            <a:r>
              <a:rPr lang="en-NZ" sz="1200" i="1" kern="1200" dirty="0">
                <a:solidFill>
                  <a:schemeClr val="tx1"/>
                </a:solidFill>
                <a:effectLst/>
                <a:latin typeface="+mn-lt"/>
                <a:ea typeface="+mn-ea"/>
                <a:cs typeface="+mn-cs"/>
              </a:rPr>
              <a:t> </a:t>
            </a:r>
            <a:r>
              <a:rPr lang="en-NZ" sz="1200" i="1" kern="1200" dirty="0" err="1">
                <a:solidFill>
                  <a:schemeClr val="tx1"/>
                </a:solidFill>
                <a:effectLst/>
                <a:latin typeface="+mn-lt"/>
                <a:ea typeface="+mn-ea"/>
                <a:cs typeface="+mn-cs"/>
              </a:rPr>
              <a:t>Exp</a:t>
            </a:r>
            <a:r>
              <a:rPr lang="en-NZ" sz="1200" i="1" kern="1200" dirty="0">
                <a:solidFill>
                  <a:schemeClr val="tx1"/>
                </a:solidFill>
                <a:effectLst/>
                <a:latin typeface="+mn-lt"/>
                <a:ea typeface="+mn-ea"/>
                <a:cs typeface="+mn-cs"/>
              </a:rPr>
              <a:t> </a:t>
            </a:r>
            <a:r>
              <a:rPr lang="en-NZ" sz="1200" i="1" kern="1200" dirty="0" err="1">
                <a:solidFill>
                  <a:schemeClr val="tx1"/>
                </a:solidFill>
                <a:effectLst/>
                <a:latin typeface="+mn-lt"/>
                <a:ea typeface="+mn-ea"/>
                <a:cs typeface="+mn-cs"/>
              </a:rPr>
              <a:t>Ophthalmol</a:t>
            </a:r>
            <a:r>
              <a:rPr lang="en-NZ" sz="1200" kern="1200" dirty="0">
                <a:solidFill>
                  <a:schemeClr val="tx1"/>
                </a:solidFill>
                <a:effectLst/>
                <a:latin typeface="+mn-lt"/>
                <a:ea typeface="+mn-ea"/>
                <a:cs typeface="+mn-cs"/>
              </a:rPr>
              <a:t> 2005; 243: 513–8.</a:t>
            </a:r>
            <a:endParaRPr lang="en-ID" sz="1200" kern="1200" dirty="0">
              <a:solidFill>
                <a:schemeClr val="tx1"/>
              </a:solidFill>
              <a:effectLst/>
              <a:latin typeface="+mn-lt"/>
              <a:ea typeface="+mn-ea"/>
              <a:cs typeface="+mn-cs"/>
            </a:endParaRPr>
          </a:p>
          <a:p>
            <a:r>
              <a:rPr lang="en-ID" sz="1200" kern="1200" dirty="0">
                <a:solidFill>
                  <a:schemeClr val="tx1"/>
                </a:solidFill>
                <a:effectLst/>
                <a:latin typeface="+mn-lt"/>
                <a:ea typeface="+mn-ea"/>
                <a:cs typeface="+mn-cs"/>
              </a:rPr>
              <a:t> </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65</a:t>
            </a:fld>
            <a:endParaRPr lang="en-US"/>
          </a:p>
        </p:txBody>
      </p:sp>
    </p:spTree>
    <p:extLst>
      <p:ext uri="{BB962C8B-B14F-4D97-AF65-F5344CB8AC3E}">
        <p14:creationId xmlns:p14="http://schemas.microsoft.com/office/powerpoint/2010/main" val="12928911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ltLang="ko-KR" dirty="0">
                <a:solidFill>
                  <a:schemeClr val="bg1"/>
                </a:solidFill>
                <a:latin typeface="Arial" panose="020B0604020202020204" pitchFamily="34" charset="0"/>
                <a:ea typeface="굴림" panose="020B0600000101010101" pitchFamily="34" charset="-127"/>
              </a:rPr>
              <a:t>In the EMGT trial (</a:t>
            </a:r>
            <a:r>
              <a:rPr lang="en-NZ" altLang="ko-KR" dirty="0" err="1">
                <a:solidFill>
                  <a:schemeClr val="bg1"/>
                </a:solidFill>
                <a:latin typeface="Arial" panose="020B0604020202020204" pitchFamily="34" charset="0"/>
                <a:ea typeface="굴림" panose="020B0600000101010101" pitchFamily="34" charset="-127"/>
              </a:rPr>
              <a:t>cohortl</a:t>
            </a:r>
            <a:r>
              <a:rPr lang="en-NZ" altLang="ko-KR" dirty="0">
                <a:solidFill>
                  <a:schemeClr val="bg1"/>
                </a:solidFill>
                <a:latin typeface="Arial" panose="020B0604020202020204" pitchFamily="34" charset="0"/>
                <a:ea typeface="굴림" panose="020B0600000101010101" pitchFamily="34" charset="-127"/>
              </a:rPr>
              <a:t> study): 255 glaucoma patients were followed up every 3 months for 0.1–11.1 (median 8) years. Progression was defined by predetermined visual field criteria, worsening of the optic disc (assessed by an independent centre), or both. </a:t>
            </a:r>
          </a:p>
          <a:p>
            <a:r>
              <a:rPr lang="en-NZ" altLang="ko-KR" dirty="0">
                <a:solidFill>
                  <a:schemeClr val="bg1"/>
                </a:solidFill>
                <a:latin typeface="Arial" panose="020B0604020202020204" pitchFamily="34" charset="0"/>
                <a:ea typeface="굴림" panose="020B0600000101010101" pitchFamily="34" charset="-127"/>
              </a:rPr>
              <a:t>For eyes that progressed, IOP values were included only until the time of progression. IOP fluctuation was defined as the standard deviation of the IOP at applicable visits.</a:t>
            </a:r>
          </a:p>
          <a:p>
            <a:r>
              <a:rPr lang="en-NZ" altLang="ko-KR" dirty="0">
                <a:solidFill>
                  <a:schemeClr val="bg1"/>
                </a:solidFill>
                <a:latin typeface="Arial" panose="020B0604020202020204" pitchFamily="34" charset="0"/>
                <a:ea typeface="굴림" panose="020B0600000101010101" pitchFamily="34" charset="-127"/>
              </a:rPr>
              <a:t>Progression was significantly associated with mean IOP (p &lt; 0.0001), but not with IOP fluctuation (hazard ratio [HR] 1.00; 95% CI, 0.81–1.24; p = 0.999). The authors noted that their analysis excluded post-progression IOP values, which are a potential source of bias as they would be likely to show greater fluctuations due to more intensive treatment.</a:t>
            </a:r>
          </a:p>
          <a:p>
            <a:endParaRPr lang="en-NZ" altLang="ko-KR" dirty="0">
              <a:solidFill>
                <a:schemeClr val="bg1"/>
              </a:solidFill>
              <a:latin typeface="Arial" panose="020B0604020202020204" pitchFamily="34" charset="0"/>
              <a:ea typeface="굴림" panose="020B0600000101010101" pitchFamily="34" charset="-127"/>
            </a:endParaRPr>
          </a:p>
          <a:p>
            <a:r>
              <a:rPr lang="en-NZ" altLang="ko-KR" b="1" dirty="0">
                <a:solidFill>
                  <a:schemeClr val="bg1"/>
                </a:solidFill>
                <a:latin typeface="Arial" panose="020B0604020202020204" pitchFamily="34" charset="0"/>
                <a:ea typeface="굴림" panose="020B0600000101010101" pitchFamily="34" charset="-127"/>
              </a:rPr>
              <a:t>Reference</a:t>
            </a:r>
            <a:endParaRPr lang="en-NZ" altLang="ko-KR" dirty="0">
              <a:solidFill>
                <a:schemeClr val="bg1"/>
              </a:solidFill>
              <a:latin typeface="Arial" panose="020B0604020202020204" pitchFamily="34" charset="0"/>
              <a:ea typeface="굴림" panose="020B0600000101010101" pitchFamily="34" charset="-127"/>
            </a:endParaRPr>
          </a:p>
          <a:p>
            <a:r>
              <a:rPr lang="en-NZ" altLang="ko-KR" sz="1100" dirty="0">
                <a:solidFill>
                  <a:schemeClr val="bg1"/>
                </a:solidFill>
                <a:latin typeface="Arial" panose="020B0604020202020204" pitchFamily="34" charset="0"/>
                <a:ea typeface="굴림" panose="020B0600000101010101" pitchFamily="34" charset="-127"/>
              </a:rPr>
              <a:t>Bengtsson B, </a:t>
            </a:r>
            <a:r>
              <a:rPr lang="en-NZ" altLang="ko-KR" sz="1100" dirty="0" err="1">
                <a:solidFill>
                  <a:schemeClr val="bg1"/>
                </a:solidFill>
                <a:latin typeface="Arial" panose="020B0604020202020204" pitchFamily="34" charset="0"/>
                <a:ea typeface="굴림" panose="020B0600000101010101" pitchFamily="34" charset="-127"/>
              </a:rPr>
              <a:t>Leske</a:t>
            </a:r>
            <a:r>
              <a:rPr lang="en-NZ" altLang="ko-KR" sz="1100" dirty="0">
                <a:solidFill>
                  <a:schemeClr val="bg1"/>
                </a:solidFill>
                <a:latin typeface="Arial" panose="020B0604020202020204" pitchFamily="34" charset="0"/>
                <a:ea typeface="굴림" panose="020B0600000101010101" pitchFamily="34" charset="-127"/>
              </a:rPr>
              <a:t> MC, Hyman L, </a:t>
            </a:r>
            <a:r>
              <a:rPr lang="en-NZ" altLang="ko-KR" sz="1100" dirty="0" err="1">
                <a:solidFill>
                  <a:schemeClr val="bg1"/>
                </a:solidFill>
                <a:latin typeface="Arial" panose="020B0604020202020204" pitchFamily="34" charset="0"/>
                <a:ea typeface="굴림" panose="020B0600000101010101" pitchFamily="34" charset="-127"/>
              </a:rPr>
              <a:t>Heijl</a:t>
            </a:r>
            <a:r>
              <a:rPr lang="en-NZ" altLang="ko-KR" sz="1100" dirty="0">
                <a:solidFill>
                  <a:schemeClr val="bg1"/>
                </a:solidFill>
                <a:latin typeface="Arial" panose="020B0604020202020204" pitchFamily="34" charset="0"/>
                <a:ea typeface="굴림" panose="020B0600000101010101" pitchFamily="34" charset="-127"/>
              </a:rPr>
              <a:t> A; Early Manifest Glaucoma Trial Group. Fluctuation of intraocular pressure and glaucoma progression in the Early Manifest Glaucoma Trial. </a:t>
            </a:r>
            <a:r>
              <a:rPr lang="en-NZ" altLang="ko-KR" sz="1100" i="1" dirty="0">
                <a:solidFill>
                  <a:schemeClr val="bg1"/>
                </a:solidFill>
                <a:latin typeface="Arial" panose="020B0604020202020204" pitchFamily="34" charset="0"/>
                <a:ea typeface="굴림" panose="020B0600000101010101" pitchFamily="34" charset="-127"/>
              </a:rPr>
              <a:t>Ophthalmology</a:t>
            </a:r>
            <a:r>
              <a:rPr lang="en-NZ" altLang="ko-KR" sz="1100" dirty="0">
                <a:solidFill>
                  <a:schemeClr val="bg1"/>
                </a:solidFill>
                <a:latin typeface="Arial" panose="020B0604020202020204" pitchFamily="34" charset="0"/>
                <a:ea typeface="굴림" panose="020B0600000101010101" pitchFamily="34" charset="-127"/>
              </a:rPr>
              <a:t> 2007; 114: 205–9.</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66</a:t>
            </a:fld>
            <a:endParaRPr lang="en-US"/>
          </a:p>
        </p:txBody>
      </p:sp>
    </p:spTree>
    <p:extLst>
      <p:ext uri="{BB962C8B-B14F-4D97-AF65-F5344CB8AC3E}">
        <p14:creationId xmlns:p14="http://schemas.microsoft.com/office/powerpoint/2010/main" val="470505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solidFill>
                  <a:schemeClr val="bg1"/>
                </a:solidFill>
                <a:latin typeface="Arial" panose="020B0604020202020204" pitchFamily="34" charset="0"/>
              </a:rPr>
              <a:t>However, in the EMGT trial, the correlation between IOP fluctuation and time to progression showed a trend towards statistical significance by univariate analysis.</a:t>
            </a:r>
          </a:p>
          <a:p>
            <a:r>
              <a:rPr lang="en-US" altLang="ko-KR" dirty="0">
                <a:solidFill>
                  <a:schemeClr val="bg1"/>
                </a:solidFill>
                <a:latin typeface="Arial" panose="020B0604020202020204" pitchFamily="34" charset="0"/>
              </a:rPr>
              <a:t>Since mean IOP and IOP fluctuation are strongly correlated, only mean IOP remained significant in a multivariate analysis, while the p-value for IOP fluctuation increased to become non-significant.</a:t>
            </a:r>
          </a:p>
          <a:p>
            <a:endParaRPr lang="en-NZ" altLang="ko-KR" dirty="0">
              <a:solidFill>
                <a:schemeClr val="bg1"/>
              </a:solidFill>
              <a:latin typeface="Arial" panose="020B0604020202020204" pitchFamily="34" charset="0"/>
            </a:endParaRPr>
          </a:p>
          <a:p>
            <a:r>
              <a:rPr lang="en-NZ" altLang="ko-KR" b="1" dirty="0">
                <a:solidFill>
                  <a:schemeClr val="bg1"/>
                </a:solidFill>
                <a:latin typeface="Arial" panose="020B0604020202020204" pitchFamily="34" charset="0"/>
              </a:rPr>
              <a:t>Reference</a:t>
            </a:r>
            <a:endParaRPr lang="en-NZ" altLang="ko-KR" dirty="0">
              <a:solidFill>
                <a:schemeClr val="bg1"/>
              </a:solidFill>
              <a:latin typeface="Arial" panose="020B0604020202020204" pitchFamily="34" charset="0"/>
            </a:endParaRPr>
          </a:p>
          <a:p>
            <a:r>
              <a:rPr lang="en-NZ" altLang="ko-KR" sz="1100" dirty="0">
                <a:solidFill>
                  <a:schemeClr val="bg1"/>
                </a:solidFill>
                <a:latin typeface="Arial" panose="020B0604020202020204" pitchFamily="34" charset="0"/>
              </a:rPr>
              <a:t>Bengtsson B, </a:t>
            </a:r>
            <a:r>
              <a:rPr lang="en-NZ" altLang="ko-KR" sz="1100" dirty="0" err="1">
                <a:solidFill>
                  <a:schemeClr val="bg1"/>
                </a:solidFill>
                <a:latin typeface="Arial" panose="020B0604020202020204" pitchFamily="34" charset="0"/>
              </a:rPr>
              <a:t>Leske</a:t>
            </a:r>
            <a:r>
              <a:rPr lang="en-NZ" altLang="ko-KR" sz="1100" dirty="0">
                <a:solidFill>
                  <a:schemeClr val="bg1"/>
                </a:solidFill>
                <a:latin typeface="Arial" panose="020B0604020202020204" pitchFamily="34" charset="0"/>
              </a:rPr>
              <a:t> MC, Hyman L, </a:t>
            </a:r>
            <a:r>
              <a:rPr lang="en-NZ" altLang="ko-KR" sz="1100" dirty="0" err="1">
                <a:solidFill>
                  <a:schemeClr val="bg1"/>
                </a:solidFill>
                <a:latin typeface="Arial" panose="020B0604020202020204" pitchFamily="34" charset="0"/>
              </a:rPr>
              <a:t>Heijl</a:t>
            </a:r>
            <a:r>
              <a:rPr lang="en-NZ" altLang="ko-KR" sz="1100" dirty="0">
                <a:solidFill>
                  <a:schemeClr val="bg1"/>
                </a:solidFill>
                <a:latin typeface="Arial" panose="020B0604020202020204" pitchFamily="34" charset="0"/>
              </a:rPr>
              <a:t> A; Early Manifest Glaucoma Trial Group. Fluctuation of intraocular pressure and glaucoma progression in the Early Manifest Glaucoma Trial. </a:t>
            </a:r>
            <a:r>
              <a:rPr lang="en-NZ" altLang="ko-KR" sz="1100" i="1" dirty="0">
                <a:solidFill>
                  <a:schemeClr val="bg1"/>
                </a:solidFill>
                <a:latin typeface="Arial" panose="020B0604020202020204" pitchFamily="34" charset="0"/>
              </a:rPr>
              <a:t>Ophthalmology</a:t>
            </a:r>
            <a:r>
              <a:rPr lang="en-NZ" altLang="ko-KR" sz="1100" dirty="0">
                <a:solidFill>
                  <a:schemeClr val="bg1"/>
                </a:solidFill>
                <a:latin typeface="Arial" panose="020B0604020202020204" pitchFamily="34" charset="0"/>
              </a:rPr>
              <a:t> 2007; 114: 205–9.</a:t>
            </a:r>
            <a:endParaRPr lang="ko-KR" altLang="en-US" sz="1100" dirty="0">
              <a:solidFill>
                <a:schemeClr val="bg1"/>
              </a:solidFill>
              <a:latin typeface="Arial" panose="020B0604020202020204" pitchFamily="34" charset="0"/>
            </a:endParaRP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67</a:t>
            </a:fld>
            <a:endParaRPr lang="en-US"/>
          </a:p>
        </p:txBody>
      </p:sp>
    </p:spTree>
    <p:extLst>
      <p:ext uri="{BB962C8B-B14F-4D97-AF65-F5344CB8AC3E}">
        <p14:creationId xmlns:p14="http://schemas.microsoft.com/office/powerpoint/2010/main" val="35877292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ltLang="ko-KR" dirty="0">
                <a:solidFill>
                  <a:schemeClr val="bg1"/>
                </a:solidFill>
                <a:latin typeface="Arial" panose="020B0604020202020204" pitchFamily="34" charset="0"/>
                <a:ea typeface="굴림" panose="020B0600000101010101" pitchFamily="34" charset="-127"/>
              </a:rPr>
              <a:t>In a prospective AGIS study report evaluating factors predicting glaucoma progression, IOP fluctuation was the only variable to show a significant association in all analyses (older age at first glaucoma intervention was also consistently associated with progression). In this study, long-term IOP fluctuation was a stronger predictor of VF deterioration than mean IOP.</a:t>
            </a:r>
          </a:p>
          <a:p>
            <a:r>
              <a:rPr lang="en-NZ" altLang="ko-KR" dirty="0">
                <a:solidFill>
                  <a:schemeClr val="bg1"/>
                </a:solidFill>
                <a:latin typeface="Arial" panose="020B0604020202020204" pitchFamily="34" charset="0"/>
                <a:ea typeface="굴림" panose="020B0600000101010101" pitchFamily="34" charset="-127"/>
              </a:rPr>
              <a:t>Significant progression occurred in eyes with an IOP fluctuation of </a:t>
            </a:r>
            <a:r>
              <a:rPr lang="en-NZ" altLang="en-US" dirty="0">
                <a:solidFill>
                  <a:schemeClr val="bg1"/>
                </a:solidFill>
                <a:latin typeface="Arial" panose="020B0604020202020204" pitchFamily="34" charset="0"/>
              </a:rPr>
              <a:t>≥</a:t>
            </a:r>
            <a:r>
              <a:rPr lang="en-NZ" altLang="ko-KR" dirty="0">
                <a:solidFill>
                  <a:schemeClr val="bg1"/>
                </a:solidFill>
                <a:latin typeface="Arial" panose="020B0604020202020204" pitchFamily="34" charset="0"/>
                <a:ea typeface="굴림" panose="020B0600000101010101" pitchFamily="34" charset="-127"/>
              </a:rPr>
              <a:t>3 mmHg.</a:t>
            </a:r>
          </a:p>
          <a:p>
            <a:r>
              <a:rPr lang="en-NZ" altLang="ko-KR" dirty="0">
                <a:solidFill>
                  <a:schemeClr val="bg1"/>
                </a:solidFill>
                <a:latin typeface="Arial" panose="020B0604020202020204" pitchFamily="34" charset="0"/>
                <a:ea typeface="굴림" panose="020B0600000101010101" pitchFamily="34" charset="-127"/>
              </a:rPr>
              <a:t>This analysis included eyes with multiple surgeries and post-progression IOP values were included.</a:t>
            </a:r>
          </a:p>
          <a:p>
            <a:endParaRPr lang="en-NZ" altLang="ko-KR" dirty="0">
              <a:solidFill>
                <a:schemeClr val="bg1"/>
              </a:solidFill>
              <a:latin typeface="Arial" panose="020B0604020202020204" pitchFamily="34" charset="0"/>
              <a:ea typeface="굴림" panose="020B0600000101010101" pitchFamily="34" charset="-127"/>
            </a:endParaRPr>
          </a:p>
          <a:p>
            <a:r>
              <a:rPr lang="en-NZ" altLang="ko-KR" b="1" dirty="0">
                <a:solidFill>
                  <a:schemeClr val="bg1"/>
                </a:solidFill>
                <a:latin typeface="Arial" panose="020B0604020202020204" pitchFamily="34" charset="0"/>
                <a:ea typeface="굴림" panose="020B0600000101010101" pitchFamily="34" charset="-127"/>
              </a:rPr>
              <a:t>Reference</a:t>
            </a:r>
            <a:endParaRPr lang="en-NZ" altLang="ko-KR" dirty="0">
              <a:solidFill>
                <a:schemeClr val="bg1"/>
              </a:solidFill>
              <a:latin typeface="Arial" panose="020B0604020202020204" pitchFamily="34" charset="0"/>
              <a:ea typeface="굴림" panose="020B0600000101010101" pitchFamily="34" charset="-127"/>
            </a:endParaRPr>
          </a:p>
          <a:p>
            <a:r>
              <a:rPr lang="en-NZ" altLang="ko-KR" sz="1100" dirty="0">
                <a:solidFill>
                  <a:schemeClr val="bg1"/>
                </a:solidFill>
                <a:latin typeface="Arial" panose="020B0604020202020204" pitchFamily="34" charset="0"/>
                <a:ea typeface="굴림" panose="020B0600000101010101" pitchFamily="34" charset="-127"/>
              </a:rPr>
              <a:t>1. Nouri-Mahdavi K, Hoffman D, Coleman AL </a:t>
            </a:r>
            <a:r>
              <a:rPr lang="en-NZ" altLang="ko-KR" sz="1100" i="1" dirty="0">
                <a:solidFill>
                  <a:schemeClr val="bg1"/>
                </a:solidFill>
                <a:latin typeface="Arial" panose="020B0604020202020204" pitchFamily="34" charset="0"/>
                <a:ea typeface="굴림" panose="020B0600000101010101" pitchFamily="34" charset="-127"/>
              </a:rPr>
              <a:t>et al</a:t>
            </a:r>
            <a:r>
              <a:rPr lang="en-NZ" altLang="ko-KR" sz="1100" dirty="0">
                <a:solidFill>
                  <a:schemeClr val="bg1"/>
                </a:solidFill>
                <a:latin typeface="Arial" panose="020B0604020202020204" pitchFamily="34" charset="0"/>
                <a:ea typeface="굴림" panose="020B0600000101010101" pitchFamily="34" charset="-127"/>
              </a:rPr>
              <a:t>.; Advanced Glaucoma Intervention Study. Predictive factors for glaucomatous visual field progression in the Advanced Glaucoma Intervention Study. </a:t>
            </a:r>
            <a:r>
              <a:rPr lang="en-NZ" altLang="ko-KR" sz="1100" i="1" dirty="0">
                <a:solidFill>
                  <a:schemeClr val="bg1"/>
                </a:solidFill>
                <a:latin typeface="Arial" panose="020B0604020202020204" pitchFamily="34" charset="0"/>
                <a:ea typeface="굴림" panose="020B0600000101010101" pitchFamily="34" charset="-127"/>
              </a:rPr>
              <a:t>Ophthalmology</a:t>
            </a:r>
            <a:r>
              <a:rPr lang="en-NZ" altLang="ko-KR" sz="1100" dirty="0">
                <a:solidFill>
                  <a:schemeClr val="bg1"/>
                </a:solidFill>
                <a:latin typeface="Arial" panose="020B0604020202020204" pitchFamily="34" charset="0"/>
                <a:ea typeface="굴림" panose="020B0600000101010101" pitchFamily="34" charset="-127"/>
              </a:rPr>
              <a:t> 2004; 111: 1627–35.</a:t>
            </a:r>
          </a:p>
          <a:p>
            <a:r>
              <a:rPr lang="en-NZ" altLang="ko-KR" sz="1100" dirty="0">
                <a:solidFill>
                  <a:schemeClr val="bg1"/>
                </a:solidFill>
                <a:latin typeface="Arial" panose="020B0604020202020204" pitchFamily="34" charset="0"/>
                <a:ea typeface="굴림" panose="020B0600000101010101" pitchFamily="34" charset="-127"/>
              </a:rPr>
              <a:t>2. De </a:t>
            </a:r>
            <a:r>
              <a:rPr lang="en-NZ" altLang="ko-KR" sz="1100" dirty="0" err="1">
                <a:solidFill>
                  <a:schemeClr val="bg1"/>
                </a:solidFill>
                <a:latin typeface="Arial" panose="020B0604020202020204" pitchFamily="34" charset="0"/>
                <a:ea typeface="굴림" panose="020B0600000101010101" pitchFamily="34" charset="-127"/>
              </a:rPr>
              <a:t>Morase</a:t>
            </a:r>
            <a:r>
              <a:rPr lang="en-NZ" altLang="ko-KR" sz="1100" dirty="0">
                <a:solidFill>
                  <a:schemeClr val="bg1"/>
                </a:solidFill>
                <a:latin typeface="Arial" panose="020B0604020202020204" pitchFamily="34" charset="0"/>
                <a:ea typeface="굴림" panose="020B0600000101010101" pitchFamily="34" charset="-127"/>
              </a:rPr>
              <a:t>  CG, </a:t>
            </a:r>
            <a:r>
              <a:rPr lang="en-NZ" altLang="ko-KR" sz="1100" dirty="0" err="1">
                <a:solidFill>
                  <a:schemeClr val="bg1"/>
                </a:solidFill>
                <a:latin typeface="Arial" panose="020B0604020202020204" pitchFamily="34" charset="0"/>
                <a:ea typeface="굴림" panose="020B0600000101010101" pitchFamily="34" charset="-127"/>
              </a:rPr>
              <a:t>Jassesin</a:t>
            </a:r>
            <a:r>
              <a:rPr lang="en-NZ" altLang="ko-KR" sz="1100" dirty="0">
                <a:solidFill>
                  <a:schemeClr val="bg1"/>
                </a:solidFill>
                <a:latin typeface="Arial" panose="020B0604020202020204" pitchFamily="34" charset="0"/>
                <a:ea typeface="굴림" panose="020B0600000101010101" pitchFamily="34" charset="-127"/>
              </a:rPr>
              <a:t> JV, </a:t>
            </a:r>
            <a:r>
              <a:rPr lang="en-NZ" altLang="ko-KR" sz="1100" dirty="0" err="1">
                <a:solidFill>
                  <a:schemeClr val="bg1"/>
                </a:solidFill>
                <a:latin typeface="Arial" panose="020B0604020202020204" pitchFamily="34" charset="0"/>
                <a:ea typeface="굴림" panose="020B0600000101010101" pitchFamily="34" charset="-127"/>
              </a:rPr>
              <a:t>Simomon-Zoula</a:t>
            </a:r>
            <a:r>
              <a:rPr lang="en-NZ" altLang="ko-KR" sz="1100" dirty="0">
                <a:solidFill>
                  <a:schemeClr val="bg1"/>
                </a:solidFill>
                <a:latin typeface="Arial" panose="020B0604020202020204" pitchFamily="34" charset="0"/>
                <a:ea typeface="굴림" panose="020B0600000101010101" pitchFamily="34" charset="-127"/>
              </a:rPr>
              <a:t> S. Visual Filed change and 24-hour IOP –related profile with a contact lens sensor in treated glaucoma patients. </a:t>
            </a:r>
            <a:r>
              <a:rPr lang="en-NZ" altLang="ko-KR" sz="1100" dirty="0" err="1">
                <a:solidFill>
                  <a:schemeClr val="bg1"/>
                </a:solidFill>
                <a:latin typeface="Arial" panose="020B0604020202020204" pitchFamily="34" charset="0"/>
                <a:ea typeface="굴림" panose="020B0600000101010101" pitchFamily="34" charset="-127"/>
              </a:rPr>
              <a:t>Opthalmol</a:t>
            </a:r>
            <a:r>
              <a:rPr lang="en-NZ" altLang="ko-KR" sz="1100" dirty="0">
                <a:solidFill>
                  <a:schemeClr val="bg1"/>
                </a:solidFill>
                <a:latin typeface="Arial" panose="020B0604020202020204" pitchFamily="34" charset="0"/>
                <a:ea typeface="굴림" panose="020B0600000101010101" pitchFamily="34" charset="-127"/>
              </a:rPr>
              <a:t>; 2019;12:9-16. </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68</a:t>
            </a:fld>
            <a:endParaRPr lang="en-US"/>
          </a:p>
        </p:txBody>
      </p:sp>
    </p:spTree>
    <p:extLst>
      <p:ext uri="{BB962C8B-B14F-4D97-AF65-F5344CB8AC3E}">
        <p14:creationId xmlns:p14="http://schemas.microsoft.com/office/powerpoint/2010/main" val="16899993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ltLang="ko-KR" dirty="0">
                <a:solidFill>
                  <a:schemeClr val="bg1"/>
                </a:solidFill>
                <a:latin typeface="Arial" panose="020B0604020202020204" pitchFamily="34" charset="0"/>
                <a:ea typeface="굴림" panose="020B0600000101010101" pitchFamily="34" charset="-127"/>
              </a:rPr>
              <a:t>A retrospective analysis of the AGIS trial included 301 eyes (from 301 patients) that had not undergone more than one surgical intervention. </a:t>
            </a:r>
            <a:endParaRPr lang="en-NZ" altLang="ko-KR" baseline="30000" dirty="0">
              <a:solidFill>
                <a:schemeClr val="bg1"/>
              </a:solidFill>
              <a:latin typeface="Arial" panose="020B0604020202020204" pitchFamily="34" charset="0"/>
              <a:ea typeface="굴림" panose="020B0600000101010101" pitchFamily="34" charset="-127"/>
            </a:endParaRPr>
          </a:p>
          <a:p>
            <a:r>
              <a:rPr lang="en-NZ" altLang="ko-KR" dirty="0">
                <a:solidFill>
                  <a:schemeClr val="bg1"/>
                </a:solidFill>
                <a:latin typeface="Arial" panose="020B0604020202020204" pitchFamily="34" charset="0"/>
                <a:ea typeface="굴림" panose="020B0600000101010101" pitchFamily="34" charset="-127"/>
              </a:rPr>
              <a:t>Three factors were independently associated with a higher probability of VF progression: greater IOP fluctuation (p = 0.009), argon laser trabeculoplasty (</a:t>
            </a:r>
            <a:r>
              <a:rPr lang="en-NZ" altLang="en-US" dirty="0">
                <a:solidFill>
                  <a:schemeClr val="bg1"/>
                </a:solidFill>
                <a:latin typeface="Arial" panose="020B0604020202020204" pitchFamily="34" charset="0"/>
              </a:rPr>
              <a:t>p = 0.004) </a:t>
            </a:r>
            <a:r>
              <a:rPr lang="en-NZ" altLang="ko-KR" dirty="0">
                <a:solidFill>
                  <a:schemeClr val="bg1"/>
                </a:solidFill>
                <a:latin typeface="Arial" panose="020B0604020202020204" pitchFamily="34" charset="0"/>
                <a:ea typeface="굴림" panose="020B0600000101010101" pitchFamily="34" charset="-127"/>
              </a:rPr>
              <a:t>and older age (p = 0.05); mean IOP was of marginal statistical significance (p = 0.09). </a:t>
            </a:r>
          </a:p>
          <a:p>
            <a:r>
              <a:rPr lang="en-NZ" altLang="ko-KR" dirty="0">
                <a:solidFill>
                  <a:schemeClr val="bg1"/>
                </a:solidFill>
                <a:latin typeface="Arial" panose="020B0604020202020204" pitchFamily="34" charset="0"/>
                <a:ea typeface="굴림" panose="020B0600000101010101" pitchFamily="34" charset="-127"/>
              </a:rPr>
              <a:t>When the upper and lower </a:t>
            </a:r>
            <a:r>
              <a:rPr lang="en-NZ" altLang="ko-KR" dirty="0" err="1">
                <a:solidFill>
                  <a:schemeClr val="bg1"/>
                </a:solidFill>
                <a:latin typeface="Arial" panose="020B0604020202020204" pitchFamily="34" charset="0"/>
                <a:ea typeface="굴림" panose="020B0600000101010101" pitchFamily="34" charset="-127"/>
              </a:rPr>
              <a:t>tertiles</a:t>
            </a:r>
            <a:r>
              <a:rPr lang="en-NZ" altLang="ko-KR" dirty="0">
                <a:solidFill>
                  <a:schemeClr val="bg1"/>
                </a:solidFill>
                <a:latin typeface="Arial" panose="020B0604020202020204" pitchFamily="34" charset="0"/>
                <a:ea typeface="굴림" panose="020B0600000101010101" pitchFamily="34" charset="-127"/>
              </a:rPr>
              <a:t> of mean IOP were compared, IOP fluctuation was associated with VF progression in the group with low mean IOP (p = 0.002), but not those with high mean IOP. </a:t>
            </a:r>
          </a:p>
          <a:p>
            <a:endParaRPr lang="en-NZ" altLang="ko-KR" dirty="0">
              <a:solidFill>
                <a:schemeClr val="bg1"/>
              </a:solidFill>
              <a:latin typeface="Arial" panose="020B0604020202020204" pitchFamily="34" charset="0"/>
              <a:ea typeface="굴림" panose="020B0600000101010101" pitchFamily="34" charset="-127"/>
            </a:endParaRPr>
          </a:p>
          <a:p>
            <a:r>
              <a:rPr lang="en-NZ" altLang="ko-KR" b="1" dirty="0">
                <a:solidFill>
                  <a:schemeClr val="bg1"/>
                </a:solidFill>
                <a:latin typeface="Arial" panose="020B0604020202020204" pitchFamily="34" charset="0"/>
                <a:ea typeface="굴림" panose="020B0600000101010101" pitchFamily="34" charset="-127"/>
              </a:rPr>
              <a:t>Reference</a:t>
            </a:r>
            <a:endParaRPr lang="en-NZ" altLang="ko-KR" dirty="0">
              <a:solidFill>
                <a:schemeClr val="bg1"/>
              </a:solidFill>
              <a:latin typeface="Arial" panose="020B0604020202020204" pitchFamily="34" charset="0"/>
              <a:ea typeface="굴림" panose="020B0600000101010101" pitchFamily="34" charset="-127"/>
            </a:endParaRPr>
          </a:p>
          <a:p>
            <a:r>
              <a:rPr lang="en-NZ" altLang="ko-KR" sz="1100" dirty="0" err="1">
                <a:solidFill>
                  <a:schemeClr val="bg1"/>
                </a:solidFill>
                <a:latin typeface="Arial" panose="020B0604020202020204" pitchFamily="34" charset="0"/>
                <a:ea typeface="굴림" panose="020B0600000101010101" pitchFamily="34" charset="-127"/>
              </a:rPr>
              <a:t>Caprioli</a:t>
            </a:r>
            <a:r>
              <a:rPr lang="en-NZ" altLang="ko-KR" sz="1100" dirty="0">
                <a:solidFill>
                  <a:schemeClr val="bg1"/>
                </a:solidFill>
                <a:latin typeface="Arial" panose="020B0604020202020204" pitchFamily="34" charset="0"/>
                <a:ea typeface="굴림" panose="020B0600000101010101" pitchFamily="34" charset="-127"/>
              </a:rPr>
              <a:t> J, Coleman AL. Intraocular pressure fluctuation a risk factor for visual field progression at low intraocular pressures in the Advanced Glaucoma Intervention Study. </a:t>
            </a:r>
            <a:r>
              <a:rPr lang="en-NZ" altLang="ko-KR" sz="1100" i="1" dirty="0">
                <a:solidFill>
                  <a:schemeClr val="bg1"/>
                </a:solidFill>
                <a:latin typeface="Arial" panose="020B0604020202020204" pitchFamily="34" charset="0"/>
                <a:ea typeface="굴림" panose="020B0600000101010101" pitchFamily="34" charset="-127"/>
              </a:rPr>
              <a:t>Ophthalmology</a:t>
            </a:r>
            <a:r>
              <a:rPr lang="en-NZ" altLang="ko-KR" sz="1100" dirty="0">
                <a:solidFill>
                  <a:schemeClr val="bg1"/>
                </a:solidFill>
                <a:latin typeface="Arial" panose="020B0604020202020204" pitchFamily="34" charset="0"/>
                <a:ea typeface="굴림" panose="020B0600000101010101" pitchFamily="34" charset="-127"/>
              </a:rPr>
              <a:t> 2008; 115: 1123–1129.</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69</a:t>
            </a:fld>
            <a:endParaRPr lang="en-US"/>
          </a:p>
        </p:txBody>
      </p:sp>
    </p:spTree>
    <p:extLst>
      <p:ext uri="{BB962C8B-B14F-4D97-AF65-F5344CB8AC3E}">
        <p14:creationId xmlns:p14="http://schemas.microsoft.com/office/powerpoint/2010/main" val="2651921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solidFill>
                  <a:schemeClr val="bg1"/>
                </a:solidFill>
                <a:latin typeface="Arial" panose="020B0604020202020204" pitchFamily="34" charset="0"/>
                <a:ea typeface="굴림" panose="020B0600000101010101" pitchFamily="34" charset="-127"/>
              </a:rPr>
              <a:t>Lowering IOP by at least 20% to no more than 24 mmHg halved the risk of developing glaucoma in patients with OHT. </a:t>
            </a:r>
          </a:p>
          <a:p>
            <a:r>
              <a:rPr lang="en-US" altLang="ko-KR" dirty="0">
                <a:solidFill>
                  <a:schemeClr val="bg1"/>
                </a:solidFill>
                <a:latin typeface="Arial" panose="020B0604020202020204" pitchFamily="34" charset="0"/>
                <a:ea typeface="굴림" panose="020B0600000101010101" pitchFamily="34" charset="-127"/>
              </a:rPr>
              <a:t>By month 60, 4.4% of patients in the medical treatment group had demonstrated one of the POAG endpoints compared with 9.5% of patients in the observation group.</a:t>
            </a:r>
          </a:p>
          <a:p>
            <a:endParaRPr lang="en-US" altLang="ko-KR" dirty="0">
              <a:solidFill>
                <a:schemeClr val="bg1"/>
              </a:solidFill>
              <a:latin typeface="Arial" panose="020B0604020202020204" pitchFamily="34" charset="0"/>
              <a:ea typeface="굴림" panose="020B0600000101010101" pitchFamily="34" charset="-127"/>
            </a:endParaRPr>
          </a:p>
          <a:p>
            <a:r>
              <a:rPr lang="en-US" altLang="ko-KR" dirty="0">
                <a:solidFill>
                  <a:schemeClr val="bg1"/>
                </a:solidFill>
                <a:latin typeface="Arial" panose="020B0604020202020204" pitchFamily="34" charset="0"/>
                <a:ea typeface="굴림" panose="020B0600000101010101" pitchFamily="34" charset="-127"/>
              </a:rPr>
              <a:t>It should be noted that more than 50% of glaucoma cases were determined solely based on optic disc changes, as VF changes become apparent only after the disease has progressed to a moderate or advanced stage.</a:t>
            </a:r>
          </a:p>
          <a:p>
            <a:endParaRPr lang="en-US" altLang="ko-KR"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rPr>
              <a:t>Reference</a:t>
            </a:r>
          </a:p>
          <a:p>
            <a:r>
              <a:rPr lang="en-US" altLang="ko-KR" sz="1100" dirty="0" err="1">
                <a:solidFill>
                  <a:schemeClr val="bg1"/>
                </a:solidFill>
                <a:latin typeface="Arial" panose="020B0604020202020204" pitchFamily="34" charset="0"/>
                <a:ea typeface="굴림" panose="020B0600000101010101" pitchFamily="34" charset="-127"/>
              </a:rPr>
              <a:t>Kass</a:t>
            </a:r>
            <a:r>
              <a:rPr lang="en-US" altLang="ko-KR" sz="1100" dirty="0">
                <a:solidFill>
                  <a:schemeClr val="bg1"/>
                </a:solidFill>
                <a:latin typeface="Arial" panose="020B0604020202020204" pitchFamily="34" charset="0"/>
                <a:ea typeface="굴림" panose="020B0600000101010101" pitchFamily="34" charset="-127"/>
              </a:rPr>
              <a:t> MA, Heuer DK, Higginbotham EJ </a:t>
            </a:r>
            <a:r>
              <a:rPr lang="en-US" altLang="ko-KR" sz="1100" i="1" dirty="0">
                <a:solidFill>
                  <a:schemeClr val="bg1"/>
                </a:solidFill>
                <a:latin typeface="Arial" panose="020B0604020202020204" pitchFamily="34" charset="0"/>
                <a:ea typeface="굴림" panose="020B0600000101010101" pitchFamily="34" charset="-127"/>
              </a:rPr>
              <a:t>et al</a:t>
            </a:r>
            <a:r>
              <a:rPr lang="en-US" altLang="ko-KR" sz="1100" dirty="0">
                <a:solidFill>
                  <a:schemeClr val="bg1"/>
                </a:solidFill>
                <a:latin typeface="Arial" panose="020B0604020202020204" pitchFamily="34" charset="0"/>
                <a:ea typeface="굴림" panose="020B0600000101010101" pitchFamily="34" charset="-127"/>
              </a:rPr>
              <a:t>. The Ocular Hypertension Treatment Study: a randomized trial determines that topical ocular hypotensive </a:t>
            </a:r>
          </a:p>
          <a:p>
            <a:r>
              <a:rPr lang="en-US" altLang="ko-KR" sz="1100" dirty="0">
                <a:solidFill>
                  <a:schemeClr val="bg1"/>
                </a:solidFill>
                <a:latin typeface="Arial" panose="020B0604020202020204" pitchFamily="34" charset="0"/>
                <a:ea typeface="굴림" panose="020B0600000101010101" pitchFamily="34" charset="-127"/>
              </a:rPr>
              <a:t>medication delays or prevents the onset of primary open-angle glaucoma. </a:t>
            </a:r>
            <a:r>
              <a:rPr lang="en-US" altLang="ko-KR" sz="1100" i="1" dirty="0">
                <a:solidFill>
                  <a:schemeClr val="bg1"/>
                </a:solidFill>
                <a:latin typeface="Arial" panose="020B0604020202020204" pitchFamily="34" charset="0"/>
                <a:ea typeface="굴림" panose="020B0600000101010101" pitchFamily="34" charset="-127"/>
              </a:rPr>
              <a:t>Arch </a:t>
            </a:r>
            <a:r>
              <a:rPr lang="en-US" altLang="ko-KR" sz="1100" i="1" dirty="0" err="1">
                <a:solidFill>
                  <a:schemeClr val="bg1"/>
                </a:solidFill>
                <a:latin typeface="Arial" panose="020B0604020202020204" pitchFamily="34" charset="0"/>
                <a:ea typeface="굴림" panose="020B0600000101010101" pitchFamily="34" charset="-127"/>
              </a:rPr>
              <a:t>Ophthalmol</a:t>
            </a:r>
            <a:r>
              <a:rPr lang="en-US" altLang="ko-KR" sz="1100" dirty="0">
                <a:solidFill>
                  <a:schemeClr val="bg1"/>
                </a:solidFill>
                <a:latin typeface="Arial" panose="020B0604020202020204" pitchFamily="34" charset="0"/>
                <a:ea typeface="굴림" panose="020B0600000101010101" pitchFamily="34" charset="-127"/>
              </a:rPr>
              <a:t> 2002; 120: 701</a:t>
            </a:r>
            <a:r>
              <a:rPr lang="en-US" altLang="ko-KR" sz="1100" dirty="0">
                <a:solidFill>
                  <a:schemeClr val="bg1"/>
                </a:solidFill>
                <a:latin typeface="Arial" panose="020B0604020202020204" pitchFamily="34" charset="0"/>
                <a:ea typeface="굴림" panose="020B0600000101010101" pitchFamily="34" charset="-127"/>
                <a:cs typeface="Arial" panose="020B0604020202020204" pitchFamily="34" charset="0"/>
              </a:rPr>
              <a:t>–</a:t>
            </a:r>
            <a:r>
              <a:rPr lang="en-US" altLang="ko-KR" sz="1100" dirty="0">
                <a:solidFill>
                  <a:schemeClr val="bg1"/>
                </a:solidFill>
                <a:latin typeface="Arial" panose="020B0604020202020204" pitchFamily="34" charset="0"/>
                <a:ea typeface="굴림" panose="020B0600000101010101" pitchFamily="34" charset="-127"/>
              </a:rPr>
              <a:t>13</a:t>
            </a: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7</a:t>
            </a:fld>
            <a:endParaRPr lang="en-US"/>
          </a:p>
        </p:txBody>
      </p:sp>
    </p:spTree>
    <p:extLst>
      <p:ext uri="{BB962C8B-B14F-4D97-AF65-F5344CB8AC3E}">
        <p14:creationId xmlns:p14="http://schemas.microsoft.com/office/powerpoint/2010/main" val="30153049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ltLang="ko-KR" dirty="0">
                <a:solidFill>
                  <a:schemeClr val="bg1"/>
                </a:solidFill>
                <a:latin typeface="Arial" panose="020B0604020202020204" pitchFamily="34" charset="0"/>
                <a:ea typeface="굴림" panose="020B0600000101010101" pitchFamily="34" charset="-127"/>
              </a:rPr>
              <a:t>The Diagnostic Innovations in Glaucoma Study was an observational cohort study in individuals with OHT. This analysis included 252 eyes from 126 participants in the study. At baseline, eyes had elevated IOP, but normal visual fields and optic discs. </a:t>
            </a:r>
          </a:p>
          <a:p>
            <a:r>
              <a:rPr lang="en-NZ" altLang="ko-KR" dirty="0">
                <a:solidFill>
                  <a:schemeClr val="bg1"/>
                </a:solidFill>
                <a:latin typeface="Arial" panose="020B0604020202020204" pitchFamily="34" charset="0"/>
                <a:ea typeface="굴림" panose="020B0600000101010101" pitchFamily="34" charset="-127"/>
              </a:rPr>
              <a:t>Conversion to glaucoma was defined as the development of reproducible visual field loss or optic disc damage. All IOP measurements to the time of conversion were included and the IOP fluctuation was defined as the standard deviation of the available measurements.</a:t>
            </a:r>
          </a:p>
          <a:p>
            <a:r>
              <a:rPr lang="en-NZ" altLang="ko-KR" dirty="0">
                <a:solidFill>
                  <a:schemeClr val="bg1"/>
                </a:solidFill>
                <a:latin typeface="Arial" panose="020B0604020202020204" pitchFamily="34" charset="0"/>
                <a:ea typeface="굴림" panose="020B0600000101010101" pitchFamily="34" charset="-127"/>
              </a:rPr>
              <a:t>Forty eyes (16%) developed glaucoma. In a multivariate analysis, mean IOP during follow-up was a significant risk factor for progression (HR = 1.20 per 1 mmHg increase; 95% CI, 1.06</a:t>
            </a:r>
            <a:r>
              <a:rPr lang="en-NZ" altLang="en-US" dirty="0">
                <a:solidFill>
                  <a:schemeClr val="bg1"/>
                </a:solidFill>
                <a:latin typeface="Arial" panose="020B0604020202020204" pitchFamily="34" charset="0"/>
              </a:rPr>
              <a:t>–</a:t>
            </a:r>
            <a:r>
              <a:rPr lang="en-NZ" altLang="ko-KR" dirty="0">
                <a:solidFill>
                  <a:schemeClr val="bg1"/>
                </a:solidFill>
                <a:latin typeface="Arial" panose="020B0604020202020204" pitchFamily="34" charset="0"/>
                <a:ea typeface="굴림" panose="020B0600000101010101" pitchFamily="34" charset="-127"/>
              </a:rPr>
              <a:t>1.36; p = 0.005), whereas IOP fluctuation was not a risk factor (HR = 1.08 per 1 mmHg increase; 95% CI, 0.79</a:t>
            </a:r>
            <a:r>
              <a:rPr lang="en-NZ" altLang="en-US" dirty="0">
                <a:solidFill>
                  <a:schemeClr val="bg1"/>
                </a:solidFill>
                <a:latin typeface="Arial" panose="020B0604020202020204" pitchFamily="34" charset="0"/>
              </a:rPr>
              <a:t>–</a:t>
            </a:r>
            <a:r>
              <a:rPr lang="en-NZ" altLang="ko-KR" dirty="0">
                <a:solidFill>
                  <a:schemeClr val="bg1"/>
                </a:solidFill>
                <a:latin typeface="Arial" panose="020B0604020202020204" pitchFamily="34" charset="0"/>
                <a:ea typeface="굴림" panose="020B0600000101010101" pitchFamily="34" charset="-127"/>
              </a:rPr>
              <a:t>1.48; p = 0.620). The authors concluded that “Long-term IOP fluctuations do not appear to be significantly associated with the risk of developing glaucoma in untreated ocular hypertensive subjects.”</a:t>
            </a:r>
          </a:p>
          <a:p>
            <a:endParaRPr lang="en-NZ" altLang="ko-KR" dirty="0">
              <a:solidFill>
                <a:schemeClr val="bg1"/>
              </a:solidFill>
              <a:latin typeface="Arial" panose="020B0604020202020204" pitchFamily="34" charset="0"/>
              <a:ea typeface="굴림" panose="020B0600000101010101" pitchFamily="34" charset="-127"/>
            </a:endParaRPr>
          </a:p>
          <a:p>
            <a:r>
              <a:rPr lang="en-NZ" altLang="ko-KR" b="1" dirty="0">
                <a:solidFill>
                  <a:schemeClr val="bg1"/>
                </a:solidFill>
                <a:latin typeface="Arial" panose="020B0604020202020204" pitchFamily="34" charset="0"/>
                <a:ea typeface="굴림" panose="020B0600000101010101" pitchFamily="34" charset="-127"/>
              </a:rPr>
              <a:t>Reference</a:t>
            </a:r>
            <a:endParaRPr lang="en-NZ" altLang="ko-KR" dirty="0">
              <a:solidFill>
                <a:schemeClr val="bg1"/>
              </a:solidFill>
              <a:latin typeface="Arial" panose="020B0604020202020204" pitchFamily="34" charset="0"/>
              <a:ea typeface="굴림" panose="020B0600000101010101" pitchFamily="34" charset="-127"/>
            </a:endParaRPr>
          </a:p>
          <a:p>
            <a:r>
              <a:rPr lang="en-NZ" altLang="ko-KR" sz="1100" dirty="0">
                <a:solidFill>
                  <a:schemeClr val="bg1"/>
                </a:solidFill>
                <a:latin typeface="Arial" panose="020B0604020202020204" pitchFamily="34" charset="0"/>
                <a:ea typeface="굴림" panose="020B0600000101010101" pitchFamily="34" charset="-127"/>
              </a:rPr>
              <a:t>Medeiros FA, </a:t>
            </a:r>
            <a:r>
              <a:rPr lang="en-NZ" altLang="ko-KR" sz="1100" dirty="0" err="1">
                <a:solidFill>
                  <a:schemeClr val="bg1"/>
                </a:solidFill>
                <a:latin typeface="Arial" panose="020B0604020202020204" pitchFamily="34" charset="0"/>
                <a:ea typeface="굴림" panose="020B0600000101010101" pitchFamily="34" charset="-127"/>
              </a:rPr>
              <a:t>Weinreb</a:t>
            </a:r>
            <a:r>
              <a:rPr lang="en-NZ" altLang="ko-KR" sz="1100" dirty="0">
                <a:solidFill>
                  <a:schemeClr val="bg1"/>
                </a:solidFill>
                <a:latin typeface="Arial" panose="020B0604020202020204" pitchFamily="34" charset="0"/>
                <a:ea typeface="굴림" panose="020B0600000101010101" pitchFamily="34" charset="-127"/>
              </a:rPr>
              <a:t> RN, Zangwill LM </a:t>
            </a:r>
            <a:r>
              <a:rPr lang="en-NZ" altLang="ko-KR" sz="1100" i="1" dirty="0">
                <a:solidFill>
                  <a:schemeClr val="bg1"/>
                </a:solidFill>
                <a:latin typeface="Arial" panose="020B0604020202020204" pitchFamily="34" charset="0"/>
                <a:ea typeface="굴림" panose="020B0600000101010101" pitchFamily="34" charset="-127"/>
              </a:rPr>
              <a:t>et al</a:t>
            </a:r>
            <a:r>
              <a:rPr lang="en-NZ" altLang="ko-KR" sz="1100" dirty="0">
                <a:solidFill>
                  <a:schemeClr val="bg1"/>
                </a:solidFill>
                <a:latin typeface="Arial" panose="020B0604020202020204" pitchFamily="34" charset="0"/>
                <a:ea typeface="굴림" panose="020B0600000101010101" pitchFamily="34" charset="-127"/>
              </a:rPr>
              <a:t>. Long-term intraocular pressure fluctuations and risk of conversion from ocular hypertension to glaucoma. </a:t>
            </a:r>
            <a:r>
              <a:rPr lang="en-NZ" altLang="ko-KR" sz="1100" i="1" dirty="0">
                <a:solidFill>
                  <a:schemeClr val="bg1"/>
                </a:solidFill>
                <a:latin typeface="Arial" panose="020B0604020202020204" pitchFamily="34" charset="0"/>
                <a:ea typeface="굴림" panose="020B0600000101010101" pitchFamily="34" charset="-127"/>
              </a:rPr>
              <a:t>Ophthalmology</a:t>
            </a:r>
            <a:r>
              <a:rPr lang="en-NZ" altLang="ko-KR" sz="1100" dirty="0">
                <a:solidFill>
                  <a:schemeClr val="bg1"/>
                </a:solidFill>
                <a:latin typeface="Arial" panose="020B0604020202020204" pitchFamily="34" charset="0"/>
                <a:ea typeface="굴림" panose="020B0600000101010101" pitchFamily="34" charset="-127"/>
              </a:rPr>
              <a:t> 2008; 115: 934–40.</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70</a:t>
            </a:fld>
            <a:endParaRPr lang="en-US"/>
          </a:p>
        </p:txBody>
      </p:sp>
    </p:spTree>
    <p:extLst>
      <p:ext uri="{BB962C8B-B14F-4D97-AF65-F5344CB8AC3E}">
        <p14:creationId xmlns:p14="http://schemas.microsoft.com/office/powerpoint/2010/main" val="21762727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ltLang="en-US" dirty="0">
                <a:solidFill>
                  <a:schemeClr val="bg1"/>
                </a:solidFill>
                <a:latin typeface="Arial" panose="020B0604020202020204" pitchFamily="34" charset="0"/>
              </a:rPr>
              <a:t>The WGA consensus on IOP states that there is currently insufficient evidence to support either 24h IOP fluctuation or IOP variation over periods longer than 24h, as a risk factor for glaucoma development and progression. Although IOP is more variable in eyes with glaucoma than in healthy eyes, IOP fluctuation (both 24h fluctuation and variation over longer periods) tends to be correlated with mean IOP, which is itself a significant risk factor for glaucoma development and progression.</a:t>
            </a:r>
          </a:p>
          <a:p>
            <a:endParaRPr lang="en-NZ" altLang="en-US" dirty="0">
              <a:solidFill>
                <a:schemeClr val="bg1"/>
              </a:solidFill>
              <a:latin typeface="Arial" panose="020B0604020202020204" pitchFamily="34" charset="0"/>
            </a:endParaRPr>
          </a:p>
          <a:p>
            <a:r>
              <a:rPr lang="en-NZ" altLang="en-US" dirty="0">
                <a:solidFill>
                  <a:schemeClr val="bg1"/>
                </a:solidFill>
                <a:latin typeface="Arial" panose="020B0604020202020204" pitchFamily="34" charset="0"/>
              </a:rPr>
              <a:t>WGA, World Glaucoma Association</a:t>
            </a:r>
          </a:p>
          <a:p>
            <a:endParaRPr lang="en-NZ" altLang="en-US" dirty="0">
              <a:solidFill>
                <a:schemeClr val="bg1"/>
              </a:solidFill>
              <a:latin typeface="Arial" panose="020B0604020202020204" pitchFamily="34" charset="0"/>
            </a:endParaRPr>
          </a:p>
          <a:p>
            <a:r>
              <a:rPr lang="en-NZ" altLang="en-US" sz="1100" b="1" dirty="0">
                <a:solidFill>
                  <a:schemeClr val="bg1"/>
                </a:solidFill>
                <a:latin typeface="Arial" panose="020B0604020202020204" pitchFamily="34" charset="0"/>
              </a:rPr>
              <a:t>Reference</a:t>
            </a:r>
          </a:p>
          <a:p>
            <a:r>
              <a:rPr lang="en-NZ" altLang="en-US" sz="1100" dirty="0">
                <a:solidFill>
                  <a:schemeClr val="bg1"/>
                </a:solidFill>
                <a:latin typeface="Arial" panose="020B0604020202020204" pitchFamily="34" charset="0"/>
              </a:rPr>
              <a:t>World Glaucoma Association. 4th Consensus Meeting: Intra-Ocular Pressure, held in Fort Lauderdale, Florida, USA on May 5, 2007.</a:t>
            </a:r>
          </a:p>
          <a:p>
            <a:r>
              <a:rPr lang="en-NZ" altLang="en-US" sz="1100" dirty="0">
                <a:solidFill>
                  <a:schemeClr val="bg1"/>
                </a:solidFill>
                <a:latin typeface="Arial" panose="020B0604020202020204" pitchFamily="34" charset="0"/>
              </a:rPr>
              <a:t>Available at: </a:t>
            </a:r>
            <a:r>
              <a:rPr lang="en-NZ" altLang="en-US" sz="1100" dirty="0" err="1">
                <a:solidFill>
                  <a:schemeClr val="bg1"/>
                </a:solidFill>
                <a:latin typeface="Arial" panose="020B0604020202020204" pitchFamily="34" charset="0"/>
              </a:rPr>
              <a:t>www.worldglaucoma.org</a:t>
            </a:r>
            <a:r>
              <a:rPr lang="en-NZ" altLang="en-US" sz="1100" dirty="0">
                <a:solidFill>
                  <a:schemeClr val="bg1"/>
                </a:solidFill>
                <a:latin typeface="Arial" panose="020B0604020202020204" pitchFamily="34" charset="0"/>
              </a:rPr>
              <a:t>/pages/Consensus/4/4thconsensus.php. Accessed: 1 February 2011.</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71</a:t>
            </a:fld>
            <a:endParaRPr lang="en-US"/>
          </a:p>
        </p:txBody>
      </p:sp>
    </p:spTree>
    <p:extLst>
      <p:ext uri="{BB962C8B-B14F-4D97-AF65-F5344CB8AC3E}">
        <p14:creationId xmlns:p14="http://schemas.microsoft.com/office/powerpoint/2010/main" val="22450711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solidFill>
                  <a:schemeClr val="bg1"/>
                </a:solidFill>
                <a:latin typeface="Arial" panose="020B0604020202020204" pitchFamily="34" charset="0"/>
                <a:ea typeface="굴림" panose="020B0600000101010101" pitchFamily="34" charset="-127"/>
              </a:rPr>
              <a:t>Much of glaucoma damage is dependent on IOP and is, therefore, preventable. </a:t>
            </a:r>
          </a:p>
          <a:p>
            <a:r>
              <a:rPr lang="en-US" altLang="ko-KR" i="1" dirty="0" err="1">
                <a:solidFill>
                  <a:schemeClr val="bg1"/>
                </a:solidFill>
                <a:latin typeface="Arial" panose="020B0604020202020204" pitchFamily="34" charset="0"/>
                <a:ea typeface="굴림" panose="020B0600000101010101" pitchFamily="34" charset="-127"/>
              </a:rPr>
              <a:t>Emphasise</a:t>
            </a:r>
            <a:r>
              <a:rPr lang="en-US" altLang="ko-KR" i="1" dirty="0">
                <a:solidFill>
                  <a:schemeClr val="bg1"/>
                </a:solidFill>
                <a:latin typeface="Arial" panose="020B0604020202020204" pitchFamily="34" charset="0"/>
                <a:ea typeface="굴림" panose="020B0600000101010101" pitchFamily="34" charset="-127"/>
              </a:rPr>
              <a:t> the importance of identifying and achieving a target IOP range for each patient that will halt the progression of glaucoma</a:t>
            </a:r>
            <a:r>
              <a:rPr lang="en-US" altLang="ko-KR" dirty="0">
                <a:solidFill>
                  <a:schemeClr val="bg1"/>
                </a:solidFill>
                <a:latin typeface="Arial" panose="020B0604020202020204" pitchFamily="34" charset="0"/>
                <a:ea typeface="굴림" panose="020B0600000101010101" pitchFamily="34" charset="-127"/>
              </a:rPr>
              <a:t>.</a:t>
            </a:r>
            <a:br>
              <a:rPr lang="en-US" altLang="ko-KR" dirty="0">
                <a:solidFill>
                  <a:schemeClr val="bg1"/>
                </a:solidFill>
                <a:latin typeface="Arial" panose="020B0604020202020204" pitchFamily="34" charset="0"/>
                <a:ea typeface="굴림" panose="020B0600000101010101" pitchFamily="34" charset="-127"/>
              </a:rPr>
            </a:br>
            <a:r>
              <a:rPr lang="en-US" altLang="ko-KR" dirty="0">
                <a:solidFill>
                  <a:schemeClr val="bg1"/>
                </a:solidFill>
                <a:latin typeface="Arial" panose="020B0604020202020204" pitchFamily="34" charset="0"/>
                <a:ea typeface="굴림" panose="020B0600000101010101" pitchFamily="34" charset="-127"/>
              </a:rPr>
              <a:t>The results from several large, </a:t>
            </a:r>
            <a:r>
              <a:rPr lang="en-US" altLang="ko-KR" dirty="0" err="1">
                <a:solidFill>
                  <a:schemeClr val="bg1"/>
                </a:solidFill>
                <a:latin typeface="Arial" panose="020B0604020202020204" pitchFamily="34" charset="0"/>
                <a:ea typeface="굴림" panose="020B0600000101010101" pitchFamily="34" charset="-127"/>
              </a:rPr>
              <a:t>randomised</a:t>
            </a:r>
            <a:r>
              <a:rPr lang="en-US" altLang="ko-KR" dirty="0">
                <a:solidFill>
                  <a:schemeClr val="bg1"/>
                </a:solidFill>
                <a:latin typeface="Arial" panose="020B0604020202020204" pitchFamily="34" charset="0"/>
                <a:ea typeface="굴림" panose="020B0600000101010101" pitchFamily="34" charset="-127"/>
              </a:rPr>
              <a:t> clinical trials have demonstrated that maintaining IOP at or below a target level reduces the risk of damage to the optic nerve.</a:t>
            </a:r>
          </a:p>
          <a:p>
            <a:r>
              <a:rPr lang="en-US" altLang="ko-KR" dirty="0">
                <a:solidFill>
                  <a:schemeClr val="bg1"/>
                </a:solidFill>
                <a:latin typeface="Arial" panose="020B0604020202020204" pitchFamily="34" charset="0"/>
                <a:ea typeface="굴림" panose="020B0600000101010101" pitchFamily="34" charset="-127"/>
              </a:rPr>
              <a:t>The target IOP range is different for each patient and there is no clear, scientifically defined IOP level below which an eye is safe from pressure-related damage. Because glaucoma is a complex disease, clinical judgment is important in establishing individual target IOP ranges for patients and reviewing these targets over time. Once</a:t>
            </a:r>
            <a:r>
              <a:rPr lang="en-AU" altLang="ko-KR" dirty="0">
                <a:solidFill>
                  <a:schemeClr val="bg1"/>
                </a:solidFill>
                <a:latin typeface="Arial" panose="020B0604020202020204" pitchFamily="34" charset="0"/>
                <a:ea typeface="굴림" panose="020B0600000101010101" pitchFamily="34" charset="-127"/>
              </a:rPr>
              <a:t> a target pressure </a:t>
            </a:r>
            <a:r>
              <a:rPr lang="en-US" altLang="ko-KR" dirty="0">
                <a:solidFill>
                  <a:schemeClr val="bg1"/>
                </a:solidFill>
                <a:latin typeface="Arial" panose="020B0604020202020204" pitchFamily="34" charset="0"/>
                <a:ea typeface="굴림" panose="020B0600000101010101" pitchFamily="34" charset="-127"/>
              </a:rPr>
              <a:t>is set</a:t>
            </a:r>
            <a:r>
              <a:rPr lang="en-AU" altLang="ko-KR" dirty="0">
                <a:solidFill>
                  <a:schemeClr val="bg1"/>
                </a:solidFill>
                <a:latin typeface="Arial" panose="020B0604020202020204" pitchFamily="34" charset="0"/>
                <a:ea typeface="굴림" panose="020B0600000101010101" pitchFamily="34" charset="-127"/>
              </a:rPr>
              <a:t>, </a:t>
            </a:r>
            <a:r>
              <a:rPr lang="en-US" altLang="ko-KR" dirty="0">
                <a:solidFill>
                  <a:schemeClr val="bg1"/>
                </a:solidFill>
                <a:latin typeface="Arial" panose="020B0604020202020204" pitchFamily="34" charset="0"/>
                <a:ea typeface="굴림" panose="020B0600000101010101" pitchFamily="34" charset="-127"/>
              </a:rPr>
              <a:t>appropriate </a:t>
            </a:r>
            <a:r>
              <a:rPr lang="en-AU" altLang="ko-KR" dirty="0">
                <a:solidFill>
                  <a:schemeClr val="bg1"/>
                </a:solidFill>
                <a:latin typeface="Arial" panose="020B0604020202020204" pitchFamily="34" charset="0"/>
                <a:ea typeface="굴림" panose="020B0600000101010101" pitchFamily="34" charset="-127"/>
              </a:rPr>
              <a:t>treatment can be selected</a:t>
            </a:r>
            <a:r>
              <a:rPr lang="en-US" altLang="ko-KR" dirty="0">
                <a:solidFill>
                  <a:schemeClr val="bg1"/>
                </a:solidFill>
                <a:latin typeface="Arial" panose="020B0604020202020204" pitchFamily="34" charset="0"/>
                <a:ea typeface="굴림" panose="020B0600000101010101" pitchFamily="34" charset="-127"/>
              </a:rPr>
              <a:t>. This </a:t>
            </a:r>
            <a:r>
              <a:rPr lang="en-AU" altLang="ko-KR" dirty="0">
                <a:solidFill>
                  <a:schemeClr val="bg1"/>
                </a:solidFill>
                <a:latin typeface="Arial" panose="020B0604020202020204" pitchFamily="34" charset="0"/>
                <a:ea typeface="굴림" panose="020B0600000101010101" pitchFamily="34" charset="-127"/>
              </a:rPr>
              <a:t>may include medical therapy, laser surgery</a:t>
            </a:r>
            <a:r>
              <a:rPr lang="en-US" altLang="ko-KR" dirty="0">
                <a:solidFill>
                  <a:schemeClr val="bg1"/>
                </a:solidFill>
                <a:latin typeface="Arial" panose="020B0604020202020204" pitchFamily="34" charset="0"/>
                <a:ea typeface="굴림" panose="020B0600000101010101" pitchFamily="34" charset="-127"/>
              </a:rPr>
              <a:t> </a:t>
            </a:r>
            <a:r>
              <a:rPr lang="en-AU" altLang="ko-KR" dirty="0">
                <a:solidFill>
                  <a:schemeClr val="bg1"/>
                </a:solidFill>
                <a:latin typeface="Arial" panose="020B0604020202020204" pitchFamily="34" charset="0"/>
                <a:ea typeface="굴림" panose="020B0600000101010101" pitchFamily="34" charset="-127"/>
              </a:rPr>
              <a:t>(ALT), and/or incisional surgery</a:t>
            </a:r>
            <a:r>
              <a:rPr lang="en-US" altLang="ko-KR" dirty="0">
                <a:solidFill>
                  <a:schemeClr val="bg1"/>
                </a:solidFill>
                <a:latin typeface="Arial" panose="020B0604020202020204" pitchFamily="34" charset="0"/>
                <a:ea typeface="굴림" panose="020B0600000101010101" pitchFamily="34" charset="-127"/>
              </a:rPr>
              <a:t> </a:t>
            </a:r>
            <a:r>
              <a:rPr lang="en-AU" altLang="ko-KR" dirty="0">
                <a:solidFill>
                  <a:schemeClr val="bg1"/>
                </a:solidFill>
                <a:latin typeface="Arial" panose="020B0604020202020204" pitchFamily="34" charset="0"/>
                <a:ea typeface="굴림" panose="020B0600000101010101" pitchFamily="34" charset="-127"/>
              </a:rPr>
              <a:t>(filtering surgery).</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72</a:t>
            </a:fld>
            <a:endParaRPr lang="en-US"/>
          </a:p>
        </p:txBody>
      </p:sp>
    </p:spTree>
    <p:extLst>
      <p:ext uri="{BB962C8B-B14F-4D97-AF65-F5344CB8AC3E}">
        <p14:creationId xmlns:p14="http://schemas.microsoft.com/office/powerpoint/2010/main" val="402989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ko-KR" dirty="0">
                <a:solidFill>
                  <a:schemeClr val="bg1"/>
                </a:solidFill>
                <a:latin typeface="Arial" panose="020B0604020202020204" pitchFamily="34" charset="0"/>
                <a:ea typeface="굴림" panose="020B0600000101010101" pitchFamily="34" charset="-127"/>
              </a:rPr>
              <a:t>Reproducible VF abnormalities or optic disc deterioration due to any cause </a:t>
            </a: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 </a:t>
            </a:r>
            <a:r>
              <a:rPr lang="en-AU" altLang="ko-KR" dirty="0">
                <a:solidFill>
                  <a:schemeClr val="bg1"/>
                </a:solidFill>
                <a:latin typeface="Arial" panose="020B0604020202020204" pitchFamily="34" charset="0"/>
                <a:ea typeface="굴림" panose="020B0600000101010101" pitchFamily="34" charset="-127"/>
              </a:rPr>
              <a:t>POAG, or other causes such as trauma, stroke, branch retinal vein occlusion, macular degeneration and testing artefacts – occurred in 137 patients in the control group and 81 patients in the medication group. The cumulative probability of developing a reproducible abnormality from any cause was significantly lower in the medication group (HR, 0.58; 95% CI, 0.44–0.76; p = 0.00008).</a:t>
            </a:r>
          </a:p>
          <a:p>
            <a:endParaRPr lang="en-AU" altLang="ko-KR" dirty="0">
              <a:solidFill>
                <a:schemeClr val="bg1"/>
              </a:solidFill>
              <a:latin typeface="Arial" panose="020B0604020202020204" pitchFamily="34" charset="0"/>
              <a:ea typeface="굴림" panose="020B0600000101010101" pitchFamily="34" charset="-127"/>
            </a:endParaRPr>
          </a:p>
          <a:p>
            <a:r>
              <a:rPr lang="en-AU" altLang="ko-KR" dirty="0">
                <a:solidFill>
                  <a:schemeClr val="bg1"/>
                </a:solidFill>
                <a:latin typeface="Arial" panose="020B0604020202020204" pitchFamily="34" charset="0"/>
                <a:ea typeface="굴림" panose="020B0600000101010101" pitchFamily="34" charset="-127"/>
              </a:rPr>
              <a:t>Patients treated with topical medical therapy reported no increase in ocular and systemic symptoms compared with the observation group in self-administered surveys, but clinicians reported significantly higher rates of ocular symptoms and symptoms affecting the skin, hair or nails among medical therapy recipients. There was a possible excess of serious psychiatric and genitourinary adverse events in the medical therapy group, although these differences were not statistically significant after correcting for multiple comparisons.</a:t>
            </a:r>
          </a:p>
          <a:p>
            <a:endParaRPr lang="en-US" altLang="ko-KR" dirty="0">
              <a:solidFill>
                <a:schemeClr val="bg1"/>
              </a:solidFill>
              <a:latin typeface="Arial" panose="020B0604020202020204" pitchFamily="34" charset="0"/>
              <a:ea typeface="굴림" panose="020B0600000101010101" pitchFamily="34" charset="-127"/>
            </a:endParaRPr>
          </a:p>
          <a:p>
            <a:r>
              <a:rPr lang="en-US" altLang="ko-KR" b="1" dirty="0">
                <a:solidFill>
                  <a:schemeClr val="bg1"/>
                </a:solidFill>
                <a:latin typeface="Arial" panose="020B0604020202020204" pitchFamily="34" charset="0"/>
                <a:ea typeface="굴림" panose="020B0600000101010101" pitchFamily="34" charset="-127"/>
              </a:rPr>
              <a:t>Reference</a:t>
            </a:r>
          </a:p>
          <a:p>
            <a:r>
              <a:rPr lang="en-US" altLang="ko-KR" sz="1100" dirty="0" err="1">
                <a:solidFill>
                  <a:schemeClr val="bg1"/>
                </a:solidFill>
                <a:latin typeface="Arial" panose="020B0604020202020204" pitchFamily="34" charset="0"/>
                <a:ea typeface="굴림" panose="020B0600000101010101" pitchFamily="34" charset="-127"/>
              </a:rPr>
              <a:t>Kass</a:t>
            </a:r>
            <a:r>
              <a:rPr lang="en-US" altLang="ko-KR" sz="1100" dirty="0">
                <a:solidFill>
                  <a:schemeClr val="bg1"/>
                </a:solidFill>
                <a:latin typeface="Arial" panose="020B0604020202020204" pitchFamily="34" charset="0"/>
                <a:ea typeface="굴림" panose="020B0600000101010101" pitchFamily="34" charset="-127"/>
              </a:rPr>
              <a:t> MA, Heuer DK, Higginbotham EJ </a:t>
            </a:r>
            <a:r>
              <a:rPr lang="en-US" altLang="ko-KR" sz="1100" i="1" dirty="0">
                <a:solidFill>
                  <a:schemeClr val="bg1"/>
                </a:solidFill>
                <a:latin typeface="Arial" panose="020B0604020202020204" pitchFamily="34" charset="0"/>
                <a:ea typeface="굴림" panose="020B0600000101010101" pitchFamily="34" charset="-127"/>
              </a:rPr>
              <a:t>et al</a:t>
            </a:r>
            <a:r>
              <a:rPr lang="en-US" altLang="ko-KR" sz="1100" dirty="0">
                <a:solidFill>
                  <a:schemeClr val="bg1"/>
                </a:solidFill>
                <a:latin typeface="Arial" panose="020B0604020202020204" pitchFamily="34" charset="0"/>
                <a:ea typeface="굴림" panose="020B0600000101010101" pitchFamily="34" charset="-127"/>
              </a:rPr>
              <a:t>. The Ocular Hypertension Treatment Study: a randomized trial determines that topical ocular </a:t>
            </a:r>
          </a:p>
          <a:p>
            <a:r>
              <a:rPr lang="en-US" altLang="ko-KR" sz="1100" dirty="0">
                <a:solidFill>
                  <a:schemeClr val="bg1"/>
                </a:solidFill>
                <a:latin typeface="Arial" panose="020B0604020202020204" pitchFamily="34" charset="0"/>
                <a:ea typeface="굴림" panose="020B0600000101010101" pitchFamily="34" charset="-127"/>
              </a:rPr>
              <a:t>hypotensive medication delays or prevents the onset of primary open-angle glaucoma. </a:t>
            </a:r>
            <a:r>
              <a:rPr lang="en-US" altLang="ko-KR" sz="1100" i="1" dirty="0">
                <a:solidFill>
                  <a:schemeClr val="bg1"/>
                </a:solidFill>
                <a:latin typeface="Arial" panose="020B0604020202020204" pitchFamily="34" charset="0"/>
                <a:ea typeface="굴림" panose="020B0600000101010101" pitchFamily="34" charset="-127"/>
              </a:rPr>
              <a:t>Arch </a:t>
            </a:r>
            <a:r>
              <a:rPr lang="en-US" altLang="ko-KR" sz="1100" i="1" dirty="0" err="1">
                <a:solidFill>
                  <a:schemeClr val="bg1"/>
                </a:solidFill>
                <a:latin typeface="Arial" panose="020B0604020202020204" pitchFamily="34" charset="0"/>
                <a:ea typeface="굴림" panose="020B0600000101010101" pitchFamily="34" charset="-127"/>
              </a:rPr>
              <a:t>Ophthalmol</a:t>
            </a:r>
            <a:r>
              <a:rPr lang="en-US" altLang="ko-KR" sz="1100" dirty="0">
                <a:solidFill>
                  <a:schemeClr val="bg1"/>
                </a:solidFill>
                <a:latin typeface="Arial" panose="020B0604020202020204" pitchFamily="34" charset="0"/>
                <a:ea typeface="굴림" panose="020B0600000101010101" pitchFamily="34" charset="-127"/>
              </a:rPr>
              <a:t> 2002; 120: 701–13.</a:t>
            </a:r>
            <a:endParaRPr lang="en-AU" altLang="ko-KR" sz="1100" dirty="0">
              <a:solidFill>
                <a:schemeClr val="bg1"/>
              </a:solidFill>
              <a:latin typeface="Arial" panose="020B0604020202020204" pitchFamily="34" charset="0"/>
              <a:ea typeface="굴림" panose="020B0600000101010101" pitchFamily="34" charset="-127"/>
            </a:endParaRP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8</a:t>
            </a:fld>
            <a:endParaRPr lang="en-US"/>
          </a:p>
        </p:txBody>
      </p:sp>
    </p:spTree>
    <p:extLst>
      <p:ext uri="{BB962C8B-B14F-4D97-AF65-F5344CB8AC3E}">
        <p14:creationId xmlns:p14="http://schemas.microsoft.com/office/powerpoint/2010/main" val="1611886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ko-KR" dirty="0">
                <a:solidFill>
                  <a:schemeClr val="bg1"/>
                </a:solidFill>
                <a:latin typeface="Arial" panose="020B0604020202020204" pitchFamily="34" charset="0"/>
                <a:ea typeface="굴림" panose="020B0600000101010101" pitchFamily="34" charset="-127"/>
              </a:rPr>
              <a:t>It is important not to draw these potential misinterpretations from the OHTS data.</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3B11480-9655-6B49-BFD2-3CBE88FC15E5}" type="slidenum">
              <a:rPr lang="en-US" smtClean="0"/>
              <a:t>9</a:t>
            </a:fld>
            <a:endParaRPr lang="en-US"/>
          </a:p>
        </p:txBody>
      </p:sp>
    </p:spTree>
    <p:extLst>
      <p:ext uri="{BB962C8B-B14F-4D97-AF65-F5344CB8AC3E}">
        <p14:creationId xmlns:p14="http://schemas.microsoft.com/office/powerpoint/2010/main" val="2829128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Cliquez et modifiez le titre</a:t>
            </a:r>
            <a:endParaRPr lang="en-US"/>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a:p>
        </p:txBody>
      </p:sp>
      <p:sp>
        <p:nvSpPr>
          <p:cNvPr id="4" name="Date Placeholder 3"/>
          <p:cNvSpPr>
            <a:spLocks noGrp="1"/>
          </p:cNvSpPr>
          <p:nvPr>
            <p:ph type="dt" sz="half" idx="10"/>
          </p:nvPr>
        </p:nvSpPr>
        <p:spPr/>
        <p:txBody>
          <a:bodyPr/>
          <a:lstStyle/>
          <a:p>
            <a:fld id="{45DF8F64-8123-EC44-89E9-7B6204D66564}" type="datetimeFigureOut">
              <a:rPr lang="fr-FR" smtClean="0"/>
              <a:t>25/03/2024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45DF8F64-8123-EC44-89E9-7B6204D66564}" type="datetimeFigureOut">
              <a:rPr lang="fr-FR" smtClean="0"/>
              <a:t>25/03/2024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Cliquez et modifiez le titre</a:t>
            </a:r>
            <a:endParaRPr lang="en-US"/>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DF8F64-8123-EC44-89E9-7B6204D66564}" type="datetimeFigureOut">
              <a:rPr lang="fr-FR" smtClean="0"/>
              <a:t>25/03/2024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45DF8F64-8123-EC44-89E9-7B6204D66564}" type="datetimeFigureOut">
              <a:rPr lang="fr-FR" smtClean="0"/>
              <a:t>25/03/2024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Cliquez et modifiez le titre</a:t>
            </a:r>
            <a:endParaRPr lang="en-US"/>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45DF8F64-8123-EC44-89E9-7B6204D66564}" type="datetimeFigureOut">
              <a:rPr lang="fr-FR" smtClean="0"/>
              <a:t>25/03/2024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7" name="Date Placeholder 2"/>
          <p:cNvSpPr>
            <a:spLocks noGrp="1"/>
          </p:cNvSpPr>
          <p:nvPr>
            <p:ph type="dt" sz="half" idx="10"/>
          </p:nvPr>
        </p:nvSpPr>
        <p:spPr/>
        <p:txBody>
          <a:bodyPr/>
          <a:lstStyle/>
          <a:p>
            <a:fld id="{45DF8F64-8123-EC44-89E9-7B6204D66564}" type="datetimeFigureOut">
              <a:rPr lang="fr-FR" smtClean="0"/>
              <a:t>25/03/2024</a:t>
            </a:fld>
            <a:endParaRPr lang="fr-FR"/>
          </a:p>
        </p:txBody>
      </p:sp>
      <p:sp>
        <p:nvSpPr>
          <p:cNvPr id="5" name="Footer Placeholder 3"/>
          <p:cNvSpPr>
            <a:spLocks noGrp="1"/>
          </p:cNvSpPr>
          <p:nvPr>
            <p:ph type="ftr" sz="quarter" idx="11"/>
          </p:nvPr>
        </p:nvSpPr>
        <p:spPr/>
        <p:txBody>
          <a:bodyPr/>
          <a:lstStyle/>
          <a:p>
            <a:endParaRPr lang="fr-FR"/>
          </a:p>
        </p:txBody>
      </p:sp>
      <p:sp>
        <p:nvSpPr>
          <p:cNvPr id="6" name="Slide Number Placeholder 4"/>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DF8F64-8123-EC44-89E9-7B6204D66564}" type="datetimeFigureOut">
              <a:rPr lang="fr-FR" smtClean="0"/>
              <a:t>25/03/2024</a:t>
            </a:fld>
            <a:endParaRPr lang="fr-FR"/>
          </a:p>
        </p:txBody>
      </p:sp>
      <p:sp>
        <p:nvSpPr>
          <p:cNvPr id="5" name="Footer Placeholder 2"/>
          <p:cNvSpPr>
            <a:spLocks noGrp="1"/>
          </p:cNvSpPr>
          <p:nvPr>
            <p:ph type="ftr" sz="quarter" idx="11"/>
          </p:nvPr>
        </p:nvSpPr>
        <p:spPr/>
        <p:txBody>
          <a:bodyPr/>
          <a:lstStyle/>
          <a:p>
            <a:endParaRPr lang="fr-FR"/>
          </a:p>
        </p:txBody>
      </p:sp>
      <p:sp>
        <p:nvSpPr>
          <p:cNvPr id="6" name="Slide Number Placeholder 3"/>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fr-FR"/>
              <a:t>Cliquez et modifiez le titre</a:t>
            </a:r>
            <a:endParaRPr lang="en-US"/>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Date Placeholder 4"/>
          <p:cNvSpPr>
            <a:spLocks noGrp="1"/>
          </p:cNvSpPr>
          <p:nvPr>
            <p:ph type="dt" sz="half" idx="10"/>
          </p:nvPr>
        </p:nvSpPr>
        <p:spPr/>
        <p:txBody>
          <a:bodyPr/>
          <a:lstStyle/>
          <a:p>
            <a:fld id="{45DF8F64-8123-EC44-89E9-7B6204D66564}" type="datetimeFigureOut">
              <a:rPr lang="fr-FR" smtClean="0"/>
              <a:t>25/03/2024</a:t>
            </a:fld>
            <a:endParaRPr lang="fr-FR"/>
          </a:p>
        </p:txBody>
      </p:sp>
      <p:sp>
        <p:nvSpPr>
          <p:cNvPr id="5" name="Footer Placeholder 5"/>
          <p:cNvSpPr>
            <a:spLocks noGrp="1"/>
          </p:cNvSpPr>
          <p:nvPr>
            <p:ph type="ftr" sz="quarter" idx="11"/>
          </p:nvPr>
        </p:nvSpPr>
        <p:spPr/>
        <p:txBody>
          <a:bodyPr/>
          <a:lstStyle/>
          <a:p>
            <a:endParaRPr lang="fr-FR"/>
          </a:p>
        </p:txBody>
      </p:sp>
      <p:sp>
        <p:nvSpPr>
          <p:cNvPr id="6" name="Slide Number Placeholder 6"/>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Cliquez et modifiez le titre</a:t>
            </a:r>
            <a:endParaRPr lang="en-US"/>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5DF8F64-8123-EC44-89E9-7B6204D66564}" type="datetimeFigureOut">
              <a:rPr lang="fr-FR" smtClean="0"/>
              <a:t>25/03/2024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Cliquez et modifiez le titre</a:t>
            </a:r>
            <a:endParaRPr lang="en-US"/>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5DF8F64-8123-EC44-89E9-7B6204D66564}" type="datetimeFigureOut">
              <a:rPr lang="fr-FR" smtClean="0"/>
              <a:t>25/03/2024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Cliquez et modifiez le titre</a:t>
            </a:r>
            <a:endParaRPr lang="en-US"/>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DF8F64-8123-EC44-89E9-7B6204D66564}" type="datetimeFigureOut">
              <a:rPr lang="fr-FR" smtClean="0"/>
              <a:t>25/03/2024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Cliquez et modifiez le titre</a:t>
            </a:r>
            <a:endParaRPr lang="en-US"/>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DF8F64-8123-EC44-89E9-7B6204D66564}" type="datetimeFigureOut">
              <a:rPr lang="fr-FR" smtClean="0"/>
              <a:t>25/03/2024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Cliquez et modifiez le titre</a:t>
            </a:r>
            <a:endParaRPr lang="en-US"/>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DF8F64-8123-EC44-89E9-7B6204D66564}" type="datetimeFigureOut">
              <a:rPr lang="fr-FR" smtClean="0"/>
              <a:t>25/03/2024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Cliquez et modifiez le titre</a:t>
            </a:r>
            <a:endParaRPr lang="en-US"/>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DF8F64-8123-EC44-89E9-7B6204D66564}" type="datetimeFigureOut">
              <a:rPr lang="fr-FR" smtClean="0"/>
              <a:t>25/03/2024</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Cliquez et modifiez le titre</a:t>
            </a:r>
            <a:endParaRPr lang="en-US"/>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DF8F64-8123-EC44-89E9-7B6204D66564}" type="datetimeFigureOut">
              <a:rPr lang="fr-FR" smtClean="0"/>
              <a:t>25/03/2024</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Vertical Text Placeholder 2"/>
          <p:cNvSpPr>
            <a:spLocks noGrp="1"/>
          </p:cNvSpPr>
          <p:nvPr>
            <p:ph type="body" orient="vert" idx="1"/>
          </p:nvPr>
        </p:nvSpPr>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45DF8F64-8123-EC44-89E9-7B6204D66564}" type="datetimeFigureOut">
              <a:rPr lang="fr-FR" smtClean="0"/>
              <a:t>25/03/2024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Cliquez et modifiez le titre</a:t>
            </a:r>
            <a:endParaRPr lang="en-US"/>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45DF8F64-8123-EC44-89E9-7B6204D66564}" type="datetimeFigureOut">
              <a:rPr lang="fr-FR" smtClean="0"/>
              <a:t>25/03/2024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3/25/24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3/25/24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3/25/24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3/25/24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
        <p:nvSpPr>
          <p:cNvPr id="8" name="TextBox 7">
            <a:extLst>
              <a:ext uri="{FF2B5EF4-FFF2-40B4-BE49-F238E27FC236}">
                <a16:creationId xmlns:a16="http://schemas.microsoft.com/office/drawing/2014/main" id="{71E565C9-EAE6-685E-A3E1-9F43CA622BD3}"/>
              </a:ext>
            </a:extLst>
          </p:cNvPr>
          <p:cNvSpPr txBox="1"/>
          <p:nvPr userDrawn="1">
            <p:extLst>
              <p:ext uri="{1162E1C5-73C7-4A58-AE30-91384D911F3F}">
                <p184:classification xmlns:p184="http://schemas.microsoft.com/office/powerpoint/2018/4/main" val="hdr"/>
              </p:ext>
            </p:extLst>
          </p:nvPr>
        </p:nvSpPr>
        <p:spPr>
          <a:xfrm>
            <a:off x="5759450" y="0"/>
            <a:ext cx="704850" cy="167640"/>
          </a:xfrm>
          <a:prstGeom prst="rect">
            <a:avLst/>
          </a:prstGeom>
        </p:spPr>
        <p:txBody>
          <a:bodyPr horzOverflow="overflow" lIns="0" tIns="0" rIns="0" bIns="0">
            <a:spAutoFit/>
          </a:bodyPr>
          <a:lstStyle/>
          <a:p>
            <a:pPr algn="l"/>
            <a:r>
              <a:rPr lang="en-US" sz="1100">
                <a:solidFill>
                  <a:srgbClr val="93979B"/>
                </a:solidFill>
                <a:latin typeface="Jost"/>
              </a:rPr>
              <a:t>Internal use</a:t>
            </a:r>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Cliquez et modifiez le titre</a:t>
            </a:r>
            <a:endParaRPr lang="en-US"/>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DF8F64-8123-EC44-89E9-7B6204D66564}" type="datetimeFigureOut">
              <a:rPr lang="fr-FR" smtClean="0"/>
              <a:t>25/03/2024</a:t>
            </a:fld>
            <a:endParaRPr lang="fr-F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5D94936-5021-2149-9EF9-B45BE8CE826C}" type="slidenum">
              <a:rPr lang="fr-FR" smtClean="0"/>
              <a:t>‹#›</a:t>
            </a:fld>
            <a:endParaRPr lang="fr-FR"/>
          </a:p>
        </p:txBody>
      </p:sp>
      <p:sp>
        <p:nvSpPr>
          <p:cNvPr id="12" name="TextBox 11">
            <a:extLst>
              <a:ext uri="{FF2B5EF4-FFF2-40B4-BE49-F238E27FC236}">
                <a16:creationId xmlns:a16="http://schemas.microsoft.com/office/drawing/2014/main" id="{D3731C64-347B-0D72-71DE-0F2C375A2936}"/>
              </a:ext>
            </a:extLst>
          </p:cNvPr>
          <p:cNvSpPr txBox="1"/>
          <p:nvPr userDrawn="1">
            <p:extLst>
              <p:ext uri="{1162E1C5-73C7-4A58-AE30-91384D911F3F}">
                <p184:classification xmlns:p184="http://schemas.microsoft.com/office/powerpoint/2018/4/main" val="hdr"/>
              </p:ext>
            </p:extLst>
          </p:nvPr>
        </p:nvSpPr>
        <p:spPr>
          <a:xfrm>
            <a:off x="5759450" y="0"/>
            <a:ext cx="704850" cy="167640"/>
          </a:xfrm>
          <a:prstGeom prst="rect">
            <a:avLst/>
          </a:prstGeom>
        </p:spPr>
        <p:txBody>
          <a:bodyPr horzOverflow="overflow" lIns="0" tIns="0" rIns="0" bIns="0">
            <a:spAutoFit/>
          </a:bodyPr>
          <a:lstStyle/>
          <a:p>
            <a:pPr algn="l"/>
            <a:r>
              <a:rPr lang="en-US" sz="1100">
                <a:solidFill>
                  <a:srgbClr val="93979B"/>
                </a:solidFill>
                <a:latin typeface="Jost"/>
              </a:rPr>
              <a:t>Internal use</a:t>
            </a:r>
          </a:p>
        </p:txBody>
      </p:sp>
    </p:spTree>
    <p:extLst>
      <p:ext uri="{BB962C8B-B14F-4D97-AF65-F5344CB8AC3E}">
        <p14:creationId xmlns:p14="http://schemas.microsoft.com/office/powerpoint/2010/main" val="604388262"/>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9.tiff"/><Relationship Id="rId5" Type="http://schemas.openxmlformats.org/officeDocument/2006/relationships/image" Target="../media/image8.pn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0.tiff"/><Relationship Id="rId5" Type="http://schemas.openxmlformats.org/officeDocument/2006/relationships/image" Target="../media/image8.pn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1.emf"/><Relationship Id="rId5" Type="http://schemas.openxmlformats.org/officeDocument/2006/relationships/image" Target="../media/image8.pn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chart" Target="../charts/chart1.xml"/><Relationship Id="rId5" Type="http://schemas.openxmlformats.org/officeDocument/2006/relationships/image" Target="../media/image8.png"/><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12.tiff"/><Relationship Id="rId5" Type="http://schemas.openxmlformats.org/officeDocument/2006/relationships/image" Target="../media/image8.png"/><Relationship Id="rId4" Type="http://schemas.openxmlformats.org/officeDocument/2006/relationships/image" Target="../media/image7.jpe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13.tiff"/><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5.xml"/><Relationship Id="rId1" Type="http://schemas.openxmlformats.org/officeDocument/2006/relationships/slideLayout" Target="../slideLayouts/slideLayout13.xml"/><Relationship Id="rId5" Type="http://schemas.openxmlformats.org/officeDocument/2006/relationships/image" Target="../media/image14.tiff"/><Relationship Id="rId4" Type="http://schemas.openxmlformats.org/officeDocument/2006/relationships/image" Target="../media/image8.png"/></Relationships>
</file>

<file path=ppt/slides/_rels/slide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TextBox 3">
            <a:extLst>
              <a:ext uri="{FF2B5EF4-FFF2-40B4-BE49-F238E27FC236}">
                <a16:creationId xmlns:a16="http://schemas.microsoft.com/office/drawing/2014/main" id="{FAC050BF-AEC6-4826-886E-AC0A6E18F2E2}"/>
              </a:ext>
            </a:extLst>
          </p:cNvPr>
          <p:cNvSpPr txBox="1"/>
          <p:nvPr/>
        </p:nvSpPr>
        <p:spPr>
          <a:xfrm>
            <a:off x="655319" y="1666616"/>
            <a:ext cx="11025191" cy="2167196"/>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50000"/>
              </a:lnSpc>
              <a:spcBef>
                <a:spcPts val="0"/>
              </a:spcBef>
              <a:spcAft>
                <a:spcPts val="0"/>
              </a:spcAft>
              <a:buClrTx/>
              <a:buSzTx/>
              <a:tabLst/>
              <a:defRPr/>
            </a:pPr>
            <a:endParaRPr lang="en-SG" sz="2000" b="0" i="0" u="none" strike="noStrike" kern="1200" cap="none" spc="0" normalizeH="0" baseline="0" noProof="0">
              <a:ln>
                <a:noFill/>
              </a:ln>
              <a:solidFill>
                <a:srgbClr val="002060"/>
              </a:solidFill>
              <a:effectLst/>
              <a:uLnTx/>
              <a:uFillTx/>
              <a:latin typeface="Gill Sans M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SG" sz="2000" b="0" i="0" u="none" strike="noStrike" kern="1200" cap="none" spc="0" normalizeH="0" baseline="0" noProof="0">
              <a:ln>
                <a:noFill/>
              </a:ln>
              <a:solidFill>
                <a:srgbClr val="002060"/>
              </a:solidFill>
              <a:effectLst/>
              <a:uLnTx/>
              <a:uFillTx/>
              <a:latin typeface="Gill Sans M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SG" sz="2000" b="0" i="0" u="none" strike="noStrike" kern="1200" cap="none" spc="0" normalizeH="0" baseline="0" noProof="0">
              <a:ln>
                <a:noFill/>
              </a:ln>
              <a:solidFill>
                <a:srgbClr val="002060"/>
              </a:solidFill>
              <a:effectLst/>
              <a:uLnTx/>
              <a:uFillTx/>
              <a:latin typeface="Gill Sans M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SG" sz="1400" b="0" i="0" u="none" strike="noStrike" kern="1200" cap="none" spc="0" normalizeH="0" baseline="0" noProof="0">
              <a:ln>
                <a:noFill/>
              </a:ln>
              <a:solidFill>
                <a:srgbClr val="002060"/>
              </a:solidFill>
              <a:effectLst/>
              <a:uLnTx/>
              <a:uFillTx/>
              <a:latin typeface="Gill Sans M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SG" sz="1800" b="0" i="0" u="none" strike="noStrike" kern="1200" cap="none" spc="0" normalizeH="0" baseline="0" noProof="0">
              <a:ln>
                <a:noFill/>
              </a:ln>
              <a:solidFill>
                <a:srgbClr val="002060"/>
              </a:solidFill>
              <a:effectLst/>
              <a:uLnTx/>
              <a:uFillTx/>
              <a:latin typeface="Gill Sans MT"/>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916185" y="3200400"/>
            <a:ext cx="1029267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ko-KR" sz="3600" b="1" dirty="0">
                <a:solidFill>
                  <a:schemeClr val="bg1"/>
                </a:solidFill>
                <a:latin typeface="Arial" panose="020B0604020202020204" pitchFamily="34" charset="0"/>
                <a:ea typeface="굴림" panose="020B0600000101010101" pitchFamily="34" charset="-127"/>
                <a:cs typeface="Arial" panose="020B0604020202020204" pitchFamily="34" charset="0"/>
              </a:rPr>
              <a:t>IOP TARGETS</a:t>
            </a:r>
          </a:p>
          <a:p>
            <a:pPr algn="ctr"/>
            <a:r>
              <a:rPr lang="en-US" altLang="ko-KR" sz="3600" b="1" dirty="0">
                <a:solidFill>
                  <a:schemeClr val="bg1"/>
                </a:solidFill>
                <a:latin typeface="Arial" panose="020B0604020202020204" pitchFamily="34" charset="0"/>
                <a:ea typeface="굴림" panose="020B0600000101010101" pitchFamily="34" charset="-127"/>
                <a:cs typeface="Arial" panose="020B0604020202020204" pitchFamily="34" charset="0"/>
              </a:rPr>
              <a:t>Part 2: Evidence from clinical trials</a:t>
            </a:r>
            <a:endParaRPr lang="en-AU" altLang="ko-KR" sz="3600" b="1" dirty="0">
              <a:solidFill>
                <a:schemeClr val="bg1"/>
              </a:solidFill>
              <a:latin typeface="Arial" panose="020B0604020202020204" pitchFamily="34" charset="0"/>
              <a:ea typeface="굴림" panose="020B0600000101010101" pitchFamily="34" charset="-127"/>
              <a:cs typeface="Arial" panose="020B0604020202020204" pitchFamily="34" charset="0"/>
            </a:endParaRPr>
          </a:p>
          <a:p>
            <a:pPr algn="ctr"/>
            <a:endParaRPr lang="en-US" sz="3600" dirty="0">
              <a:solidFill>
                <a:schemeClr val="bg1"/>
              </a:solidFill>
            </a:endParaRP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Tree>
    <p:extLst>
      <p:ext uri="{BB962C8B-B14F-4D97-AF65-F5344CB8AC3E}">
        <p14:creationId xmlns:p14="http://schemas.microsoft.com/office/powerpoint/2010/main" val="1299612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chemeClr val="bg1"/>
              </a:solidFill>
            </a:endParaRP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OHTS: </a:t>
            </a:r>
          </a:p>
          <a:p>
            <a:r>
              <a:rPr lang="en-US" altLang="ko-KR" sz="2000" b="1" dirty="0">
                <a:latin typeface="Arial" panose="020B0604020202020204" pitchFamily="34" charset="0"/>
                <a:ea typeface="굴림" panose="020B0600000101010101" pitchFamily="34" charset="-127"/>
                <a:cs typeface="Arial" panose="020B0604020202020204" pitchFamily="34" charset="0"/>
              </a:rPr>
              <a:t>SUMMARY</a:t>
            </a:r>
            <a:endParaRPr lang="en-US" sz="2000" b="1" dirty="0">
              <a:latin typeface="Arial" panose="020B0604020202020204" pitchFamily="34" charset="0"/>
              <a:cs typeface="Arial" panose="020B0604020202020204" pitchFamily="34" charset="0"/>
            </a:endParaRPr>
          </a:p>
        </p:txBody>
      </p:sp>
      <p:sp>
        <p:nvSpPr>
          <p:cNvPr id="204" name="Rectangle 3">
            <a:extLst>
              <a:ext uri="{FF2B5EF4-FFF2-40B4-BE49-F238E27FC236}">
                <a16:creationId xmlns:a16="http://schemas.microsoft.com/office/drawing/2014/main" id="{707044B1-52E4-194E-AEFB-89012FFF6250}"/>
              </a:ext>
            </a:extLst>
          </p:cNvPr>
          <p:cNvSpPr txBox="1">
            <a:spLocks noChangeArrowheads="1"/>
          </p:cNvSpPr>
          <p:nvPr/>
        </p:nvSpPr>
        <p:spPr>
          <a:xfrm>
            <a:off x="228973" y="1688374"/>
            <a:ext cx="10717701" cy="449707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Not every patient with OHT should be treated</a:t>
            </a:r>
          </a:p>
          <a:p>
            <a:pPr>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Offer treatment to OHT patients at moderate-to-high risk, taking into consideration:  </a:t>
            </a:r>
          </a:p>
          <a:p>
            <a:pPr lvl="1">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age</a:t>
            </a:r>
          </a:p>
          <a:p>
            <a:pPr lvl="1">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medical status</a:t>
            </a:r>
          </a:p>
          <a:p>
            <a:pPr lvl="1">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life expectancy</a:t>
            </a:r>
          </a:p>
          <a:p>
            <a:pPr lvl="1">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likely treatment benefit</a:t>
            </a:r>
          </a:p>
          <a:p>
            <a:pPr>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Consider corneal thickness in all patients with OHT or glaucoma</a:t>
            </a:r>
          </a:p>
          <a:p>
            <a:pPr>
              <a:lnSpc>
                <a:spcPct val="90000"/>
              </a:lnSpc>
            </a:pPr>
            <a:endPar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
        <p:nvSpPr>
          <p:cNvPr id="205" name="Text Box 4">
            <a:extLst>
              <a:ext uri="{FF2B5EF4-FFF2-40B4-BE49-F238E27FC236}">
                <a16:creationId xmlns:a16="http://schemas.microsoft.com/office/drawing/2014/main" id="{6DAA6A2E-7A44-074A-BE7E-F5D99291E3EC}"/>
              </a:ext>
            </a:extLst>
          </p:cNvPr>
          <p:cNvSpPr txBox="1">
            <a:spLocks noChangeArrowheads="1"/>
          </p:cNvSpPr>
          <p:nvPr/>
        </p:nvSpPr>
        <p:spPr bwMode="auto">
          <a:xfrm>
            <a:off x="6932614" y="6589714"/>
            <a:ext cx="36925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lnSpc>
                <a:spcPct val="80000"/>
              </a:lnSpc>
              <a:spcBef>
                <a:spcPct val="50000"/>
              </a:spcBef>
              <a:buClr>
                <a:srgbClr val="BDB7D7"/>
              </a:buClr>
            </a:pPr>
            <a:r>
              <a:rPr lang="en-US" altLang="ko-KR" sz="1200" dirty="0" err="1">
                <a:solidFill>
                  <a:schemeClr val="bg1"/>
                </a:solidFill>
                <a:latin typeface="Arial" panose="020B0604020202020204" pitchFamily="34" charset="0"/>
                <a:ea typeface="굴림" panose="020B0600000101010101" pitchFamily="34" charset="-127"/>
              </a:rPr>
              <a:t>Kass</a:t>
            </a:r>
            <a:r>
              <a:rPr lang="en-US" altLang="ko-KR" sz="1200" dirty="0">
                <a:solidFill>
                  <a:schemeClr val="bg1"/>
                </a:solidFill>
                <a:latin typeface="Arial" panose="020B0604020202020204" pitchFamily="34" charset="0"/>
                <a:ea typeface="굴림" panose="020B0600000101010101" pitchFamily="34" charset="-127"/>
              </a:rPr>
              <a:t> MA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Arch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2002; 120: 701–13.</a:t>
            </a:r>
            <a:endParaRPr lang="en-US" altLang="ko-KR" sz="1400" dirty="0">
              <a:solidFill>
                <a:schemeClr val="bg1"/>
              </a:solidFill>
              <a:latin typeface="Arial" panose="020B0604020202020204" pitchFamily="34" charset="0"/>
              <a:ea typeface="굴림" panose="020B0600000101010101" pitchFamily="34" charset="-127"/>
            </a:endParaRPr>
          </a:p>
        </p:txBody>
      </p:sp>
    </p:spTree>
    <p:extLst>
      <p:ext uri="{BB962C8B-B14F-4D97-AF65-F5344CB8AC3E}">
        <p14:creationId xmlns:p14="http://schemas.microsoft.com/office/powerpoint/2010/main" val="2244418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4" name="Rectangle 3">
            <a:extLst>
              <a:ext uri="{FF2B5EF4-FFF2-40B4-BE49-F238E27FC236}">
                <a16:creationId xmlns:a16="http://schemas.microsoft.com/office/drawing/2014/main" id="{696CF6DA-4F58-3640-8038-B7901FCC1412}"/>
              </a:ext>
            </a:extLst>
          </p:cNvPr>
          <p:cNvSpPr/>
          <p:nvPr/>
        </p:nvSpPr>
        <p:spPr>
          <a:xfrm>
            <a:off x="563012" y="88344"/>
            <a:ext cx="6781665" cy="584775"/>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EMGT</a:t>
            </a:r>
            <a:r>
              <a:rPr lang="en-US" sz="3200" b="1" dirty="0">
                <a:latin typeface="Arial" panose="020B0604020202020204" pitchFamily="34" charset="0"/>
                <a:cs typeface="Arial" panose="020B0604020202020204" pitchFamily="34" charset="0"/>
              </a:rPr>
              <a:t> : </a:t>
            </a:r>
            <a:r>
              <a:rPr lang="en-NZ" altLang="ko-KR" sz="2400" dirty="0">
                <a:latin typeface="Arial" panose="020B0604020202020204" pitchFamily="34" charset="0"/>
                <a:ea typeface="굴림" panose="020B0600000101010101" pitchFamily="34" charset="-127"/>
                <a:cs typeface="Arial" panose="020B0604020202020204" pitchFamily="34" charset="0"/>
              </a:rPr>
              <a:t>Early Manifest Glaucoma Trial Group</a:t>
            </a:r>
            <a:endParaRPr lang="en-US" sz="2400" b="1" dirty="0">
              <a:latin typeface="Arial" panose="020B0604020202020204" pitchFamily="34" charset="0"/>
              <a:cs typeface="Arial" panose="020B0604020202020204" pitchFamily="34" charset="0"/>
            </a:endParaRPr>
          </a:p>
        </p:txBody>
      </p:sp>
      <p:sp>
        <p:nvSpPr>
          <p:cNvPr id="17" name="Content Placeholder 4">
            <a:extLst>
              <a:ext uri="{FF2B5EF4-FFF2-40B4-BE49-F238E27FC236}">
                <a16:creationId xmlns:a16="http://schemas.microsoft.com/office/drawing/2014/main" id="{24A324D4-21AD-EF4A-B0A6-FC59152F3FA9}"/>
              </a:ext>
            </a:extLst>
          </p:cNvPr>
          <p:cNvSpPr txBox="1">
            <a:spLocks/>
          </p:cNvSpPr>
          <p:nvPr/>
        </p:nvSpPr>
        <p:spPr>
          <a:xfrm>
            <a:off x="644820" y="1856436"/>
            <a:ext cx="10301854" cy="348431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2400" b="1" dirty="0">
                <a:solidFill>
                  <a:schemeClr val="bg1"/>
                </a:solidFill>
                <a:latin typeface="Arial" panose="020B0604020202020204" pitchFamily="34" charset="0"/>
                <a:cs typeface="Arial" panose="020B0604020202020204" pitchFamily="34" charset="0"/>
              </a:rPr>
              <a:t>Aim of study: </a:t>
            </a:r>
          </a:p>
          <a:p>
            <a:r>
              <a:rPr lang="en-US" sz="2400" dirty="0">
                <a:solidFill>
                  <a:schemeClr val="bg1"/>
                </a:solidFill>
                <a:latin typeface="Arial" panose="020B0604020202020204" pitchFamily="34" charset="0"/>
                <a:cs typeface="Arial" panose="020B0604020202020204" pitchFamily="34" charset="0"/>
              </a:rPr>
              <a:t>To provide the results of the Early Manifest Glaucoma Trial, which compared the effect of immediately lowering the intraocular pressure (IOP), vs no treatment or later treatment, on the progression of newly detected open-angle glaucoma.</a:t>
            </a:r>
            <a:endParaRPr lang="en-US" sz="2400" dirty="0">
              <a:solidFill>
                <a:schemeClr val="accent4">
                  <a:lumMod val="60000"/>
                  <a:lumOff val="40000"/>
                </a:schemeClr>
              </a:solidFill>
              <a:latin typeface="Calibri" panose="020F0502020204030204" pitchFamily="34" charset="0"/>
              <a:cs typeface="Calibri" panose="020F0502020204030204" pitchFamily="34" charset="0"/>
            </a:endParaRPr>
          </a:p>
        </p:txBody>
      </p:sp>
      <p:sp>
        <p:nvSpPr>
          <p:cNvPr id="3" name="Text Box 57">
            <a:extLst>
              <a:ext uri="{FF2B5EF4-FFF2-40B4-BE49-F238E27FC236}">
                <a16:creationId xmlns:a16="http://schemas.microsoft.com/office/drawing/2014/main" id="{7365BB47-56F2-DF8F-8F72-D540C8C2F303}"/>
              </a:ext>
            </a:extLst>
          </p:cNvPr>
          <p:cNvSpPr txBox="1">
            <a:spLocks noChangeArrowheads="1"/>
          </p:cNvSpPr>
          <p:nvPr/>
        </p:nvSpPr>
        <p:spPr bwMode="auto">
          <a:xfrm>
            <a:off x="7019926" y="6559550"/>
            <a:ext cx="36052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r>
              <a:rPr lang="en-US" altLang="ko-KR" sz="1200" dirty="0" err="1">
                <a:solidFill>
                  <a:schemeClr val="bg1"/>
                </a:solidFill>
                <a:latin typeface="Arial" panose="020B0604020202020204" pitchFamily="34" charset="0"/>
                <a:ea typeface="굴림" panose="020B0600000101010101" pitchFamily="34" charset="-127"/>
              </a:rPr>
              <a:t>Heijl</a:t>
            </a:r>
            <a:r>
              <a:rPr lang="en-US" altLang="ko-KR" sz="1200" dirty="0">
                <a:solidFill>
                  <a:schemeClr val="bg1"/>
                </a:solidFill>
                <a:latin typeface="Arial" panose="020B0604020202020204" pitchFamily="34" charset="0"/>
                <a:ea typeface="굴림" panose="020B0600000101010101" pitchFamily="34" charset="-127"/>
              </a:rPr>
              <a:t> A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Arch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2002; 120: 1268–79.</a:t>
            </a:r>
          </a:p>
        </p:txBody>
      </p:sp>
    </p:spTree>
    <p:extLst>
      <p:ext uri="{BB962C8B-B14F-4D97-AF65-F5344CB8AC3E}">
        <p14:creationId xmlns:p14="http://schemas.microsoft.com/office/powerpoint/2010/main" val="3972201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6211950"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84426" y="826337"/>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5221353"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chemeClr val="bg1"/>
              </a:solidFill>
            </a:endParaRP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EMGT: </a:t>
            </a:r>
          </a:p>
          <a:p>
            <a:r>
              <a:rPr lang="en-US" altLang="ko-KR" sz="2000" b="1" dirty="0">
                <a:latin typeface="Arial" panose="020B0604020202020204" pitchFamily="34" charset="0"/>
                <a:ea typeface="굴림" panose="020B0600000101010101" pitchFamily="34" charset="-127"/>
                <a:cs typeface="Arial" panose="020B0604020202020204" pitchFamily="34" charset="0"/>
              </a:rPr>
              <a:t>Early treatment reduces and delays glaucoma progression</a:t>
            </a:r>
            <a:endParaRPr lang="en-US" sz="2000" b="1" dirty="0">
              <a:latin typeface="Arial" panose="020B0604020202020204" pitchFamily="34" charset="0"/>
              <a:cs typeface="Arial" panose="020B0604020202020204" pitchFamily="34" charset="0"/>
            </a:endParaRPr>
          </a:p>
        </p:txBody>
      </p:sp>
      <p:sp>
        <p:nvSpPr>
          <p:cNvPr id="12" name="Rectangle 3">
            <a:extLst>
              <a:ext uri="{FF2B5EF4-FFF2-40B4-BE49-F238E27FC236}">
                <a16:creationId xmlns:a16="http://schemas.microsoft.com/office/drawing/2014/main" id="{91FE328F-3D7F-C74C-989F-F7D7299D95CD}"/>
              </a:ext>
            </a:extLst>
          </p:cNvPr>
          <p:cNvSpPr txBox="1">
            <a:spLocks noChangeArrowheads="1"/>
          </p:cNvSpPr>
          <p:nvPr/>
        </p:nvSpPr>
        <p:spPr>
          <a:xfrm>
            <a:off x="487521" y="1423989"/>
            <a:ext cx="5971258" cy="38100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179388" indent="-166688">
              <a:lnSpc>
                <a:spcPct val="80000"/>
              </a:lnSpc>
              <a:spcBef>
                <a:spcPct val="30000"/>
              </a:spcBef>
              <a:buFont typeface="Wingdings 3" charset="2"/>
              <a:buNone/>
            </a:pPr>
            <a:r>
              <a:rPr lang="en-US" altLang="ko-KR" sz="2200" b="1" dirty="0">
                <a:solidFill>
                  <a:schemeClr val="bg1"/>
                </a:solidFill>
                <a:latin typeface="Arial" panose="020B0604020202020204" pitchFamily="34" charset="0"/>
                <a:ea typeface="굴림" panose="020B0600000101010101" pitchFamily="34" charset="-127"/>
                <a:cs typeface="Arial" panose="020B0604020202020204" pitchFamily="34" charset="0"/>
              </a:rPr>
              <a:t>255 patients with newly detected glaucoma</a:t>
            </a:r>
          </a:p>
          <a:p>
            <a:pPr marL="179388" indent="-166688">
              <a:lnSpc>
                <a:spcPct val="80000"/>
              </a:lnSpc>
              <a:spcBef>
                <a:spcPct val="30000"/>
              </a:spcBef>
            </a:pPr>
            <a:r>
              <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(ALT + medical treatment) </a:t>
            </a:r>
            <a:br>
              <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br>
            <a:r>
              <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versus observation</a:t>
            </a:r>
          </a:p>
          <a:p>
            <a:pPr marL="179388" indent="-166688">
              <a:lnSpc>
                <a:spcPct val="80000"/>
              </a:lnSpc>
              <a:spcBef>
                <a:spcPct val="30000"/>
              </a:spcBef>
              <a:buFont typeface="Wingdings 3" charset="2"/>
              <a:buNone/>
            </a:pPr>
            <a:r>
              <a:rPr lang="en-US" altLang="ko-KR" sz="2200" b="1" dirty="0">
                <a:solidFill>
                  <a:schemeClr val="bg1"/>
                </a:solidFill>
                <a:latin typeface="Arial" panose="020B0604020202020204" pitchFamily="34" charset="0"/>
                <a:ea typeface="굴림" panose="020B0600000101010101" pitchFamily="34" charset="-127"/>
                <a:cs typeface="Arial" panose="020B0604020202020204" pitchFamily="34" charset="0"/>
              </a:rPr>
              <a:t>Target IOP</a:t>
            </a:r>
          </a:p>
          <a:p>
            <a:pPr marL="179388" indent="-166688">
              <a:lnSpc>
                <a:spcPct val="80000"/>
              </a:lnSpc>
              <a:spcBef>
                <a:spcPct val="30000"/>
              </a:spcBef>
            </a:pPr>
            <a:r>
              <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No target set</a:t>
            </a:r>
          </a:p>
          <a:p>
            <a:pPr marL="179388" indent="-166688">
              <a:lnSpc>
                <a:spcPct val="80000"/>
              </a:lnSpc>
              <a:spcBef>
                <a:spcPct val="30000"/>
              </a:spcBef>
            </a:pPr>
            <a:r>
              <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Mean IOP decrease 25%</a:t>
            </a:r>
            <a:br>
              <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br>
            <a:r>
              <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(range 0–29%)</a:t>
            </a:r>
          </a:p>
          <a:p>
            <a:pPr marL="179388" indent="-166688">
              <a:lnSpc>
                <a:spcPct val="80000"/>
              </a:lnSpc>
              <a:spcBef>
                <a:spcPct val="30000"/>
              </a:spcBef>
              <a:buFont typeface="Wingdings 3" charset="2"/>
              <a:buNone/>
            </a:pPr>
            <a:r>
              <a:rPr lang="en-US" altLang="ko-KR" sz="2200" b="1" dirty="0">
                <a:solidFill>
                  <a:schemeClr val="bg1"/>
                </a:solidFill>
                <a:latin typeface="Arial" panose="020B0604020202020204" pitchFamily="34" charset="0"/>
                <a:ea typeface="굴림" panose="020B0600000101010101" pitchFamily="34" charset="-127"/>
                <a:cs typeface="Arial" panose="020B0604020202020204" pitchFamily="34" charset="0"/>
              </a:rPr>
              <a:t>Results</a:t>
            </a:r>
          </a:p>
          <a:p>
            <a:pPr marL="179388" indent="-166688">
              <a:lnSpc>
                <a:spcPct val="80000"/>
              </a:lnSpc>
              <a:spcBef>
                <a:spcPct val="30000"/>
              </a:spcBef>
            </a:pPr>
            <a:r>
              <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Disease progression in 45% of treated </a:t>
            </a:r>
            <a:r>
              <a:rPr lang="en-US" altLang="ko-KR" sz="2200" i="1" dirty="0">
                <a:solidFill>
                  <a:schemeClr val="bg1"/>
                </a:solidFill>
                <a:latin typeface="Arial" panose="020B0604020202020204" pitchFamily="34" charset="0"/>
                <a:ea typeface="굴림" panose="020B0600000101010101" pitchFamily="34" charset="-127"/>
                <a:cs typeface="Arial" panose="020B0604020202020204" pitchFamily="34" charset="0"/>
              </a:rPr>
              <a:t>vs </a:t>
            </a:r>
            <a:r>
              <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62% of untreated patients (p = 0.007)</a:t>
            </a:r>
          </a:p>
          <a:p>
            <a:pPr marL="179388" indent="-166688">
              <a:lnSpc>
                <a:spcPct val="80000"/>
              </a:lnSpc>
              <a:spcBef>
                <a:spcPct val="30000"/>
              </a:spcBef>
              <a:buFont typeface="Wingdings 3" charset="2"/>
              <a:buNone/>
            </a:pPr>
            <a:r>
              <a:rPr lang="en-US" altLang="ko-KR" sz="2200" b="1" dirty="0">
                <a:solidFill>
                  <a:schemeClr val="bg1"/>
                </a:solidFill>
                <a:latin typeface="Arial" panose="020B0604020202020204" pitchFamily="34" charset="0"/>
                <a:ea typeface="굴림" panose="020B0600000101010101" pitchFamily="34" charset="-127"/>
                <a:cs typeface="Arial" panose="020B0604020202020204" pitchFamily="34" charset="0"/>
              </a:rPr>
              <a:t>Conclusion</a:t>
            </a:r>
          </a:p>
          <a:p>
            <a:pPr marL="179388" indent="-166688">
              <a:lnSpc>
                <a:spcPct val="80000"/>
              </a:lnSpc>
              <a:spcBef>
                <a:spcPct val="30000"/>
              </a:spcBef>
            </a:pPr>
            <a:r>
              <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Treatment significantly delays disease progression</a:t>
            </a:r>
          </a:p>
        </p:txBody>
      </p:sp>
      <p:sp>
        <p:nvSpPr>
          <p:cNvPr id="14" name="Rectangle 5">
            <a:extLst>
              <a:ext uri="{FF2B5EF4-FFF2-40B4-BE49-F238E27FC236}">
                <a16:creationId xmlns:a16="http://schemas.microsoft.com/office/drawing/2014/main" id="{18CA1237-512C-CA4C-A422-204EB6E26F47}"/>
              </a:ext>
            </a:extLst>
          </p:cNvPr>
          <p:cNvSpPr>
            <a:spLocks noChangeArrowheads="1"/>
          </p:cNvSpPr>
          <p:nvPr/>
        </p:nvSpPr>
        <p:spPr bwMode="auto">
          <a:xfrm rot="16200000">
            <a:off x="4987991" y="3713163"/>
            <a:ext cx="2771775"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600" dirty="0">
                <a:solidFill>
                  <a:schemeClr val="bg1"/>
                </a:solidFill>
                <a:latin typeface="Arial" panose="020B0604020202020204" pitchFamily="34" charset="0"/>
                <a:ea typeface="굴림" panose="020B0600000101010101" pitchFamily="34" charset="-127"/>
              </a:rPr>
              <a:t>Incidence of progression (%)</a:t>
            </a:r>
          </a:p>
        </p:txBody>
      </p:sp>
      <p:sp>
        <p:nvSpPr>
          <p:cNvPr id="15" name="Rectangle 6">
            <a:extLst>
              <a:ext uri="{FF2B5EF4-FFF2-40B4-BE49-F238E27FC236}">
                <a16:creationId xmlns:a16="http://schemas.microsoft.com/office/drawing/2014/main" id="{4384FFA6-E369-8346-B3AA-0A14D596EB50}"/>
              </a:ext>
            </a:extLst>
          </p:cNvPr>
          <p:cNvSpPr>
            <a:spLocks noChangeArrowheads="1"/>
          </p:cNvSpPr>
          <p:nvPr/>
        </p:nvSpPr>
        <p:spPr bwMode="auto">
          <a:xfrm>
            <a:off x="7008879" y="2263776"/>
            <a:ext cx="3763963" cy="32369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16" name="Rectangle 8">
            <a:extLst>
              <a:ext uri="{FF2B5EF4-FFF2-40B4-BE49-F238E27FC236}">
                <a16:creationId xmlns:a16="http://schemas.microsoft.com/office/drawing/2014/main" id="{F12ED7D8-EF6F-0C4E-9C3C-EE69632B8F0A}"/>
              </a:ext>
            </a:extLst>
          </p:cNvPr>
          <p:cNvSpPr>
            <a:spLocks noChangeArrowheads="1"/>
          </p:cNvSpPr>
          <p:nvPr/>
        </p:nvSpPr>
        <p:spPr bwMode="auto">
          <a:xfrm>
            <a:off x="9491729" y="4316413"/>
            <a:ext cx="669925" cy="11112"/>
          </a:xfrm>
          <a:prstGeom prst="rect">
            <a:avLst/>
          </a:prstGeom>
          <a:solidFill>
            <a:srgbClr val="E18600"/>
          </a:solidFill>
          <a:ln w="9525">
            <a:solidFill>
              <a:schemeClr val="bg1"/>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17" name="Rectangle 9">
            <a:extLst>
              <a:ext uri="{FF2B5EF4-FFF2-40B4-BE49-F238E27FC236}">
                <a16:creationId xmlns:a16="http://schemas.microsoft.com/office/drawing/2014/main" id="{E8BDF58A-4C5E-404F-B452-6D1DEB1B2625}"/>
              </a:ext>
            </a:extLst>
          </p:cNvPr>
          <p:cNvSpPr>
            <a:spLocks noChangeArrowheads="1"/>
          </p:cNvSpPr>
          <p:nvPr/>
        </p:nvSpPr>
        <p:spPr bwMode="auto">
          <a:xfrm>
            <a:off x="9491729" y="5040313"/>
            <a:ext cx="669925" cy="11112"/>
          </a:xfrm>
          <a:prstGeom prst="rect">
            <a:avLst/>
          </a:prstGeom>
          <a:solidFill>
            <a:srgbClr val="834E00"/>
          </a:solidFill>
          <a:ln w="9525">
            <a:solidFill>
              <a:schemeClr val="bg1"/>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18" name="Rectangle 10">
            <a:extLst>
              <a:ext uri="{FF2B5EF4-FFF2-40B4-BE49-F238E27FC236}">
                <a16:creationId xmlns:a16="http://schemas.microsoft.com/office/drawing/2014/main" id="{08036E6F-78D5-5547-94C3-E824B3B82A4D}"/>
              </a:ext>
            </a:extLst>
          </p:cNvPr>
          <p:cNvSpPr>
            <a:spLocks noChangeArrowheads="1"/>
          </p:cNvSpPr>
          <p:nvPr/>
        </p:nvSpPr>
        <p:spPr bwMode="auto">
          <a:xfrm>
            <a:off x="9491729" y="5180014"/>
            <a:ext cx="669925" cy="9525"/>
          </a:xfrm>
          <a:prstGeom prst="rect">
            <a:avLst/>
          </a:prstGeom>
          <a:solidFill>
            <a:srgbClr val="734500"/>
          </a:solidFill>
          <a:ln w="9525">
            <a:solidFill>
              <a:schemeClr val="bg1"/>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19" name="Line 11">
            <a:extLst>
              <a:ext uri="{FF2B5EF4-FFF2-40B4-BE49-F238E27FC236}">
                <a16:creationId xmlns:a16="http://schemas.microsoft.com/office/drawing/2014/main" id="{E8D289A4-399A-C644-A3A0-00789AC5E93E}"/>
              </a:ext>
            </a:extLst>
          </p:cNvPr>
          <p:cNvSpPr>
            <a:spLocks noChangeShapeType="1"/>
          </p:cNvSpPr>
          <p:nvPr/>
        </p:nvSpPr>
        <p:spPr bwMode="auto">
          <a:xfrm>
            <a:off x="7008878" y="2263776"/>
            <a:ext cx="1588" cy="3236913"/>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0" name="Line 12">
            <a:extLst>
              <a:ext uri="{FF2B5EF4-FFF2-40B4-BE49-F238E27FC236}">
                <a16:creationId xmlns:a16="http://schemas.microsoft.com/office/drawing/2014/main" id="{CA123B36-72A6-DF40-B9AF-736C7D5D6AFF}"/>
              </a:ext>
            </a:extLst>
          </p:cNvPr>
          <p:cNvSpPr>
            <a:spLocks noChangeShapeType="1"/>
          </p:cNvSpPr>
          <p:nvPr/>
        </p:nvSpPr>
        <p:spPr bwMode="auto">
          <a:xfrm>
            <a:off x="6948554" y="5500689"/>
            <a:ext cx="60325" cy="1587"/>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1" name="Line 13">
            <a:extLst>
              <a:ext uri="{FF2B5EF4-FFF2-40B4-BE49-F238E27FC236}">
                <a16:creationId xmlns:a16="http://schemas.microsoft.com/office/drawing/2014/main" id="{7FBFBFAC-1BEA-644D-92B1-D5ACDA7FB77A}"/>
              </a:ext>
            </a:extLst>
          </p:cNvPr>
          <p:cNvSpPr>
            <a:spLocks noChangeShapeType="1"/>
          </p:cNvSpPr>
          <p:nvPr/>
        </p:nvSpPr>
        <p:spPr bwMode="auto">
          <a:xfrm>
            <a:off x="6948554" y="5095875"/>
            <a:ext cx="60325" cy="1588"/>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2" name="Line 14">
            <a:extLst>
              <a:ext uri="{FF2B5EF4-FFF2-40B4-BE49-F238E27FC236}">
                <a16:creationId xmlns:a16="http://schemas.microsoft.com/office/drawing/2014/main" id="{EBC81D43-B245-E348-BE44-D6AB5FACA167}"/>
              </a:ext>
            </a:extLst>
          </p:cNvPr>
          <p:cNvSpPr>
            <a:spLocks noChangeShapeType="1"/>
          </p:cNvSpPr>
          <p:nvPr/>
        </p:nvSpPr>
        <p:spPr bwMode="auto">
          <a:xfrm>
            <a:off x="6948554" y="4691064"/>
            <a:ext cx="60325" cy="1587"/>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3" name="Line 15">
            <a:extLst>
              <a:ext uri="{FF2B5EF4-FFF2-40B4-BE49-F238E27FC236}">
                <a16:creationId xmlns:a16="http://schemas.microsoft.com/office/drawing/2014/main" id="{22EE4481-9389-1040-977D-C1C49D711F4D}"/>
              </a:ext>
            </a:extLst>
          </p:cNvPr>
          <p:cNvSpPr>
            <a:spLocks noChangeShapeType="1"/>
          </p:cNvSpPr>
          <p:nvPr/>
        </p:nvSpPr>
        <p:spPr bwMode="auto">
          <a:xfrm>
            <a:off x="6948554" y="4286250"/>
            <a:ext cx="60325" cy="1588"/>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4" name="Line 16">
            <a:extLst>
              <a:ext uri="{FF2B5EF4-FFF2-40B4-BE49-F238E27FC236}">
                <a16:creationId xmlns:a16="http://schemas.microsoft.com/office/drawing/2014/main" id="{D9A0B1E5-BC70-3147-A46C-007033585034}"/>
              </a:ext>
            </a:extLst>
          </p:cNvPr>
          <p:cNvSpPr>
            <a:spLocks noChangeShapeType="1"/>
          </p:cNvSpPr>
          <p:nvPr/>
        </p:nvSpPr>
        <p:spPr bwMode="auto">
          <a:xfrm>
            <a:off x="6948554" y="3881439"/>
            <a:ext cx="60325" cy="1587"/>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5" name="Line 17">
            <a:extLst>
              <a:ext uri="{FF2B5EF4-FFF2-40B4-BE49-F238E27FC236}">
                <a16:creationId xmlns:a16="http://schemas.microsoft.com/office/drawing/2014/main" id="{0C93274C-0D0F-1C4C-B0D9-E1526C4C557C}"/>
              </a:ext>
            </a:extLst>
          </p:cNvPr>
          <p:cNvSpPr>
            <a:spLocks noChangeShapeType="1"/>
          </p:cNvSpPr>
          <p:nvPr/>
        </p:nvSpPr>
        <p:spPr bwMode="auto">
          <a:xfrm>
            <a:off x="6948554" y="3476625"/>
            <a:ext cx="60325" cy="1588"/>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6" name="Line 18">
            <a:extLst>
              <a:ext uri="{FF2B5EF4-FFF2-40B4-BE49-F238E27FC236}">
                <a16:creationId xmlns:a16="http://schemas.microsoft.com/office/drawing/2014/main" id="{1B560BE9-8D42-314F-A703-9F684D0CDD26}"/>
              </a:ext>
            </a:extLst>
          </p:cNvPr>
          <p:cNvSpPr>
            <a:spLocks noChangeShapeType="1"/>
          </p:cNvSpPr>
          <p:nvPr/>
        </p:nvSpPr>
        <p:spPr bwMode="auto">
          <a:xfrm>
            <a:off x="6948554" y="3071814"/>
            <a:ext cx="60325" cy="1587"/>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7" name="Line 19">
            <a:extLst>
              <a:ext uri="{FF2B5EF4-FFF2-40B4-BE49-F238E27FC236}">
                <a16:creationId xmlns:a16="http://schemas.microsoft.com/office/drawing/2014/main" id="{8EEE8C67-76E4-CF4C-ADEF-7E55C1EB5BDE}"/>
              </a:ext>
            </a:extLst>
          </p:cNvPr>
          <p:cNvSpPr>
            <a:spLocks noChangeShapeType="1"/>
          </p:cNvSpPr>
          <p:nvPr/>
        </p:nvSpPr>
        <p:spPr bwMode="auto">
          <a:xfrm>
            <a:off x="6948554" y="2668589"/>
            <a:ext cx="60325" cy="1587"/>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8" name="Line 20">
            <a:extLst>
              <a:ext uri="{FF2B5EF4-FFF2-40B4-BE49-F238E27FC236}">
                <a16:creationId xmlns:a16="http://schemas.microsoft.com/office/drawing/2014/main" id="{3F0419EA-DAD3-C04B-8511-7F5EB49A57CD}"/>
              </a:ext>
            </a:extLst>
          </p:cNvPr>
          <p:cNvSpPr>
            <a:spLocks noChangeShapeType="1"/>
          </p:cNvSpPr>
          <p:nvPr/>
        </p:nvSpPr>
        <p:spPr bwMode="auto">
          <a:xfrm>
            <a:off x="6948554" y="2263775"/>
            <a:ext cx="60325" cy="1588"/>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 name="Line 21">
            <a:extLst>
              <a:ext uri="{FF2B5EF4-FFF2-40B4-BE49-F238E27FC236}">
                <a16:creationId xmlns:a16="http://schemas.microsoft.com/office/drawing/2014/main" id="{C720B49B-6F81-E747-B3C6-398E1E02BBB2}"/>
              </a:ext>
            </a:extLst>
          </p:cNvPr>
          <p:cNvSpPr>
            <a:spLocks noChangeShapeType="1"/>
          </p:cNvSpPr>
          <p:nvPr/>
        </p:nvSpPr>
        <p:spPr bwMode="auto">
          <a:xfrm>
            <a:off x="7008879" y="5500689"/>
            <a:ext cx="3763963" cy="1587"/>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 name="Line 22">
            <a:extLst>
              <a:ext uri="{FF2B5EF4-FFF2-40B4-BE49-F238E27FC236}">
                <a16:creationId xmlns:a16="http://schemas.microsoft.com/office/drawing/2014/main" id="{93F1A36D-E155-7E4F-B89C-699564688E89}"/>
              </a:ext>
            </a:extLst>
          </p:cNvPr>
          <p:cNvSpPr>
            <a:spLocks noChangeShapeType="1"/>
          </p:cNvSpPr>
          <p:nvPr/>
        </p:nvSpPr>
        <p:spPr bwMode="auto">
          <a:xfrm flipV="1">
            <a:off x="7008878" y="5500688"/>
            <a:ext cx="1588" cy="93662"/>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 name="Line 23">
            <a:extLst>
              <a:ext uri="{FF2B5EF4-FFF2-40B4-BE49-F238E27FC236}">
                <a16:creationId xmlns:a16="http://schemas.microsoft.com/office/drawing/2014/main" id="{AABD50EB-3292-3C40-8ADC-5BDC4CC516D9}"/>
              </a:ext>
            </a:extLst>
          </p:cNvPr>
          <p:cNvSpPr>
            <a:spLocks noChangeShapeType="1"/>
          </p:cNvSpPr>
          <p:nvPr/>
        </p:nvSpPr>
        <p:spPr bwMode="auto">
          <a:xfrm flipV="1">
            <a:off x="8894828" y="5500688"/>
            <a:ext cx="1588" cy="93662"/>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 name="Line 24">
            <a:extLst>
              <a:ext uri="{FF2B5EF4-FFF2-40B4-BE49-F238E27FC236}">
                <a16:creationId xmlns:a16="http://schemas.microsoft.com/office/drawing/2014/main" id="{CAB80EF5-A20A-3F4D-B65F-777232695A83}"/>
              </a:ext>
            </a:extLst>
          </p:cNvPr>
          <p:cNvSpPr>
            <a:spLocks noChangeShapeType="1"/>
          </p:cNvSpPr>
          <p:nvPr/>
        </p:nvSpPr>
        <p:spPr bwMode="auto">
          <a:xfrm flipV="1">
            <a:off x="10772842" y="5500688"/>
            <a:ext cx="1587" cy="93662"/>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 name="Rectangle 25">
            <a:extLst>
              <a:ext uri="{FF2B5EF4-FFF2-40B4-BE49-F238E27FC236}">
                <a16:creationId xmlns:a16="http://schemas.microsoft.com/office/drawing/2014/main" id="{43BB6A09-D91C-B742-BBC7-235E210D1E69}"/>
              </a:ext>
            </a:extLst>
          </p:cNvPr>
          <p:cNvSpPr>
            <a:spLocks noChangeArrowheads="1"/>
          </p:cNvSpPr>
          <p:nvPr/>
        </p:nvSpPr>
        <p:spPr bwMode="auto">
          <a:xfrm>
            <a:off x="6728819" y="5349875"/>
            <a:ext cx="136256" cy="2923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ko-KR" sz="1900" dirty="0">
                <a:solidFill>
                  <a:schemeClr val="bg1"/>
                </a:solidFill>
                <a:latin typeface="Arial" panose="020B0604020202020204" pitchFamily="34" charset="0"/>
                <a:ea typeface="굴림" panose="020B0600000101010101" pitchFamily="34" charset="-127"/>
                <a:cs typeface="Arial" panose="020B0604020202020204" pitchFamily="34" charset="0"/>
              </a:rPr>
              <a:t>0</a:t>
            </a:r>
            <a:endParaRPr lang="en-US" altLang="ko-KR" sz="1600"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
        <p:nvSpPr>
          <p:cNvPr id="34" name="Rectangle 26">
            <a:extLst>
              <a:ext uri="{FF2B5EF4-FFF2-40B4-BE49-F238E27FC236}">
                <a16:creationId xmlns:a16="http://schemas.microsoft.com/office/drawing/2014/main" id="{4FC38DDA-9996-4244-811D-CD6BF24F1E16}"/>
              </a:ext>
            </a:extLst>
          </p:cNvPr>
          <p:cNvSpPr>
            <a:spLocks noChangeArrowheads="1"/>
          </p:cNvSpPr>
          <p:nvPr/>
        </p:nvSpPr>
        <p:spPr bwMode="auto">
          <a:xfrm>
            <a:off x="6753260" y="4945064"/>
            <a:ext cx="65" cy="246221"/>
          </a:xfrm>
          <a:prstGeom prst="rect">
            <a:avLst/>
          </a:prstGeom>
          <a:noFill/>
          <a:ln w="9525">
            <a:noFill/>
            <a:miter lim="800000"/>
            <a:headEnd/>
            <a:tailEnd/>
          </a:ln>
        </p:spPr>
        <p:txBody>
          <a:bodyPr wrap="none" lIns="0" tIns="0" rIns="0" bIns="0">
            <a:spAutoFit/>
          </a:bodyPr>
          <a:lstStyle/>
          <a:p>
            <a:pPr algn="ctr">
              <a:defRPr/>
            </a:pPr>
            <a:endParaRPr lang="en-AU" altLang="ko-KR" sz="1600">
              <a:solidFill>
                <a:schemeClr val="bg1"/>
              </a:solidFill>
              <a:effectLst>
                <a:outerShdw blurRad="38100" dist="38100" dir="2700000" algn="tl">
                  <a:srgbClr val="808080"/>
                </a:outerShdw>
              </a:effectLst>
              <a:latin typeface="Arial" charset="0"/>
              <a:ea typeface="굴림" charset="-127"/>
              <a:cs typeface="Arial" charset="0"/>
            </a:endParaRPr>
          </a:p>
        </p:txBody>
      </p:sp>
      <p:sp>
        <p:nvSpPr>
          <p:cNvPr id="35" name="Rectangle 27">
            <a:extLst>
              <a:ext uri="{FF2B5EF4-FFF2-40B4-BE49-F238E27FC236}">
                <a16:creationId xmlns:a16="http://schemas.microsoft.com/office/drawing/2014/main" id="{7ABF99C2-1144-254C-A5D2-8C7F16C9828C}"/>
              </a:ext>
            </a:extLst>
          </p:cNvPr>
          <p:cNvSpPr>
            <a:spLocks noChangeArrowheads="1"/>
          </p:cNvSpPr>
          <p:nvPr/>
        </p:nvSpPr>
        <p:spPr bwMode="auto">
          <a:xfrm>
            <a:off x="6618624" y="4541838"/>
            <a:ext cx="272510" cy="2923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ko-KR" sz="1900" dirty="0">
                <a:solidFill>
                  <a:schemeClr val="bg1"/>
                </a:solidFill>
                <a:latin typeface="Arial" panose="020B0604020202020204" pitchFamily="34" charset="0"/>
                <a:ea typeface="굴림" panose="020B0600000101010101" pitchFamily="34" charset="-127"/>
                <a:cs typeface="Arial" panose="020B0604020202020204" pitchFamily="34" charset="0"/>
              </a:rPr>
              <a:t>20</a:t>
            </a:r>
            <a:endParaRPr lang="en-US" altLang="ko-KR" sz="1600"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
        <p:nvSpPr>
          <p:cNvPr id="36" name="Rectangle 28">
            <a:extLst>
              <a:ext uri="{FF2B5EF4-FFF2-40B4-BE49-F238E27FC236}">
                <a16:creationId xmlns:a16="http://schemas.microsoft.com/office/drawing/2014/main" id="{45178C87-6FB0-1946-80E5-99ECFF75A853}"/>
              </a:ext>
            </a:extLst>
          </p:cNvPr>
          <p:cNvSpPr>
            <a:spLocks noChangeArrowheads="1"/>
          </p:cNvSpPr>
          <p:nvPr/>
        </p:nvSpPr>
        <p:spPr bwMode="auto">
          <a:xfrm>
            <a:off x="6753260" y="4137026"/>
            <a:ext cx="65" cy="246221"/>
          </a:xfrm>
          <a:prstGeom prst="rect">
            <a:avLst/>
          </a:prstGeom>
          <a:noFill/>
          <a:ln w="9525">
            <a:noFill/>
            <a:miter lim="800000"/>
            <a:headEnd/>
            <a:tailEnd/>
          </a:ln>
        </p:spPr>
        <p:txBody>
          <a:bodyPr wrap="none" lIns="0" tIns="0" rIns="0" bIns="0">
            <a:spAutoFit/>
          </a:bodyPr>
          <a:lstStyle/>
          <a:p>
            <a:pPr algn="ctr">
              <a:defRPr/>
            </a:pPr>
            <a:endParaRPr lang="en-AU" altLang="ko-KR" sz="1600">
              <a:solidFill>
                <a:schemeClr val="bg1"/>
              </a:solidFill>
              <a:effectLst>
                <a:outerShdw blurRad="38100" dist="38100" dir="2700000" algn="tl">
                  <a:srgbClr val="808080"/>
                </a:outerShdw>
              </a:effectLst>
              <a:latin typeface="Arial" charset="0"/>
              <a:ea typeface="굴림" charset="-127"/>
              <a:cs typeface="Arial" charset="0"/>
            </a:endParaRPr>
          </a:p>
        </p:txBody>
      </p:sp>
      <p:sp>
        <p:nvSpPr>
          <p:cNvPr id="37" name="Rectangle 29">
            <a:extLst>
              <a:ext uri="{FF2B5EF4-FFF2-40B4-BE49-F238E27FC236}">
                <a16:creationId xmlns:a16="http://schemas.microsoft.com/office/drawing/2014/main" id="{F6F0AF35-9C91-204B-9BB7-506640407F30}"/>
              </a:ext>
            </a:extLst>
          </p:cNvPr>
          <p:cNvSpPr>
            <a:spLocks noChangeArrowheads="1"/>
          </p:cNvSpPr>
          <p:nvPr/>
        </p:nvSpPr>
        <p:spPr bwMode="auto">
          <a:xfrm>
            <a:off x="6618624" y="3732213"/>
            <a:ext cx="272510" cy="2923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ko-KR" sz="1900">
                <a:solidFill>
                  <a:schemeClr val="bg1"/>
                </a:solidFill>
                <a:latin typeface="Arial" panose="020B0604020202020204" pitchFamily="34" charset="0"/>
                <a:ea typeface="굴림" panose="020B0600000101010101" pitchFamily="34" charset="-127"/>
                <a:cs typeface="Arial" panose="020B0604020202020204" pitchFamily="34" charset="0"/>
              </a:rPr>
              <a:t>40</a:t>
            </a:r>
            <a:endParaRPr lang="en-US" altLang="ko-KR" sz="160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
        <p:nvSpPr>
          <p:cNvPr id="38" name="Rectangle 30">
            <a:extLst>
              <a:ext uri="{FF2B5EF4-FFF2-40B4-BE49-F238E27FC236}">
                <a16:creationId xmlns:a16="http://schemas.microsoft.com/office/drawing/2014/main" id="{C7076541-CD73-E04C-9472-3E3E2B8B7B9F}"/>
              </a:ext>
            </a:extLst>
          </p:cNvPr>
          <p:cNvSpPr>
            <a:spLocks noChangeArrowheads="1"/>
          </p:cNvSpPr>
          <p:nvPr/>
        </p:nvSpPr>
        <p:spPr bwMode="auto">
          <a:xfrm>
            <a:off x="6753260" y="3328989"/>
            <a:ext cx="65" cy="246221"/>
          </a:xfrm>
          <a:prstGeom prst="rect">
            <a:avLst/>
          </a:prstGeom>
          <a:noFill/>
          <a:ln w="9525">
            <a:noFill/>
            <a:miter lim="800000"/>
            <a:headEnd/>
            <a:tailEnd/>
          </a:ln>
        </p:spPr>
        <p:txBody>
          <a:bodyPr wrap="none" lIns="0" tIns="0" rIns="0" bIns="0">
            <a:spAutoFit/>
          </a:bodyPr>
          <a:lstStyle/>
          <a:p>
            <a:pPr algn="ctr">
              <a:defRPr/>
            </a:pPr>
            <a:endParaRPr lang="en-AU" altLang="ko-KR" sz="1600">
              <a:solidFill>
                <a:schemeClr val="bg1"/>
              </a:solidFill>
              <a:effectLst>
                <a:outerShdw blurRad="38100" dist="38100" dir="2700000" algn="tl">
                  <a:srgbClr val="808080"/>
                </a:outerShdw>
              </a:effectLst>
              <a:latin typeface="Arial" charset="0"/>
              <a:ea typeface="굴림" charset="-127"/>
              <a:cs typeface="Arial" charset="0"/>
            </a:endParaRPr>
          </a:p>
        </p:txBody>
      </p:sp>
      <p:sp>
        <p:nvSpPr>
          <p:cNvPr id="39" name="Rectangle 31">
            <a:extLst>
              <a:ext uri="{FF2B5EF4-FFF2-40B4-BE49-F238E27FC236}">
                <a16:creationId xmlns:a16="http://schemas.microsoft.com/office/drawing/2014/main" id="{8AA7DA8F-985B-3F4B-A8FD-E5C492B0A4CE}"/>
              </a:ext>
            </a:extLst>
          </p:cNvPr>
          <p:cNvSpPr>
            <a:spLocks noChangeArrowheads="1"/>
          </p:cNvSpPr>
          <p:nvPr/>
        </p:nvSpPr>
        <p:spPr bwMode="auto">
          <a:xfrm>
            <a:off x="6618624" y="2924175"/>
            <a:ext cx="272510" cy="2923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ko-KR" sz="1900">
                <a:solidFill>
                  <a:schemeClr val="bg1"/>
                </a:solidFill>
                <a:latin typeface="Arial" panose="020B0604020202020204" pitchFamily="34" charset="0"/>
                <a:ea typeface="굴림" panose="020B0600000101010101" pitchFamily="34" charset="-127"/>
                <a:cs typeface="Arial" panose="020B0604020202020204" pitchFamily="34" charset="0"/>
              </a:rPr>
              <a:t>60</a:t>
            </a:r>
            <a:endParaRPr lang="en-US" altLang="ko-KR" sz="160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
        <p:nvSpPr>
          <p:cNvPr id="40" name="Rectangle 32">
            <a:extLst>
              <a:ext uri="{FF2B5EF4-FFF2-40B4-BE49-F238E27FC236}">
                <a16:creationId xmlns:a16="http://schemas.microsoft.com/office/drawing/2014/main" id="{D253DBED-DE0C-CD40-8318-E470CCB86E4A}"/>
              </a:ext>
            </a:extLst>
          </p:cNvPr>
          <p:cNvSpPr>
            <a:spLocks noChangeArrowheads="1"/>
          </p:cNvSpPr>
          <p:nvPr/>
        </p:nvSpPr>
        <p:spPr bwMode="auto">
          <a:xfrm>
            <a:off x="6753260" y="2519364"/>
            <a:ext cx="65" cy="246221"/>
          </a:xfrm>
          <a:prstGeom prst="rect">
            <a:avLst/>
          </a:prstGeom>
          <a:noFill/>
          <a:ln w="9525">
            <a:noFill/>
            <a:miter lim="800000"/>
            <a:headEnd/>
            <a:tailEnd/>
          </a:ln>
        </p:spPr>
        <p:txBody>
          <a:bodyPr wrap="none" lIns="0" tIns="0" rIns="0" bIns="0">
            <a:spAutoFit/>
          </a:bodyPr>
          <a:lstStyle/>
          <a:p>
            <a:pPr algn="ctr">
              <a:defRPr/>
            </a:pPr>
            <a:endParaRPr lang="en-AU" altLang="ko-KR" sz="1600">
              <a:solidFill>
                <a:schemeClr val="bg1"/>
              </a:solidFill>
              <a:effectLst>
                <a:outerShdw blurRad="38100" dist="38100" dir="2700000" algn="tl">
                  <a:srgbClr val="808080"/>
                </a:outerShdw>
              </a:effectLst>
              <a:latin typeface="Arial" charset="0"/>
              <a:ea typeface="굴림" charset="-127"/>
              <a:cs typeface="Arial" charset="0"/>
            </a:endParaRPr>
          </a:p>
        </p:txBody>
      </p:sp>
      <p:sp>
        <p:nvSpPr>
          <p:cNvPr id="41" name="Rectangle 33">
            <a:extLst>
              <a:ext uri="{FF2B5EF4-FFF2-40B4-BE49-F238E27FC236}">
                <a16:creationId xmlns:a16="http://schemas.microsoft.com/office/drawing/2014/main" id="{0BEA3421-E923-3346-93EC-79C20CE8EF0B}"/>
              </a:ext>
            </a:extLst>
          </p:cNvPr>
          <p:cNvSpPr>
            <a:spLocks noChangeArrowheads="1"/>
          </p:cNvSpPr>
          <p:nvPr/>
        </p:nvSpPr>
        <p:spPr bwMode="auto">
          <a:xfrm>
            <a:off x="6618624" y="2114550"/>
            <a:ext cx="272510" cy="2923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ko-KR" sz="1900" dirty="0">
                <a:solidFill>
                  <a:schemeClr val="bg1"/>
                </a:solidFill>
                <a:latin typeface="Arial" panose="020B0604020202020204" pitchFamily="34" charset="0"/>
                <a:ea typeface="굴림" panose="020B0600000101010101" pitchFamily="34" charset="-127"/>
                <a:cs typeface="Arial" panose="020B0604020202020204" pitchFamily="34" charset="0"/>
              </a:rPr>
              <a:t>80</a:t>
            </a:r>
            <a:endParaRPr lang="en-US" altLang="ko-KR" sz="1600"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
        <p:nvSpPr>
          <p:cNvPr id="42" name="Text Box 35">
            <a:extLst>
              <a:ext uri="{FF2B5EF4-FFF2-40B4-BE49-F238E27FC236}">
                <a16:creationId xmlns:a16="http://schemas.microsoft.com/office/drawing/2014/main" id="{6BF1E4DC-3F09-E046-BD8C-AA76C6CAEFE2}"/>
              </a:ext>
            </a:extLst>
          </p:cNvPr>
          <p:cNvSpPr txBox="1">
            <a:spLocks noChangeArrowheads="1"/>
          </p:cNvSpPr>
          <p:nvPr/>
        </p:nvSpPr>
        <p:spPr bwMode="auto">
          <a:xfrm>
            <a:off x="7413692" y="5588000"/>
            <a:ext cx="1076325"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r>
              <a:rPr lang="en-US" altLang="ko-KR" sz="1600">
                <a:solidFill>
                  <a:schemeClr val="bg1"/>
                </a:solidFill>
                <a:latin typeface="Arial" panose="020B0604020202020204" pitchFamily="34" charset="0"/>
                <a:ea typeface="굴림" panose="020B0600000101010101" pitchFamily="34" charset="-127"/>
              </a:rPr>
              <a:t>Untreated</a:t>
            </a:r>
          </a:p>
        </p:txBody>
      </p:sp>
      <p:sp>
        <p:nvSpPr>
          <p:cNvPr id="43" name="Rectangle 36">
            <a:extLst>
              <a:ext uri="{FF2B5EF4-FFF2-40B4-BE49-F238E27FC236}">
                <a16:creationId xmlns:a16="http://schemas.microsoft.com/office/drawing/2014/main" id="{F75DE292-7185-0246-83C6-9BF9AA39A389}"/>
              </a:ext>
            </a:extLst>
          </p:cNvPr>
          <p:cNvSpPr>
            <a:spLocks noChangeArrowheads="1"/>
          </p:cNvSpPr>
          <p:nvPr/>
        </p:nvSpPr>
        <p:spPr bwMode="auto">
          <a:xfrm>
            <a:off x="7748653" y="2617789"/>
            <a:ext cx="406400" cy="2444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600" dirty="0">
                <a:solidFill>
                  <a:schemeClr val="bg1"/>
                </a:solidFill>
                <a:latin typeface="Arial" panose="020B0604020202020204" pitchFamily="34" charset="0"/>
                <a:ea typeface="굴림" panose="020B0600000101010101" pitchFamily="34" charset="-127"/>
              </a:rPr>
              <a:t>62%</a:t>
            </a:r>
          </a:p>
        </p:txBody>
      </p:sp>
      <p:sp>
        <p:nvSpPr>
          <p:cNvPr id="44" name="Rectangle 37">
            <a:extLst>
              <a:ext uri="{FF2B5EF4-FFF2-40B4-BE49-F238E27FC236}">
                <a16:creationId xmlns:a16="http://schemas.microsoft.com/office/drawing/2014/main" id="{0AD292F0-21D5-174F-AFD9-08DED05E97F4}"/>
              </a:ext>
            </a:extLst>
          </p:cNvPr>
          <p:cNvSpPr>
            <a:spLocks noChangeArrowheads="1"/>
          </p:cNvSpPr>
          <p:nvPr/>
        </p:nvSpPr>
        <p:spPr bwMode="gray">
          <a:xfrm>
            <a:off x="7599428" y="2984500"/>
            <a:ext cx="706438" cy="2522538"/>
          </a:xfrm>
          <a:prstGeom prst="rect">
            <a:avLst/>
          </a:prstGeom>
          <a:solidFill>
            <a:schemeClr val="hlink"/>
          </a:solidFill>
          <a:ln w="9525">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5" name="Text Box 39">
            <a:extLst>
              <a:ext uri="{FF2B5EF4-FFF2-40B4-BE49-F238E27FC236}">
                <a16:creationId xmlns:a16="http://schemas.microsoft.com/office/drawing/2014/main" id="{5C5B29A6-6E37-D94C-A077-4D8E67BCE7E8}"/>
              </a:ext>
            </a:extLst>
          </p:cNvPr>
          <p:cNvSpPr txBox="1">
            <a:spLocks noChangeArrowheads="1"/>
          </p:cNvSpPr>
          <p:nvPr/>
        </p:nvSpPr>
        <p:spPr bwMode="auto">
          <a:xfrm>
            <a:off x="9336153" y="5588000"/>
            <a:ext cx="941388" cy="336550"/>
          </a:xfrm>
          <a:prstGeom prst="rect">
            <a:avLst/>
          </a:prstGeom>
          <a:noFill/>
          <a:ln w="9525">
            <a:noFill/>
            <a:miter lim="800000"/>
            <a:headEnd/>
            <a:tailEnd/>
          </a:ln>
          <a:effectLst/>
        </p:spPr>
        <p:txBody>
          <a:bodyPr wrap="none">
            <a:spAutoFit/>
          </a:bodyPr>
          <a:lstStyle/>
          <a:p>
            <a:pPr algn="ctr" eaLnBrk="0" hangingPunct="0">
              <a:defRPr/>
            </a:pPr>
            <a:r>
              <a:rPr lang="en-US" sz="1600">
                <a:solidFill>
                  <a:schemeClr val="bg1"/>
                </a:solidFill>
                <a:latin typeface="Arial" charset="0"/>
              </a:rPr>
              <a:t>Treated</a:t>
            </a:r>
            <a:r>
              <a:rPr lang="en-US" sz="1600">
                <a:solidFill>
                  <a:schemeClr val="bg1"/>
                </a:solidFill>
                <a:effectLst>
                  <a:outerShdw blurRad="38100" dist="38100" dir="2700000" algn="tl">
                    <a:srgbClr val="808080"/>
                  </a:outerShdw>
                </a:effectLst>
                <a:latin typeface="Arial" charset="0"/>
              </a:rPr>
              <a:t> </a:t>
            </a:r>
          </a:p>
        </p:txBody>
      </p:sp>
      <p:sp>
        <p:nvSpPr>
          <p:cNvPr id="46" name="Rectangle 40">
            <a:extLst>
              <a:ext uri="{FF2B5EF4-FFF2-40B4-BE49-F238E27FC236}">
                <a16:creationId xmlns:a16="http://schemas.microsoft.com/office/drawing/2014/main" id="{22D30DF6-B044-1245-AB77-F6EEE80391D0}"/>
              </a:ext>
            </a:extLst>
          </p:cNvPr>
          <p:cNvSpPr>
            <a:spLocks noChangeArrowheads="1"/>
          </p:cNvSpPr>
          <p:nvPr/>
        </p:nvSpPr>
        <p:spPr bwMode="auto">
          <a:xfrm>
            <a:off x="9604441" y="3316289"/>
            <a:ext cx="406400" cy="2444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r>
              <a:rPr lang="en-US" altLang="ko-KR" sz="1600">
                <a:solidFill>
                  <a:schemeClr val="bg1"/>
                </a:solidFill>
                <a:latin typeface="Arial" panose="020B0604020202020204" pitchFamily="34" charset="0"/>
                <a:ea typeface="굴림" panose="020B0600000101010101" pitchFamily="34" charset="-127"/>
              </a:rPr>
              <a:t>45%</a:t>
            </a:r>
            <a:endParaRPr lang="en-US" altLang="ko-KR" sz="1600" baseline="3000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
        <p:nvSpPr>
          <p:cNvPr id="47" name="Rectangle 41">
            <a:extLst>
              <a:ext uri="{FF2B5EF4-FFF2-40B4-BE49-F238E27FC236}">
                <a16:creationId xmlns:a16="http://schemas.microsoft.com/office/drawing/2014/main" id="{8C844854-8D4E-4F41-82DE-6F6A6D55AAF7}"/>
              </a:ext>
            </a:extLst>
          </p:cNvPr>
          <p:cNvSpPr>
            <a:spLocks noChangeArrowheads="1"/>
          </p:cNvSpPr>
          <p:nvPr/>
        </p:nvSpPr>
        <p:spPr bwMode="gray">
          <a:xfrm>
            <a:off x="9466328" y="3676650"/>
            <a:ext cx="681038" cy="1830388"/>
          </a:xfrm>
          <a:prstGeom prst="rect">
            <a:avLst/>
          </a:prstGeom>
          <a:solidFill>
            <a:schemeClr val="accent1"/>
          </a:solidFill>
          <a:ln w="9525">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9" name="Text Box 57">
            <a:extLst>
              <a:ext uri="{FF2B5EF4-FFF2-40B4-BE49-F238E27FC236}">
                <a16:creationId xmlns:a16="http://schemas.microsoft.com/office/drawing/2014/main" id="{399D01E6-5606-FB49-B41D-8C8598103A39}"/>
              </a:ext>
            </a:extLst>
          </p:cNvPr>
          <p:cNvSpPr txBox="1">
            <a:spLocks noChangeArrowheads="1"/>
          </p:cNvSpPr>
          <p:nvPr/>
        </p:nvSpPr>
        <p:spPr bwMode="auto">
          <a:xfrm>
            <a:off x="7019926" y="6559550"/>
            <a:ext cx="36052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r>
              <a:rPr lang="en-US" altLang="ko-KR" sz="1200" dirty="0" err="1">
                <a:solidFill>
                  <a:schemeClr val="bg1"/>
                </a:solidFill>
                <a:latin typeface="Arial" panose="020B0604020202020204" pitchFamily="34" charset="0"/>
                <a:ea typeface="굴림" panose="020B0600000101010101" pitchFamily="34" charset="-127"/>
              </a:rPr>
              <a:t>Heijl</a:t>
            </a:r>
            <a:r>
              <a:rPr lang="en-US" altLang="ko-KR" sz="1200" dirty="0">
                <a:solidFill>
                  <a:schemeClr val="bg1"/>
                </a:solidFill>
                <a:latin typeface="Arial" panose="020B0604020202020204" pitchFamily="34" charset="0"/>
                <a:ea typeface="굴림" panose="020B0600000101010101" pitchFamily="34" charset="-127"/>
              </a:rPr>
              <a:t> A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Arch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2002; 120: 1268–79.</a:t>
            </a:r>
          </a:p>
        </p:txBody>
      </p:sp>
    </p:spTree>
    <p:extLst>
      <p:ext uri="{BB962C8B-B14F-4D97-AF65-F5344CB8AC3E}">
        <p14:creationId xmlns:p14="http://schemas.microsoft.com/office/powerpoint/2010/main" val="923267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EMGT: </a:t>
            </a:r>
          </a:p>
          <a:p>
            <a:r>
              <a:rPr lang="en-US" altLang="ko-KR" sz="2000" b="1" dirty="0">
                <a:latin typeface="Arial" panose="020B0604020202020204" pitchFamily="34" charset="0"/>
                <a:ea typeface="굴림" panose="020B0600000101010101" pitchFamily="34" charset="-127"/>
                <a:cs typeface="Arial" panose="020B0604020202020204" pitchFamily="34" charset="0"/>
              </a:rPr>
              <a:t>Early treatment reduces and delays glaucoma progression</a:t>
            </a:r>
            <a:endParaRPr lang="en-US" sz="2000" b="1" dirty="0">
              <a:latin typeface="Arial" panose="020B0604020202020204" pitchFamily="34" charset="0"/>
              <a:cs typeface="Arial" panose="020B0604020202020204" pitchFamily="34" charset="0"/>
            </a:endParaRPr>
          </a:p>
        </p:txBody>
      </p:sp>
      <p:grpSp>
        <p:nvGrpSpPr>
          <p:cNvPr id="48" name="Group 4">
            <a:extLst>
              <a:ext uri="{FF2B5EF4-FFF2-40B4-BE49-F238E27FC236}">
                <a16:creationId xmlns:a16="http://schemas.microsoft.com/office/drawing/2014/main" id="{AC765D85-8853-C441-B862-0E25806E5898}"/>
              </a:ext>
            </a:extLst>
          </p:cNvPr>
          <p:cNvGrpSpPr>
            <a:grpSpLocks/>
          </p:cNvGrpSpPr>
          <p:nvPr/>
        </p:nvGrpSpPr>
        <p:grpSpPr bwMode="auto">
          <a:xfrm>
            <a:off x="1765617" y="1580997"/>
            <a:ext cx="8489446" cy="4760168"/>
            <a:chOff x="714" y="1182"/>
            <a:chExt cx="4414" cy="2475"/>
          </a:xfrm>
        </p:grpSpPr>
        <p:sp>
          <p:nvSpPr>
            <p:cNvPr id="49" name="Text Box 5">
              <a:extLst>
                <a:ext uri="{FF2B5EF4-FFF2-40B4-BE49-F238E27FC236}">
                  <a16:creationId xmlns:a16="http://schemas.microsoft.com/office/drawing/2014/main" id="{39485806-03AF-AE40-AEBF-EF2E844EE716}"/>
                </a:ext>
              </a:extLst>
            </p:cNvPr>
            <p:cNvSpPr txBox="1">
              <a:spLocks noChangeArrowheads="1"/>
            </p:cNvSpPr>
            <p:nvPr/>
          </p:nvSpPr>
          <p:spPr bwMode="auto">
            <a:xfrm>
              <a:off x="1124" y="3139"/>
              <a:ext cx="71" cy="139"/>
            </a:xfrm>
            <a:prstGeom prst="rect">
              <a:avLst/>
            </a:prstGeom>
            <a:noFill/>
            <a:ln w="28575">
              <a:noFill/>
              <a:miter lim="800000"/>
              <a:headEnd/>
              <a:tailEnd/>
            </a:ln>
            <a:effectLst/>
          </p:spPr>
          <p:txBody>
            <a:bodyPr wrap="none" lIns="0" tIns="0" rIns="0" bIns="0" anchor="ctr">
              <a:spAutoFit/>
            </a:bodyPr>
            <a:lstStyle/>
            <a:p>
              <a:pPr marL="112713" indent="-112713" algn="r" eaLnBrk="0" hangingPunct="0">
                <a:lnSpc>
                  <a:spcPct val="90000"/>
                </a:lnSpc>
                <a:defRPr/>
              </a:pPr>
              <a:r>
                <a:rPr lang="en-US" altLang="ko-KR" sz="1600">
                  <a:solidFill>
                    <a:schemeClr val="bg1"/>
                  </a:solidFill>
                  <a:effectLst>
                    <a:outerShdw blurRad="38100" dist="38100" dir="2700000" algn="tl">
                      <a:srgbClr val="808080"/>
                    </a:outerShdw>
                  </a:effectLst>
                  <a:latin typeface="Arial" charset="0"/>
                  <a:ea typeface="굴림" charset="-127"/>
                </a:rPr>
                <a:t>0</a:t>
              </a:r>
            </a:p>
          </p:txBody>
        </p:sp>
        <p:sp>
          <p:nvSpPr>
            <p:cNvPr id="50" name="Text Box 6">
              <a:extLst>
                <a:ext uri="{FF2B5EF4-FFF2-40B4-BE49-F238E27FC236}">
                  <a16:creationId xmlns:a16="http://schemas.microsoft.com/office/drawing/2014/main" id="{48B4AE12-D070-AF4C-8C36-07C0DDC74C2B}"/>
                </a:ext>
              </a:extLst>
            </p:cNvPr>
            <p:cNvSpPr txBox="1">
              <a:spLocks noChangeArrowheads="1"/>
            </p:cNvSpPr>
            <p:nvPr/>
          </p:nvSpPr>
          <p:spPr bwMode="auto">
            <a:xfrm>
              <a:off x="1053" y="2747"/>
              <a:ext cx="142"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nchor="ctr">
              <a:spAutoFit/>
            </a:bodyPr>
            <a:lstStyle>
              <a:lvl1pPr marL="112713" indent="-112713"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lnSpc>
                  <a:spcPct val="90000"/>
                </a:lnSpc>
              </a:pPr>
              <a:r>
                <a:rPr lang="en-US" altLang="ko-KR" sz="1600">
                  <a:solidFill>
                    <a:schemeClr val="bg1"/>
                  </a:solidFill>
                  <a:latin typeface="Arial" panose="020B0604020202020204" pitchFamily="34" charset="0"/>
                  <a:ea typeface="굴림" panose="020B0600000101010101" pitchFamily="34" charset="-127"/>
                </a:rPr>
                <a:t>20</a:t>
              </a:r>
            </a:p>
          </p:txBody>
        </p:sp>
        <p:sp>
          <p:nvSpPr>
            <p:cNvPr id="51" name="Text Box 7">
              <a:extLst>
                <a:ext uri="{FF2B5EF4-FFF2-40B4-BE49-F238E27FC236}">
                  <a16:creationId xmlns:a16="http://schemas.microsoft.com/office/drawing/2014/main" id="{41D1460F-DF38-4845-8E59-F32810DF467D}"/>
                </a:ext>
              </a:extLst>
            </p:cNvPr>
            <p:cNvSpPr txBox="1">
              <a:spLocks noChangeArrowheads="1"/>
            </p:cNvSpPr>
            <p:nvPr/>
          </p:nvSpPr>
          <p:spPr bwMode="auto">
            <a:xfrm>
              <a:off x="1053" y="2356"/>
              <a:ext cx="142"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nchor="ctr">
              <a:spAutoFit/>
            </a:bodyPr>
            <a:lstStyle>
              <a:lvl1pPr marL="112713" indent="-112713"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lnSpc>
                  <a:spcPct val="90000"/>
                </a:lnSpc>
              </a:pPr>
              <a:r>
                <a:rPr lang="en-US" altLang="ko-KR" sz="1600">
                  <a:solidFill>
                    <a:schemeClr val="bg1"/>
                  </a:solidFill>
                  <a:latin typeface="Arial" panose="020B0604020202020204" pitchFamily="34" charset="0"/>
                  <a:ea typeface="굴림" panose="020B0600000101010101" pitchFamily="34" charset="-127"/>
                </a:rPr>
                <a:t>40</a:t>
              </a:r>
            </a:p>
          </p:txBody>
        </p:sp>
        <p:sp>
          <p:nvSpPr>
            <p:cNvPr id="52" name="Text Box 8">
              <a:extLst>
                <a:ext uri="{FF2B5EF4-FFF2-40B4-BE49-F238E27FC236}">
                  <a16:creationId xmlns:a16="http://schemas.microsoft.com/office/drawing/2014/main" id="{520D3D04-AB36-B144-9498-C245A5FAD7BE}"/>
                </a:ext>
              </a:extLst>
            </p:cNvPr>
            <p:cNvSpPr txBox="1">
              <a:spLocks noChangeArrowheads="1"/>
            </p:cNvSpPr>
            <p:nvPr/>
          </p:nvSpPr>
          <p:spPr bwMode="auto">
            <a:xfrm>
              <a:off x="1053" y="1964"/>
              <a:ext cx="142"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nchor="ctr">
              <a:spAutoFit/>
            </a:bodyPr>
            <a:lstStyle>
              <a:lvl1pPr marL="112713" indent="-112713"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lnSpc>
                  <a:spcPct val="90000"/>
                </a:lnSpc>
              </a:pPr>
              <a:r>
                <a:rPr lang="en-US" altLang="ko-KR" sz="1600">
                  <a:solidFill>
                    <a:schemeClr val="bg1"/>
                  </a:solidFill>
                  <a:latin typeface="Arial" panose="020B0604020202020204" pitchFamily="34" charset="0"/>
                  <a:ea typeface="굴림" panose="020B0600000101010101" pitchFamily="34" charset="-127"/>
                </a:rPr>
                <a:t>60</a:t>
              </a:r>
            </a:p>
          </p:txBody>
        </p:sp>
        <p:sp>
          <p:nvSpPr>
            <p:cNvPr id="53" name="Text Box 9">
              <a:extLst>
                <a:ext uri="{FF2B5EF4-FFF2-40B4-BE49-F238E27FC236}">
                  <a16:creationId xmlns:a16="http://schemas.microsoft.com/office/drawing/2014/main" id="{B660F128-A8F8-2A4B-8178-65E8F768ED12}"/>
                </a:ext>
              </a:extLst>
            </p:cNvPr>
            <p:cNvSpPr txBox="1">
              <a:spLocks noChangeArrowheads="1"/>
            </p:cNvSpPr>
            <p:nvPr/>
          </p:nvSpPr>
          <p:spPr bwMode="auto">
            <a:xfrm>
              <a:off x="1053" y="1573"/>
              <a:ext cx="142"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nchor="ctr">
              <a:spAutoFit/>
            </a:bodyPr>
            <a:lstStyle>
              <a:lvl1pPr marL="112713" indent="-112713"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lnSpc>
                  <a:spcPct val="90000"/>
                </a:lnSpc>
              </a:pPr>
              <a:r>
                <a:rPr lang="en-US" altLang="ko-KR" sz="1600">
                  <a:solidFill>
                    <a:schemeClr val="bg1"/>
                  </a:solidFill>
                  <a:latin typeface="Arial" panose="020B0604020202020204" pitchFamily="34" charset="0"/>
                  <a:ea typeface="굴림" panose="020B0600000101010101" pitchFamily="34" charset="-127"/>
                </a:rPr>
                <a:t>80</a:t>
              </a:r>
            </a:p>
          </p:txBody>
        </p:sp>
        <p:sp>
          <p:nvSpPr>
            <p:cNvPr id="54" name="Text Box 10">
              <a:extLst>
                <a:ext uri="{FF2B5EF4-FFF2-40B4-BE49-F238E27FC236}">
                  <a16:creationId xmlns:a16="http://schemas.microsoft.com/office/drawing/2014/main" id="{7AFCAA70-369E-3A43-A629-B8BF7881E9AC}"/>
                </a:ext>
              </a:extLst>
            </p:cNvPr>
            <p:cNvSpPr txBox="1">
              <a:spLocks noChangeArrowheads="1"/>
            </p:cNvSpPr>
            <p:nvPr/>
          </p:nvSpPr>
          <p:spPr bwMode="auto">
            <a:xfrm>
              <a:off x="981" y="1182"/>
              <a:ext cx="214"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nchor="ctr">
              <a:spAutoFit/>
            </a:bodyPr>
            <a:lstStyle>
              <a:lvl1pPr marL="112713" indent="-112713"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lnSpc>
                  <a:spcPct val="90000"/>
                </a:lnSpc>
              </a:pPr>
              <a:r>
                <a:rPr lang="en-US" altLang="ko-KR" sz="1600">
                  <a:solidFill>
                    <a:schemeClr val="bg1"/>
                  </a:solidFill>
                  <a:latin typeface="Arial" panose="020B0604020202020204" pitchFamily="34" charset="0"/>
                  <a:ea typeface="굴림" panose="020B0600000101010101" pitchFamily="34" charset="-127"/>
                </a:rPr>
                <a:t>100</a:t>
              </a:r>
            </a:p>
          </p:txBody>
        </p:sp>
        <p:sp>
          <p:nvSpPr>
            <p:cNvPr id="55" name="Text Box 11">
              <a:extLst>
                <a:ext uri="{FF2B5EF4-FFF2-40B4-BE49-F238E27FC236}">
                  <a16:creationId xmlns:a16="http://schemas.microsoft.com/office/drawing/2014/main" id="{5E3C6B9D-E9EC-7947-899F-0F17573D6E3A}"/>
                </a:ext>
              </a:extLst>
            </p:cNvPr>
            <p:cNvSpPr txBox="1">
              <a:spLocks noChangeArrowheads="1"/>
            </p:cNvSpPr>
            <p:nvPr/>
          </p:nvSpPr>
          <p:spPr bwMode="auto">
            <a:xfrm>
              <a:off x="1628" y="3264"/>
              <a:ext cx="142"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nchor="ctr">
              <a:spAutoFit/>
            </a:bodyPr>
            <a:lstStyle>
              <a:lvl1pPr marL="112713" indent="-112713"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lnSpc>
                  <a:spcPct val="90000"/>
                </a:lnSpc>
              </a:pPr>
              <a:r>
                <a:rPr lang="en-US" altLang="ko-KR" sz="1600">
                  <a:solidFill>
                    <a:schemeClr val="bg1"/>
                  </a:solidFill>
                  <a:latin typeface="Arial" panose="020B0604020202020204" pitchFamily="34" charset="0"/>
                  <a:ea typeface="굴림" panose="020B0600000101010101" pitchFamily="34" charset="-127"/>
                </a:rPr>
                <a:t>12</a:t>
              </a:r>
            </a:p>
          </p:txBody>
        </p:sp>
        <p:sp>
          <p:nvSpPr>
            <p:cNvPr id="56" name="Text Box 12">
              <a:extLst>
                <a:ext uri="{FF2B5EF4-FFF2-40B4-BE49-F238E27FC236}">
                  <a16:creationId xmlns:a16="http://schemas.microsoft.com/office/drawing/2014/main" id="{F8D2DD3A-65E8-1743-A737-E04243A09AAB}"/>
                </a:ext>
              </a:extLst>
            </p:cNvPr>
            <p:cNvSpPr txBox="1">
              <a:spLocks noChangeArrowheads="1"/>
            </p:cNvSpPr>
            <p:nvPr/>
          </p:nvSpPr>
          <p:spPr bwMode="auto">
            <a:xfrm>
              <a:off x="2042" y="3264"/>
              <a:ext cx="142"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nchor="ctr">
              <a:spAutoFit/>
            </a:bodyPr>
            <a:lstStyle>
              <a:lvl1pPr marL="112713" indent="-112713"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lnSpc>
                  <a:spcPct val="90000"/>
                </a:lnSpc>
              </a:pPr>
              <a:r>
                <a:rPr lang="en-US" altLang="ko-KR" sz="1600">
                  <a:solidFill>
                    <a:schemeClr val="bg1"/>
                  </a:solidFill>
                  <a:latin typeface="Arial" panose="020B0604020202020204" pitchFamily="34" charset="0"/>
                  <a:ea typeface="굴림" panose="020B0600000101010101" pitchFamily="34" charset="-127"/>
                </a:rPr>
                <a:t>24</a:t>
              </a:r>
            </a:p>
          </p:txBody>
        </p:sp>
        <p:sp>
          <p:nvSpPr>
            <p:cNvPr id="57" name="Text Box 13">
              <a:extLst>
                <a:ext uri="{FF2B5EF4-FFF2-40B4-BE49-F238E27FC236}">
                  <a16:creationId xmlns:a16="http://schemas.microsoft.com/office/drawing/2014/main" id="{26319C99-CAC0-A148-8C1C-B8EF986E5E64}"/>
                </a:ext>
              </a:extLst>
            </p:cNvPr>
            <p:cNvSpPr txBox="1">
              <a:spLocks noChangeArrowheads="1"/>
            </p:cNvSpPr>
            <p:nvPr/>
          </p:nvSpPr>
          <p:spPr bwMode="auto">
            <a:xfrm>
              <a:off x="2457" y="3264"/>
              <a:ext cx="142"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nchor="ctr">
              <a:spAutoFit/>
            </a:bodyPr>
            <a:lstStyle>
              <a:lvl1pPr marL="112713" indent="-112713"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lnSpc>
                  <a:spcPct val="90000"/>
                </a:lnSpc>
              </a:pPr>
              <a:r>
                <a:rPr lang="en-US" altLang="ko-KR" sz="1600">
                  <a:solidFill>
                    <a:schemeClr val="bg1"/>
                  </a:solidFill>
                  <a:latin typeface="Arial" panose="020B0604020202020204" pitchFamily="34" charset="0"/>
                  <a:ea typeface="굴림" panose="020B0600000101010101" pitchFamily="34" charset="-127"/>
                </a:rPr>
                <a:t>36</a:t>
              </a:r>
            </a:p>
          </p:txBody>
        </p:sp>
        <p:sp>
          <p:nvSpPr>
            <p:cNvPr id="58" name="Text Box 14">
              <a:extLst>
                <a:ext uri="{FF2B5EF4-FFF2-40B4-BE49-F238E27FC236}">
                  <a16:creationId xmlns:a16="http://schemas.microsoft.com/office/drawing/2014/main" id="{DD8F7F4A-9FC5-9C45-BAF3-D3F615F677D9}"/>
                </a:ext>
              </a:extLst>
            </p:cNvPr>
            <p:cNvSpPr txBox="1">
              <a:spLocks noChangeArrowheads="1"/>
            </p:cNvSpPr>
            <p:nvPr/>
          </p:nvSpPr>
          <p:spPr bwMode="auto">
            <a:xfrm>
              <a:off x="2872" y="3264"/>
              <a:ext cx="142"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nchor="ctr">
              <a:spAutoFit/>
            </a:bodyPr>
            <a:lstStyle>
              <a:lvl1pPr marL="112713" indent="-112713"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lnSpc>
                  <a:spcPct val="90000"/>
                </a:lnSpc>
              </a:pPr>
              <a:r>
                <a:rPr lang="en-US" altLang="ko-KR" sz="1600">
                  <a:solidFill>
                    <a:schemeClr val="bg1"/>
                  </a:solidFill>
                  <a:latin typeface="Arial" panose="020B0604020202020204" pitchFamily="34" charset="0"/>
                  <a:ea typeface="굴림" panose="020B0600000101010101" pitchFamily="34" charset="-127"/>
                </a:rPr>
                <a:t>48</a:t>
              </a:r>
            </a:p>
          </p:txBody>
        </p:sp>
        <p:sp>
          <p:nvSpPr>
            <p:cNvPr id="59" name="Text Box 15">
              <a:extLst>
                <a:ext uri="{FF2B5EF4-FFF2-40B4-BE49-F238E27FC236}">
                  <a16:creationId xmlns:a16="http://schemas.microsoft.com/office/drawing/2014/main" id="{27E26405-1BA9-6D4F-A2D9-B6D3C7533E07}"/>
                </a:ext>
              </a:extLst>
            </p:cNvPr>
            <p:cNvSpPr txBox="1">
              <a:spLocks noChangeArrowheads="1"/>
            </p:cNvSpPr>
            <p:nvPr/>
          </p:nvSpPr>
          <p:spPr bwMode="auto">
            <a:xfrm>
              <a:off x="3287" y="3264"/>
              <a:ext cx="142"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nchor="ctr">
              <a:spAutoFit/>
            </a:bodyPr>
            <a:lstStyle>
              <a:lvl1pPr marL="112713" indent="-112713"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lnSpc>
                  <a:spcPct val="90000"/>
                </a:lnSpc>
              </a:pPr>
              <a:r>
                <a:rPr lang="en-US" altLang="ko-KR" sz="1600">
                  <a:solidFill>
                    <a:schemeClr val="bg1"/>
                  </a:solidFill>
                  <a:latin typeface="Arial" panose="020B0604020202020204" pitchFamily="34" charset="0"/>
                  <a:ea typeface="굴림" panose="020B0600000101010101" pitchFamily="34" charset="-127"/>
                </a:rPr>
                <a:t>60</a:t>
              </a:r>
            </a:p>
          </p:txBody>
        </p:sp>
        <p:sp>
          <p:nvSpPr>
            <p:cNvPr id="60" name="Text Box 16">
              <a:extLst>
                <a:ext uri="{FF2B5EF4-FFF2-40B4-BE49-F238E27FC236}">
                  <a16:creationId xmlns:a16="http://schemas.microsoft.com/office/drawing/2014/main" id="{85E1B7B6-1A9A-9A4B-969B-6DD7AEB0A8C4}"/>
                </a:ext>
              </a:extLst>
            </p:cNvPr>
            <p:cNvSpPr txBox="1">
              <a:spLocks noChangeArrowheads="1"/>
            </p:cNvSpPr>
            <p:nvPr/>
          </p:nvSpPr>
          <p:spPr bwMode="auto">
            <a:xfrm>
              <a:off x="3702" y="3264"/>
              <a:ext cx="142"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nchor="ctr">
              <a:spAutoFit/>
            </a:bodyPr>
            <a:lstStyle>
              <a:lvl1pPr marL="112713" indent="-112713"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lnSpc>
                  <a:spcPct val="90000"/>
                </a:lnSpc>
              </a:pPr>
              <a:r>
                <a:rPr lang="en-US" altLang="ko-KR" sz="1600" dirty="0">
                  <a:solidFill>
                    <a:schemeClr val="bg1"/>
                  </a:solidFill>
                  <a:latin typeface="Arial" panose="020B0604020202020204" pitchFamily="34" charset="0"/>
                  <a:ea typeface="굴림" panose="020B0600000101010101" pitchFamily="34" charset="-127"/>
                </a:rPr>
                <a:t>72</a:t>
              </a:r>
            </a:p>
          </p:txBody>
        </p:sp>
        <p:sp>
          <p:nvSpPr>
            <p:cNvPr id="61" name="Text Box 17">
              <a:extLst>
                <a:ext uri="{FF2B5EF4-FFF2-40B4-BE49-F238E27FC236}">
                  <a16:creationId xmlns:a16="http://schemas.microsoft.com/office/drawing/2014/main" id="{14B4C42E-D125-CC4F-9638-A2F49E54CAA3}"/>
                </a:ext>
              </a:extLst>
            </p:cNvPr>
            <p:cNvSpPr txBox="1">
              <a:spLocks noChangeArrowheads="1"/>
            </p:cNvSpPr>
            <p:nvPr/>
          </p:nvSpPr>
          <p:spPr bwMode="auto">
            <a:xfrm>
              <a:off x="4117" y="3264"/>
              <a:ext cx="142"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nchor="ctr">
              <a:spAutoFit/>
            </a:bodyPr>
            <a:lstStyle>
              <a:lvl1pPr marL="112713" indent="-112713"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lnSpc>
                  <a:spcPct val="90000"/>
                </a:lnSpc>
              </a:pPr>
              <a:r>
                <a:rPr lang="en-US" altLang="ko-KR" sz="1600">
                  <a:solidFill>
                    <a:schemeClr val="bg1"/>
                  </a:solidFill>
                  <a:latin typeface="Arial" panose="020B0604020202020204" pitchFamily="34" charset="0"/>
                  <a:ea typeface="굴림" panose="020B0600000101010101" pitchFamily="34" charset="-127"/>
                </a:rPr>
                <a:t>84</a:t>
              </a:r>
            </a:p>
          </p:txBody>
        </p:sp>
        <p:sp>
          <p:nvSpPr>
            <p:cNvPr id="62" name="Text Box 18">
              <a:extLst>
                <a:ext uri="{FF2B5EF4-FFF2-40B4-BE49-F238E27FC236}">
                  <a16:creationId xmlns:a16="http://schemas.microsoft.com/office/drawing/2014/main" id="{F33AFE37-BCFA-F84A-B499-5CDCCAD83F25}"/>
                </a:ext>
              </a:extLst>
            </p:cNvPr>
            <p:cNvSpPr txBox="1">
              <a:spLocks noChangeArrowheads="1"/>
            </p:cNvSpPr>
            <p:nvPr/>
          </p:nvSpPr>
          <p:spPr bwMode="auto">
            <a:xfrm>
              <a:off x="4532" y="3264"/>
              <a:ext cx="142"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nchor="ctr">
              <a:spAutoFit/>
            </a:bodyPr>
            <a:lstStyle>
              <a:lvl1pPr marL="112713" indent="-112713"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lnSpc>
                  <a:spcPct val="90000"/>
                </a:lnSpc>
              </a:pPr>
              <a:r>
                <a:rPr lang="en-US" altLang="ko-KR" sz="1600">
                  <a:solidFill>
                    <a:schemeClr val="bg1"/>
                  </a:solidFill>
                  <a:latin typeface="Arial" panose="020B0604020202020204" pitchFamily="34" charset="0"/>
                  <a:ea typeface="굴림" panose="020B0600000101010101" pitchFamily="34" charset="-127"/>
                </a:rPr>
                <a:t>96</a:t>
              </a:r>
            </a:p>
          </p:txBody>
        </p:sp>
        <p:sp>
          <p:nvSpPr>
            <p:cNvPr id="63" name="Text Box 19">
              <a:extLst>
                <a:ext uri="{FF2B5EF4-FFF2-40B4-BE49-F238E27FC236}">
                  <a16:creationId xmlns:a16="http://schemas.microsoft.com/office/drawing/2014/main" id="{6D0EA060-7928-674F-A52D-9AC598FCA300}"/>
                </a:ext>
              </a:extLst>
            </p:cNvPr>
            <p:cNvSpPr txBox="1">
              <a:spLocks noChangeArrowheads="1"/>
            </p:cNvSpPr>
            <p:nvPr/>
          </p:nvSpPr>
          <p:spPr bwMode="auto">
            <a:xfrm>
              <a:off x="4914" y="3264"/>
              <a:ext cx="214"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nchor="ctr">
              <a:spAutoFit/>
            </a:bodyPr>
            <a:lstStyle>
              <a:lvl1pPr marL="112713" indent="-112713"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lnSpc>
                  <a:spcPct val="90000"/>
                </a:lnSpc>
              </a:pPr>
              <a:r>
                <a:rPr lang="en-US" altLang="ko-KR" sz="1600">
                  <a:solidFill>
                    <a:schemeClr val="bg1"/>
                  </a:solidFill>
                  <a:latin typeface="Arial" panose="020B0604020202020204" pitchFamily="34" charset="0"/>
                  <a:ea typeface="굴림" panose="020B0600000101010101" pitchFamily="34" charset="-127"/>
                </a:rPr>
                <a:t>108</a:t>
              </a:r>
            </a:p>
          </p:txBody>
        </p:sp>
        <p:sp>
          <p:nvSpPr>
            <p:cNvPr id="64" name="Text Box 20">
              <a:extLst>
                <a:ext uri="{FF2B5EF4-FFF2-40B4-BE49-F238E27FC236}">
                  <a16:creationId xmlns:a16="http://schemas.microsoft.com/office/drawing/2014/main" id="{C6E3925B-069D-544A-BA72-62006454251B}"/>
                </a:ext>
              </a:extLst>
            </p:cNvPr>
            <p:cNvSpPr txBox="1">
              <a:spLocks noChangeArrowheads="1"/>
            </p:cNvSpPr>
            <p:nvPr/>
          </p:nvSpPr>
          <p:spPr bwMode="auto">
            <a:xfrm>
              <a:off x="2613" y="3484"/>
              <a:ext cx="118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nchor="ctr">
              <a:spAutoFit/>
            </a:bodyPr>
            <a:lstStyle>
              <a:lvl1pPr marL="112713" indent="-112713"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lnSpc>
                  <a:spcPct val="90000"/>
                </a:lnSpc>
              </a:pPr>
              <a:r>
                <a:rPr lang="en-US" altLang="ko-KR">
                  <a:solidFill>
                    <a:schemeClr val="bg1"/>
                  </a:solidFill>
                  <a:latin typeface="Arial" panose="020B0604020202020204" pitchFamily="34" charset="0"/>
                  <a:ea typeface="굴림" panose="020B0600000101010101" pitchFamily="34" charset="-127"/>
                </a:rPr>
                <a:t>Follow-up month</a:t>
              </a:r>
            </a:p>
          </p:txBody>
        </p:sp>
        <p:sp>
          <p:nvSpPr>
            <p:cNvPr id="65" name="Text Box 21">
              <a:extLst>
                <a:ext uri="{FF2B5EF4-FFF2-40B4-BE49-F238E27FC236}">
                  <a16:creationId xmlns:a16="http://schemas.microsoft.com/office/drawing/2014/main" id="{A2F67494-BD9F-AD43-AEA7-2A4EB3F19594}"/>
                </a:ext>
              </a:extLst>
            </p:cNvPr>
            <p:cNvSpPr txBox="1">
              <a:spLocks noChangeArrowheads="1"/>
            </p:cNvSpPr>
            <p:nvPr/>
          </p:nvSpPr>
          <p:spPr bwMode="auto">
            <a:xfrm>
              <a:off x="3970" y="2580"/>
              <a:ext cx="632"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nchor="ctr">
              <a:spAutoFit/>
            </a:bodyPr>
            <a:lstStyle>
              <a:lvl1pPr marL="112713" indent="-112713"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spcBef>
                  <a:spcPct val="25000"/>
                </a:spcBef>
              </a:pPr>
              <a:r>
                <a:rPr lang="en-US" altLang="ko-KR" sz="1800">
                  <a:solidFill>
                    <a:schemeClr val="bg1"/>
                  </a:solidFill>
                  <a:latin typeface="Arial" panose="020B0604020202020204" pitchFamily="34" charset="0"/>
                  <a:ea typeface="굴림" panose="020B0600000101010101" pitchFamily="34" charset="-127"/>
                </a:rPr>
                <a:t>Untreated</a:t>
              </a:r>
            </a:p>
            <a:p>
              <a:pPr>
                <a:spcBef>
                  <a:spcPct val="25000"/>
                </a:spcBef>
              </a:pPr>
              <a:r>
                <a:rPr lang="en-US" altLang="ko-KR" sz="1800">
                  <a:solidFill>
                    <a:schemeClr val="bg1"/>
                  </a:solidFill>
                  <a:latin typeface="Arial" panose="020B0604020202020204" pitchFamily="34" charset="0"/>
                  <a:ea typeface="굴림" panose="020B0600000101010101" pitchFamily="34" charset="-127"/>
                </a:rPr>
                <a:t>Treated</a:t>
              </a:r>
            </a:p>
          </p:txBody>
        </p:sp>
        <p:sp>
          <p:nvSpPr>
            <p:cNvPr id="66" name="Text Box 22">
              <a:extLst>
                <a:ext uri="{FF2B5EF4-FFF2-40B4-BE49-F238E27FC236}">
                  <a16:creationId xmlns:a16="http://schemas.microsoft.com/office/drawing/2014/main" id="{FBD06853-24E6-7E49-825C-2A8D58263F91}"/>
                </a:ext>
              </a:extLst>
            </p:cNvPr>
            <p:cNvSpPr txBox="1">
              <a:spLocks noChangeArrowheads="1"/>
            </p:cNvSpPr>
            <p:nvPr/>
          </p:nvSpPr>
          <p:spPr bwMode="auto">
            <a:xfrm rot="-5400000">
              <a:off x="227" y="2115"/>
              <a:ext cx="114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nchor="ctr">
              <a:spAutoFit/>
            </a:bodyPr>
            <a:lstStyle>
              <a:lvl1pPr marL="112713" indent="-112713"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lnSpc>
                  <a:spcPct val="90000"/>
                </a:lnSpc>
              </a:pPr>
              <a:r>
                <a:rPr lang="en-US" altLang="ko-KR">
                  <a:solidFill>
                    <a:schemeClr val="bg1"/>
                  </a:solidFill>
                  <a:latin typeface="Arial" panose="020B0604020202020204" pitchFamily="34" charset="0"/>
                  <a:ea typeface="굴림" panose="020B0600000101010101" pitchFamily="34" charset="-127"/>
                </a:rPr>
                <a:t>Progression (%)</a:t>
              </a:r>
            </a:p>
          </p:txBody>
        </p:sp>
        <p:sp>
          <p:nvSpPr>
            <p:cNvPr id="67" name="Freeform 23">
              <a:extLst>
                <a:ext uri="{FF2B5EF4-FFF2-40B4-BE49-F238E27FC236}">
                  <a16:creationId xmlns:a16="http://schemas.microsoft.com/office/drawing/2014/main" id="{A8629EED-AC24-D443-815A-EE0DA8F0AE11}"/>
                </a:ext>
              </a:extLst>
            </p:cNvPr>
            <p:cNvSpPr>
              <a:spLocks/>
            </p:cNvSpPr>
            <p:nvPr/>
          </p:nvSpPr>
          <p:spPr bwMode="auto">
            <a:xfrm>
              <a:off x="1315" y="1239"/>
              <a:ext cx="3779" cy="1934"/>
            </a:xfrm>
            <a:custGeom>
              <a:avLst/>
              <a:gdLst>
                <a:gd name="T0" fmla="*/ 0 w 3779"/>
                <a:gd name="T1" fmla="*/ 0 h 1934"/>
                <a:gd name="T2" fmla="*/ 0 w 3779"/>
                <a:gd name="T3" fmla="*/ 1934 h 1934"/>
                <a:gd name="T4" fmla="*/ 3779 w 3779"/>
                <a:gd name="T5" fmla="*/ 1934 h 1934"/>
                <a:gd name="T6" fmla="*/ 0 60000 65536"/>
                <a:gd name="T7" fmla="*/ 0 60000 65536"/>
                <a:gd name="T8" fmla="*/ 0 60000 65536"/>
                <a:gd name="T9" fmla="*/ 0 w 3779"/>
                <a:gd name="T10" fmla="*/ 0 h 1934"/>
                <a:gd name="T11" fmla="*/ 3779 w 3779"/>
                <a:gd name="T12" fmla="*/ 1934 h 1934"/>
              </a:gdLst>
              <a:ahLst/>
              <a:cxnLst>
                <a:cxn ang="T6">
                  <a:pos x="T0" y="T1"/>
                </a:cxn>
                <a:cxn ang="T7">
                  <a:pos x="T2" y="T3"/>
                </a:cxn>
                <a:cxn ang="T8">
                  <a:pos x="T4" y="T5"/>
                </a:cxn>
              </a:cxnLst>
              <a:rect l="T9" t="T10" r="T11" b="T12"/>
              <a:pathLst>
                <a:path w="3779" h="1934">
                  <a:moveTo>
                    <a:pt x="0" y="0"/>
                  </a:moveTo>
                  <a:lnTo>
                    <a:pt x="0" y="1934"/>
                  </a:lnTo>
                  <a:lnTo>
                    <a:pt x="3779" y="19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68" name="Freeform 24">
              <a:extLst>
                <a:ext uri="{FF2B5EF4-FFF2-40B4-BE49-F238E27FC236}">
                  <a16:creationId xmlns:a16="http://schemas.microsoft.com/office/drawing/2014/main" id="{159AF2FF-9F22-D444-BC76-7CEF003C7498}"/>
                </a:ext>
              </a:extLst>
            </p:cNvPr>
            <p:cNvSpPr>
              <a:spLocks/>
            </p:cNvSpPr>
            <p:nvPr/>
          </p:nvSpPr>
          <p:spPr bwMode="auto">
            <a:xfrm>
              <a:off x="1299" y="1463"/>
              <a:ext cx="3514" cy="1694"/>
            </a:xfrm>
            <a:custGeom>
              <a:avLst/>
              <a:gdLst>
                <a:gd name="T0" fmla="*/ 249 w 3482"/>
                <a:gd name="T1" fmla="*/ 1694 h 1694"/>
                <a:gd name="T2" fmla="*/ 344 w 3482"/>
                <a:gd name="T3" fmla="*/ 1635 h 1694"/>
                <a:gd name="T4" fmla="*/ 367 w 3482"/>
                <a:gd name="T5" fmla="*/ 1598 h 1694"/>
                <a:gd name="T6" fmla="*/ 468 w 3482"/>
                <a:gd name="T7" fmla="*/ 1565 h 1694"/>
                <a:gd name="T8" fmla="*/ 572 w 3482"/>
                <a:gd name="T9" fmla="*/ 1476 h 1694"/>
                <a:gd name="T10" fmla="*/ 688 w 3482"/>
                <a:gd name="T11" fmla="*/ 1452 h 1694"/>
                <a:gd name="T12" fmla="*/ 748 w 3482"/>
                <a:gd name="T13" fmla="*/ 1392 h 1694"/>
                <a:gd name="T14" fmla="*/ 809 w 3482"/>
                <a:gd name="T15" fmla="*/ 1328 h 1694"/>
                <a:gd name="T16" fmla="*/ 853 w 3482"/>
                <a:gd name="T17" fmla="*/ 1306 h 1694"/>
                <a:gd name="T18" fmla="*/ 922 w 3482"/>
                <a:gd name="T19" fmla="*/ 1252 h 1694"/>
                <a:gd name="T20" fmla="*/ 983 w 3482"/>
                <a:gd name="T21" fmla="*/ 1218 h 1694"/>
                <a:gd name="T22" fmla="*/ 1076 w 3482"/>
                <a:gd name="T23" fmla="*/ 1168 h 1694"/>
                <a:gd name="T24" fmla="*/ 1182 w 3482"/>
                <a:gd name="T25" fmla="*/ 1104 h 1694"/>
                <a:gd name="T26" fmla="*/ 1288 w 3482"/>
                <a:gd name="T27" fmla="*/ 1039 h 1694"/>
                <a:gd name="T28" fmla="*/ 1319 w 3482"/>
                <a:gd name="T29" fmla="*/ 999 h 1694"/>
                <a:gd name="T30" fmla="*/ 1375 w 3482"/>
                <a:gd name="T31" fmla="*/ 940 h 1694"/>
                <a:gd name="T32" fmla="*/ 1420 w 3482"/>
                <a:gd name="T33" fmla="*/ 913 h 1694"/>
                <a:gd name="T34" fmla="*/ 1506 w 3482"/>
                <a:gd name="T35" fmla="*/ 862 h 1694"/>
                <a:gd name="T36" fmla="*/ 1645 w 3482"/>
                <a:gd name="T37" fmla="*/ 832 h 1694"/>
                <a:gd name="T38" fmla="*/ 1719 w 3482"/>
                <a:gd name="T39" fmla="*/ 794 h 1694"/>
                <a:gd name="T40" fmla="*/ 1870 w 3482"/>
                <a:gd name="T41" fmla="*/ 775 h 1694"/>
                <a:gd name="T42" fmla="*/ 1942 w 3482"/>
                <a:gd name="T43" fmla="*/ 727 h 1694"/>
                <a:gd name="T44" fmla="*/ 2072 w 3482"/>
                <a:gd name="T45" fmla="*/ 665 h 1694"/>
                <a:gd name="T46" fmla="*/ 2216 w 3482"/>
                <a:gd name="T47" fmla="*/ 625 h 1694"/>
                <a:gd name="T48" fmla="*/ 2330 w 3482"/>
                <a:gd name="T49" fmla="*/ 595 h 1694"/>
                <a:gd name="T50" fmla="*/ 2593 w 3482"/>
                <a:gd name="T51" fmla="*/ 560 h 1694"/>
                <a:gd name="T52" fmla="*/ 2685 w 3482"/>
                <a:gd name="T53" fmla="*/ 527 h 1694"/>
                <a:gd name="T54" fmla="*/ 2839 w 3482"/>
                <a:gd name="T55" fmla="*/ 471 h 1694"/>
                <a:gd name="T56" fmla="*/ 3008 w 3482"/>
                <a:gd name="T57" fmla="*/ 435 h 1694"/>
                <a:gd name="T58" fmla="*/ 3150 w 3482"/>
                <a:gd name="T59" fmla="*/ 393 h 1694"/>
                <a:gd name="T60" fmla="*/ 3475 w 3482"/>
                <a:gd name="T61" fmla="*/ 339 h 1694"/>
                <a:gd name="T62" fmla="*/ 3799 w 3482"/>
                <a:gd name="T63" fmla="*/ 245 h 1694"/>
                <a:gd name="T64" fmla="*/ 3885 w 3482"/>
                <a:gd name="T65" fmla="*/ 0 h 16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82"/>
                <a:gd name="T100" fmla="*/ 0 h 1694"/>
                <a:gd name="T101" fmla="*/ 3482 w 3482"/>
                <a:gd name="T102" fmla="*/ 1694 h 16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82" h="1694">
                  <a:moveTo>
                    <a:pt x="0" y="1694"/>
                  </a:moveTo>
                  <a:lnTo>
                    <a:pt x="225" y="1694"/>
                  </a:lnTo>
                  <a:lnTo>
                    <a:pt x="225" y="1635"/>
                  </a:lnTo>
                  <a:lnTo>
                    <a:pt x="308" y="1635"/>
                  </a:lnTo>
                  <a:lnTo>
                    <a:pt x="308" y="1598"/>
                  </a:lnTo>
                  <a:lnTo>
                    <a:pt x="331" y="1598"/>
                  </a:lnTo>
                  <a:lnTo>
                    <a:pt x="331" y="1565"/>
                  </a:lnTo>
                  <a:lnTo>
                    <a:pt x="420" y="1565"/>
                  </a:lnTo>
                  <a:lnTo>
                    <a:pt x="420" y="1476"/>
                  </a:lnTo>
                  <a:lnTo>
                    <a:pt x="512" y="1476"/>
                  </a:lnTo>
                  <a:lnTo>
                    <a:pt x="512" y="1452"/>
                  </a:lnTo>
                  <a:lnTo>
                    <a:pt x="616" y="1452"/>
                  </a:lnTo>
                  <a:lnTo>
                    <a:pt x="616" y="1392"/>
                  </a:lnTo>
                  <a:lnTo>
                    <a:pt x="671" y="1392"/>
                  </a:lnTo>
                  <a:lnTo>
                    <a:pt x="671" y="1328"/>
                  </a:lnTo>
                  <a:lnTo>
                    <a:pt x="725" y="1328"/>
                  </a:lnTo>
                  <a:lnTo>
                    <a:pt x="725" y="1306"/>
                  </a:lnTo>
                  <a:lnTo>
                    <a:pt x="765" y="1306"/>
                  </a:lnTo>
                  <a:lnTo>
                    <a:pt x="765" y="1252"/>
                  </a:lnTo>
                  <a:lnTo>
                    <a:pt x="826" y="1252"/>
                  </a:lnTo>
                  <a:lnTo>
                    <a:pt x="826" y="1218"/>
                  </a:lnTo>
                  <a:lnTo>
                    <a:pt x="881" y="1218"/>
                  </a:lnTo>
                  <a:lnTo>
                    <a:pt x="881" y="1168"/>
                  </a:lnTo>
                  <a:lnTo>
                    <a:pt x="964" y="1168"/>
                  </a:lnTo>
                  <a:lnTo>
                    <a:pt x="964" y="1104"/>
                  </a:lnTo>
                  <a:lnTo>
                    <a:pt x="1059" y="1104"/>
                  </a:lnTo>
                  <a:lnTo>
                    <a:pt x="1059" y="1039"/>
                  </a:lnTo>
                  <a:lnTo>
                    <a:pt x="1153" y="1039"/>
                  </a:lnTo>
                  <a:lnTo>
                    <a:pt x="1153" y="999"/>
                  </a:lnTo>
                  <a:lnTo>
                    <a:pt x="1182" y="999"/>
                  </a:lnTo>
                  <a:lnTo>
                    <a:pt x="1182" y="940"/>
                  </a:lnTo>
                  <a:lnTo>
                    <a:pt x="1232" y="940"/>
                  </a:lnTo>
                  <a:lnTo>
                    <a:pt x="1232" y="913"/>
                  </a:lnTo>
                  <a:lnTo>
                    <a:pt x="1272" y="913"/>
                  </a:lnTo>
                  <a:lnTo>
                    <a:pt x="1272" y="862"/>
                  </a:lnTo>
                  <a:lnTo>
                    <a:pt x="1349" y="862"/>
                  </a:lnTo>
                  <a:lnTo>
                    <a:pt x="1349" y="832"/>
                  </a:lnTo>
                  <a:lnTo>
                    <a:pt x="1473" y="832"/>
                  </a:lnTo>
                  <a:lnTo>
                    <a:pt x="1473" y="794"/>
                  </a:lnTo>
                  <a:lnTo>
                    <a:pt x="1540" y="794"/>
                  </a:lnTo>
                  <a:lnTo>
                    <a:pt x="1540" y="775"/>
                  </a:lnTo>
                  <a:lnTo>
                    <a:pt x="1675" y="775"/>
                  </a:lnTo>
                  <a:lnTo>
                    <a:pt x="1675" y="727"/>
                  </a:lnTo>
                  <a:lnTo>
                    <a:pt x="1740" y="727"/>
                  </a:lnTo>
                  <a:lnTo>
                    <a:pt x="1740" y="665"/>
                  </a:lnTo>
                  <a:lnTo>
                    <a:pt x="1856" y="665"/>
                  </a:lnTo>
                  <a:lnTo>
                    <a:pt x="1856" y="625"/>
                  </a:lnTo>
                  <a:lnTo>
                    <a:pt x="1986" y="625"/>
                  </a:lnTo>
                  <a:lnTo>
                    <a:pt x="1986" y="595"/>
                  </a:lnTo>
                  <a:lnTo>
                    <a:pt x="2088" y="595"/>
                  </a:lnTo>
                  <a:lnTo>
                    <a:pt x="2088" y="560"/>
                  </a:lnTo>
                  <a:lnTo>
                    <a:pt x="2323" y="560"/>
                  </a:lnTo>
                  <a:lnTo>
                    <a:pt x="2323" y="527"/>
                  </a:lnTo>
                  <a:lnTo>
                    <a:pt x="2406" y="527"/>
                  </a:lnTo>
                  <a:lnTo>
                    <a:pt x="2454" y="471"/>
                  </a:lnTo>
                  <a:lnTo>
                    <a:pt x="2544" y="471"/>
                  </a:lnTo>
                  <a:lnTo>
                    <a:pt x="2544" y="435"/>
                  </a:lnTo>
                  <a:lnTo>
                    <a:pt x="2696" y="435"/>
                  </a:lnTo>
                  <a:lnTo>
                    <a:pt x="2696" y="393"/>
                  </a:lnTo>
                  <a:lnTo>
                    <a:pt x="2823" y="393"/>
                  </a:lnTo>
                  <a:lnTo>
                    <a:pt x="2823" y="339"/>
                  </a:lnTo>
                  <a:lnTo>
                    <a:pt x="3113" y="339"/>
                  </a:lnTo>
                  <a:lnTo>
                    <a:pt x="3113" y="245"/>
                  </a:lnTo>
                  <a:lnTo>
                    <a:pt x="3404" y="245"/>
                  </a:lnTo>
                  <a:lnTo>
                    <a:pt x="3404" y="0"/>
                  </a:lnTo>
                  <a:lnTo>
                    <a:pt x="3482" y="0"/>
                  </a:lnTo>
                </a:path>
              </a:pathLst>
            </a:custGeom>
            <a:noFill/>
            <a:ln w="38100">
              <a:solidFill>
                <a:srgbClr val="BDB7D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69" name="Freeform 25">
              <a:extLst>
                <a:ext uri="{FF2B5EF4-FFF2-40B4-BE49-F238E27FC236}">
                  <a16:creationId xmlns:a16="http://schemas.microsoft.com/office/drawing/2014/main" id="{6DA32217-443F-764A-BF07-3CE9936A36C2}"/>
                </a:ext>
              </a:extLst>
            </p:cNvPr>
            <p:cNvSpPr>
              <a:spLocks/>
            </p:cNvSpPr>
            <p:nvPr/>
          </p:nvSpPr>
          <p:spPr bwMode="auto">
            <a:xfrm>
              <a:off x="1299" y="2085"/>
              <a:ext cx="3506" cy="1075"/>
            </a:xfrm>
            <a:custGeom>
              <a:avLst/>
              <a:gdLst>
                <a:gd name="T0" fmla="*/ 0 w 3474"/>
                <a:gd name="T1" fmla="*/ 1075 h 1075"/>
                <a:gd name="T2" fmla="*/ 245 w 3474"/>
                <a:gd name="T3" fmla="*/ 1075 h 1075"/>
                <a:gd name="T4" fmla="*/ 245 w 3474"/>
                <a:gd name="T5" fmla="*/ 1034 h 1075"/>
                <a:gd name="T6" fmla="*/ 315 w 3474"/>
                <a:gd name="T7" fmla="*/ 1034 h 1075"/>
                <a:gd name="T8" fmla="*/ 315 w 3474"/>
                <a:gd name="T9" fmla="*/ 1010 h 1075"/>
                <a:gd name="T10" fmla="*/ 393 w 3474"/>
                <a:gd name="T11" fmla="*/ 1010 h 1075"/>
                <a:gd name="T12" fmla="*/ 393 w 3474"/>
                <a:gd name="T13" fmla="*/ 983 h 1075"/>
                <a:gd name="T14" fmla="*/ 457 w 3474"/>
                <a:gd name="T15" fmla="*/ 983 h 1075"/>
                <a:gd name="T16" fmla="*/ 457 w 3474"/>
                <a:gd name="T17" fmla="*/ 956 h 1075"/>
                <a:gd name="T18" fmla="*/ 521 w 3474"/>
                <a:gd name="T19" fmla="*/ 956 h 1075"/>
                <a:gd name="T20" fmla="*/ 521 w 3474"/>
                <a:gd name="T21" fmla="*/ 932 h 1075"/>
                <a:gd name="T22" fmla="*/ 634 w 3474"/>
                <a:gd name="T23" fmla="*/ 932 h 1075"/>
                <a:gd name="T24" fmla="*/ 759 w 3474"/>
                <a:gd name="T25" fmla="*/ 932 h 1075"/>
                <a:gd name="T26" fmla="*/ 759 w 3474"/>
                <a:gd name="T27" fmla="*/ 884 h 1075"/>
                <a:gd name="T28" fmla="*/ 961 w 3474"/>
                <a:gd name="T29" fmla="*/ 884 h 1075"/>
                <a:gd name="T30" fmla="*/ 961 w 3474"/>
                <a:gd name="T31" fmla="*/ 844 h 1075"/>
                <a:gd name="T32" fmla="*/ 1028 w 3474"/>
                <a:gd name="T33" fmla="*/ 844 h 1075"/>
                <a:gd name="T34" fmla="*/ 1028 w 3474"/>
                <a:gd name="T35" fmla="*/ 800 h 1075"/>
                <a:gd name="T36" fmla="*/ 1132 w 3474"/>
                <a:gd name="T37" fmla="*/ 800 h 1075"/>
                <a:gd name="T38" fmla="*/ 1166 w 3474"/>
                <a:gd name="T39" fmla="*/ 772 h 1075"/>
                <a:gd name="T40" fmla="*/ 1212 w 3474"/>
                <a:gd name="T41" fmla="*/ 772 h 1075"/>
                <a:gd name="T42" fmla="*/ 1212 w 3474"/>
                <a:gd name="T43" fmla="*/ 725 h 1075"/>
                <a:gd name="T44" fmla="*/ 1269 w 3474"/>
                <a:gd name="T45" fmla="*/ 725 h 1075"/>
                <a:gd name="T46" fmla="*/ 1269 w 3474"/>
                <a:gd name="T47" fmla="*/ 692 h 1075"/>
                <a:gd name="T48" fmla="*/ 1375 w 3474"/>
                <a:gd name="T49" fmla="*/ 692 h 1075"/>
                <a:gd name="T50" fmla="*/ 1375 w 3474"/>
                <a:gd name="T51" fmla="*/ 657 h 1075"/>
                <a:gd name="T52" fmla="*/ 1470 w 3474"/>
                <a:gd name="T53" fmla="*/ 657 h 1075"/>
                <a:gd name="T54" fmla="*/ 1470 w 3474"/>
                <a:gd name="T55" fmla="*/ 617 h 1075"/>
                <a:gd name="T56" fmla="*/ 1560 w 3474"/>
                <a:gd name="T57" fmla="*/ 617 h 1075"/>
                <a:gd name="T58" fmla="*/ 1560 w 3474"/>
                <a:gd name="T59" fmla="*/ 579 h 1075"/>
                <a:gd name="T60" fmla="*/ 1677 w 3474"/>
                <a:gd name="T61" fmla="*/ 579 h 1075"/>
                <a:gd name="T62" fmla="*/ 1677 w 3474"/>
                <a:gd name="T63" fmla="*/ 536 h 1075"/>
                <a:gd name="T64" fmla="*/ 1780 w 3474"/>
                <a:gd name="T65" fmla="*/ 536 h 1075"/>
                <a:gd name="T66" fmla="*/ 1780 w 3474"/>
                <a:gd name="T67" fmla="*/ 491 h 1075"/>
                <a:gd name="T68" fmla="*/ 1818 w 3474"/>
                <a:gd name="T69" fmla="*/ 491 h 1075"/>
                <a:gd name="T70" fmla="*/ 1818 w 3474"/>
                <a:gd name="T71" fmla="*/ 447 h 1075"/>
                <a:gd name="T72" fmla="*/ 1900 w 3474"/>
                <a:gd name="T73" fmla="*/ 447 h 1075"/>
                <a:gd name="T74" fmla="*/ 1900 w 3474"/>
                <a:gd name="T75" fmla="*/ 396 h 1075"/>
                <a:gd name="T76" fmla="*/ 1993 w 3474"/>
                <a:gd name="T77" fmla="*/ 396 h 1075"/>
                <a:gd name="T78" fmla="*/ 1993 w 3474"/>
                <a:gd name="T79" fmla="*/ 339 h 1075"/>
                <a:gd name="T80" fmla="*/ 2062 w 3474"/>
                <a:gd name="T81" fmla="*/ 339 h 1075"/>
                <a:gd name="T82" fmla="*/ 2062 w 3474"/>
                <a:gd name="T83" fmla="*/ 298 h 1075"/>
                <a:gd name="T84" fmla="*/ 2204 w 3474"/>
                <a:gd name="T85" fmla="*/ 298 h 1075"/>
                <a:gd name="T86" fmla="*/ 2204 w 3474"/>
                <a:gd name="T87" fmla="*/ 253 h 1075"/>
                <a:gd name="T88" fmla="*/ 2289 w 3474"/>
                <a:gd name="T89" fmla="*/ 253 h 1075"/>
                <a:gd name="T90" fmla="*/ 2289 w 3474"/>
                <a:gd name="T91" fmla="*/ 210 h 1075"/>
                <a:gd name="T92" fmla="*/ 2382 w 3474"/>
                <a:gd name="T93" fmla="*/ 210 h 1075"/>
                <a:gd name="T94" fmla="*/ 2382 w 3474"/>
                <a:gd name="T95" fmla="*/ 166 h 1075"/>
                <a:gd name="T96" fmla="*/ 2523 w 3474"/>
                <a:gd name="T97" fmla="*/ 166 h 1075"/>
                <a:gd name="T98" fmla="*/ 2523 w 3474"/>
                <a:gd name="T99" fmla="*/ 124 h 1075"/>
                <a:gd name="T100" fmla="*/ 2738 w 3474"/>
                <a:gd name="T101" fmla="*/ 124 h 1075"/>
                <a:gd name="T102" fmla="*/ 2738 w 3474"/>
                <a:gd name="T103" fmla="*/ 75 h 1075"/>
                <a:gd name="T104" fmla="*/ 2847 w 3474"/>
                <a:gd name="T105" fmla="*/ 75 h 1075"/>
                <a:gd name="T106" fmla="*/ 2847 w 3474"/>
                <a:gd name="T107" fmla="*/ 43 h 1075"/>
                <a:gd name="T108" fmla="*/ 2956 w 3474"/>
                <a:gd name="T109" fmla="*/ 43 h 1075"/>
                <a:gd name="T110" fmla="*/ 2956 w 3474"/>
                <a:gd name="T111" fmla="*/ 0 h 1075"/>
                <a:gd name="T112" fmla="*/ 3878 w 3474"/>
                <a:gd name="T113" fmla="*/ 0 h 10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74"/>
                <a:gd name="T172" fmla="*/ 0 h 1075"/>
                <a:gd name="T173" fmla="*/ 3474 w 3474"/>
                <a:gd name="T174" fmla="*/ 1075 h 107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74" h="1075">
                  <a:moveTo>
                    <a:pt x="0" y="1075"/>
                  </a:moveTo>
                  <a:lnTo>
                    <a:pt x="221" y="1075"/>
                  </a:lnTo>
                  <a:lnTo>
                    <a:pt x="221" y="1034"/>
                  </a:lnTo>
                  <a:lnTo>
                    <a:pt x="279" y="1034"/>
                  </a:lnTo>
                  <a:lnTo>
                    <a:pt x="279" y="1010"/>
                  </a:lnTo>
                  <a:lnTo>
                    <a:pt x="354" y="1010"/>
                  </a:lnTo>
                  <a:lnTo>
                    <a:pt x="354" y="983"/>
                  </a:lnTo>
                  <a:lnTo>
                    <a:pt x="409" y="983"/>
                  </a:lnTo>
                  <a:lnTo>
                    <a:pt x="409" y="956"/>
                  </a:lnTo>
                  <a:lnTo>
                    <a:pt x="467" y="956"/>
                  </a:lnTo>
                  <a:lnTo>
                    <a:pt x="467" y="932"/>
                  </a:lnTo>
                  <a:lnTo>
                    <a:pt x="568" y="932"/>
                  </a:lnTo>
                  <a:lnTo>
                    <a:pt x="680" y="932"/>
                  </a:lnTo>
                  <a:lnTo>
                    <a:pt x="680" y="884"/>
                  </a:lnTo>
                  <a:lnTo>
                    <a:pt x="861" y="884"/>
                  </a:lnTo>
                  <a:lnTo>
                    <a:pt x="861" y="844"/>
                  </a:lnTo>
                  <a:lnTo>
                    <a:pt x="921" y="844"/>
                  </a:lnTo>
                  <a:lnTo>
                    <a:pt x="921" y="800"/>
                  </a:lnTo>
                  <a:lnTo>
                    <a:pt x="1014" y="800"/>
                  </a:lnTo>
                  <a:lnTo>
                    <a:pt x="1044" y="772"/>
                  </a:lnTo>
                  <a:lnTo>
                    <a:pt x="1086" y="772"/>
                  </a:lnTo>
                  <a:lnTo>
                    <a:pt x="1086" y="725"/>
                  </a:lnTo>
                  <a:lnTo>
                    <a:pt x="1137" y="725"/>
                  </a:lnTo>
                  <a:lnTo>
                    <a:pt x="1137" y="692"/>
                  </a:lnTo>
                  <a:lnTo>
                    <a:pt x="1232" y="692"/>
                  </a:lnTo>
                  <a:lnTo>
                    <a:pt x="1232" y="657"/>
                  </a:lnTo>
                  <a:lnTo>
                    <a:pt x="1318" y="657"/>
                  </a:lnTo>
                  <a:lnTo>
                    <a:pt x="1318" y="617"/>
                  </a:lnTo>
                  <a:lnTo>
                    <a:pt x="1398" y="617"/>
                  </a:lnTo>
                  <a:lnTo>
                    <a:pt x="1398" y="579"/>
                  </a:lnTo>
                  <a:lnTo>
                    <a:pt x="1503" y="579"/>
                  </a:lnTo>
                  <a:lnTo>
                    <a:pt x="1503" y="536"/>
                  </a:lnTo>
                  <a:lnTo>
                    <a:pt x="1594" y="536"/>
                  </a:lnTo>
                  <a:lnTo>
                    <a:pt x="1594" y="491"/>
                  </a:lnTo>
                  <a:lnTo>
                    <a:pt x="1629" y="491"/>
                  </a:lnTo>
                  <a:lnTo>
                    <a:pt x="1629" y="447"/>
                  </a:lnTo>
                  <a:lnTo>
                    <a:pt x="1702" y="447"/>
                  </a:lnTo>
                  <a:lnTo>
                    <a:pt x="1702" y="396"/>
                  </a:lnTo>
                  <a:lnTo>
                    <a:pt x="1785" y="396"/>
                  </a:lnTo>
                  <a:lnTo>
                    <a:pt x="1785" y="339"/>
                  </a:lnTo>
                  <a:lnTo>
                    <a:pt x="1848" y="339"/>
                  </a:lnTo>
                  <a:lnTo>
                    <a:pt x="1848" y="298"/>
                  </a:lnTo>
                  <a:lnTo>
                    <a:pt x="1974" y="298"/>
                  </a:lnTo>
                  <a:lnTo>
                    <a:pt x="1974" y="253"/>
                  </a:lnTo>
                  <a:lnTo>
                    <a:pt x="2050" y="253"/>
                  </a:lnTo>
                  <a:lnTo>
                    <a:pt x="2050" y="210"/>
                  </a:lnTo>
                  <a:lnTo>
                    <a:pt x="2133" y="210"/>
                  </a:lnTo>
                  <a:lnTo>
                    <a:pt x="2133" y="166"/>
                  </a:lnTo>
                  <a:lnTo>
                    <a:pt x="2260" y="166"/>
                  </a:lnTo>
                  <a:lnTo>
                    <a:pt x="2260" y="124"/>
                  </a:lnTo>
                  <a:lnTo>
                    <a:pt x="2452" y="124"/>
                  </a:lnTo>
                  <a:lnTo>
                    <a:pt x="2452" y="75"/>
                  </a:lnTo>
                  <a:lnTo>
                    <a:pt x="2550" y="75"/>
                  </a:lnTo>
                  <a:lnTo>
                    <a:pt x="2550" y="43"/>
                  </a:lnTo>
                  <a:lnTo>
                    <a:pt x="2648" y="43"/>
                  </a:lnTo>
                  <a:lnTo>
                    <a:pt x="2648" y="0"/>
                  </a:lnTo>
                  <a:lnTo>
                    <a:pt x="3474" y="0"/>
                  </a:lnTo>
                </a:path>
              </a:pathLst>
            </a:custGeom>
            <a:noFill/>
            <a:ln w="38100">
              <a:solidFill>
                <a:srgbClr val="FFCC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dirty="0">
                <a:solidFill>
                  <a:schemeClr val="bg1"/>
                </a:solidFill>
              </a:endParaRPr>
            </a:p>
          </p:txBody>
        </p:sp>
        <p:sp>
          <p:nvSpPr>
            <p:cNvPr id="70" name="Line 26">
              <a:extLst>
                <a:ext uri="{FF2B5EF4-FFF2-40B4-BE49-F238E27FC236}">
                  <a16:creationId xmlns:a16="http://schemas.microsoft.com/office/drawing/2014/main" id="{419079D1-7CE9-4E48-8D9B-126E9362FC4D}"/>
                </a:ext>
              </a:extLst>
            </p:cNvPr>
            <p:cNvSpPr>
              <a:spLocks noChangeShapeType="1"/>
            </p:cNvSpPr>
            <p:nvPr/>
          </p:nvSpPr>
          <p:spPr bwMode="auto">
            <a:xfrm>
              <a:off x="3599" y="2879"/>
              <a:ext cx="278" cy="1"/>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1" name="Line 27">
              <a:extLst>
                <a:ext uri="{FF2B5EF4-FFF2-40B4-BE49-F238E27FC236}">
                  <a16:creationId xmlns:a16="http://schemas.microsoft.com/office/drawing/2014/main" id="{A771A9E7-CE1B-EA49-95DE-272C42A003C9}"/>
                </a:ext>
              </a:extLst>
            </p:cNvPr>
            <p:cNvSpPr>
              <a:spLocks noChangeShapeType="1"/>
            </p:cNvSpPr>
            <p:nvPr/>
          </p:nvSpPr>
          <p:spPr bwMode="auto">
            <a:xfrm>
              <a:off x="3599" y="2687"/>
              <a:ext cx="278" cy="1"/>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2" name="Line 28">
              <a:extLst>
                <a:ext uri="{FF2B5EF4-FFF2-40B4-BE49-F238E27FC236}">
                  <a16:creationId xmlns:a16="http://schemas.microsoft.com/office/drawing/2014/main" id="{B7BA790C-D28B-694C-9D70-A06CA2C5593E}"/>
                </a:ext>
              </a:extLst>
            </p:cNvPr>
            <p:cNvSpPr>
              <a:spLocks noChangeShapeType="1"/>
            </p:cNvSpPr>
            <p:nvPr/>
          </p:nvSpPr>
          <p:spPr bwMode="auto">
            <a:xfrm>
              <a:off x="1315" y="1239"/>
              <a:ext cx="1" cy="1"/>
            </a:xfrm>
            <a:prstGeom prst="line">
              <a:avLst/>
            </a:prstGeom>
            <a:noFill/>
            <a:ln w="50800">
              <a:solidFill>
                <a:srgbClr val="3F4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3" name="Freeform 29">
              <a:extLst>
                <a:ext uri="{FF2B5EF4-FFF2-40B4-BE49-F238E27FC236}">
                  <a16:creationId xmlns:a16="http://schemas.microsoft.com/office/drawing/2014/main" id="{C37990DF-1E0C-6A44-AD36-80A8B0B7E77A}"/>
                </a:ext>
              </a:extLst>
            </p:cNvPr>
            <p:cNvSpPr>
              <a:spLocks/>
            </p:cNvSpPr>
            <p:nvPr/>
          </p:nvSpPr>
          <p:spPr bwMode="auto">
            <a:xfrm>
              <a:off x="1291" y="1230"/>
              <a:ext cx="3827" cy="1941"/>
            </a:xfrm>
            <a:custGeom>
              <a:avLst/>
              <a:gdLst>
                <a:gd name="T0" fmla="*/ 0 w 3827"/>
                <a:gd name="T1" fmla="*/ 0 h 1941"/>
                <a:gd name="T2" fmla="*/ 0 w 3827"/>
                <a:gd name="T3" fmla="*/ 1941 h 1941"/>
                <a:gd name="T4" fmla="*/ 3827 w 3827"/>
                <a:gd name="T5" fmla="*/ 1941 h 1941"/>
                <a:gd name="T6" fmla="*/ 0 60000 65536"/>
                <a:gd name="T7" fmla="*/ 0 60000 65536"/>
                <a:gd name="T8" fmla="*/ 0 60000 65536"/>
                <a:gd name="T9" fmla="*/ 0 w 3827"/>
                <a:gd name="T10" fmla="*/ 0 h 1941"/>
                <a:gd name="T11" fmla="*/ 3827 w 3827"/>
                <a:gd name="T12" fmla="*/ 1941 h 1941"/>
              </a:gdLst>
              <a:ahLst/>
              <a:cxnLst>
                <a:cxn ang="T6">
                  <a:pos x="T0" y="T1"/>
                </a:cxn>
                <a:cxn ang="T7">
                  <a:pos x="T2" y="T3"/>
                </a:cxn>
                <a:cxn ang="T8">
                  <a:pos x="T4" y="T5"/>
                </a:cxn>
              </a:cxnLst>
              <a:rect l="T9" t="T10" r="T11" b="T12"/>
              <a:pathLst>
                <a:path w="3827" h="1941">
                  <a:moveTo>
                    <a:pt x="0" y="0"/>
                  </a:moveTo>
                  <a:lnTo>
                    <a:pt x="0" y="1941"/>
                  </a:lnTo>
                  <a:lnTo>
                    <a:pt x="3827" y="1941"/>
                  </a:lnTo>
                </a:path>
              </a:pathLst>
            </a:cu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grpSp>
          <p:nvGrpSpPr>
            <p:cNvPr id="74" name="Group 30">
              <a:extLst>
                <a:ext uri="{FF2B5EF4-FFF2-40B4-BE49-F238E27FC236}">
                  <a16:creationId xmlns:a16="http://schemas.microsoft.com/office/drawing/2014/main" id="{C926F5D6-E34C-2248-A963-63B1DA59EFC6}"/>
                </a:ext>
              </a:extLst>
            </p:cNvPr>
            <p:cNvGrpSpPr>
              <a:grpSpLocks/>
            </p:cNvGrpSpPr>
            <p:nvPr/>
          </p:nvGrpSpPr>
          <p:grpSpPr bwMode="auto">
            <a:xfrm flipH="1">
              <a:off x="1241" y="1230"/>
              <a:ext cx="50" cy="1570"/>
              <a:chOff x="1680" y="1239"/>
              <a:chExt cx="276" cy="1570"/>
            </a:xfrm>
          </p:grpSpPr>
          <p:sp>
            <p:nvSpPr>
              <p:cNvPr id="85" name="Line 31">
                <a:extLst>
                  <a:ext uri="{FF2B5EF4-FFF2-40B4-BE49-F238E27FC236}">
                    <a16:creationId xmlns:a16="http://schemas.microsoft.com/office/drawing/2014/main" id="{A85AA737-E8EB-D448-AF0A-C380BB32B1DA}"/>
                  </a:ext>
                </a:extLst>
              </p:cNvPr>
              <p:cNvSpPr>
                <a:spLocks noChangeShapeType="1"/>
              </p:cNvSpPr>
              <p:nvPr/>
            </p:nvSpPr>
            <p:spPr bwMode="auto">
              <a:xfrm flipH="1">
                <a:off x="1680" y="1239"/>
                <a:ext cx="276"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solidFill>
                    <a:schemeClr val="bg1"/>
                  </a:solidFill>
                </a:endParaRPr>
              </a:p>
            </p:txBody>
          </p:sp>
          <p:sp>
            <p:nvSpPr>
              <p:cNvPr id="86" name="Line 32">
                <a:extLst>
                  <a:ext uri="{FF2B5EF4-FFF2-40B4-BE49-F238E27FC236}">
                    <a16:creationId xmlns:a16="http://schemas.microsoft.com/office/drawing/2014/main" id="{14C1C972-C8A4-6E4F-9E4C-D3CCE96B69B9}"/>
                  </a:ext>
                </a:extLst>
              </p:cNvPr>
              <p:cNvSpPr>
                <a:spLocks noChangeShapeType="1"/>
              </p:cNvSpPr>
              <p:nvPr/>
            </p:nvSpPr>
            <p:spPr bwMode="auto">
              <a:xfrm flipH="1">
                <a:off x="1680" y="1631"/>
                <a:ext cx="276"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solidFill>
                    <a:schemeClr val="bg1"/>
                  </a:solidFill>
                </a:endParaRPr>
              </a:p>
            </p:txBody>
          </p:sp>
          <p:sp>
            <p:nvSpPr>
              <p:cNvPr id="87" name="Line 33">
                <a:extLst>
                  <a:ext uri="{FF2B5EF4-FFF2-40B4-BE49-F238E27FC236}">
                    <a16:creationId xmlns:a16="http://schemas.microsoft.com/office/drawing/2014/main" id="{8E70C477-CFC7-8642-9093-7D8678B788DA}"/>
                  </a:ext>
                </a:extLst>
              </p:cNvPr>
              <p:cNvSpPr>
                <a:spLocks noChangeShapeType="1"/>
              </p:cNvSpPr>
              <p:nvPr/>
            </p:nvSpPr>
            <p:spPr bwMode="auto">
              <a:xfrm flipH="1">
                <a:off x="1680" y="2024"/>
                <a:ext cx="276"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solidFill>
                    <a:schemeClr val="bg1"/>
                  </a:solidFill>
                </a:endParaRPr>
              </a:p>
            </p:txBody>
          </p:sp>
          <p:sp>
            <p:nvSpPr>
              <p:cNvPr id="88" name="Line 34">
                <a:extLst>
                  <a:ext uri="{FF2B5EF4-FFF2-40B4-BE49-F238E27FC236}">
                    <a16:creationId xmlns:a16="http://schemas.microsoft.com/office/drawing/2014/main" id="{64949501-BBD6-C548-9653-46C6A5C177B8}"/>
                  </a:ext>
                </a:extLst>
              </p:cNvPr>
              <p:cNvSpPr>
                <a:spLocks noChangeShapeType="1"/>
              </p:cNvSpPr>
              <p:nvPr/>
            </p:nvSpPr>
            <p:spPr bwMode="auto">
              <a:xfrm flipH="1">
                <a:off x="1680" y="2416"/>
                <a:ext cx="276"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solidFill>
                    <a:schemeClr val="bg1"/>
                  </a:solidFill>
                </a:endParaRPr>
              </a:p>
            </p:txBody>
          </p:sp>
          <p:sp>
            <p:nvSpPr>
              <p:cNvPr id="89" name="Line 35">
                <a:extLst>
                  <a:ext uri="{FF2B5EF4-FFF2-40B4-BE49-F238E27FC236}">
                    <a16:creationId xmlns:a16="http://schemas.microsoft.com/office/drawing/2014/main" id="{F506BEBF-B9FE-A64E-900D-FFA0EC5327DE}"/>
                  </a:ext>
                </a:extLst>
              </p:cNvPr>
              <p:cNvSpPr>
                <a:spLocks noChangeShapeType="1"/>
              </p:cNvSpPr>
              <p:nvPr/>
            </p:nvSpPr>
            <p:spPr bwMode="auto">
              <a:xfrm flipH="1">
                <a:off x="1680" y="2809"/>
                <a:ext cx="276"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solidFill>
                    <a:schemeClr val="bg1"/>
                  </a:solidFill>
                </a:endParaRPr>
              </a:p>
            </p:txBody>
          </p:sp>
        </p:grpSp>
        <p:grpSp>
          <p:nvGrpSpPr>
            <p:cNvPr id="75" name="Group 36">
              <a:extLst>
                <a:ext uri="{FF2B5EF4-FFF2-40B4-BE49-F238E27FC236}">
                  <a16:creationId xmlns:a16="http://schemas.microsoft.com/office/drawing/2014/main" id="{8EE62B15-BA9D-3040-A078-8D4C83DFAB66}"/>
                </a:ext>
              </a:extLst>
            </p:cNvPr>
            <p:cNvGrpSpPr>
              <a:grpSpLocks/>
            </p:cNvGrpSpPr>
            <p:nvPr/>
          </p:nvGrpSpPr>
          <p:grpSpPr bwMode="auto">
            <a:xfrm>
              <a:off x="1701" y="3171"/>
              <a:ext cx="3314" cy="55"/>
              <a:chOff x="2114" y="3038"/>
              <a:chExt cx="3314" cy="355"/>
            </a:xfrm>
          </p:grpSpPr>
          <p:sp>
            <p:nvSpPr>
              <p:cNvPr id="76" name="Line 37">
                <a:extLst>
                  <a:ext uri="{FF2B5EF4-FFF2-40B4-BE49-F238E27FC236}">
                    <a16:creationId xmlns:a16="http://schemas.microsoft.com/office/drawing/2014/main" id="{2F907017-9F4E-344C-8D70-CE939E25907A}"/>
                  </a:ext>
                </a:extLst>
              </p:cNvPr>
              <p:cNvSpPr>
                <a:spLocks noChangeShapeType="1"/>
              </p:cNvSpPr>
              <p:nvPr/>
            </p:nvSpPr>
            <p:spPr bwMode="auto">
              <a:xfrm>
                <a:off x="2114" y="3038"/>
                <a:ext cx="0" cy="355"/>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solidFill>
                    <a:schemeClr val="bg1"/>
                  </a:solidFill>
                </a:endParaRPr>
              </a:p>
            </p:txBody>
          </p:sp>
          <p:sp>
            <p:nvSpPr>
              <p:cNvPr id="77" name="Line 38">
                <a:extLst>
                  <a:ext uri="{FF2B5EF4-FFF2-40B4-BE49-F238E27FC236}">
                    <a16:creationId xmlns:a16="http://schemas.microsoft.com/office/drawing/2014/main" id="{554DBED8-47A6-F840-BE83-AA9583134417}"/>
                  </a:ext>
                </a:extLst>
              </p:cNvPr>
              <p:cNvSpPr>
                <a:spLocks noChangeShapeType="1"/>
              </p:cNvSpPr>
              <p:nvPr/>
            </p:nvSpPr>
            <p:spPr bwMode="auto">
              <a:xfrm>
                <a:off x="2528" y="3038"/>
                <a:ext cx="0" cy="355"/>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solidFill>
                    <a:schemeClr val="bg1"/>
                  </a:solidFill>
                </a:endParaRPr>
              </a:p>
            </p:txBody>
          </p:sp>
          <p:sp>
            <p:nvSpPr>
              <p:cNvPr id="78" name="Line 39">
                <a:extLst>
                  <a:ext uri="{FF2B5EF4-FFF2-40B4-BE49-F238E27FC236}">
                    <a16:creationId xmlns:a16="http://schemas.microsoft.com/office/drawing/2014/main" id="{5D933E71-F76E-5946-9EA1-8938E4BD62A8}"/>
                  </a:ext>
                </a:extLst>
              </p:cNvPr>
              <p:cNvSpPr>
                <a:spLocks noChangeShapeType="1"/>
              </p:cNvSpPr>
              <p:nvPr/>
            </p:nvSpPr>
            <p:spPr bwMode="auto">
              <a:xfrm>
                <a:off x="2942" y="3038"/>
                <a:ext cx="0" cy="355"/>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solidFill>
                    <a:schemeClr val="bg1"/>
                  </a:solidFill>
                </a:endParaRPr>
              </a:p>
            </p:txBody>
          </p:sp>
          <p:sp>
            <p:nvSpPr>
              <p:cNvPr id="79" name="Line 40">
                <a:extLst>
                  <a:ext uri="{FF2B5EF4-FFF2-40B4-BE49-F238E27FC236}">
                    <a16:creationId xmlns:a16="http://schemas.microsoft.com/office/drawing/2014/main" id="{83AD1FF3-43DE-8E4D-A137-A0CD7B5733A7}"/>
                  </a:ext>
                </a:extLst>
              </p:cNvPr>
              <p:cNvSpPr>
                <a:spLocks noChangeShapeType="1"/>
              </p:cNvSpPr>
              <p:nvPr/>
            </p:nvSpPr>
            <p:spPr bwMode="auto">
              <a:xfrm>
                <a:off x="3356" y="3038"/>
                <a:ext cx="0" cy="355"/>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solidFill>
                    <a:schemeClr val="bg1"/>
                  </a:solidFill>
                </a:endParaRPr>
              </a:p>
            </p:txBody>
          </p:sp>
          <p:sp>
            <p:nvSpPr>
              <p:cNvPr id="80" name="Line 41">
                <a:extLst>
                  <a:ext uri="{FF2B5EF4-FFF2-40B4-BE49-F238E27FC236}">
                    <a16:creationId xmlns:a16="http://schemas.microsoft.com/office/drawing/2014/main" id="{DE62A1B7-1B7D-424B-9E78-8118FCA4936C}"/>
                  </a:ext>
                </a:extLst>
              </p:cNvPr>
              <p:cNvSpPr>
                <a:spLocks noChangeShapeType="1"/>
              </p:cNvSpPr>
              <p:nvPr/>
            </p:nvSpPr>
            <p:spPr bwMode="auto">
              <a:xfrm>
                <a:off x="3771" y="3038"/>
                <a:ext cx="0" cy="355"/>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solidFill>
                    <a:schemeClr val="bg1"/>
                  </a:solidFill>
                </a:endParaRPr>
              </a:p>
            </p:txBody>
          </p:sp>
          <p:sp>
            <p:nvSpPr>
              <p:cNvPr id="81" name="Line 42">
                <a:extLst>
                  <a:ext uri="{FF2B5EF4-FFF2-40B4-BE49-F238E27FC236}">
                    <a16:creationId xmlns:a16="http://schemas.microsoft.com/office/drawing/2014/main" id="{E50ECC78-5891-E746-8ECF-20F024E6FE4D}"/>
                  </a:ext>
                </a:extLst>
              </p:cNvPr>
              <p:cNvSpPr>
                <a:spLocks noChangeShapeType="1"/>
              </p:cNvSpPr>
              <p:nvPr/>
            </p:nvSpPr>
            <p:spPr bwMode="auto">
              <a:xfrm>
                <a:off x="4185" y="3038"/>
                <a:ext cx="0" cy="355"/>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solidFill>
                    <a:schemeClr val="bg1"/>
                  </a:solidFill>
                </a:endParaRPr>
              </a:p>
            </p:txBody>
          </p:sp>
          <p:sp>
            <p:nvSpPr>
              <p:cNvPr id="82" name="Line 43">
                <a:extLst>
                  <a:ext uri="{FF2B5EF4-FFF2-40B4-BE49-F238E27FC236}">
                    <a16:creationId xmlns:a16="http://schemas.microsoft.com/office/drawing/2014/main" id="{80373554-E458-1B48-9399-0D4A28C5DD28}"/>
                  </a:ext>
                </a:extLst>
              </p:cNvPr>
              <p:cNvSpPr>
                <a:spLocks noChangeShapeType="1"/>
              </p:cNvSpPr>
              <p:nvPr/>
            </p:nvSpPr>
            <p:spPr bwMode="auto">
              <a:xfrm>
                <a:off x="4599" y="3038"/>
                <a:ext cx="0" cy="355"/>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solidFill>
                    <a:schemeClr val="bg1"/>
                  </a:solidFill>
                </a:endParaRPr>
              </a:p>
            </p:txBody>
          </p:sp>
          <p:sp>
            <p:nvSpPr>
              <p:cNvPr id="83" name="Line 44">
                <a:extLst>
                  <a:ext uri="{FF2B5EF4-FFF2-40B4-BE49-F238E27FC236}">
                    <a16:creationId xmlns:a16="http://schemas.microsoft.com/office/drawing/2014/main" id="{9A54C177-1485-1F4A-BB28-81908AF6F9F0}"/>
                  </a:ext>
                </a:extLst>
              </p:cNvPr>
              <p:cNvSpPr>
                <a:spLocks noChangeShapeType="1"/>
              </p:cNvSpPr>
              <p:nvPr/>
            </p:nvSpPr>
            <p:spPr bwMode="auto">
              <a:xfrm>
                <a:off x="5013" y="3038"/>
                <a:ext cx="0" cy="355"/>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solidFill>
                    <a:schemeClr val="bg1"/>
                  </a:solidFill>
                </a:endParaRPr>
              </a:p>
            </p:txBody>
          </p:sp>
          <p:sp>
            <p:nvSpPr>
              <p:cNvPr id="84" name="Line 45">
                <a:extLst>
                  <a:ext uri="{FF2B5EF4-FFF2-40B4-BE49-F238E27FC236}">
                    <a16:creationId xmlns:a16="http://schemas.microsoft.com/office/drawing/2014/main" id="{8518C181-421A-A24C-86AF-BB2A7D890AC6}"/>
                  </a:ext>
                </a:extLst>
              </p:cNvPr>
              <p:cNvSpPr>
                <a:spLocks noChangeShapeType="1"/>
              </p:cNvSpPr>
              <p:nvPr/>
            </p:nvSpPr>
            <p:spPr bwMode="auto">
              <a:xfrm>
                <a:off x="5428" y="3038"/>
                <a:ext cx="0" cy="355"/>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solidFill>
                    <a:schemeClr val="bg1"/>
                  </a:solidFill>
                </a:endParaRPr>
              </a:p>
            </p:txBody>
          </p:sp>
        </p:grpSp>
      </p:grpSp>
      <p:sp>
        <p:nvSpPr>
          <p:cNvPr id="90" name="Text Box 57">
            <a:extLst>
              <a:ext uri="{FF2B5EF4-FFF2-40B4-BE49-F238E27FC236}">
                <a16:creationId xmlns:a16="http://schemas.microsoft.com/office/drawing/2014/main" id="{BFAB5326-4C99-454F-BF90-EC75B977F124}"/>
              </a:ext>
            </a:extLst>
          </p:cNvPr>
          <p:cNvSpPr txBox="1">
            <a:spLocks noChangeArrowheads="1"/>
          </p:cNvSpPr>
          <p:nvPr/>
        </p:nvSpPr>
        <p:spPr bwMode="auto">
          <a:xfrm>
            <a:off x="7019926" y="6559550"/>
            <a:ext cx="36052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r>
              <a:rPr lang="en-US" altLang="ko-KR" sz="1200" dirty="0" err="1">
                <a:solidFill>
                  <a:schemeClr val="bg1"/>
                </a:solidFill>
                <a:latin typeface="Arial" panose="020B0604020202020204" pitchFamily="34" charset="0"/>
                <a:ea typeface="굴림" panose="020B0600000101010101" pitchFamily="34" charset="-127"/>
              </a:rPr>
              <a:t>Heijl</a:t>
            </a:r>
            <a:r>
              <a:rPr lang="en-US" altLang="ko-KR" sz="1200" dirty="0">
                <a:solidFill>
                  <a:schemeClr val="bg1"/>
                </a:solidFill>
                <a:latin typeface="Arial" panose="020B0604020202020204" pitchFamily="34" charset="0"/>
                <a:ea typeface="굴림" panose="020B0600000101010101" pitchFamily="34" charset="-127"/>
              </a:rPr>
              <a:t> A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Arch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2002; 120: 1268–79.</a:t>
            </a:r>
          </a:p>
        </p:txBody>
      </p:sp>
    </p:spTree>
    <p:extLst>
      <p:ext uri="{BB962C8B-B14F-4D97-AF65-F5344CB8AC3E}">
        <p14:creationId xmlns:p14="http://schemas.microsoft.com/office/powerpoint/2010/main" val="4150506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pic>
        <p:nvPicPr>
          <p:cNvPr id="3" name="Picture 2">
            <a:extLst>
              <a:ext uri="{FF2B5EF4-FFF2-40B4-BE49-F238E27FC236}">
                <a16:creationId xmlns:a16="http://schemas.microsoft.com/office/drawing/2014/main" id="{9EEEE2FB-272F-354D-B141-9046AEA8268F}"/>
              </a:ext>
            </a:extLst>
          </p:cNvPr>
          <p:cNvPicPr>
            <a:picLocks noChangeAspect="1"/>
          </p:cNvPicPr>
          <p:nvPr/>
        </p:nvPicPr>
        <p:blipFill>
          <a:blip r:embed="rId6"/>
          <a:stretch>
            <a:fillRect/>
          </a:stretch>
        </p:blipFill>
        <p:spPr>
          <a:xfrm>
            <a:off x="1615574" y="904426"/>
            <a:ext cx="7715526" cy="5590487"/>
          </a:xfrm>
          <a:prstGeom prst="rect">
            <a:avLst/>
          </a:prstGeom>
        </p:spPr>
      </p:pic>
      <p:sp>
        <p:nvSpPr>
          <p:cNvPr id="90" name="Text Box 57">
            <a:extLst>
              <a:ext uri="{FF2B5EF4-FFF2-40B4-BE49-F238E27FC236}">
                <a16:creationId xmlns:a16="http://schemas.microsoft.com/office/drawing/2014/main" id="{AF6FCA5D-95F4-1440-9E15-7B76F3403DF7}"/>
              </a:ext>
            </a:extLst>
          </p:cNvPr>
          <p:cNvSpPr txBox="1">
            <a:spLocks noChangeArrowheads="1"/>
          </p:cNvSpPr>
          <p:nvPr/>
        </p:nvSpPr>
        <p:spPr bwMode="auto">
          <a:xfrm>
            <a:off x="7019926" y="6559550"/>
            <a:ext cx="36052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r>
              <a:rPr lang="en-US" altLang="ko-KR" sz="1200" dirty="0" err="1">
                <a:solidFill>
                  <a:schemeClr val="bg1"/>
                </a:solidFill>
                <a:latin typeface="Arial" panose="020B0604020202020204" pitchFamily="34" charset="0"/>
                <a:ea typeface="굴림" panose="020B0600000101010101" pitchFamily="34" charset="-127"/>
              </a:rPr>
              <a:t>Heijl</a:t>
            </a:r>
            <a:r>
              <a:rPr lang="en-US" altLang="ko-KR" sz="1200" dirty="0">
                <a:solidFill>
                  <a:schemeClr val="bg1"/>
                </a:solidFill>
                <a:latin typeface="Arial" panose="020B0604020202020204" pitchFamily="34" charset="0"/>
                <a:ea typeface="굴림" panose="020B0600000101010101" pitchFamily="34" charset="-127"/>
              </a:rPr>
              <a:t> A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Arch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2002; 120: 1268–79.</a:t>
            </a:r>
          </a:p>
        </p:txBody>
      </p:sp>
      <p:sp>
        <p:nvSpPr>
          <p:cNvPr id="7" name="Title 3">
            <a:extLst>
              <a:ext uri="{FF2B5EF4-FFF2-40B4-BE49-F238E27FC236}">
                <a16:creationId xmlns:a16="http://schemas.microsoft.com/office/drawing/2014/main" id="{DECEEB13-809A-A248-A029-6A9CABD051B1}"/>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EMGT: </a:t>
            </a:r>
          </a:p>
          <a:p>
            <a:r>
              <a:rPr lang="en-US" altLang="ko-KR" sz="2000" b="1" dirty="0">
                <a:latin typeface="Arial" panose="020B0604020202020204" pitchFamily="34" charset="0"/>
                <a:ea typeface="굴림" panose="020B0600000101010101" pitchFamily="34" charset="-127"/>
                <a:cs typeface="Arial" panose="020B0604020202020204" pitchFamily="34" charset="0"/>
              </a:rPr>
              <a:t>Glaucoma progression over time</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1770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90" name="Text Box 57">
            <a:extLst>
              <a:ext uri="{FF2B5EF4-FFF2-40B4-BE49-F238E27FC236}">
                <a16:creationId xmlns:a16="http://schemas.microsoft.com/office/drawing/2014/main" id="{AF6FCA5D-95F4-1440-9E15-7B76F3403DF7}"/>
              </a:ext>
            </a:extLst>
          </p:cNvPr>
          <p:cNvSpPr txBox="1">
            <a:spLocks noChangeArrowheads="1"/>
          </p:cNvSpPr>
          <p:nvPr/>
        </p:nvSpPr>
        <p:spPr bwMode="auto">
          <a:xfrm>
            <a:off x="7019926" y="6559550"/>
            <a:ext cx="36052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r>
              <a:rPr lang="en-US" altLang="ko-KR" sz="1200" dirty="0" err="1">
                <a:solidFill>
                  <a:schemeClr val="bg1"/>
                </a:solidFill>
                <a:latin typeface="Arial" panose="020B0604020202020204" pitchFamily="34" charset="0"/>
                <a:ea typeface="굴림" panose="020B0600000101010101" pitchFamily="34" charset="-127"/>
              </a:rPr>
              <a:t>Heijl</a:t>
            </a:r>
            <a:r>
              <a:rPr lang="en-US" altLang="ko-KR" sz="1200" dirty="0">
                <a:solidFill>
                  <a:schemeClr val="bg1"/>
                </a:solidFill>
                <a:latin typeface="Arial" panose="020B0604020202020204" pitchFamily="34" charset="0"/>
                <a:ea typeface="굴림" panose="020B0600000101010101" pitchFamily="34" charset="-127"/>
              </a:rPr>
              <a:t> A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Arch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2002; 120: 1268–79.</a:t>
            </a:r>
          </a:p>
        </p:txBody>
      </p:sp>
      <p:pic>
        <p:nvPicPr>
          <p:cNvPr id="4" name="Picture 3">
            <a:extLst>
              <a:ext uri="{FF2B5EF4-FFF2-40B4-BE49-F238E27FC236}">
                <a16:creationId xmlns:a16="http://schemas.microsoft.com/office/drawing/2014/main" id="{F142F47D-91B2-3748-95F0-AB482CF8EF5A}"/>
              </a:ext>
            </a:extLst>
          </p:cNvPr>
          <p:cNvPicPr>
            <a:picLocks noChangeAspect="1"/>
          </p:cNvPicPr>
          <p:nvPr/>
        </p:nvPicPr>
        <p:blipFill>
          <a:blip r:embed="rId6"/>
          <a:stretch>
            <a:fillRect/>
          </a:stretch>
        </p:blipFill>
        <p:spPr>
          <a:xfrm>
            <a:off x="1867976" y="919220"/>
            <a:ext cx="7252498" cy="5616518"/>
          </a:xfrm>
          <a:prstGeom prst="rect">
            <a:avLst/>
          </a:prstGeom>
        </p:spPr>
      </p:pic>
      <p:sp>
        <p:nvSpPr>
          <p:cNvPr id="7" name="Title 3">
            <a:extLst>
              <a:ext uri="{FF2B5EF4-FFF2-40B4-BE49-F238E27FC236}">
                <a16:creationId xmlns:a16="http://schemas.microsoft.com/office/drawing/2014/main" id="{66F417AE-327F-9F4E-83F5-AAE639EA3922}"/>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EMGT: </a:t>
            </a:r>
          </a:p>
          <a:p>
            <a:r>
              <a:rPr lang="en-US" altLang="ko-KR" sz="2000" b="1" dirty="0">
                <a:latin typeface="Arial" panose="020B0604020202020204" pitchFamily="34" charset="0"/>
                <a:ea typeface="굴림" panose="020B0600000101010101" pitchFamily="34" charset="-127"/>
                <a:cs typeface="Arial" panose="020B0604020202020204" pitchFamily="34" charset="0"/>
              </a:rPr>
              <a:t>Glaucoma progression with MD VF and age</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7559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0" y="831850"/>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90" name="Text Box 57">
            <a:extLst>
              <a:ext uri="{FF2B5EF4-FFF2-40B4-BE49-F238E27FC236}">
                <a16:creationId xmlns:a16="http://schemas.microsoft.com/office/drawing/2014/main" id="{AF6FCA5D-95F4-1440-9E15-7B76F3403DF7}"/>
              </a:ext>
            </a:extLst>
          </p:cNvPr>
          <p:cNvSpPr txBox="1">
            <a:spLocks noChangeArrowheads="1"/>
          </p:cNvSpPr>
          <p:nvPr/>
        </p:nvSpPr>
        <p:spPr bwMode="auto">
          <a:xfrm>
            <a:off x="7019926" y="6559550"/>
            <a:ext cx="36052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r>
              <a:rPr lang="en-US" altLang="ko-KR" sz="1200" dirty="0" err="1">
                <a:solidFill>
                  <a:schemeClr val="bg1"/>
                </a:solidFill>
                <a:latin typeface="Arial" panose="020B0604020202020204" pitchFamily="34" charset="0"/>
                <a:ea typeface="굴림" panose="020B0600000101010101" pitchFamily="34" charset="-127"/>
              </a:rPr>
              <a:t>Heijl</a:t>
            </a:r>
            <a:r>
              <a:rPr lang="en-US" altLang="ko-KR" sz="1200" dirty="0">
                <a:solidFill>
                  <a:schemeClr val="bg1"/>
                </a:solidFill>
                <a:latin typeface="Arial" panose="020B0604020202020204" pitchFamily="34" charset="0"/>
                <a:ea typeface="굴림" panose="020B0600000101010101" pitchFamily="34" charset="-127"/>
              </a:rPr>
              <a:t> A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Arch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2002; 120: 1268–79.</a:t>
            </a:r>
          </a:p>
        </p:txBody>
      </p:sp>
      <p:grpSp>
        <p:nvGrpSpPr>
          <p:cNvPr id="3" name="Group 2">
            <a:extLst>
              <a:ext uri="{FF2B5EF4-FFF2-40B4-BE49-F238E27FC236}">
                <a16:creationId xmlns:a16="http://schemas.microsoft.com/office/drawing/2014/main" id="{88AA5486-7FEA-6845-93D0-1B2ED649E70C}"/>
              </a:ext>
            </a:extLst>
          </p:cNvPr>
          <p:cNvGrpSpPr/>
          <p:nvPr/>
        </p:nvGrpSpPr>
        <p:grpSpPr>
          <a:xfrm>
            <a:off x="1254961" y="1681163"/>
            <a:ext cx="9102628" cy="4029075"/>
            <a:chOff x="1543332" y="2417763"/>
            <a:chExt cx="9102628" cy="4029075"/>
          </a:xfrm>
        </p:grpSpPr>
        <p:sp>
          <p:nvSpPr>
            <p:cNvPr id="7" name="Line 3">
              <a:extLst>
                <a:ext uri="{FF2B5EF4-FFF2-40B4-BE49-F238E27FC236}">
                  <a16:creationId xmlns:a16="http://schemas.microsoft.com/office/drawing/2014/main" id="{83552FF0-8DD1-AF4F-9E9C-D36813D7767C}"/>
                </a:ext>
              </a:extLst>
            </p:cNvPr>
            <p:cNvSpPr>
              <a:spLocks noChangeShapeType="1"/>
            </p:cNvSpPr>
            <p:nvPr/>
          </p:nvSpPr>
          <p:spPr bwMode="auto">
            <a:xfrm>
              <a:off x="8153401" y="5195889"/>
              <a:ext cx="228917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8" name="Line 4">
              <a:extLst>
                <a:ext uri="{FF2B5EF4-FFF2-40B4-BE49-F238E27FC236}">
                  <a16:creationId xmlns:a16="http://schemas.microsoft.com/office/drawing/2014/main" id="{5BA2CE97-83AC-E74C-BE67-86555D564B16}"/>
                </a:ext>
              </a:extLst>
            </p:cNvPr>
            <p:cNvSpPr>
              <a:spLocks noChangeShapeType="1"/>
            </p:cNvSpPr>
            <p:nvPr/>
          </p:nvSpPr>
          <p:spPr bwMode="auto">
            <a:xfrm>
              <a:off x="8442326" y="5195889"/>
              <a:ext cx="1492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 name="Line 5">
              <a:extLst>
                <a:ext uri="{FF2B5EF4-FFF2-40B4-BE49-F238E27FC236}">
                  <a16:creationId xmlns:a16="http://schemas.microsoft.com/office/drawing/2014/main" id="{71583B44-6F8E-4945-A3A6-6ED9CA001CD7}"/>
                </a:ext>
              </a:extLst>
            </p:cNvPr>
            <p:cNvSpPr>
              <a:spLocks noChangeShapeType="1"/>
            </p:cNvSpPr>
            <p:nvPr/>
          </p:nvSpPr>
          <p:spPr bwMode="auto">
            <a:xfrm>
              <a:off x="8291513" y="5195889"/>
              <a:ext cx="150812"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 name="Line 6">
              <a:extLst>
                <a:ext uri="{FF2B5EF4-FFF2-40B4-BE49-F238E27FC236}">
                  <a16:creationId xmlns:a16="http://schemas.microsoft.com/office/drawing/2014/main" id="{D4F25383-D5C4-004A-AFE3-C47F33B028FD}"/>
                </a:ext>
              </a:extLst>
            </p:cNvPr>
            <p:cNvSpPr>
              <a:spLocks noChangeShapeType="1"/>
            </p:cNvSpPr>
            <p:nvPr/>
          </p:nvSpPr>
          <p:spPr bwMode="auto">
            <a:xfrm>
              <a:off x="8153401" y="5195889"/>
              <a:ext cx="138113"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 name="Line 7">
              <a:extLst>
                <a:ext uri="{FF2B5EF4-FFF2-40B4-BE49-F238E27FC236}">
                  <a16:creationId xmlns:a16="http://schemas.microsoft.com/office/drawing/2014/main" id="{942CAF48-F0EF-6A41-8A73-27BE2BD1212D}"/>
                </a:ext>
              </a:extLst>
            </p:cNvPr>
            <p:cNvSpPr>
              <a:spLocks noChangeShapeType="1"/>
            </p:cNvSpPr>
            <p:nvPr/>
          </p:nvSpPr>
          <p:spPr bwMode="auto">
            <a:xfrm>
              <a:off x="2128839" y="5195889"/>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 name="Line 8">
              <a:extLst>
                <a:ext uri="{FF2B5EF4-FFF2-40B4-BE49-F238E27FC236}">
                  <a16:creationId xmlns:a16="http://schemas.microsoft.com/office/drawing/2014/main" id="{2CB44425-6D1A-E142-9E03-CA7922C26307}"/>
                </a:ext>
              </a:extLst>
            </p:cNvPr>
            <p:cNvSpPr>
              <a:spLocks noChangeShapeType="1"/>
            </p:cNvSpPr>
            <p:nvPr/>
          </p:nvSpPr>
          <p:spPr bwMode="auto">
            <a:xfrm>
              <a:off x="2128839" y="511492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 name="Line 9">
              <a:extLst>
                <a:ext uri="{FF2B5EF4-FFF2-40B4-BE49-F238E27FC236}">
                  <a16:creationId xmlns:a16="http://schemas.microsoft.com/office/drawing/2014/main" id="{59F36996-8B51-8B44-BB42-1F9E4BF0916D}"/>
                </a:ext>
              </a:extLst>
            </p:cNvPr>
            <p:cNvSpPr>
              <a:spLocks noChangeShapeType="1"/>
            </p:cNvSpPr>
            <p:nvPr/>
          </p:nvSpPr>
          <p:spPr bwMode="auto">
            <a:xfrm>
              <a:off x="2128839" y="5033964"/>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6" name="Line 10">
              <a:extLst>
                <a:ext uri="{FF2B5EF4-FFF2-40B4-BE49-F238E27FC236}">
                  <a16:creationId xmlns:a16="http://schemas.microsoft.com/office/drawing/2014/main" id="{DB6E5A56-7B84-294E-B72E-51BEA489A3D5}"/>
                </a:ext>
              </a:extLst>
            </p:cNvPr>
            <p:cNvSpPr>
              <a:spLocks noChangeShapeType="1"/>
            </p:cNvSpPr>
            <p:nvPr/>
          </p:nvSpPr>
          <p:spPr bwMode="auto">
            <a:xfrm>
              <a:off x="2128839" y="4965700"/>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7" name="Line 11">
              <a:extLst>
                <a:ext uri="{FF2B5EF4-FFF2-40B4-BE49-F238E27FC236}">
                  <a16:creationId xmlns:a16="http://schemas.microsoft.com/office/drawing/2014/main" id="{35B25E6B-C918-ED4A-BD93-A81FF6487ED5}"/>
                </a:ext>
              </a:extLst>
            </p:cNvPr>
            <p:cNvSpPr>
              <a:spLocks noChangeShapeType="1"/>
            </p:cNvSpPr>
            <p:nvPr/>
          </p:nvSpPr>
          <p:spPr bwMode="auto">
            <a:xfrm>
              <a:off x="2128839" y="4884739"/>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8" name="Line 12">
              <a:extLst>
                <a:ext uri="{FF2B5EF4-FFF2-40B4-BE49-F238E27FC236}">
                  <a16:creationId xmlns:a16="http://schemas.microsoft.com/office/drawing/2014/main" id="{194A0C7C-A4DF-AB4E-9B66-A5EC342A95DF}"/>
                </a:ext>
              </a:extLst>
            </p:cNvPr>
            <p:cNvSpPr>
              <a:spLocks noChangeShapeType="1"/>
            </p:cNvSpPr>
            <p:nvPr/>
          </p:nvSpPr>
          <p:spPr bwMode="auto">
            <a:xfrm>
              <a:off x="2128839" y="480377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9" name="Line 13">
              <a:extLst>
                <a:ext uri="{FF2B5EF4-FFF2-40B4-BE49-F238E27FC236}">
                  <a16:creationId xmlns:a16="http://schemas.microsoft.com/office/drawing/2014/main" id="{66E4D84D-3BBD-9249-A573-B3FC5D326754}"/>
                </a:ext>
              </a:extLst>
            </p:cNvPr>
            <p:cNvSpPr>
              <a:spLocks noChangeShapeType="1"/>
            </p:cNvSpPr>
            <p:nvPr/>
          </p:nvSpPr>
          <p:spPr bwMode="auto">
            <a:xfrm>
              <a:off x="2128839" y="4722814"/>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0" name="Line 14">
              <a:extLst>
                <a:ext uri="{FF2B5EF4-FFF2-40B4-BE49-F238E27FC236}">
                  <a16:creationId xmlns:a16="http://schemas.microsoft.com/office/drawing/2014/main" id="{7DB3CEEA-824F-FB49-B745-EA8D2FEBB0CB}"/>
                </a:ext>
              </a:extLst>
            </p:cNvPr>
            <p:cNvSpPr>
              <a:spLocks noChangeShapeType="1"/>
            </p:cNvSpPr>
            <p:nvPr/>
          </p:nvSpPr>
          <p:spPr bwMode="auto">
            <a:xfrm>
              <a:off x="2128839" y="4641850"/>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1" name="Line 15">
              <a:extLst>
                <a:ext uri="{FF2B5EF4-FFF2-40B4-BE49-F238E27FC236}">
                  <a16:creationId xmlns:a16="http://schemas.microsoft.com/office/drawing/2014/main" id="{7A5F05F4-624D-A44E-9555-4EB738BE8DFF}"/>
                </a:ext>
              </a:extLst>
            </p:cNvPr>
            <p:cNvSpPr>
              <a:spLocks noChangeShapeType="1"/>
            </p:cNvSpPr>
            <p:nvPr/>
          </p:nvSpPr>
          <p:spPr bwMode="auto">
            <a:xfrm>
              <a:off x="2128839" y="4572000"/>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2" name="Line 16">
              <a:extLst>
                <a:ext uri="{FF2B5EF4-FFF2-40B4-BE49-F238E27FC236}">
                  <a16:creationId xmlns:a16="http://schemas.microsoft.com/office/drawing/2014/main" id="{A461C3B6-B068-6445-B3BF-C8B278DF899D}"/>
                </a:ext>
              </a:extLst>
            </p:cNvPr>
            <p:cNvSpPr>
              <a:spLocks noChangeShapeType="1"/>
            </p:cNvSpPr>
            <p:nvPr/>
          </p:nvSpPr>
          <p:spPr bwMode="auto">
            <a:xfrm>
              <a:off x="2128839" y="4491039"/>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3" name="Line 17">
              <a:extLst>
                <a:ext uri="{FF2B5EF4-FFF2-40B4-BE49-F238E27FC236}">
                  <a16:creationId xmlns:a16="http://schemas.microsoft.com/office/drawing/2014/main" id="{58A7213E-F972-3144-8629-CABE4D150856}"/>
                </a:ext>
              </a:extLst>
            </p:cNvPr>
            <p:cNvSpPr>
              <a:spLocks noChangeShapeType="1"/>
            </p:cNvSpPr>
            <p:nvPr/>
          </p:nvSpPr>
          <p:spPr bwMode="auto">
            <a:xfrm>
              <a:off x="2128839" y="441007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4" name="Line 18">
              <a:extLst>
                <a:ext uri="{FF2B5EF4-FFF2-40B4-BE49-F238E27FC236}">
                  <a16:creationId xmlns:a16="http://schemas.microsoft.com/office/drawing/2014/main" id="{7B70AC46-2B9D-464C-A324-4946A58E1236}"/>
                </a:ext>
              </a:extLst>
            </p:cNvPr>
            <p:cNvSpPr>
              <a:spLocks noChangeShapeType="1"/>
            </p:cNvSpPr>
            <p:nvPr/>
          </p:nvSpPr>
          <p:spPr bwMode="auto">
            <a:xfrm>
              <a:off x="2128839" y="4329114"/>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5" name="Line 19">
              <a:extLst>
                <a:ext uri="{FF2B5EF4-FFF2-40B4-BE49-F238E27FC236}">
                  <a16:creationId xmlns:a16="http://schemas.microsoft.com/office/drawing/2014/main" id="{CCDE7CCC-C9BD-EC43-B7F0-2E0F327F9F12}"/>
                </a:ext>
              </a:extLst>
            </p:cNvPr>
            <p:cNvSpPr>
              <a:spLocks noChangeShapeType="1"/>
            </p:cNvSpPr>
            <p:nvPr/>
          </p:nvSpPr>
          <p:spPr bwMode="auto">
            <a:xfrm>
              <a:off x="2128839" y="4248150"/>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6" name="Line 20">
              <a:extLst>
                <a:ext uri="{FF2B5EF4-FFF2-40B4-BE49-F238E27FC236}">
                  <a16:creationId xmlns:a16="http://schemas.microsoft.com/office/drawing/2014/main" id="{66F6699D-8C50-984C-8BAA-4EC03734F7DA}"/>
                </a:ext>
              </a:extLst>
            </p:cNvPr>
            <p:cNvSpPr>
              <a:spLocks noChangeShapeType="1"/>
            </p:cNvSpPr>
            <p:nvPr/>
          </p:nvSpPr>
          <p:spPr bwMode="auto">
            <a:xfrm>
              <a:off x="2128839" y="4179889"/>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7" name="Line 21">
              <a:extLst>
                <a:ext uri="{FF2B5EF4-FFF2-40B4-BE49-F238E27FC236}">
                  <a16:creationId xmlns:a16="http://schemas.microsoft.com/office/drawing/2014/main" id="{84D1AFE3-08E2-8A47-9D1A-39F45F822B99}"/>
                </a:ext>
              </a:extLst>
            </p:cNvPr>
            <p:cNvSpPr>
              <a:spLocks noChangeShapeType="1"/>
            </p:cNvSpPr>
            <p:nvPr/>
          </p:nvSpPr>
          <p:spPr bwMode="auto">
            <a:xfrm>
              <a:off x="2128839" y="409892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8" name="Line 22">
              <a:extLst>
                <a:ext uri="{FF2B5EF4-FFF2-40B4-BE49-F238E27FC236}">
                  <a16:creationId xmlns:a16="http://schemas.microsoft.com/office/drawing/2014/main" id="{975A679B-8099-734B-A7AD-BA9FA49C7B80}"/>
                </a:ext>
              </a:extLst>
            </p:cNvPr>
            <p:cNvSpPr>
              <a:spLocks noChangeShapeType="1"/>
            </p:cNvSpPr>
            <p:nvPr/>
          </p:nvSpPr>
          <p:spPr bwMode="auto">
            <a:xfrm>
              <a:off x="2128839" y="4017964"/>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 name="Line 23">
              <a:extLst>
                <a:ext uri="{FF2B5EF4-FFF2-40B4-BE49-F238E27FC236}">
                  <a16:creationId xmlns:a16="http://schemas.microsoft.com/office/drawing/2014/main" id="{A53F91AF-127C-AD4F-9C29-A6C7880C3111}"/>
                </a:ext>
              </a:extLst>
            </p:cNvPr>
            <p:cNvSpPr>
              <a:spLocks noChangeShapeType="1"/>
            </p:cNvSpPr>
            <p:nvPr/>
          </p:nvSpPr>
          <p:spPr bwMode="auto">
            <a:xfrm>
              <a:off x="2128839" y="3937000"/>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 name="Line 24">
              <a:extLst>
                <a:ext uri="{FF2B5EF4-FFF2-40B4-BE49-F238E27FC236}">
                  <a16:creationId xmlns:a16="http://schemas.microsoft.com/office/drawing/2014/main" id="{5957C2E5-9FF3-094A-BC16-206B46C84D19}"/>
                </a:ext>
              </a:extLst>
            </p:cNvPr>
            <p:cNvSpPr>
              <a:spLocks noChangeShapeType="1"/>
            </p:cNvSpPr>
            <p:nvPr/>
          </p:nvSpPr>
          <p:spPr bwMode="auto">
            <a:xfrm>
              <a:off x="2128839" y="3856039"/>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 name="Line 25">
              <a:extLst>
                <a:ext uri="{FF2B5EF4-FFF2-40B4-BE49-F238E27FC236}">
                  <a16:creationId xmlns:a16="http://schemas.microsoft.com/office/drawing/2014/main" id="{164EB8AF-0449-8C42-BC43-100659F75C82}"/>
                </a:ext>
              </a:extLst>
            </p:cNvPr>
            <p:cNvSpPr>
              <a:spLocks noChangeShapeType="1"/>
            </p:cNvSpPr>
            <p:nvPr/>
          </p:nvSpPr>
          <p:spPr bwMode="auto">
            <a:xfrm>
              <a:off x="2128839" y="3786189"/>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 name="Line 26">
              <a:extLst>
                <a:ext uri="{FF2B5EF4-FFF2-40B4-BE49-F238E27FC236}">
                  <a16:creationId xmlns:a16="http://schemas.microsoft.com/office/drawing/2014/main" id="{5224B4B7-F24A-6944-B5B3-41B1FF4DA277}"/>
                </a:ext>
              </a:extLst>
            </p:cNvPr>
            <p:cNvSpPr>
              <a:spLocks noChangeShapeType="1"/>
            </p:cNvSpPr>
            <p:nvPr/>
          </p:nvSpPr>
          <p:spPr bwMode="auto">
            <a:xfrm>
              <a:off x="2128839" y="370522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 name="Line 27">
              <a:extLst>
                <a:ext uri="{FF2B5EF4-FFF2-40B4-BE49-F238E27FC236}">
                  <a16:creationId xmlns:a16="http://schemas.microsoft.com/office/drawing/2014/main" id="{647D6627-3C6A-EA46-B509-FC1ACBDB857C}"/>
                </a:ext>
              </a:extLst>
            </p:cNvPr>
            <p:cNvSpPr>
              <a:spLocks noChangeShapeType="1"/>
            </p:cNvSpPr>
            <p:nvPr/>
          </p:nvSpPr>
          <p:spPr bwMode="auto">
            <a:xfrm>
              <a:off x="2128839" y="3624264"/>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 name="Line 28">
              <a:extLst>
                <a:ext uri="{FF2B5EF4-FFF2-40B4-BE49-F238E27FC236}">
                  <a16:creationId xmlns:a16="http://schemas.microsoft.com/office/drawing/2014/main" id="{34D1DEC8-9BB3-DB4E-84B6-529BA59B93A5}"/>
                </a:ext>
              </a:extLst>
            </p:cNvPr>
            <p:cNvSpPr>
              <a:spLocks noChangeShapeType="1"/>
            </p:cNvSpPr>
            <p:nvPr/>
          </p:nvSpPr>
          <p:spPr bwMode="auto">
            <a:xfrm>
              <a:off x="2128839" y="3543300"/>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5" name="Line 29">
              <a:extLst>
                <a:ext uri="{FF2B5EF4-FFF2-40B4-BE49-F238E27FC236}">
                  <a16:creationId xmlns:a16="http://schemas.microsoft.com/office/drawing/2014/main" id="{B20EDBF1-43BC-8347-B200-9ABE97EDFAEB}"/>
                </a:ext>
              </a:extLst>
            </p:cNvPr>
            <p:cNvSpPr>
              <a:spLocks noChangeShapeType="1"/>
            </p:cNvSpPr>
            <p:nvPr/>
          </p:nvSpPr>
          <p:spPr bwMode="auto">
            <a:xfrm>
              <a:off x="2128839" y="3462339"/>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6" name="Line 30">
              <a:extLst>
                <a:ext uri="{FF2B5EF4-FFF2-40B4-BE49-F238E27FC236}">
                  <a16:creationId xmlns:a16="http://schemas.microsoft.com/office/drawing/2014/main" id="{54A79A6D-FE56-C543-BCB3-85D38CB31044}"/>
                </a:ext>
              </a:extLst>
            </p:cNvPr>
            <p:cNvSpPr>
              <a:spLocks noChangeShapeType="1"/>
            </p:cNvSpPr>
            <p:nvPr/>
          </p:nvSpPr>
          <p:spPr bwMode="auto">
            <a:xfrm>
              <a:off x="2128839" y="339407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7" name="Line 31">
              <a:extLst>
                <a:ext uri="{FF2B5EF4-FFF2-40B4-BE49-F238E27FC236}">
                  <a16:creationId xmlns:a16="http://schemas.microsoft.com/office/drawing/2014/main" id="{4A63CC1B-5DB3-0C48-A17C-7BF76FCDE7F8}"/>
                </a:ext>
              </a:extLst>
            </p:cNvPr>
            <p:cNvSpPr>
              <a:spLocks noChangeShapeType="1"/>
            </p:cNvSpPr>
            <p:nvPr/>
          </p:nvSpPr>
          <p:spPr bwMode="auto">
            <a:xfrm>
              <a:off x="2128839" y="3313114"/>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8" name="Line 32">
              <a:extLst>
                <a:ext uri="{FF2B5EF4-FFF2-40B4-BE49-F238E27FC236}">
                  <a16:creationId xmlns:a16="http://schemas.microsoft.com/office/drawing/2014/main" id="{E17FC4A8-8FA2-1D47-90A4-BDBF91AD2B3C}"/>
                </a:ext>
              </a:extLst>
            </p:cNvPr>
            <p:cNvSpPr>
              <a:spLocks noChangeShapeType="1"/>
            </p:cNvSpPr>
            <p:nvPr/>
          </p:nvSpPr>
          <p:spPr bwMode="auto">
            <a:xfrm>
              <a:off x="2128839" y="3232150"/>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9" name="Line 33">
              <a:extLst>
                <a:ext uri="{FF2B5EF4-FFF2-40B4-BE49-F238E27FC236}">
                  <a16:creationId xmlns:a16="http://schemas.microsoft.com/office/drawing/2014/main" id="{FA7F407B-E451-D74E-8B49-AA3015C3D3B0}"/>
                </a:ext>
              </a:extLst>
            </p:cNvPr>
            <p:cNvSpPr>
              <a:spLocks noChangeShapeType="1"/>
            </p:cNvSpPr>
            <p:nvPr/>
          </p:nvSpPr>
          <p:spPr bwMode="auto">
            <a:xfrm>
              <a:off x="2093913" y="5195889"/>
              <a:ext cx="69850"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0" name="Line 34">
              <a:extLst>
                <a:ext uri="{FF2B5EF4-FFF2-40B4-BE49-F238E27FC236}">
                  <a16:creationId xmlns:a16="http://schemas.microsoft.com/office/drawing/2014/main" id="{D4190B2C-441F-984F-8A32-4EE17D8D641B}"/>
                </a:ext>
              </a:extLst>
            </p:cNvPr>
            <p:cNvSpPr>
              <a:spLocks noChangeShapeType="1"/>
            </p:cNvSpPr>
            <p:nvPr/>
          </p:nvSpPr>
          <p:spPr bwMode="auto">
            <a:xfrm>
              <a:off x="2093913" y="4803775"/>
              <a:ext cx="69850"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1" name="Line 35">
              <a:extLst>
                <a:ext uri="{FF2B5EF4-FFF2-40B4-BE49-F238E27FC236}">
                  <a16:creationId xmlns:a16="http://schemas.microsoft.com/office/drawing/2014/main" id="{80EEB3AD-FF9B-ED49-91E6-D65F6A33C4AA}"/>
                </a:ext>
              </a:extLst>
            </p:cNvPr>
            <p:cNvSpPr>
              <a:spLocks noChangeShapeType="1"/>
            </p:cNvSpPr>
            <p:nvPr/>
          </p:nvSpPr>
          <p:spPr bwMode="auto">
            <a:xfrm>
              <a:off x="2093913" y="4410075"/>
              <a:ext cx="69850"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2" name="Line 36">
              <a:extLst>
                <a:ext uri="{FF2B5EF4-FFF2-40B4-BE49-F238E27FC236}">
                  <a16:creationId xmlns:a16="http://schemas.microsoft.com/office/drawing/2014/main" id="{1D761670-212F-4F4F-82D4-E82E48266B6D}"/>
                </a:ext>
              </a:extLst>
            </p:cNvPr>
            <p:cNvSpPr>
              <a:spLocks noChangeShapeType="1"/>
            </p:cNvSpPr>
            <p:nvPr/>
          </p:nvSpPr>
          <p:spPr bwMode="auto">
            <a:xfrm>
              <a:off x="2093913" y="4017964"/>
              <a:ext cx="69850"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3" name="Line 37">
              <a:extLst>
                <a:ext uri="{FF2B5EF4-FFF2-40B4-BE49-F238E27FC236}">
                  <a16:creationId xmlns:a16="http://schemas.microsoft.com/office/drawing/2014/main" id="{7F6111E3-D114-3F46-8522-07D0F07D9CBE}"/>
                </a:ext>
              </a:extLst>
            </p:cNvPr>
            <p:cNvSpPr>
              <a:spLocks noChangeShapeType="1"/>
            </p:cNvSpPr>
            <p:nvPr/>
          </p:nvSpPr>
          <p:spPr bwMode="auto">
            <a:xfrm>
              <a:off x="2093913" y="3624264"/>
              <a:ext cx="69850"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4" name="Line 38">
              <a:extLst>
                <a:ext uri="{FF2B5EF4-FFF2-40B4-BE49-F238E27FC236}">
                  <a16:creationId xmlns:a16="http://schemas.microsoft.com/office/drawing/2014/main" id="{8DCDE14A-F4FF-834B-A0E2-69CFB5532359}"/>
                </a:ext>
              </a:extLst>
            </p:cNvPr>
            <p:cNvSpPr>
              <a:spLocks noChangeShapeType="1"/>
            </p:cNvSpPr>
            <p:nvPr/>
          </p:nvSpPr>
          <p:spPr bwMode="auto">
            <a:xfrm>
              <a:off x="2093913" y="3232150"/>
              <a:ext cx="69850"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5" name="Line 39">
              <a:extLst>
                <a:ext uri="{FF2B5EF4-FFF2-40B4-BE49-F238E27FC236}">
                  <a16:creationId xmlns:a16="http://schemas.microsoft.com/office/drawing/2014/main" id="{C92A6E07-9F54-F040-9841-5FCE5969DD86}"/>
                </a:ext>
              </a:extLst>
            </p:cNvPr>
            <p:cNvSpPr>
              <a:spLocks noChangeShapeType="1"/>
            </p:cNvSpPr>
            <p:nvPr/>
          </p:nvSpPr>
          <p:spPr bwMode="auto">
            <a:xfrm flipV="1">
              <a:off x="2255839"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6" name="Line 40">
              <a:extLst>
                <a:ext uri="{FF2B5EF4-FFF2-40B4-BE49-F238E27FC236}">
                  <a16:creationId xmlns:a16="http://schemas.microsoft.com/office/drawing/2014/main" id="{000B9652-D655-6949-A1DD-363ACB82AFB6}"/>
                </a:ext>
              </a:extLst>
            </p:cNvPr>
            <p:cNvSpPr>
              <a:spLocks noChangeShapeType="1"/>
            </p:cNvSpPr>
            <p:nvPr/>
          </p:nvSpPr>
          <p:spPr bwMode="auto">
            <a:xfrm flipV="1">
              <a:off x="2393950"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7" name="Line 41">
              <a:extLst>
                <a:ext uri="{FF2B5EF4-FFF2-40B4-BE49-F238E27FC236}">
                  <a16:creationId xmlns:a16="http://schemas.microsoft.com/office/drawing/2014/main" id="{03A9E708-9243-184B-87A7-0F00BEDF2DBA}"/>
                </a:ext>
              </a:extLst>
            </p:cNvPr>
            <p:cNvSpPr>
              <a:spLocks noChangeShapeType="1"/>
            </p:cNvSpPr>
            <p:nvPr/>
          </p:nvSpPr>
          <p:spPr bwMode="auto">
            <a:xfrm flipV="1">
              <a:off x="2533650"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8" name="Line 42">
              <a:extLst>
                <a:ext uri="{FF2B5EF4-FFF2-40B4-BE49-F238E27FC236}">
                  <a16:creationId xmlns:a16="http://schemas.microsoft.com/office/drawing/2014/main" id="{78853BC0-2E5A-9F40-A167-A08B08392FF0}"/>
                </a:ext>
              </a:extLst>
            </p:cNvPr>
            <p:cNvSpPr>
              <a:spLocks noChangeShapeType="1"/>
            </p:cNvSpPr>
            <p:nvPr/>
          </p:nvSpPr>
          <p:spPr bwMode="auto">
            <a:xfrm flipV="1">
              <a:off x="2682875"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9" name="Line 43">
              <a:extLst>
                <a:ext uri="{FF2B5EF4-FFF2-40B4-BE49-F238E27FC236}">
                  <a16:creationId xmlns:a16="http://schemas.microsoft.com/office/drawing/2014/main" id="{A8B0874C-0895-0B49-A77D-E695FEC47368}"/>
                </a:ext>
              </a:extLst>
            </p:cNvPr>
            <p:cNvSpPr>
              <a:spLocks noChangeShapeType="1"/>
            </p:cNvSpPr>
            <p:nvPr/>
          </p:nvSpPr>
          <p:spPr bwMode="auto">
            <a:xfrm flipV="1">
              <a:off x="2822575"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50" name="Line 44">
              <a:extLst>
                <a:ext uri="{FF2B5EF4-FFF2-40B4-BE49-F238E27FC236}">
                  <a16:creationId xmlns:a16="http://schemas.microsoft.com/office/drawing/2014/main" id="{92E2B439-929B-DF44-BEDB-A412692B9D16}"/>
                </a:ext>
              </a:extLst>
            </p:cNvPr>
            <p:cNvSpPr>
              <a:spLocks noChangeShapeType="1"/>
            </p:cNvSpPr>
            <p:nvPr/>
          </p:nvSpPr>
          <p:spPr bwMode="auto">
            <a:xfrm flipV="1">
              <a:off x="2971800"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51" name="Line 45">
              <a:extLst>
                <a:ext uri="{FF2B5EF4-FFF2-40B4-BE49-F238E27FC236}">
                  <a16:creationId xmlns:a16="http://schemas.microsoft.com/office/drawing/2014/main" id="{F77E6613-9421-1947-BC6B-E02D30F3976B}"/>
                </a:ext>
              </a:extLst>
            </p:cNvPr>
            <p:cNvSpPr>
              <a:spLocks noChangeShapeType="1"/>
            </p:cNvSpPr>
            <p:nvPr/>
          </p:nvSpPr>
          <p:spPr bwMode="auto">
            <a:xfrm flipV="1">
              <a:off x="3111500"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52" name="Line 46">
              <a:extLst>
                <a:ext uri="{FF2B5EF4-FFF2-40B4-BE49-F238E27FC236}">
                  <a16:creationId xmlns:a16="http://schemas.microsoft.com/office/drawing/2014/main" id="{0EE1F526-4366-7A48-8565-A4444D934A8F}"/>
                </a:ext>
              </a:extLst>
            </p:cNvPr>
            <p:cNvSpPr>
              <a:spLocks noChangeShapeType="1"/>
            </p:cNvSpPr>
            <p:nvPr/>
          </p:nvSpPr>
          <p:spPr bwMode="auto">
            <a:xfrm flipV="1">
              <a:off x="3249614"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53" name="Line 47">
              <a:extLst>
                <a:ext uri="{FF2B5EF4-FFF2-40B4-BE49-F238E27FC236}">
                  <a16:creationId xmlns:a16="http://schemas.microsoft.com/office/drawing/2014/main" id="{C09353DA-CB04-6844-A4AB-83BB7C0438C2}"/>
                </a:ext>
              </a:extLst>
            </p:cNvPr>
            <p:cNvSpPr>
              <a:spLocks noChangeShapeType="1"/>
            </p:cNvSpPr>
            <p:nvPr/>
          </p:nvSpPr>
          <p:spPr bwMode="auto">
            <a:xfrm flipV="1">
              <a:off x="3400425"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54" name="Line 48">
              <a:extLst>
                <a:ext uri="{FF2B5EF4-FFF2-40B4-BE49-F238E27FC236}">
                  <a16:creationId xmlns:a16="http://schemas.microsoft.com/office/drawing/2014/main" id="{4AED3FD2-F9CE-1D48-A933-427908540AA2}"/>
                </a:ext>
              </a:extLst>
            </p:cNvPr>
            <p:cNvSpPr>
              <a:spLocks noChangeShapeType="1"/>
            </p:cNvSpPr>
            <p:nvPr/>
          </p:nvSpPr>
          <p:spPr bwMode="auto">
            <a:xfrm flipV="1">
              <a:off x="3538539"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55" name="Line 49">
              <a:extLst>
                <a:ext uri="{FF2B5EF4-FFF2-40B4-BE49-F238E27FC236}">
                  <a16:creationId xmlns:a16="http://schemas.microsoft.com/office/drawing/2014/main" id="{35F7A405-162A-9C43-83E2-DBC05714CA11}"/>
                </a:ext>
              </a:extLst>
            </p:cNvPr>
            <p:cNvSpPr>
              <a:spLocks noChangeShapeType="1"/>
            </p:cNvSpPr>
            <p:nvPr/>
          </p:nvSpPr>
          <p:spPr bwMode="auto">
            <a:xfrm flipV="1">
              <a:off x="3689350"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56" name="Line 50">
              <a:extLst>
                <a:ext uri="{FF2B5EF4-FFF2-40B4-BE49-F238E27FC236}">
                  <a16:creationId xmlns:a16="http://schemas.microsoft.com/office/drawing/2014/main" id="{83A742B2-1382-954B-82AD-FE8489C4788A}"/>
                </a:ext>
              </a:extLst>
            </p:cNvPr>
            <p:cNvSpPr>
              <a:spLocks noChangeShapeType="1"/>
            </p:cNvSpPr>
            <p:nvPr/>
          </p:nvSpPr>
          <p:spPr bwMode="auto">
            <a:xfrm flipV="1">
              <a:off x="3827464"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57" name="Line 51">
              <a:extLst>
                <a:ext uri="{FF2B5EF4-FFF2-40B4-BE49-F238E27FC236}">
                  <a16:creationId xmlns:a16="http://schemas.microsoft.com/office/drawing/2014/main" id="{F15EDAB1-139A-4346-9F28-1B1352EAAA40}"/>
                </a:ext>
              </a:extLst>
            </p:cNvPr>
            <p:cNvSpPr>
              <a:spLocks noChangeShapeType="1"/>
            </p:cNvSpPr>
            <p:nvPr/>
          </p:nvSpPr>
          <p:spPr bwMode="auto">
            <a:xfrm flipV="1">
              <a:off x="3967164"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58" name="Line 52">
              <a:extLst>
                <a:ext uri="{FF2B5EF4-FFF2-40B4-BE49-F238E27FC236}">
                  <a16:creationId xmlns:a16="http://schemas.microsoft.com/office/drawing/2014/main" id="{C0D19497-AB1E-F24B-96C9-C59930729A9C}"/>
                </a:ext>
              </a:extLst>
            </p:cNvPr>
            <p:cNvSpPr>
              <a:spLocks noChangeShapeType="1"/>
            </p:cNvSpPr>
            <p:nvPr/>
          </p:nvSpPr>
          <p:spPr bwMode="auto">
            <a:xfrm flipV="1">
              <a:off x="4116389"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59" name="Line 53">
              <a:extLst>
                <a:ext uri="{FF2B5EF4-FFF2-40B4-BE49-F238E27FC236}">
                  <a16:creationId xmlns:a16="http://schemas.microsoft.com/office/drawing/2014/main" id="{30E8E96D-B0CA-A84E-AE93-B2DE8234932C}"/>
                </a:ext>
              </a:extLst>
            </p:cNvPr>
            <p:cNvSpPr>
              <a:spLocks noChangeShapeType="1"/>
            </p:cNvSpPr>
            <p:nvPr/>
          </p:nvSpPr>
          <p:spPr bwMode="auto">
            <a:xfrm flipV="1">
              <a:off x="4256089"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60" name="Line 54">
              <a:extLst>
                <a:ext uri="{FF2B5EF4-FFF2-40B4-BE49-F238E27FC236}">
                  <a16:creationId xmlns:a16="http://schemas.microsoft.com/office/drawing/2014/main" id="{188F6FA3-8C7F-0F48-B630-C6FD402D7FD6}"/>
                </a:ext>
              </a:extLst>
            </p:cNvPr>
            <p:cNvSpPr>
              <a:spLocks noChangeShapeType="1"/>
            </p:cNvSpPr>
            <p:nvPr/>
          </p:nvSpPr>
          <p:spPr bwMode="auto">
            <a:xfrm flipV="1">
              <a:off x="4406900"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61" name="Line 55">
              <a:extLst>
                <a:ext uri="{FF2B5EF4-FFF2-40B4-BE49-F238E27FC236}">
                  <a16:creationId xmlns:a16="http://schemas.microsoft.com/office/drawing/2014/main" id="{CBD469AF-4E50-9C49-BC4E-F5E94822CE0B}"/>
                </a:ext>
              </a:extLst>
            </p:cNvPr>
            <p:cNvSpPr>
              <a:spLocks noChangeShapeType="1"/>
            </p:cNvSpPr>
            <p:nvPr/>
          </p:nvSpPr>
          <p:spPr bwMode="auto">
            <a:xfrm flipV="1">
              <a:off x="4545014"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62" name="Line 56">
              <a:extLst>
                <a:ext uri="{FF2B5EF4-FFF2-40B4-BE49-F238E27FC236}">
                  <a16:creationId xmlns:a16="http://schemas.microsoft.com/office/drawing/2014/main" id="{C55F6BFE-C7E0-1B4B-9483-ADFD28647C03}"/>
                </a:ext>
              </a:extLst>
            </p:cNvPr>
            <p:cNvSpPr>
              <a:spLocks noChangeShapeType="1"/>
            </p:cNvSpPr>
            <p:nvPr/>
          </p:nvSpPr>
          <p:spPr bwMode="auto">
            <a:xfrm flipV="1">
              <a:off x="2255838" y="5114926"/>
              <a:ext cx="138112" cy="809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63" name="Line 57">
              <a:extLst>
                <a:ext uri="{FF2B5EF4-FFF2-40B4-BE49-F238E27FC236}">
                  <a16:creationId xmlns:a16="http://schemas.microsoft.com/office/drawing/2014/main" id="{B496E952-C8B2-B449-96BE-955F87E742DD}"/>
                </a:ext>
              </a:extLst>
            </p:cNvPr>
            <p:cNvSpPr>
              <a:spLocks noChangeShapeType="1"/>
            </p:cNvSpPr>
            <p:nvPr/>
          </p:nvSpPr>
          <p:spPr bwMode="auto">
            <a:xfrm flipV="1">
              <a:off x="2393950" y="5033963"/>
              <a:ext cx="139700" cy="80962"/>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64" name="Line 58">
              <a:extLst>
                <a:ext uri="{FF2B5EF4-FFF2-40B4-BE49-F238E27FC236}">
                  <a16:creationId xmlns:a16="http://schemas.microsoft.com/office/drawing/2014/main" id="{95B33461-C405-BD4E-A5A7-E4DF2CCBD2E4}"/>
                </a:ext>
              </a:extLst>
            </p:cNvPr>
            <p:cNvSpPr>
              <a:spLocks noChangeShapeType="1"/>
            </p:cNvSpPr>
            <p:nvPr/>
          </p:nvSpPr>
          <p:spPr bwMode="auto">
            <a:xfrm>
              <a:off x="2533651" y="5033964"/>
              <a:ext cx="1492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65" name="Line 59">
              <a:extLst>
                <a:ext uri="{FF2B5EF4-FFF2-40B4-BE49-F238E27FC236}">
                  <a16:creationId xmlns:a16="http://schemas.microsoft.com/office/drawing/2014/main" id="{A82178FB-A107-FF4D-9FEC-85936C2FC189}"/>
                </a:ext>
              </a:extLst>
            </p:cNvPr>
            <p:cNvSpPr>
              <a:spLocks noChangeShapeType="1"/>
            </p:cNvSpPr>
            <p:nvPr/>
          </p:nvSpPr>
          <p:spPr bwMode="auto">
            <a:xfrm flipV="1">
              <a:off x="2682875" y="4884739"/>
              <a:ext cx="139700" cy="149225"/>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66" name="Line 60">
              <a:extLst>
                <a:ext uri="{FF2B5EF4-FFF2-40B4-BE49-F238E27FC236}">
                  <a16:creationId xmlns:a16="http://schemas.microsoft.com/office/drawing/2014/main" id="{B5B07C3A-3701-E144-82CF-A37C74A17D96}"/>
                </a:ext>
              </a:extLst>
            </p:cNvPr>
            <p:cNvSpPr>
              <a:spLocks noChangeShapeType="1"/>
            </p:cNvSpPr>
            <p:nvPr/>
          </p:nvSpPr>
          <p:spPr bwMode="auto">
            <a:xfrm>
              <a:off x="2822576" y="4895850"/>
              <a:ext cx="1492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67" name="Line 61">
              <a:extLst>
                <a:ext uri="{FF2B5EF4-FFF2-40B4-BE49-F238E27FC236}">
                  <a16:creationId xmlns:a16="http://schemas.microsoft.com/office/drawing/2014/main" id="{D18AC58B-EFAE-4440-9C3C-B8FA1FF17B55}"/>
                </a:ext>
              </a:extLst>
            </p:cNvPr>
            <p:cNvSpPr>
              <a:spLocks noChangeShapeType="1"/>
            </p:cNvSpPr>
            <p:nvPr/>
          </p:nvSpPr>
          <p:spPr bwMode="auto">
            <a:xfrm flipV="1">
              <a:off x="2971800" y="4572000"/>
              <a:ext cx="139700" cy="31273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68" name="Line 62">
              <a:extLst>
                <a:ext uri="{FF2B5EF4-FFF2-40B4-BE49-F238E27FC236}">
                  <a16:creationId xmlns:a16="http://schemas.microsoft.com/office/drawing/2014/main" id="{14B4DD2F-003B-E24C-9E47-D0F354C577C8}"/>
                </a:ext>
              </a:extLst>
            </p:cNvPr>
            <p:cNvSpPr>
              <a:spLocks noChangeShapeType="1"/>
            </p:cNvSpPr>
            <p:nvPr/>
          </p:nvSpPr>
          <p:spPr bwMode="auto">
            <a:xfrm>
              <a:off x="3111501" y="4572000"/>
              <a:ext cx="138113"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69" name="Line 63">
              <a:extLst>
                <a:ext uri="{FF2B5EF4-FFF2-40B4-BE49-F238E27FC236}">
                  <a16:creationId xmlns:a16="http://schemas.microsoft.com/office/drawing/2014/main" id="{6E968E08-531C-C647-9FC2-171776DDDB6B}"/>
                </a:ext>
              </a:extLst>
            </p:cNvPr>
            <p:cNvSpPr>
              <a:spLocks noChangeShapeType="1"/>
            </p:cNvSpPr>
            <p:nvPr/>
          </p:nvSpPr>
          <p:spPr bwMode="auto">
            <a:xfrm flipV="1">
              <a:off x="3249613" y="4410076"/>
              <a:ext cx="150812" cy="231775"/>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0" name="Line 64">
              <a:extLst>
                <a:ext uri="{FF2B5EF4-FFF2-40B4-BE49-F238E27FC236}">
                  <a16:creationId xmlns:a16="http://schemas.microsoft.com/office/drawing/2014/main" id="{0AE41E70-0949-E34A-AEA2-8149779A7C6C}"/>
                </a:ext>
              </a:extLst>
            </p:cNvPr>
            <p:cNvSpPr>
              <a:spLocks noChangeShapeType="1"/>
            </p:cNvSpPr>
            <p:nvPr/>
          </p:nvSpPr>
          <p:spPr bwMode="auto">
            <a:xfrm>
              <a:off x="3400426" y="4422775"/>
              <a:ext cx="138113"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1" name="Line 65">
              <a:extLst>
                <a:ext uri="{FF2B5EF4-FFF2-40B4-BE49-F238E27FC236}">
                  <a16:creationId xmlns:a16="http://schemas.microsoft.com/office/drawing/2014/main" id="{209049B2-F99C-E344-9B49-F4BFC41573D3}"/>
                </a:ext>
              </a:extLst>
            </p:cNvPr>
            <p:cNvSpPr>
              <a:spLocks noChangeShapeType="1"/>
            </p:cNvSpPr>
            <p:nvPr/>
          </p:nvSpPr>
          <p:spPr bwMode="auto">
            <a:xfrm flipV="1">
              <a:off x="3538538" y="4248151"/>
              <a:ext cx="150812" cy="161925"/>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2" name="Line 66">
              <a:extLst>
                <a:ext uri="{FF2B5EF4-FFF2-40B4-BE49-F238E27FC236}">
                  <a16:creationId xmlns:a16="http://schemas.microsoft.com/office/drawing/2014/main" id="{0B0FDA6F-7D2D-8941-9135-C9609B21D7B0}"/>
                </a:ext>
              </a:extLst>
            </p:cNvPr>
            <p:cNvSpPr>
              <a:spLocks noChangeShapeType="1"/>
            </p:cNvSpPr>
            <p:nvPr/>
          </p:nvSpPr>
          <p:spPr bwMode="auto">
            <a:xfrm>
              <a:off x="3689351" y="4248151"/>
              <a:ext cx="138113" cy="809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3" name="Line 67">
              <a:extLst>
                <a:ext uri="{FF2B5EF4-FFF2-40B4-BE49-F238E27FC236}">
                  <a16:creationId xmlns:a16="http://schemas.microsoft.com/office/drawing/2014/main" id="{56A0F16B-E2F5-E541-A1A3-6F3C583522C2}"/>
                </a:ext>
              </a:extLst>
            </p:cNvPr>
            <p:cNvSpPr>
              <a:spLocks noChangeShapeType="1"/>
            </p:cNvSpPr>
            <p:nvPr/>
          </p:nvSpPr>
          <p:spPr bwMode="auto">
            <a:xfrm>
              <a:off x="3827463" y="4329113"/>
              <a:ext cx="139700" cy="80962"/>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4" name="Line 68">
              <a:extLst>
                <a:ext uri="{FF2B5EF4-FFF2-40B4-BE49-F238E27FC236}">
                  <a16:creationId xmlns:a16="http://schemas.microsoft.com/office/drawing/2014/main" id="{E4E3ED88-E99E-EC45-A4B3-AE9FC62518D0}"/>
                </a:ext>
              </a:extLst>
            </p:cNvPr>
            <p:cNvSpPr>
              <a:spLocks noChangeShapeType="1"/>
            </p:cNvSpPr>
            <p:nvPr/>
          </p:nvSpPr>
          <p:spPr bwMode="auto">
            <a:xfrm flipV="1">
              <a:off x="3967164" y="4248151"/>
              <a:ext cx="149225" cy="161925"/>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5" name="Line 69">
              <a:extLst>
                <a:ext uri="{FF2B5EF4-FFF2-40B4-BE49-F238E27FC236}">
                  <a16:creationId xmlns:a16="http://schemas.microsoft.com/office/drawing/2014/main" id="{32A57EE2-ADF0-C146-8F47-44FB9D9AB7A6}"/>
                </a:ext>
              </a:extLst>
            </p:cNvPr>
            <p:cNvSpPr>
              <a:spLocks noChangeShapeType="1"/>
            </p:cNvSpPr>
            <p:nvPr/>
          </p:nvSpPr>
          <p:spPr bwMode="auto">
            <a:xfrm flipV="1">
              <a:off x="4116388" y="4017964"/>
              <a:ext cx="139700" cy="2301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6" name="Line 70">
              <a:extLst>
                <a:ext uri="{FF2B5EF4-FFF2-40B4-BE49-F238E27FC236}">
                  <a16:creationId xmlns:a16="http://schemas.microsoft.com/office/drawing/2014/main" id="{A3393490-68D4-4744-9A62-7F621E1C007C}"/>
                </a:ext>
              </a:extLst>
            </p:cNvPr>
            <p:cNvSpPr>
              <a:spLocks noChangeShapeType="1"/>
            </p:cNvSpPr>
            <p:nvPr/>
          </p:nvSpPr>
          <p:spPr bwMode="auto">
            <a:xfrm flipV="1">
              <a:off x="4267200" y="3937001"/>
              <a:ext cx="139700" cy="809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7" name="Line 71">
              <a:extLst>
                <a:ext uri="{FF2B5EF4-FFF2-40B4-BE49-F238E27FC236}">
                  <a16:creationId xmlns:a16="http://schemas.microsoft.com/office/drawing/2014/main" id="{2B661CC6-30B3-9245-BDCC-7EFEDE58B93B}"/>
                </a:ext>
              </a:extLst>
            </p:cNvPr>
            <p:cNvSpPr>
              <a:spLocks noChangeShapeType="1"/>
            </p:cNvSpPr>
            <p:nvPr/>
          </p:nvSpPr>
          <p:spPr bwMode="auto">
            <a:xfrm flipV="1">
              <a:off x="4406901" y="3856038"/>
              <a:ext cx="138113" cy="80962"/>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8" name="Line 72">
              <a:extLst>
                <a:ext uri="{FF2B5EF4-FFF2-40B4-BE49-F238E27FC236}">
                  <a16:creationId xmlns:a16="http://schemas.microsoft.com/office/drawing/2014/main" id="{B97BEDD5-06AB-5345-9074-340B7E72F10B}"/>
                </a:ext>
              </a:extLst>
            </p:cNvPr>
            <p:cNvSpPr>
              <a:spLocks noChangeShapeType="1"/>
            </p:cNvSpPr>
            <p:nvPr/>
          </p:nvSpPr>
          <p:spPr bwMode="auto">
            <a:xfrm>
              <a:off x="2255838" y="5114926"/>
              <a:ext cx="138112" cy="809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9" name="Line 73">
              <a:extLst>
                <a:ext uri="{FF2B5EF4-FFF2-40B4-BE49-F238E27FC236}">
                  <a16:creationId xmlns:a16="http://schemas.microsoft.com/office/drawing/2014/main" id="{F520E644-F1DF-3C45-9ACE-71D313AF7D5C}"/>
                </a:ext>
              </a:extLst>
            </p:cNvPr>
            <p:cNvSpPr>
              <a:spLocks noChangeShapeType="1"/>
            </p:cNvSpPr>
            <p:nvPr/>
          </p:nvSpPr>
          <p:spPr bwMode="auto">
            <a:xfrm flipV="1">
              <a:off x="2393950" y="5114926"/>
              <a:ext cx="139700" cy="809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80" name="Line 74">
              <a:extLst>
                <a:ext uri="{FF2B5EF4-FFF2-40B4-BE49-F238E27FC236}">
                  <a16:creationId xmlns:a16="http://schemas.microsoft.com/office/drawing/2014/main" id="{F275D8CF-AB72-474D-ADBC-61514C621299}"/>
                </a:ext>
              </a:extLst>
            </p:cNvPr>
            <p:cNvSpPr>
              <a:spLocks noChangeShapeType="1"/>
            </p:cNvSpPr>
            <p:nvPr/>
          </p:nvSpPr>
          <p:spPr bwMode="auto">
            <a:xfrm>
              <a:off x="2533651" y="5114926"/>
              <a:ext cx="149225" cy="809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81" name="Line 75">
              <a:extLst>
                <a:ext uri="{FF2B5EF4-FFF2-40B4-BE49-F238E27FC236}">
                  <a16:creationId xmlns:a16="http://schemas.microsoft.com/office/drawing/2014/main" id="{0DC98BE9-3CD5-8346-90F8-964289B8840B}"/>
                </a:ext>
              </a:extLst>
            </p:cNvPr>
            <p:cNvSpPr>
              <a:spLocks noChangeShapeType="1"/>
            </p:cNvSpPr>
            <p:nvPr/>
          </p:nvSpPr>
          <p:spPr bwMode="auto">
            <a:xfrm flipV="1">
              <a:off x="2682875" y="4965700"/>
              <a:ext cx="139700" cy="2301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82" name="Line 76">
              <a:extLst>
                <a:ext uri="{FF2B5EF4-FFF2-40B4-BE49-F238E27FC236}">
                  <a16:creationId xmlns:a16="http://schemas.microsoft.com/office/drawing/2014/main" id="{874617E4-7834-0445-A9B7-060B7B3A545B}"/>
                </a:ext>
              </a:extLst>
            </p:cNvPr>
            <p:cNvSpPr>
              <a:spLocks noChangeShapeType="1"/>
            </p:cNvSpPr>
            <p:nvPr/>
          </p:nvSpPr>
          <p:spPr bwMode="auto">
            <a:xfrm>
              <a:off x="2822576" y="4965701"/>
              <a:ext cx="149225" cy="149225"/>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83" name="Line 77">
              <a:extLst>
                <a:ext uri="{FF2B5EF4-FFF2-40B4-BE49-F238E27FC236}">
                  <a16:creationId xmlns:a16="http://schemas.microsoft.com/office/drawing/2014/main" id="{D613C52B-674E-C445-8F1F-520C56054E73}"/>
                </a:ext>
              </a:extLst>
            </p:cNvPr>
            <p:cNvSpPr>
              <a:spLocks noChangeShapeType="1"/>
            </p:cNvSpPr>
            <p:nvPr/>
          </p:nvSpPr>
          <p:spPr bwMode="auto">
            <a:xfrm flipV="1">
              <a:off x="2971800" y="4965701"/>
              <a:ext cx="139700" cy="149225"/>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84" name="Line 78">
              <a:extLst>
                <a:ext uri="{FF2B5EF4-FFF2-40B4-BE49-F238E27FC236}">
                  <a16:creationId xmlns:a16="http://schemas.microsoft.com/office/drawing/2014/main" id="{E1F14A98-A484-4946-9E43-7F216FFF96A3}"/>
                </a:ext>
              </a:extLst>
            </p:cNvPr>
            <p:cNvSpPr>
              <a:spLocks noChangeShapeType="1"/>
            </p:cNvSpPr>
            <p:nvPr/>
          </p:nvSpPr>
          <p:spPr bwMode="auto">
            <a:xfrm>
              <a:off x="3111501" y="4965701"/>
              <a:ext cx="138113" cy="682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85" name="Line 79">
              <a:extLst>
                <a:ext uri="{FF2B5EF4-FFF2-40B4-BE49-F238E27FC236}">
                  <a16:creationId xmlns:a16="http://schemas.microsoft.com/office/drawing/2014/main" id="{5C54D354-F966-C24B-AB0F-712EE4FC5085}"/>
                </a:ext>
              </a:extLst>
            </p:cNvPr>
            <p:cNvSpPr>
              <a:spLocks noChangeShapeType="1"/>
            </p:cNvSpPr>
            <p:nvPr/>
          </p:nvSpPr>
          <p:spPr bwMode="auto">
            <a:xfrm>
              <a:off x="3249613" y="5033963"/>
              <a:ext cx="150812" cy="80962"/>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86" name="Line 80">
              <a:extLst>
                <a:ext uri="{FF2B5EF4-FFF2-40B4-BE49-F238E27FC236}">
                  <a16:creationId xmlns:a16="http://schemas.microsoft.com/office/drawing/2014/main" id="{12CE21BB-23BD-2648-8E16-3E6EA0568573}"/>
                </a:ext>
              </a:extLst>
            </p:cNvPr>
            <p:cNvSpPr>
              <a:spLocks noChangeShapeType="1"/>
            </p:cNvSpPr>
            <p:nvPr/>
          </p:nvSpPr>
          <p:spPr bwMode="auto">
            <a:xfrm flipV="1">
              <a:off x="3400426" y="4965701"/>
              <a:ext cx="138113" cy="149225"/>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87" name="Line 81">
              <a:extLst>
                <a:ext uri="{FF2B5EF4-FFF2-40B4-BE49-F238E27FC236}">
                  <a16:creationId xmlns:a16="http://schemas.microsoft.com/office/drawing/2014/main" id="{8F1AEFF5-AEE6-D540-9440-D364FFE86838}"/>
                </a:ext>
              </a:extLst>
            </p:cNvPr>
            <p:cNvSpPr>
              <a:spLocks noChangeShapeType="1"/>
            </p:cNvSpPr>
            <p:nvPr/>
          </p:nvSpPr>
          <p:spPr bwMode="auto">
            <a:xfrm flipV="1">
              <a:off x="3538538" y="4803776"/>
              <a:ext cx="150812" cy="161925"/>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88" name="Line 82">
              <a:extLst>
                <a:ext uri="{FF2B5EF4-FFF2-40B4-BE49-F238E27FC236}">
                  <a16:creationId xmlns:a16="http://schemas.microsoft.com/office/drawing/2014/main" id="{410D23E7-8ED5-AC4A-A811-8BDB2B9FDF38}"/>
                </a:ext>
              </a:extLst>
            </p:cNvPr>
            <p:cNvSpPr>
              <a:spLocks noChangeShapeType="1"/>
            </p:cNvSpPr>
            <p:nvPr/>
          </p:nvSpPr>
          <p:spPr bwMode="auto">
            <a:xfrm>
              <a:off x="3689351" y="4803775"/>
              <a:ext cx="138113" cy="2301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89" name="Line 83">
              <a:extLst>
                <a:ext uri="{FF2B5EF4-FFF2-40B4-BE49-F238E27FC236}">
                  <a16:creationId xmlns:a16="http://schemas.microsoft.com/office/drawing/2014/main" id="{0A1A185A-6341-B74D-992C-0BE1CD1EA3FF}"/>
                </a:ext>
              </a:extLst>
            </p:cNvPr>
            <p:cNvSpPr>
              <a:spLocks noChangeShapeType="1"/>
            </p:cNvSpPr>
            <p:nvPr/>
          </p:nvSpPr>
          <p:spPr bwMode="auto">
            <a:xfrm flipV="1">
              <a:off x="3827463" y="4965701"/>
              <a:ext cx="139700" cy="682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1" name="Line 84">
              <a:extLst>
                <a:ext uri="{FF2B5EF4-FFF2-40B4-BE49-F238E27FC236}">
                  <a16:creationId xmlns:a16="http://schemas.microsoft.com/office/drawing/2014/main" id="{CDA89C64-65F3-3A45-9FE2-BA059CBE4451}"/>
                </a:ext>
              </a:extLst>
            </p:cNvPr>
            <p:cNvSpPr>
              <a:spLocks noChangeShapeType="1"/>
            </p:cNvSpPr>
            <p:nvPr/>
          </p:nvSpPr>
          <p:spPr bwMode="auto">
            <a:xfrm flipV="1">
              <a:off x="3967164" y="4722814"/>
              <a:ext cx="149225" cy="2428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2" name="Line 85">
              <a:extLst>
                <a:ext uri="{FF2B5EF4-FFF2-40B4-BE49-F238E27FC236}">
                  <a16:creationId xmlns:a16="http://schemas.microsoft.com/office/drawing/2014/main" id="{ECD284E3-9CD5-9046-B6C8-78AADCC2F910}"/>
                </a:ext>
              </a:extLst>
            </p:cNvPr>
            <p:cNvSpPr>
              <a:spLocks noChangeShapeType="1"/>
            </p:cNvSpPr>
            <p:nvPr/>
          </p:nvSpPr>
          <p:spPr bwMode="auto">
            <a:xfrm>
              <a:off x="4116388" y="4722813"/>
              <a:ext cx="139700" cy="80962"/>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3" name="Line 86">
              <a:extLst>
                <a:ext uri="{FF2B5EF4-FFF2-40B4-BE49-F238E27FC236}">
                  <a16:creationId xmlns:a16="http://schemas.microsoft.com/office/drawing/2014/main" id="{DDB13F0E-7A33-AB4C-B3D6-7A237D7BFE93}"/>
                </a:ext>
              </a:extLst>
            </p:cNvPr>
            <p:cNvSpPr>
              <a:spLocks noChangeShapeType="1"/>
            </p:cNvSpPr>
            <p:nvPr/>
          </p:nvSpPr>
          <p:spPr bwMode="auto">
            <a:xfrm flipV="1">
              <a:off x="4256088" y="4722813"/>
              <a:ext cx="150812" cy="80962"/>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4" name="Line 87">
              <a:extLst>
                <a:ext uri="{FF2B5EF4-FFF2-40B4-BE49-F238E27FC236}">
                  <a16:creationId xmlns:a16="http://schemas.microsoft.com/office/drawing/2014/main" id="{517FFBED-E8E8-6E41-8D69-ED24B33B87C4}"/>
                </a:ext>
              </a:extLst>
            </p:cNvPr>
            <p:cNvSpPr>
              <a:spLocks noChangeShapeType="1"/>
            </p:cNvSpPr>
            <p:nvPr/>
          </p:nvSpPr>
          <p:spPr bwMode="auto">
            <a:xfrm>
              <a:off x="4406901" y="4722814"/>
              <a:ext cx="138113" cy="161925"/>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5" name="Line 88">
              <a:extLst>
                <a:ext uri="{FF2B5EF4-FFF2-40B4-BE49-F238E27FC236}">
                  <a16:creationId xmlns:a16="http://schemas.microsoft.com/office/drawing/2014/main" id="{67C08D5C-4845-9145-BD2E-BB829772CD08}"/>
                </a:ext>
              </a:extLst>
            </p:cNvPr>
            <p:cNvSpPr>
              <a:spLocks noChangeShapeType="1"/>
            </p:cNvSpPr>
            <p:nvPr/>
          </p:nvSpPr>
          <p:spPr bwMode="auto">
            <a:xfrm flipV="1">
              <a:off x="2163764" y="3232150"/>
              <a:ext cx="1587" cy="196373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6" name="Line 89">
              <a:extLst>
                <a:ext uri="{FF2B5EF4-FFF2-40B4-BE49-F238E27FC236}">
                  <a16:creationId xmlns:a16="http://schemas.microsoft.com/office/drawing/2014/main" id="{23B988EE-F6B4-0441-9C9E-4739FE213B7E}"/>
                </a:ext>
              </a:extLst>
            </p:cNvPr>
            <p:cNvSpPr>
              <a:spLocks noChangeShapeType="1"/>
            </p:cNvSpPr>
            <p:nvPr/>
          </p:nvSpPr>
          <p:spPr bwMode="auto">
            <a:xfrm>
              <a:off x="2255839" y="5195889"/>
              <a:ext cx="228917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7" name="Rectangle 90">
              <a:extLst>
                <a:ext uri="{FF2B5EF4-FFF2-40B4-BE49-F238E27FC236}">
                  <a16:creationId xmlns:a16="http://schemas.microsoft.com/office/drawing/2014/main" id="{0983050D-F661-FB45-AF77-E8E3D7A66ADC}"/>
                </a:ext>
              </a:extLst>
            </p:cNvPr>
            <p:cNvSpPr>
              <a:spLocks noChangeArrowheads="1"/>
            </p:cNvSpPr>
            <p:nvPr/>
          </p:nvSpPr>
          <p:spPr bwMode="auto">
            <a:xfrm>
              <a:off x="2498725" y="5300664"/>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6</a:t>
              </a:r>
              <a:endParaRPr lang="en-AU" altLang="ko-KR" sz="2400">
                <a:solidFill>
                  <a:schemeClr val="bg1"/>
                </a:solidFill>
                <a:ea typeface="굴림" panose="020B0600000101010101" pitchFamily="34" charset="-127"/>
              </a:endParaRPr>
            </a:p>
          </p:txBody>
        </p:sp>
        <p:sp>
          <p:nvSpPr>
            <p:cNvPr id="98" name="Rectangle 91">
              <a:extLst>
                <a:ext uri="{FF2B5EF4-FFF2-40B4-BE49-F238E27FC236}">
                  <a16:creationId xmlns:a16="http://schemas.microsoft.com/office/drawing/2014/main" id="{89E91266-F8D0-2346-86E1-78BBB80E3F2D}"/>
                </a:ext>
              </a:extLst>
            </p:cNvPr>
            <p:cNvSpPr>
              <a:spLocks noChangeArrowheads="1"/>
            </p:cNvSpPr>
            <p:nvPr/>
          </p:nvSpPr>
          <p:spPr bwMode="auto">
            <a:xfrm>
              <a:off x="2728914" y="530066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12</a:t>
              </a:r>
              <a:endParaRPr lang="en-AU" altLang="ko-KR" sz="2400">
                <a:solidFill>
                  <a:schemeClr val="bg1"/>
                </a:solidFill>
                <a:ea typeface="굴림" panose="020B0600000101010101" pitchFamily="34" charset="-127"/>
              </a:endParaRPr>
            </a:p>
          </p:txBody>
        </p:sp>
        <p:sp>
          <p:nvSpPr>
            <p:cNvPr id="99" name="Rectangle 92">
              <a:extLst>
                <a:ext uri="{FF2B5EF4-FFF2-40B4-BE49-F238E27FC236}">
                  <a16:creationId xmlns:a16="http://schemas.microsoft.com/office/drawing/2014/main" id="{E8BA6EF7-6F4C-5D47-B815-51920064F9C9}"/>
                </a:ext>
              </a:extLst>
            </p:cNvPr>
            <p:cNvSpPr>
              <a:spLocks noChangeArrowheads="1"/>
            </p:cNvSpPr>
            <p:nvPr/>
          </p:nvSpPr>
          <p:spPr bwMode="auto">
            <a:xfrm>
              <a:off x="3019426" y="530066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18</a:t>
              </a:r>
              <a:endParaRPr lang="en-AU" altLang="ko-KR" sz="2400">
                <a:solidFill>
                  <a:schemeClr val="bg1"/>
                </a:solidFill>
                <a:ea typeface="굴림" panose="020B0600000101010101" pitchFamily="34" charset="-127"/>
              </a:endParaRPr>
            </a:p>
          </p:txBody>
        </p:sp>
        <p:sp>
          <p:nvSpPr>
            <p:cNvPr id="100" name="Rectangle 93">
              <a:extLst>
                <a:ext uri="{FF2B5EF4-FFF2-40B4-BE49-F238E27FC236}">
                  <a16:creationId xmlns:a16="http://schemas.microsoft.com/office/drawing/2014/main" id="{D6324421-EC62-4743-B34E-6A2D1999412E}"/>
                </a:ext>
              </a:extLst>
            </p:cNvPr>
            <p:cNvSpPr>
              <a:spLocks noChangeArrowheads="1"/>
            </p:cNvSpPr>
            <p:nvPr/>
          </p:nvSpPr>
          <p:spPr bwMode="auto">
            <a:xfrm>
              <a:off x="3319464" y="530066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24</a:t>
              </a:r>
              <a:endParaRPr lang="en-AU" altLang="ko-KR" sz="2400">
                <a:solidFill>
                  <a:schemeClr val="bg1"/>
                </a:solidFill>
                <a:ea typeface="굴림" panose="020B0600000101010101" pitchFamily="34" charset="-127"/>
              </a:endParaRPr>
            </a:p>
          </p:txBody>
        </p:sp>
        <p:sp>
          <p:nvSpPr>
            <p:cNvPr id="101" name="Rectangle 94">
              <a:extLst>
                <a:ext uri="{FF2B5EF4-FFF2-40B4-BE49-F238E27FC236}">
                  <a16:creationId xmlns:a16="http://schemas.microsoft.com/office/drawing/2014/main" id="{0E846D89-8E0C-8546-8000-66860EAA483B}"/>
                </a:ext>
              </a:extLst>
            </p:cNvPr>
            <p:cNvSpPr>
              <a:spLocks noChangeArrowheads="1"/>
            </p:cNvSpPr>
            <p:nvPr/>
          </p:nvSpPr>
          <p:spPr bwMode="auto">
            <a:xfrm>
              <a:off x="3619501" y="530066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30</a:t>
              </a:r>
              <a:endParaRPr lang="en-AU" altLang="ko-KR" sz="2400">
                <a:solidFill>
                  <a:schemeClr val="bg1"/>
                </a:solidFill>
                <a:ea typeface="굴림" panose="020B0600000101010101" pitchFamily="34" charset="-127"/>
              </a:endParaRPr>
            </a:p>
          </p:txBody>
        </p:sp>
        <p:sp>
          <p:nvSpPr>
            <p:cNvPr id="102" name="Rectangle 95">
              <a:extLst>
                <a:ext uri="{FF2B5EF4-FFF2-40B4-BE49-F238E27FC236}">
                  <a16:creationId xmlns:a16="http://schemas.microsoft.com/office/drawing/2014/main" id="{5DE07C91-5123-BB40-BD5E-D17A465B53C8}"/>
                </a:ext>
              </a:extLst>
            </p:cNvPr>
            <p:cNvSpPr>
              <a:spLocks noChangeArrowheads="1"/>
            </p:cNvSpPr>
            <p:nvPr/>
          </p:nvSpPr>
          <p:spPr bwMode="auto">
            <a:xfrm>
              <a:off x="3897314" y="530066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36</a:t>
              </a:r>
              <a:endParaRPr lang="en-AU" altLang="ko-KR" sz="2400">
                <a:solidFill>
                  <a:schemeClr val="bg1"/>
                </a:solidFill>
                <a:ea typeface="굴림" panose="020B0600000101010101" pitchFamily="34" charset="-127"/>
              </a:endParaRPr>
            </a:p>
          </p:txBody>
        </p:sp>
        <p:sp>
          <p:nvSpPr>
            <p:cNvPr id="103" name="Rectangle 96">
              <a:extLst>
                <a:ext uri="{FF2B5EF4-FFF2-40B4-BE49-F238E27FC236}">
                  <a16:creationId xmlns:a16="http://schemas.microsoft.com/office/drawing/2014/main" id="{22E6A3DC-C8F5-8F4C-A013-978DA599DF0E}"/>
                </a:ext>
              </a:extLst>
            </p:cNvPr>
            <p:cNvSpPr>
              <a:spLocks noChangeArrowheads="1"/>
            </p:cNvSpPr>
            <p:nvPr/>
          </p:nvSpPr>
          <p:spPr bwMode="auto">
            <a:xfrm>
              <a:off x="4186239" y="530066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42</a:t>
              </a:r>
              <a:endParaRPr lang="en-AU" altLang="ko-KR" sz="2400">
                <a:solidFill>
                  <a:schemeClr val="bg1"/>
                </a:solidFill>
                <a:ea typeface="굴림" panose="020B0600000101010101" pitchFamily="34" charset="-127"/>
              </a:endParaRPr>
            </a:p>
          </p:txBody>
        </p:sp>
        <p:sp>
          <p:nvSpPr>
            <p:cNvPr id="104" name="Rectangle 97">
              <a:extLst>
                <a:ext uri="{FF2B5EF4-FFF2-40B4-BE49-F238E27FC236}">
                  <a16:creationId xmlns:a16="http://schemas.microsoft.com/office/drawing/2014/main" id="{1D66EBEE-9A97-3C40-A841-E73192B4ABFD}"/>
                </a:ext>
              </a:extLst>
            </p:cNvPr>
            <p:cNvSpPr>
              <a:spLocks noChangeArrowheads="1"/>
            </p:cNvSpPr>
            <p:nvPr/>
          </p:nvSpPr>
          <p:spPr bwMode="auto">
            <a:xfrm>
              <a:off x="4464051" y="5300664"/>
              <a:ext cx="155575" cy="168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48</a:t>
              </a:r>
              <a:endParaRPr lang="en-AU" altLang="ko-KR" sz="2400">
                <a:solidFill>
                  <a:schemeClr val="bg1"/>
                </a:solidFill>
                <a:ea typeface="굴림" panose="020B0600000101010101" pitchFamily="34" charset="-127"/>
              </a:endParaRPr>
            </a:p>
          </p:txBody>
        </p:sp>
        <p:sp>
          <p:nvSpPr>
            <p:cNvPr id="105" name="Rectangle 98">
              <a:extLst>
                <a:ext uri="{FF2B5EF4-FFF2-40B4-BE49-F238E27FC236}">
                  <a16:creationId xmlns:a16="http://schemas.microsoft.com/office/drawing/2014/main" id="{7AD0C0F1-5A72-0741-B427-3CF432F59F08}"/>
                </a:ext>
              </a:extLst>
            </p:cNvPr>
            <p:cNvSpPr>
              <a:spLocks noChangeArrowheads="1"/>
            </p:cNvSpPr>
            <p:nvPr/>
          </p:nvSpPr>
          <p:spPr bwMode="auto">
            <a:xfrm>
              <a:off x="1989138" y="5116514"/>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0</a:t>
              </a:r>
              <a:endParaRPr lang="en-AU" altLang="ko-KR" sz="2400">
                <a:solidFill>
                  <a:schemeClr val="bg1"/>
                </a:solidFill>
                <a:ea typeface="굴림" panose="020B0600000101010101" pitchFamily="34" charset="-127"/>
              </a:endParaRPr>
            </a:p>
          </p:txBody>
        </p:sp>
        <p:sp>
          <p:nvSpPr>
            <p:cNvPr id="106" name="Rectangle 99">
              <a:extLst>
                <a:ext uri="{FF2B5EF4-FFF2-40B4-BE49-F238E27FC236}">
                  <a16:creationId xmlns:a16="http://schemas.microsoft.com/office/drawing/2014/main" id="{C382971C-10E1-AD48-B504-A1577D23D585}"/>
                </a:ext>
              </a:extLst>
            </p:cNvPr>
            <p:cNvSpPr>
              <a:spLocks noChangeArrowheads="1"/>
            </p:cNvSpPr>
            <p:nvPr/>
          </p:nvSpPr>
          <p:spPr bwMode="auto">
            <a:xfrm>
              <a:off x="1989138" y="4722814"/>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5</a:t>
              </a:r>
              <a:endParaRPr lang="en-AU" altLang="ko-KR" sz="2400">
                <a:solidFill>
                  <a:schemeClr val="bg1"/>
                </a:solidFill>
                <a:ea typeface="굴림" panose="020B0600000101010101" pitchFamily="34" charset="-127"/>
              </a:endParaRPr>
            </a:p>
          </p:txBody>
        </p:sp>
        <p:sp>
          <p:nvSpPr>
            <p:cNvPr id="107" name="Rectangle 100">
              <a:extLst>
                <a:ext uri="{FF2B5EF4-FFF2-40B4-BE49-F238E27FC236}">
                  <a16:creationId xmlns:a16="http://schemas.microsoft.com/office/drawing/2014/main" id="{B2692908-A13E-1640-A772-A1D9DB692E80}"/>
                </a:ext>
              </a:extLst>
            </p:cNvPr>
            <p:cNvSpPr>
              <a:spLocks noChangeArrowheads="1"/>
            </p:cNvSpPr>
            <p:nvPr/>
          </p:nvSpPr>
          <p:spPr bwMode="auto">
            <a:xfrm>
              <a:off x="1908176" y="4330701"/>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10</a:t>
              </a:r>
              <a:endParaRPr lang="en-AU" altLang="ko-KR" sz="2400">
                <a:solidFill>
                  <a:schemeClr val="bg1"/>
                </a:solidFill>
                <a:ea typeface="굴림" panose="020B0600000101010101" pitchFamily="34" charset="-127"/>
              </a:endParaRPr>
            </a:p>
          </p:txBody>
        </p:sp>
        <p:sp>
          <p:nvSpPr>
            <p:cNvPr id="108" name="Rectangle 101">
              <a:extLst>
                <a:ext uri="{FF2B5EF4-FFF2-40B4-BE49-F238E27FC236}">
                  <a16:creationId xmlns:a16="http://schemas.microsoft.com/office/drawing/2014/main" id="{D0A7A6EE-4CB2-1945-87FC-0B0694E6E0E2}"/>
                </a:ext>
              </a:extLst>
            </p:cNvPr>
            <p:cNvSpPr>
              <a:spLocks noChangeArrowheads="1"/>
            </p:cNvSpPr>
            <p:nvPr/>
          </p:nvSpPr>
          <p:spPr bwMode="auto">
            <a:xfrm>
              <a:off x="1908176" y="3937001"/>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15</a:t>
              </a:r>
              <a:endParaRPr lang="en-AU" altLang="ko-KR" sz="2400">
                <a:solidFill>
                  <a:schemeClr val="bg1"/>
                </a:solidFill>
                <a:ea typeface="굴림" panose="020B0600000101010101" pitchFamily="34" charset="-127"/>
              </a:endParaRPr>
            </a:p>
          </p:txBody>
        </p:sp>
        <p:sp>
          <p:nvSpPr>
            <p:cNvPr id="109" name="Rectangle 102">
              <a:extLst>
                <a:ext uri="{FF2B5EF4-FFF2-40B4-BE49-F238E27FC236}">
                  <a16:creationId xmlns:a16="http://schemas.microsoft.com/office/drawing/2014/main" id="{898530AF-719E-5E44-87A9-24BE7756759C}"/>
                </a:ext>
              </a:extLst>
            </p:cNvPr>
            <p:cNvSpPr>
              <a:spLocks noChangeArrowheads="1"/>
            </p:cNvSpPr>
            <p:nvPr/>
          </p:nvSpPr>
          <p:spPr bwMode="auto">
            <a:xfrm>
              <a:off x="1908176" y="3544889"/>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20</a:t>
              </a:r>
              <a:endParaRPr lang="en-AU" altLang="ko-KR" sz="2400">
                <a:solidFill>
                  <a:schemeClr val="bg1"/>
                </a:solidFill>
                <a:ea typeface="굴림" panose="020B0600000101010101" pitchFamily="34" charset="-127"/>
              </a:endParaRPr>
            </a:p>
          </p:txBody>
        </p:sp>
        <p:sp>
          <p:nvSpPr>
            <p:cNvPr id="110" name="Rectangle 103">
              <a:extLst>
                <a:ext uri="{FF2B5EF4-FFF2-40B4-BE49-F238E27FC236}">
                  <a16:creationId xmlns:a16="http://schemas.microsoft.com/office/drawing/2014/main" id="{C4B6AEDE-C242-3C4A-92A7-E8C784DC93DF}"/>
                </a:ext>
              </a:extLst>
            </p:cNvPr>
            <p:cNvSpPr>
              <a:spLocks noChangeArrowheads="1"/>
            </p:cNvSpPr>
            <p:nvPr/>
          </p:nvSpPr>
          <p:spPr bwMode="auto">
            <a:xfrm>
              <a:off x="1908176" y="3151189"/>
              <a:ext cx="155575" cy="168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25</a:t>
              </a:r>
              <a:endParaRPr lang="en-AU" altLang="ko-KR" sz="2400">
                <a:solidFill>
                  <a:schemeClr val="bg1"/>
                </a:solidFill>
                <a:ea typeface="굴림" panose="020B0600000101010101" pitchFamily="34" charset="-127"/>
              </a:endParaRPr>
            </a:p>
          </p:txBody>
        </p:sp>
        <p:sp>
          <p:nvSpPr>
            <p:cNvPr id="111" name="Line 104">
              <a:extLst>
                <a:ext uri="{FF2B5EF4-FFF2-40B4-BE49-F238E27FC236}">
                  <a16:creationId xmlns:a16="http://schemas.microsoft.com/office/drawing/2014/main" id="{DFCCC4E6-89EB-2F41-9B32-1A5537846C58}"/>
                </a:ext>
              </a:extLst>
            </p:cNvPr>
            <p:cNvSpPr>
              <a:spLocks noChangeShapeType="1"/>
            </p:cNvSpPr>
            <p:nvPr/>
          </p:nvSpPr>
          <p:spPr bwMode="auto">
            <a:xfrm>
              <a:off x="2509838" y="3359150"/>
              <a:ext cx="277812"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2" name="Rectangle 105">
              <a:extLst>
                <a:ext uri="{FF2B5EF4-FFF2-40B4-BE49-F238E27FC236}">
                  <a16:creationId xmlns:a16="http://schemas.microsoft.com/office/drawing/2014/main" id="{4C7D2E13-C932-B24A-BC6E-A5AFFA3CB076}"/>
                </a:ext>
              </a:extLst>
            </p:cNvPr>
            <p:cNvSpPr>
              <a:spLocks noChangeArrowheads="1"/>
            </p:cNvSpPr>
            <p:nvPr/>
          </p:nvSpPr>
          <p:spPr bwMode="auto">
            <a:xfrm>
              <a:off x="2903538" y="3267076"/>
              <a:ext cx="6350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Treatment</a:t>
              </a:r>
              <a:endParaRPr lang="en-AU" altLang="ko-KR" sz="2400">
                <a:solidFill>
                  <a:schemeClr val="bg1"/>
                </a:solidFill>
                <a:ea typeface="굴림" panose="020B0600000101010101" pitchFamily="34" charset="-127"/>
              </a:endParaRPr>
            </a:p>
          </p:txBody>
        </p:sp>
        <p:sp>
          <p:nvSpPr>
            <p:cNvPr id="113" name="Line 106">
              <a:extLst>
                <a:ext uri="{FF2B5EF4-FFF2-40B4-BE49-F238E27FC236}">
                  <a16:creationId xmlns:a16="http://schemas.microsoft.com/office/drawing/2014/main" id="{259EBA01-81AB-F246-8D52-772DEF394DF2}"/>
                </a:ext>
              </a:extLst>
            </p:cNvPr>
            <p:cNvSpPr>
              <a:spLocks noChangeShapeType="1"/>
            </p:cNvSpPr>
            <p:nvPr/>
          </p:nvSpPr>
          <p:spPr bwMode="auto">
            <a:xfrm>
              <a:off x="2509838" y="3613150"/>
              <a:ext cx="277812"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4" name="Rectangle 107">
              <a:extLst>
                <a:ext uri="{FF2B5EF4-FFF2-40B4-BE49-F238E27FC236}">
                  <a16:creationId xmlns:a16="http://schemas.microsoft.com/office/drawing/2014/main" id="{463BD72E-450A-CF43-B5D0-733E5EE451A6}"/>
                </a:ext>
              </a:extLst>
            </p:cNvPr>
            <p:cNvSpPr>
              <a:spLocks noChangeArrowheads="1"/>
            </p:cNvSpPr>
            <p:nvPr/>
          </p:nvSpPr>
          <p:spPr bwMode="auto">
            <a:xfrm>
              <a:off x="2903538" y="3521076"/>
              <a:ext cx="450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Control</a:t>
              </a:r>
              <a:endParaRPr lang="en-AU" altLang="ko-KR" sz="2400">
                <a:solidFill>
                  <a:schemeClr val="bg1"/>
                </a:solidFill>
                <a:ea typeface="굴림" panose="020B0600000101010101" pitchFamily="34" charset="-127"/>
              </a:endParaRPr>
            </a:p>
          </p:txBody>
        </p:sp>
        <p:sp>
          <p:nvSpPr>
            <p:cNvPr id="115" name="Line 108">
              <a:extLst>
                <a:ext uri="{FF2B5EF4-FFF2-40B4-BE49-F238E27FC236}">
                  <a16:creationId xmlns:a16="http://schemas.microsoft.com/office/drawing/2014/main" id="{D6813D09-AC1B-D549-98E8-D8154CEC2349}"/>
                </a:ext>
              </a:extLst>
            </p:cNvPr>
            <p:cNvSpPr>
              <a:spLocks noChangeShapeType="1"/>
            </p:cNvSpPr>
            <p:nvPr/>
          </p:nvSpPr>
          <p:spPr bwMode="auto">
            <a:xfrm>
              <a:off x="5076826" y="5195889"/>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6" name="Line 109">
              <a:extLst>
                <a:ext uri="{FF2B5EF4-FFF2-40B4-BE49-F238E27FC236}">
                  <a16:creationId xmlns:a16="http://schemas.microsoft.com/office/drawing/2014/main" id="{DF987B0D-2C1B-A24B-9B19-E9015C75C05B}"/>
                </a:ext>
              </a:extLst>
            </p:cNvPr>
            <p:cNvSpPr>
              <a:spLocks noChangeShapeType="1"/>
            </p:cNvSpPr>
            <p:nvPr/>
          </p:nvSpPr>
          <p:spPr bwMode="auto">
            <a:xfrm>
              <a:off x="5076826" y="511492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7" name="Line 110">
              <a:extLst>
                <a:ext uri="{FF2B5EF4-FFF2-40B4-BE49-F238E27FC236}">
                  <a16:creationId xmlns:a16="http://schemas.microsoft.com/office/drawing/2014/main" id="{4051BFE6-91F8-BF47-BD01-020687BD32FF}"/>
                </a:ext>
              </a:extLst>
            </p:cNvPr>
            <p:cNvSpPr>
              <a:spLocks noChangeShapeType="1"/>
            </p:cNvSpPr>
            <p:nvPr/>
          </p:nvSpPr>
          <p:spPr bwMode="auto">
            <a:xfrm>
              <a:off x="5076826" y="5033964"/>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8" name="Line 111">
              <a:extLst>
                <a:ext uri="{FF2B5EF4-FFF2-40B4-BE49-F238E27FC236}">
                  <a16:creationId xmlns:a16="http://schemas.microsoft.com/office/drawing/2014/main" id="{ABCD2E84-A1E2-0947-A8A7-72F842BFFCA2}"/>
                </a:ext>
              </a:extLst>
            </p:cNvPr>
            <p:cNvSpPr>
              <a:spLocks noChangeShapeType="1"/>
            </p:cNvSpPr>
            <p:nvPr/>
          </p:nvSpPr>
          <p:spPr bwMode="auto">
            <a:xfrm>
              <a:off x="5076826" y="4954589"/>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9" name="Line 112">
              <a:extLst>
                <a:ext uri="{FF2B5EF4-FFF2-40B4-BE49-F238E27FC236}">
                  <a16:creationId xmlns:a16="http://schemas.microsoft.com/office/drawing/2014/main" id="{4A223FA0-44C2-D746-93EF-FDBB01B6DE3C}"/>
                </a:ext>
              </a:extLst>
            </p:cNvPr>
            <p:cNvSpPr>
              <a:spLocks noChangeShapeType="1"/>
            </p:cNvSpPr>
            <p:nvPr/>
          </p:nvSpPr>
          <p:spPr bwMode="auto">
            <a:xfrm>
              <a:off x="5076826" y="487362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0" name="Line 113">
              <a:extLst>
                <a:ext uri="{FF2B5EF4-FFF2-40B4-BE49-F238E27FC236}">
                  <a16:creationId xmlns:a16="http://schemas.microsoft.com/office/drawing/2014/main" id="{D2007EEC-53CE-DE42-98CF-5B230299FBD5}"/>
                </a:ext>
              </a:extLst>
            </p:cNvPr>
            <p:cNvSpPr>
              <a:spLocks noChangeShapeType="1"/>
            </p:cNvSpPr>
            <p:nvPr/>
          </p:nvSpPr>
          <p:spPr bwMode="auto">
            <a:xfrm>
              <a:off x="5076826" y="480377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1" name="Line 114">
              <a:extLst>
                <a:ext uri="{FF2B5EF4-FFF2-40B4-BE49-F238E27FC236}">
                  <a16:creationId xmlns:a16="http://schemas.microsoft.com/office/drawing/2014/main" id="{AF842F41-C18D-9641-858C-B9BC825DF4CF}"/>
                </a:ext>
              </a:extLst>
            </p:cNvPr>
            <p:cNvSpPr>
              <a:spLocks noChangeShapeType="1"/>
            </p:cNvSpPr>
            <p:nvPr/>
          </p:nvSpPr>
          <p:spPr bwMode="auto">
            <a:xfrm>
              <a:off x="5076826" y="4722814"/>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2" name="Line 115">
              <a:extLst>
                <a:ext uri="{FF2B5EF4-FFF2-40B4-BE49-F238E27FC236}">
                  <a16:creationId xmlns:a16="http://schemas.microsoft.com/office/drawing/2014/main" id="{D38F774E-62C8-5049-8EDD-FD4BE0F63B36}"/>
                </a:ext>
              </a:extLst>
            </p:cNvPr>
            <p:cNvSpPr>
              <a:spLocks noChangeShapeType="1"/>
            </p:cNvSpPr>
            <p:nvPr/>
          </p:nvSpPr>
          <p:spPr bwMode="auto">
            <a:xfrm>
              <a:off x="5076826" y="4641850"/>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3" name="Line 116">
              <a:extLst>
                <a:ext uri="{FF2B5EF4-FFF2-40B4-BE49-F238E27FC236}">
                  <a16:creationId xmlns:a16="http://schemas.microsoft.com/office/drawing/2014/main" id="{7E5AD2A3-522A-7040-9770-F72149684975}"/>
                </a:ext>
              </a:extLst>
            </p:cNvPr>
            <p:cNvSpPr>
              <a:spLocks noChangeShapeType="1"/>
            </p:cNvSpPr>
            <p:nvPr/>
          </p:nvSpPr>
          <p:spPr bwMode="auto">
            <a:xfrm>
              <a:off x="5076826" y="4560889"/>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4" name="Line 117">
              <a:extLst>
                <a:ext uri="{FF2B5EF4-FFF2-40B4-BE49-F238E27FC236}">
                  <a16:creationId xmlns:a16="http://schemas.microsoft.com/office/drawing/2014/main" id="{A28D82C8-ECAF-D74D-A6C8-EA4AA841387B}"/>
                </a:ext>
              </a:extLst>
            </p:cNvPr>
            <p:cNvSpPr>
              <a:spLocks noChangeShapeType="1"/>
            </p:cNvSpPr>
            <p:nvPr/>
          </p:nvSpPr>
          <p:spPr bwMode="auto">
            <a:xfrm>
              <a:off x="5076826" y="447992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5" name="Line 118">
              <a:extLst>
                <a:ext uri="{FF2B5EF4-FFF2-40B4-BE49-F238E27FC236}">
                  <a16:creationId xmlns:a16="http://schemas.microsoft.com/office/drawing/2014/main" id="{03873B1E-664C-2840-B985-F66C9247BD55}"/>
                </a:ext>
              </a:extLst>
            </p:cNvPr>
            <p:cNvSpPr>
              <a:spLocks noChangeShapeType="1"/>
            </p:cNvSpPr>
            <p:nvPr/>
          </p:nvSpPr>
          <p:spPr bwMode="auto">
            <a:xfrm>
              <a:off x="5076826" y="441007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6" name="Line 119">
              <a:extLst>
                <a:ext uri="{FF2B5EF4-FFF2-40B4-BE49-F238E27FC236}">
                  <a16:creationId xmlns:a16="http://schemas.microsoft.com/office/drawing/2014/main" id="{5062639F-313F-6643-A29F-FDA29101FBAD}"/>
                </a:ext>
              </a:extLst>
            </p:cNvPr>
            <p:cNvSpPr>
              <a:spLocks noChangeShapeType="1"/>
            </p:cNvSpPr>
            <p:nvPr/>
          </p:nvSpPr>
          <p:spPr bwMode="auto">
            <a:xfrm>
              <a:off x="5076826" y="4329114"/>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7" name="Line 120">
              <a:extLst>
                <a:ext uri="{FF2B5EF4-FFF2-40B4-BE49-F238E27FC236}">
                  <a16:creationId xmlns:a16="http://schemas.microsoft.com/office/drawing/2014/main" id="{FBBF5E86-A4C7-0745-98E9-C4258397388D}"/>
                </a:ext>
              </a:extLst>
            </p:cNvPr>
            <p:cNvSpPr>
              <a:spLocks noChangeShapeType="1"/>
            </p:cNvSpPr>
            <p:nvPr/>
          </p:nvSpPr>
          <p:spPr bwMode="auto">
            <a:xfrm>
              <a:off x="5076826" y="4248150"/>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8" name="Line 121">
              <a:extLst>
                <a:ext uri="{FF2B5EF4-FFF2-40B4-BE49-F238E27FC236}">
                  <a16:creationId xmlns:a16="http://schemas.microsoft.com/office/drawing/2014/main" id="{38DADF21-28EF-1A40-9527-DF26DEADD516}"/>
                </a:ext>
              </a:extLst>
            </p:cNvPr>
            <p:cNvSpPr>
              <a:spLocks noChangeShapeType="1"/>
            </p:cNvSpPr>
            <p:nvPr/>
          </p:nvSpPr>
          <p:spPr bwMode="auto">
            <a:xfrm>
              <a:off x="5076826" y="4167189"/>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9" name="Line 122">
              <a:extLst>
                <a:ext uri="{FF2B5EF4-FFF2-40B4-BE49-F238E27FC236}">
                  <a16:creationId xmlns:a16="http://schemas.microsoft.com/office/drawing/2014/main" id="{BFA93C01-E184-FA42-8F91-5E8E3499BF62}"/>
                </a:ext>
              </a:extLst>
            </p:cNvPr>
            <p:cNvSpPr>
              <a:spLocks noChangeShapeType="1"/>
            </p:cNvSpPr>
            <p:nvPr/>
          </p:nvSpPr>
          <p:spPr bwMode="auto">
            <a:xfrm>
              <a:off x="5076826" y="408622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0" name="Line 123">
              <a:extLst>
                <a:ext uri="{FF2B5EF4-FFF2-40B4-BE49-F238E27FC236}">
                  <a16:creationId xmlns:a16="http://schemas.microsoft.com/office/drawing/2014/main" id="{B3A5EAF0-4620-0841-B78F-18D5B64DD664}"/>
                </a:ext>
              </a:extLst>
            </p:cNvPr>
            <p:cNvSpPr>
              <a:spLocks noChangeShapeType="1"/>
            </p:cNvSpPr>
            <p:nvPr/>
          </p:nvSpPr>
          <p:spPr bwMode="auto">
            <a:xfrm>
              <a:off x="5076826" y="4017964"/>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1" name="Line 124">
              <a:extLst>
                <a:ext uri="{FF2B5EF4-FFF2-40B4-BE49-F238E27FC236}">
                  <a16:creationId xmlns:a16="http://schemas.microsoft.com/office/drawing/2014/main" id="{FBC1CFA2-18D6-294B-ACC8-6221E6A276E8}"/>
                </a:ext>
              </a:extLst>
            </p:cNvPr>
            <p:cNvSpPr>
              <a:spLocks noChangeShapeType="1"/>
            </p:cNvSpPr>
            <p:nvPr/>
          </p:nvSpPr>
          <p:spPr bwMode="auto">
            <a:xfrm>
              <a:off x="5076826" y="3937000"/>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2" name="Line 125">
              <a:extLst>
                <a:ext uri="{FF2B5EF4-FFF2-40B4-BE49-F238E27FC236}">
                  <a16:creationId xmlns:a16="http://schemas.microsoft.com/office/drawing/2014/main" id="{D155A3E0-0764-724D-AEA2-97ECC8836910}"/>
                </a:ext>
              </a:extLst>
            </p:cNvPr>
            <p:cNvSpPr>
              <a:spLocks noChangeShapeType="1"/>
            </p:cNvSpPr>
            <p:nvPr/>
          </p:nvSpPr>
          <p:spPr bwMode="auto">
            <a:xfrm>
              <a:off x="5076826" y="3856039"/>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3" name="Line 126">
              <a:extLst>
                <a:ext uri="{FF2B5EF4-FFF2-40B4-BE49-F238E27FC236}">
                  <a16:creationId xmlns:a16="http://schemas.microsoft.com/office/drawing/2014/main" id="{D5B90B60-DB5E-B049-B094-B0C1B18007E7}"/>
                </a:ext>
              </a:extLst>
            </p:cNvPr>
            <p:cNvSpPr>
              <a:spLocks noChangeShapeType="1"/>
            </p:cNvSpPr>
            <p:nvPr/>
          </p:nvSpPr>
          <p:spPr bwMode="auto">
            <a:xfrm>
              <a:off x="5076826" y="377507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4" name="Line 127">
              <a:extLst>
                <a:ext uri="{FF2B5EF4-FFF2-40B4-BE49-F238E27FC236}">
                  <a16:creationId xmlns:a16="http://schemas.microsoft.com/office/drawing/2014/main" id="{F38D249C-68FB-7145-BB3E-6D872E906364}"/>
                </a:ext>
              </a:extLst>
            </p:cNvPr>
            <p:cNvSpPr>
              <a:spLocks noChangeShapeType="1"/>
            </p:cNvSpPr>
            <p:nvPr/>
          </p:nvSpPr>
          <p:spPr bwMode="auto">
            <a:xfrm>
              <a:off x="5076826" y="3694114"/>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5" name="Line 128">
              <a:extLst>
                <a:ext uri="{FF2B5EF4-FFF2-40B4-BE49-F238E27FC236}">
                  <a16:creationId xmlns:a16="http://schemas.microsoft.com/office/drawing/2014/main" id="{B4FEBFDC-57CD-4541-8F56-E054F8D6073C}"/>
                </a:ext>
              </a:extLst>
            </p:cNvPr>
            <p:cNvSpPr>
              <a:spLocks noChangeShapeType="1"/>
            </p:cNvSpPr>
            <p:nvPr/>
          </p:nvSpPr>
          <p:spPr bwMode="auto">
            <a:xfrm>
              <a:off x="5076826" y="3624264"/>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6" name="Line 129">
              <a:extLst>
                <a:ext uri="{FF2B5EF4-FFF2-40B4-BE49-F238E27FC236}">
                  <a16:creationId xmlns:a16="http://schemas.microsoft.com/office/drawing/2014/main" id="{3AE9C239-B7FD-C54C-9950-AD3D3919EACC}"/>
                </a:ext>
              </a:extLst>
            </p:cNvPr>
            <p:cNvSpPr>
              <a:spLocks noChangeShapeType="1"/>
            </p:cNvSpPr>
            <p:nvPr/>
          </p:nvSpPr>
          <p:spPr bwMode="auto">
            <a:xfrm>
              <a:off x="5076826" y="3543300"/>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7" name="Line 130">
              <a:extLst>
                <a:ext uri="{FF2B5EF4-FFF2-40B4-BE49-F238E27FC236}">
                  <a16:creationId xmlns:a16="http://schemas.microsoft.com/office/drawing/2014/main" id="{6AD6AFFC-16D8-A641-8D4A-A468AF39BDC7}"/>
                </a:ext>
              </a:extLst>
            </p:cNvPr>
            <p:cNvSpPr>
              <a:spLocks noChangeShapeType="1"/>
            </p:cNvSpPr>
            <p:nvPr/>
          </p:nvSpPr>
          <p:spPr bwMode="auto">
            <a:xfrm>
              <a:off x="5076826" y="3462339"/>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8" name="Line 131">
              <a:extLst>
                <a:ext uri="{FF2B5EF4-FFF2-40B4-BE49-F238E27FC236}">
                  <a16:creationId xmlns:a16="http://schemas.microsoft.com/office/drawing/2014/main" id="{FF950C0F-D5CA-084B-AFE8-2333DFFED021}"/>
                </a:ext>
              </a:extLst>
            </p:cNvPr>
            <p:cNvSpPr>
              <a:spLocks noChangeShapeType="1"/>
            </p:cNvSpPr>
            <p:nvPr/>
          </p:nvSpPr>
          <p:spPr bwMode="auto">
            <a:xfrm>
              <a:off x="5076826" y="338137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9" name="Line 132">
              <a:extLst>
                <a:ext uri="{FF2B5EF4-FFF2-40B4-BE49-F238E27FC236}">
                  <a16:creationId xmlns:a16="http://schemas.microsoft.com/office/drawing/2014/main" id="{9863974C-6B30-5549-A751-8C4DACDC76D7}"/>
                </a:ext>
              </a:extLst>
            </p:cNvPr>
            <p:cNvSpPr>
              <a:spLocks noChangeShapeType="1"/>
            </p:cNvSpPr>
            <p:nvPr/>
          </p:nvSpPr>
          <p:spPr bwMode="auto">
            <a:xfrm>
              <a:off x="5076826" y="3300414"/>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0" name="Line 133">
              <a:extLst>
                <a:ext uri="{FF2B5EF4-FFF2-40B4-BE49-F238E27FC236}">
                  <a16:creationId xmlns:a16="http://schemas.microsoft.com/office/drawing/2014/main" id="{71A61FB6-378B-4B43-9AC3-B7D6F8DDE6DE}"/>
                </a:ext>
              </a:extLst>
            </p:cNvPr>
            <p:cNvSpPr>
              <a:spLocks noChangeShapeType="1"/>
            </p:cNvSpPr>
            <p:nvPr/>
          </p:nvSpPr>
          <p:spPr bwMode="auto">
            <a:xfrm>
              <a:off x="5076826" y="3232150"/>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1" name="Line 134">
              <a:extLst>
                <a:ext uri="{FF2B5EF4-FFF2-40B4-BE49-F238E27FC236}">
                  <a16:creationId xmlns:a16="http://schemas.microsoft.com/office/drawing/2014/main" id="{6E433370-FBF9-2741-9284-47CBFD3EA5DC}"/>
                </a:ext>
              </a:extLst>
            </p:cNvPr>
            <p:cNvSpPr>
              <a:spLocks noChangeShapeType="1"/>
            </p:cNvSpPr>
            <p:nvPr/>
          </p:nvSpPr>
          <p:spPr bwMode="auto">
            <a:xfrm>
              <a:off x="5041900" y="5195889"/>
              <a:ext cx="69850"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2" name="Line 135">
              <a:extLst>
                <a:ext uri="{FF2B5EF4-FFF2-40B4-BE49-F238E27FC236}">
                  <a16:creationId xmlns:a16="http://schemas.microsoft.com/office/drawing/2014/main" id="{4C6C2C37-27C6-BD4B-A0C0-116FC05100EC}"/>
                </a:ext>
              </a:extLst>
            </p:cNvPr>
            <p:cNvSpPr>
              <a:spLocks noChangeShapeType="1"/>
            </p:cNvSpPr>
            <p:nvPr/>
          </p:nvSpPr>
          <p:spPr bwMode="auto">
            <a:xfrm>
              <a:off x="5041900" y="4803775"/>
              <a:ext cx="69850"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3" name="Line 136">
              <a:extLst>
                <a:ext uri="{FF2B5EF4-FFF2-40B4-BE49-F238E27FC236}">
                  <a16:creationId xmlns:a16="http://schemas.microsoft.com/office/drawing/2014/main" id="{B259E00E-FC41-1748-899A-9EFA3D73AE05}"/>
                </a:ext>
              </a:extLst>
            </p:cNvPr>
            <p:cNvSpPr>
              <a:spLocks noChangeShapeType="1"/>
            </p:cNvSpPr>
            <p:nvPr/>
          </p:nvSpPr>
          <p:spPr bwMode="auto">
            <a:xfrm>
              <a:off x="5041900" y="4410075"/>
              <a:ext cx="69850"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4" name="Line 137">
              <a:extLst>
                <a:ext uri="{FF2B5EF4-FFF2-40B4-BE49-F238E27FC236}">
                  <a16:creationId xmlns:a16="http://schemas.microsoft.com/office/drawing/2014/main" id="{6EEFC15D-4745-8B46-BA40-1E1309239E2C}"/>
                </a:ext>
              </a:extLst>
            </p:cNvPr>
            <p:cNvSpPr>
              <a:spLocks noChangeShapeType="1"/>
            </p:cNvSpPr>
            <p:nvPr/>
          </p:nvSpPr>
          <p:spPr bwMode="auto">
            <a:xfrm>
              <a:off x="5041900" y="4017964"/>
              <a:ext cx="69850"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5" name="Line 138">
              <a:extLst>
                <a:ext uri="{FF2B5EF4-FFF2-40B4-BE49-F238E27FC236}">
                  <a16:creationId xmlns:a16="http://schemas.microsoft.com/office/drawing/2014/main" id="{BEF85BAD-5832-E247-B58E-AFD295981AE8}"/>
                </a:ext>
              </a:extLst>
            </p:cNvPr>
            <p:cNvSpPr>
              <a:spLocks noChangeShapeType="1"/>
            </p:cNvSpPr>
            <p:nvPr/>
          </p:nvSpPr>
          <p:spPr bwMode="auto">
            <a:xfrm>
              <a:off x="5041900" y="3624264"/>
              <a:ext cx="69850"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6" name="Line 139">
              <a:extLst>
                <a:ext uri="{FF2B5EF4-FFF2-40B4-BE49-F238E27FC236}">
                  <a16:creationId xmlns:a16="http://schemas.microsoft.com/office/drawing/2014/main" id="{4C9EA413-A4B0-1847-859B-EA051B04BC7D}"/>
                </a:ext>
              </a:extLst>
            </p:cNvPr>
            <p:cNvSpPr>
              <a:spLocks noChangeShapeType="1"/>
            </p:cNvSpPr>
            <p:nvPr/>
          </p:nvSpPr>
          <p:spPr bwMode="auto">
            <a:xfrm>
              <a:off x="5041900" y="3232150"/>
              <a:ext cx="69850"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7" name="Line 140">
              <a:extLst>
                <a:ext uri="{FF2B5EF4-FFF2-40B4-BE49-F238E27FC236}">
                  <a16:creationId xmlns:a16="http://schemas.microsoft.com/office/drawing/2014/main" id="{64F48C58-CB4D-2145-9061-6E830BE1E45D}"/>
                </a:ext>
              </a:extLst>
            </p:cNvPr>
            <p:cNvSpPr>
              <a:spLocks noChangeShapeType="1"/>
            </p:cNvSpPr>
            <p:nvPr/>
          </p:nvSpPr>
          <p:spPr bwMode="auto">
            <a:xfrm flipV="1">
              <a:off x="5203825"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8" name="Line 141">
              <a:extLst>
                <a:ext uri="{FF2B5EF4-FFF2-40B4-BE49-F238E27FC236}">
                  <a16:creationId xmlns:a16="http://schemas.microsoft.com/office/drawing/2014/main" id="{1F71BFAC-AB14-DC47-B211-3DEA613E7C04}"/>
                </a:ext>
              </a:extLst>
            </p:cNvPr>
            <p:cNvSpPr>
              <a:spLocks noChangeShapeType="1"/>
            </p:cNvSpPr>
            <p:nvPr/>
          </p:nvSpPr>
          <p:spPr bwMode="auto">
            <a:xfrm flipV="1">
              <a:off x="5343525"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9" name="Line 142">
              <a:extLst>
                <a:ext uri="{FF2B5EF4-FFF2-40B4-BE49-F238E27FC236}">
                  <a16:creationId xmlns:a16="http://schemas.microsoft.com/office/drawing/2014/main" id="{92A41413-67C2-3C4B-803A-7DF186D88C39}"/>
                </a:ext>
              </a:extLst>
            </p:cNvPr>
            <p:cNvSpPr>
              <a:spLocks noChangeShapeType="1"/>
            </p:cNvSpPr>
            <p:nvPr/>
          </p:nvSpPr>
          <p:spPr bwMode="auto">
            <a:xfrm flipV="1">
              <a:off x="5481639"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0" name="Line 143">
              <a:extLst>
                <a:ext uri="{FF2B5EF4-FFF2-40B4-BE49-F238E27FC236}">
                  <a16:creationId xmlns:a16="http://schemas.microsoft.com/office/drawing/2014/main" id="{7EA71A02-64E2-4A46-86FD-62E8DEC95E63}"/>
                </a:ext>
              </a:extLst>
            </p:cNvPr>
            <p:cNvSpPr>
              <a:spLocks noChangeShapeType="1"/>
            </p:cNvSpPr>
            <p:nvPr/>
          </p:nvSpPr>
          <p:spPr bwMode="auto">
            <a:xfrm flipV="1">
              <a:off x="5632450"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1" name="Line 144">
              <a:extLst>
                <a:ext uri="{FF2B5EF4-FFF2-40B4-BE49-F238E27FC236}">
                  <a16:creationId xmlns:a16="http://schemas.microsoft.com/office/drawing/2014/main" id="{23601764-9633-344E-99F9-D6D3CDB51D1D}"/>
                </a:ext>
              </a:extLst>
            </p:cNvPr>
            <p:cNvSpPr>
              <a:spLocks noChangeShapeType="1"/>
            </p:cNvSpPr>
            <p:nvPr/>
          </p:nvSpPr>
          <p:spPr bwMode="auto">
            <a:xfrm flipV="1">
              <a:off x="5770564"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2" name="Line 145">
              <a:extLst>
                <a:ext uri="{FF2B5EF4-FFF2-40B4-BE49-F238E27FC236}">
                  <a16:creationId xmlns:a16="http://schemas.microsoft.com/office/drawing/2014/main" id="{3E02EAFD-E8A2-9140-BEDF-323B45641FE6}"/>
                </a:ext>
              </a:extLst>
            </p:cNvPr>
            <p:cNvSpPr>
              <a:spLocks noChangeShapeType="1"/>
            </p:cNvSpPr>
            <p:nvPr/>
          </p:nvSpPr>
          <p:spPr bwMode="auto">
            <a:xfrm flipV="1">
              <a:off x="5921375"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3" name="Line 146">
              <a:extLst>
                <a:ext uri="{FF2B5EF4-FFF2-40B4-BE49-F238E27FC236}">
                  <a16:creationId xmlns:a16="http://schemas.microsoft.com/office/drawing/2014/main" id="{982D7E8E-03C8-6D40-B31E-1A169591306B}"/>
                </a:ext>
              </a:extLst>
            </p:cNvPr>
            <p:cNvSpPr>
              <a:spLocks noChangeShapeType="1"/>
            </p:cNvSpPr>
            <p:nvPr/>
          </p:nvSpPr>
          <p:spPr bwMode="auto">
            <a:xfrm flipV="1">
              <a:off x="6059489"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4" name="Line 147">
              <a:extLst>
                <a:ext uri="{FF2B5EF4-FFF2-40B4-BE49-F238E27FC236}">
                  <a16:creationId xmlns:a16="http://schemas.microsoft.com/office/drawing/2014/main" id="{41826E8C-F0AF-0A48-BD3D-B3E4B278A26E}"/>
                </a:ext>
              </a:extLst>
            </p:cNvPr>
            <p:cNvSpPr>
              <a:spLocks noChangeShapeType="1"/>
            </p:cNvSpPr>
            <p:nvPr/>
          </p:nvSpPr>
          <p:spPr bwMode="auto">
            <a:xfrm flipV="1">
              <a:off x="6199189"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5" name="Line 148">
              <a:extLst>
                <a:ext uri="{FF2B5EF4-FFF2-40B4-BE49-F238E27FC236}">
                  <a16:creationId xmlns:a16="http://schemas.microsoft.com/office/drawing/2014/main" id="{2B8C060C-384E-7F41-A606-59CE0F914547}"/>
                </a:ext>
              </a:extLst>
            </p:cNvPr>
            <p:cNvSpPr>
              <a:spLocks noChangeShapeType="1"/>
            </p:cNvSpPr>
            <p:nvPr/>
          </p:nvSpPr>
          <p:spPr bwMode="auto">
            <a:xfrm flipV="1">
              <a:off x="6348414"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6" name="Line 149">
              <a:extLst>
                <a:ext uri="{FF2B5EF4-FFF2-40B4-BE49-F238E27FC236}">
                  <a16:creationId xmlns:a16="http://schemas.microsoft.com/office/drawing/2014/main" id="{CA90B7F4-C09D-D04A-A4CD-25DE01C8C55C}"/>
                </a:ext>
              </a:extLst>
            </p:cNvPr>
            <p:cNvSpPr>
              <a:spLocks noChangeShapeType="1"/>
            </p:cNvSpPr>
            <p:nvPr/>
          </p:nvSpPr>
          <p:spPr bwMode="auto">
            <a:xfrm flipV="1">
              <a:off x="6488114"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7" name="Line 150">
              <a:extLst>
                <a:ext uri="{FF2B5EF4-FFF2-40B4-BE49-F238E27FC236}">
                  <a16:creationId xmlns:a16="http://schemas.microsoft.com/office/drawing/2014/main" id="{1FACDC7D-E103-7D45-A26D-601F5C87BC95}"/>
                </a:ext>
              </a:extLst>
            </p:cNvPr>
            <p:cNvSpPr>
              <a:spLocks noChangeShapeType="1"/>
            </p:cNvSpPr>
            <p:nvPr/>
          </p:nvSpPr>
          <p:spPr bwMode="auto">
            <a:xfrm flipV="1">
              <a:off x="6637339"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8" name="Line 151">
              <a:extLst>
                <a:ext uri="{FF2B5EF4-FFF2-40B4-BE49-F238E27FC236}">
                  <a16:creationId xmlns:a16="http://schemas.microsoft.com/office/drawing/2014/main" id="{2B38A3F3-19CE-A54C-9472-139C42652A69}"/>
                </a:ext>
              </a:extLst>
            </p:cNvPr>
            <p:cNvSpPr>
              <a:spLocks noChangeShapeType="1"/>
            </p:cNvSpPr>
            <p:nvPr/>
          </p:nvSpPr>
          <p:spPr bwMode="auto">
            <a:xfrm flipV="1">
              <a:off x="6777039"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9" name="Line 152">
              <a:extLst>
                <a:ext uri="{FF2B5EF4-FFF2-40B4-BE49-F238E27FC236}">
                  <a16:creationId xmlns:a16="http://schemas.microsoft.com/office/drawing/2014/main" id="{C5C6E47E-5B8A-D34B-90E8-128837A4A888}"/>
                </a:ext>
              </a:extLst>
            </p:cNvPr>
            <p:cNvSpPr>
              <a:spLocks noChangeShapeType="1"/>
            </p:cNvSpPr>
            <p:nvPr/>
          </p:nvSpPr>
          <p:spPr bwMode="auto">
            <a:xfrm flipV="1">
              <a:off x="6915150"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60" name="Line 153">
              <a:extLst>
                <a:ext uri="{FF2B5EF4-FFF2-40B4-BE49-F238E27FC236}">
                  <a16:creationId xmlns:a16="http://schemas.microsoft.com/office/drawing/2014/main" id="{E6125504-BFE1-374C-AE4E-B7A5198F54E1}"/>
                </a:ext>
              </a:extLst>
            </p:cNvPr>
            <p:cNvSpPr>
              <a:spLocks noChangeShapeType="1"/>
            </p:cNvSpPr>
            <p:nvPr/>
          </p:nvSpPr>
          <p:spPr bwMode="auto">
            <a:xfrm flipV="1">
              <a:off x="7065964"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61" name="Line 154">
              <a:extLst>
                <a:ext uri="{FF2B5EF4-FFF2-40B4-BE49-F238E27FC236}">
                  <a16:creationId xmlns:a16="http://schemas.microsoft.com/office/drawing/2014/main" id="{97E85B20-16B4-344F-91C2-0AF6387FA2E5}"/>
                </a:ext>
              </a:extLst>
            </p:cNvPr>
            <p:cNvSpPr>
              <a:spLocks noChangeShapeType="1"/>
            </p:cNvSpPr>
            <p:nvPr/>
          </p:nvSpPr>
          <p:spPr bwMode="auto">
            <a:xfrm flipV="1">
              <a:off x="7204075"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62" name="Line 155">
              <a:extLst>
                <a:ext uri="{FF2B5EF4-FFF2-40B4-BE49-F238E27FC236}">
                  <a16:creationId xmlns:a16="http://schemas.microsoft.com/office/drawing/2014/main" id="{DE4381CD-ED8F-2A40-BEEC-66B6EA8C0C52}"/>
                </a:ext>
              </a:extLst>
            </p:cNvPr>
            <p:cNvSpPr>
              <a:spLocks noChangeShapeType="1"/>
            </p:cNvSpPr>
            <p:nvPr/>
          </p:nvSpPr>
          <p:spPr bwMode="auto">
            <a:xfrm flipV="1">
              <a:off x="7354889"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63" name="Line 156">
              <a:extLst>
                <a:ext uri="{FF2B5EF4-FFF2-40B4-BE49-F238E27FC236}">
                  <a16:creationId xmlns:a16="http://schemas.microsoft.com/office/drawing/2014/main" id="{D3F7D122-11DB-B143-BA51-7BCE8029D4A8}"/>
                </a:ext>
              </a:extLst>
            </p:cNvPr>
            <p:cNvSpPr>
              <a:spLocks noChangeShapeType="1"/>
            </p:cNvSpPr>
            <p:nvPr/>
          </p:nvSpPr>
          <p:spPr bwMode="auto">
            <a:xfrm flipV="1">
              <a:off x="7493000"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64" name="Line 157">
              <a:extLst>
                <a:ext uri="{FF2B5EF4-FFF2-40B4-BE49-F238E27FC236}">
                  <a16:creationId xmlns:a16="http://schemas.microsoft.com/office/drawing/2014/main" id="{80FFFD4F-E3DA-DC4D-909D-A7D77356E9D7}"/>
                </a:ext>
              </a:extLst>
            </p:cNvPr>
            <p:cNvSpPr>
              <a:spLocks noChangeShapeType="1"/>
            </p:cNvSpPr>
            <p:nvPr/>
          </p:nvSpPr>
          <p:spPr bwMode="auto">
            <a:xfrm flipV="1">
              <a:off x="5203825" y="4873626"/>
              <a:ext cx="139700" cy="809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65" name="Line 158">
              <a:extLst>
                <a:ext uri="{FF2B5EF4-FFF2-40B4-BE49-F238E27FC236}">
                  <a16:creationId xmlns:a16="http://schemas.microsoft.com/office/drawing/2014/main" id="{F2BB02C3-79D0-0B48-BBE8-BFD2C8501EBA}"/>
                </a:ext>
              </a:extLst>
            </p:cNvPr>
            <p:cNvSpPr>
              <a:spLocks noChangeShapeType="1"/>
            </p:cNvSpPr>
            <p:nvPr/>
          </p:nvSpPr>
          <p:spPr bwMode="auto">
            <a:xfrm>
              <a:off x="5343526" y="4873626"/>
              <a:ext cx="138113" cy="809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66" name="Line 159">
              <a:extLst>
                <a:ext uri="{FF2B5EF4-FFF2-40B4-BE49-F238E27FC236}">
                  <a16:creationId xmlns:a16="http://schemas.microsoft.com/office/drawing/2014/main" id="{8A9998BF-C048-3244-B347-D86C17C8CF39}"/>
                </a:ext>
              </a:extLst>
            </p:cNvPr>
            <p:cNvSpPr>
              <a:spLocks noChangeShapeType="1"/>
            </p:cNvSpPr>
            <p:nvPr/>
          </p:nvSpPr>
          <p:spPr bwMode="auto">
            <a:xfrm>
              <a:off x="5481638" y="4954589"/>
              <a:ext cx="150812" cy="79375"/>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67" name="Line 160">
              <a:extLst>
                <a:ext uri="{FF2B5EF4-FFF2-40B4-BE49-F238E27FC236}">
                  <a16:creationId xmlns:a16="http://schemas.microsoft.com/office/drawing/2014/main" id="{6312A15B-8110-C542-AD34-8396445BB43F}"/>
                </a:ext>
              </a:extLst>
            </p:cNvPr>
            <p:cNvSpPr>
              <a:spLocks noChangeShapeType="1"/>
            </p:cNvSpPr>
            <p:nvPr/>
          </p:nvSpPr>
          <p:spPr bwMode="auto">
            <a:xfrm flipV="1">
              <a:off x="5632451" y="4954589"/>
              <a:ext cx="138113" cy="79375"/>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68" name="Line 161">
              <a:extLst>
                <a:ext uri="{FF2B5EF4-FFF2-40B4-BE49-F238E27FC236}">
                  <a16:creationId xmlns:a16="http://schemas.microsoft.com/office/drawing/2014/main" id="{3078F0F9-0E71-3341-AEF6-37ED69BC4EA4}"/>
                </a:ext>
              </a:extLst>
            </p:cNvPr>
            <p:cNvSpPr>
              <a:spLocks noChangeShapeType="1"/>
            </p:cNvSpPr>
            <p:nvPr/>
          </p:nvSpPr>
          <p:spPr bwMode="auto">
            <a:xfrm>
              <a:off x="5770563" y="4954589"/>
              <a:ext cx="150812"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69" name="Line 162">
              <a:extLst>
                <a:ext uri="{FF2B5EF4-FFF2-40B4-BE49-F238E27FC236}">
                  <a16:creationId xmlns:a16="http://schemas.microsoft.com/office/drawing/2014/main" id="{BB03EFD4-4C18-E849-B8DC-C93F2B8C364F}"/>
                </a:ext>
              </a:extLst>
            </p:cNvPr>
            <p:cNvSpPr>
              <a:spLocks noChangeShapeType="1"/>
            </p:cNvSpPr>
            <p:nvPr/>
          </p:nvSpPr>
          <p:spPr bwMode="auto">
            <a:xfrm>
              <a:off x="5921376" y="4954589"/>
              <a:ext cx="138113"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70" name="Line 163">
              <a:extLst>
                <a:ext uri="{FF2B5EF4-FFF2-40B4-BE49-F238E27FC236}">
                  <a16:creationId xmlns:a16="http://schemas.microsoft.com/office/drawing/2014/main" id="{B6801D7E-3258-D543-8900-81449F437345}"/>
                </a:ext>
              </a:extLst>
            </p:cNvPr>
            <p:cNvSpPr>
              <a:spLocks noChangeShapeType="1"/>
            </p:cNvSpPr>
            <p:nvPr/>
          </p:nvSpPr>
          <p:spPr bwMode="auto">
            <a:xfrm>
              <a:off x="6059488" y="4954589"/>
              <a:ext cx="139700" cy="79375"/>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71" name="Line 164">
              <a:extLst>
                <a:ext uri="{FF2B5EF4-FFF2-40B4-BE49-F238E27FC236}">
                  <a16:creationId xmlns:a16="http://schemas.microsoft.com/office/drawing/2014/main" id="{1A9CE33B-54EB-4949-A3EB-AFFC37708215}"/>
                </a:ext>
              </a:extLst>
            </p:cNvPr>
            <p:cNvSpPr>
              <a:spLocks noChangeShapeType="1"/>
            </p:cNvSpPr>
            <p:nvPr/>
          </p:nvSpPr>
          <p:spPr bwMode="auto">
            <a:xfrm flipV="1">
              <a:off x="6199189" y="4873625"/>
              <a:ext cx="149225" cy="16033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72" name="Line 165">
              <a:extLst>
                <a:ext uri="{FF2B5EF4-FFF2-40B4-BE49-F238E27FC236}">
                  <a16:creationId xmlns:a16="http://schemas.microsoft.com/office/drawing/2014/main" id="{D26193A5-A4B1-4C42-988C-F01C2157EF1B}"/>
                </a:ext>
              </a:extLst>
            </p:cNvPr>
            <p:cNvSpPr>
              <a:spLocks noChangeShapeType="1"/>
            </p:cNvSpPr>
            <p:nvPr/>
          </p:nvSpPr>
          <p:spPr bwMode="auto">
            <a:xfrm>
              <a:off x="6348413" y="4873625"/>
              <a:ext cx="139700"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73" name="Line 166">
              <a:extLst>
                <a:ext uri="{FF2B5EF4-FFF2-40B4-BE49-F238E27FC236}">
                  <a16:creationId xmlns:a16="http://schemas.microsoft.com/office/drawing/2014/main" id="{36E7DAD1-92EF-E140-9464-FE51E6CADD95}"/>
                </a:ext>
              </a:extLst>
            </p:cNvPr>
            <p:cNvSpPr>
              <a:spLocks noChangeShapeType="1"/>
            </p:cNvSpPr>
            <p:nvPr/>
          </p:nvSpPr>
          <p:spPr bwMode="auto">
            <a:xfrm>
              <a:off x="6488114" y="4873625"/>
              <a:ext cx="1492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74" name="Line 167">
              <a:extLst>
                <a:ext uri="{FF2B5EF4-FFF2-40B4-BE49-F238E27FC236}">
                  <a16:creationId xmlns:a16="http://schemas.microsoft.com/office/drawing/2014/main" id="{F38FFCCF-AF11-284D-B62C-1DD403DB1E70}"/>
                </a:ext>
              </a:extLst>
            </p:cNvPr>
            <p:cNvSpPr>
              <a:spLocks noChangeShapeType="1"/>
            </p:cNvSpPr>
            <p:nvPr/>
          </p:nvSpPr>
          <p:spPr bwMode="auto">
            <a:xfrm flipV="1">
              <a:off x="6637338" y="4641851"/>
              <a:ext cx="139700" cy="231775"/>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75" name="Line 168">
              <a:extLst>
                <a:ext uri="{FF2B5EF4-FFF2-40B4-BE49-F238E27FC236}">
                  <a16:creationId xmlns:a16="http://schemas.microsoft.com/office/drawing/2014/main" id="{75072ECD-F3DA-284C-BCD0-459F2A9A718A}"/>
                </a:ext>
              </a:extLst>
            </p:cNvPr>
            <p:cNvSpPr>
              <a:spLocks noChangeShapeType="1"/>
            </p:cNvSpPr>
            <p:nvPr/>
          </p:nvSpPr>
          <p:spPr bwMode="auto">
            <a:xfrm>
              <a:off x="6777038" y="4641851"/>
              <a:ext cx="138112" cy="231775"/>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76" name="Line 169">
              <a:extLst>
                <a:ext uri="{FF2B5EF4-FFF2-40B4-BE49-F238E27FC236}">
                  <a16:creationId xmlns:a16="http://schemas.microsoft.com/office/drawing/2014/main" id="{D328AC87-1C8A-E34D-8BA0-D6E4A3108300}"/>
                </a:ext>
              </a:extLst>
            </p:cNvPr>
            <p:cNvSpPr>
              <a:spLocks noChangeShapeType="1"/>
            </p:cNvSpPr>
            <p:nvPr/>
          </p:nvSpPr>
          <p:spPr bwMode="auto">
            <a:xfrm>
              <a:off x="6915151" y="4873625"/>
              <a:ext cx="150813"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77" name="Line 170">
              <a:extLst>
                <a:ext uri="{FF2B5EF4-FFF2-40B4-BE49-F238E27FC236}">
                  <a16:creationId xmlns:a16="http://schemas.microsoft.com/office/drawing/2014/main" id="{26EF3083-5E15-CA41-ACA3-3AE0F1D65A84}"/>
                </a:ext>
              </a:extLst>
            </p:cNvPr>
            <p:cNvSpPr>
              <a:spLocks noChangeShapeType="1"/>
            </p:cNvSpPr>
            <p:nvPr/>
          </p:nvSpPr>
          <p:spPr bwMode="auto">
            <a:xfrm>
              <a:off x="7065963" y="4873625"/>
              <a:ext cx="138112"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78" name="Line 171">
              <a:extLst>
                <a:ext uri="{FF2B5EF4-FFF2-40B4-BE49-F238E27FC236}">
                  <a16:creationId xmlns:a16="http://schemas.microsoft.com/office/drawing/2014/main" id="{CF9F262D-5C44-6F46-AC0F-5330FB0D3229}"/>
                </a:ext>
              </a:extLst>
            </p:cNvPr>
            <p:cNvSpPr>
              <a:spLocks noChangeShapeType="1"/>
            </p:cNvSpPr>
            <p:nvPr/>
          </p:nvSpPr>
          <p:spPr bwMode="auto">
            <a:xfrm flipV="1">
              <a:off x="7204076" y="4722813"/>
              <a:ext cx="150813" cy="150812"/>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79" name="Line 172">
              <a:extLst>
                <a:ext uri="{FF2B5EF4-FFF2-40B4-BE49-F238E27FC236}">
                  <a16:creationId xmlns:a16="http://schemas.microsoft.com/office/drawing/2014/main" id="{8C4B4EEF-A3AD-1B46-90FD-B62BEFEE0293}"/>
                </a:ext>
              </a:extLst>
            </p:cNvPr>
            <p:cNvSpPr>
              <a:spLocks noChangeShapeType="1"/>
            </p:cNvSpPr>
            <p:nvPr/>
          </p:nvSpPr>
          <p:spPr bwMode="auto">
            <a:xfrm flipV="1">
              <a:off x="7354888" y="4479925"/>
              <a:ext cx="138112" cy="2428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80" name="Line 173">
              <a:extLst>
                <a:ext uri="{FF2B5EF4-FFF2-40B4-BE49-F238E27FC236}">
                  <a16:creationId xmlns:a16="http://schemas.microsoft.com/office/drawing/2014/main" id="{80DB1D07-BB7D-6643-BF05-A3E19FEA3CC6}"/>
                </a:ext>
              </a:extLst>
            </p:cNvPr>
            <p:cNvSpPr>
              <a:spLocks noChangeShapeType="1"/>
            </p:cNvSpPr>
            <p:nvPr/>
          </p:nvSpPr>
          <p:spPr bwMode="auto">
            <a:xfrm>
              <a:off x="5203825" y="4954589"/>
              <a:ext cx="139700" cy="16033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81" name="Line 174">
              <a:extLst>
                <a:ext uri="{FF2B5EF4-FFF2-40B4-BE49-F238E27FC236}">
                  <a16:creationId xmlns:a16="http://schemas.microsoft.com/office/drawing/2014/main" id="{C93822B9-80C4-2340-B7D7-B214088BF59C}"/>
                </a:ext>
              </a:extLst>
            </p:cNvPr>
            <p:cNvSpPr>
              <a:spLocks noChangeShapeType="1"/>
            </p:cNvSpPr>
            <p:nvPr/>
          </p:nvSpPr>
          <p:spPr bwMode="auto">
            <a:xfrm flipV="1">
              <a:off x="5343526" y="4954589"/>
              <a:ext cx="138113" cy="16033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82" name="Line 175">
              <a:extLst>
                <a:ext uri="{FF2B5EF4-FFF2-40B4-BE49-F238E27FC236}">
                  <a16:creationId xmlns:a16="http://schemas.microsoft.com/office/drawing/2014/main" id="{4DD62D8A-273D-D74F-9E5E-F2300448ECFA}"/>
                </a:ext>
              </a:extLst>
            </p:cNvPr>
            <p:cNvSpPr>
              <a:spLocks noChangeShapeType="1"/>
            </p:cNvSpPr>
            <p:nvPr/>
          </p:nvSpPr>
          <p:spPr bwMode="auto">
            <a:xfrm flipV="1">
              <a:off x="5481638" y="4873626"/>
              <a:ext cx="150812" cy="809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83" name="Line 176">
              <a:extLst>
                <a:ext uri="{FF2B5EF4-FFF2-40B4-BE49-F238E27FC236}">
                  <a16:creationId xmlns:a16="http://schemas.microsoft.com/office/drawing/2014/main" id="{3E5131E7-E8BF-674F-A0B2-E72D86389E70}"/>
                </a:ext>
              </a:extLst>
            </p:cNvPr>
            <p:cNvSpPr>
              <a:spLocks noChangeShapeType="1"/>
            </p:cNvSpPr>
            <p:nvPr/>
          </p:nvSpPr>
          <p:spPr bwMode="auto">
            <a:xfrm>
              <a:off x="5632451" y="4873626"/>
              <a:ext cx="138113" cy="809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84" name="Line 177">
              <a:extLst>
                <a:ext uri="{FF2B5EF4-FFF2-40B4-BE49-F238E27FC236}">
                  <a16:creationId xmlns:a16="http://schemas.microsoft.com/office/drawing/2014/main" id="{1B73485A-310B-AE42-90BD-AE819B3C7BD4}"/>
                </a:ext>
              </a:extLst>
            </p:cNvPr>
            <p:cNvSpPr>
              <a:spLocks noChangeShapeType="1"/>
            </p:cNvSpPr>
            <p:nvPr/>
          </p:nvSpPr>
          <p:spPr bwMode="auto">
            <a:xfrm>
              <a:off x="5770563" y="4954589"/>
              <a:ext cx="150812" cy="79375"/>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85" name="Line 178">
              <a:extLst>
                <a:ext uri="{FF2B5EF4-FFF2-40B4-BE49-F238E27FC236}">
                  <a16:creationId xmlns:a16="http://schemas.microsoft.com/office/drawing/2014/main" id="{E24953CB-30EB-6444-A8B7-358E0B34E4C4}"/>
                </a:ext>
              </a:extLst>
            </p:cNvPr>
            <p:cNvSpPr>
              <a:spLocks noChangeShapeType="1"/>
            </p:cNvSpPr>
            <p:nvPr/>
          </p:nvSpPr>
          <p:spPr bwMode="auto">
            <a:xfrm flipV="1">
              <a:off x="5921376" y="4873625"/>
              <a:ext cx="138113" cy="16033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86" name="Line 179">
              <a:extLst>
                <a:ext uri="{FF2B5EF4-FFF2-40B4-BE49-F238E27FC236}">
                  <a16:creationId xmlns:a16="http://schemas.microsoft.com/office/drawing/2014/main" id="{89FB9E73-738B-9A43-8EEF-57D105FF4C51}"/>
                </a:ext>
              </a:extLst>
            </p:cNvPr>
            <p:cNvSpPr>
              <a:spLocks noChangeShapeType="1"/>
            </p:cNvSpPr>
            <p:nvPr/>
          </p:nvSpPr>
          <p:spPr bwMode="auto">
            <a:xfrm>
              <a:off x="6059488" y="4873626"/>
              <a:ext cx="139700" cy="809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87" name="Line 180">
              <a:extLst>
                <a:ext uri="{FF2B5EF4-FFF2-40B4-BE49-F238E27FC236}">
                  <a16:creationId xmlns:a16="http://schemas.microsoft.com/office/drawing/2014/main" id="{62B31A50-2CF1-A443-B212-B469FCC6435D}"/>
                </a:ext>
              </a:extLst>
            </p:cNvPr>
            <p:cNvSpPr>
              <a:spLocks noChangeShapeType="1"/>
            </p:cNvSpPr>
            <p:nvPr/>
          </p:nvSpPr>
          <p:spPr bwMode="auto">
            <a:xfrm flipV="1">
              <a:off x="6199189" y="4873626"/>
              <a:ext cx="149225" cy="809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88" name="Line 181">
              <a:extLst>
                <a:ext uri="{FF2B5EF4-FFF2-40B4-BE49-F238E27FC236}">
                  <a16:creationId xmlns:a16="http://schemas.microsoft.com/office/drawing/2014/main" id="{FED940F4-4158-464E-9A08-29BF9EBBC11B}"/>
                </a:ext>
              </a:extLst>
            </p:cNvPr>
            <p:cNvSpPr>
              <a:spLocks noChangeShapeType="1"/>
            </p:cNvSpPr>
            <p:nvPr/>
          </p:nvSpPr>
          <p:spPr bwMode="auto">
            <a:xfrm>
              <a:off x="6348413" y="4873626"/>
              <a:ext cx="139700" cy="809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89" name="Line 182">
              <a:extLst>
                <a:ext uri="{FF2B5EF4-FFF2-40B4-BE49-F238E27FC236}">
                  <a16:creationId xmlns:a16="http://schemas.microsoft.com/office/drawing/2014/main" id="{53201920-8F51-E04F-8809-EF5182B32488}"/>
                </a:ext>
              </a:extLst>
            </p:cNvPr>
            <p:cNvSpPr>
              <a:spLocks noChangeShapeType="1"/>
            </p:cNvSpPr>
            <p:nvPr/>
          </p:nvSpPr>
          <p:spPr bwMode="auto">
            <a:xfrm flipV="1">
              <a:off x="6488114" y="4873626"/>
              <a:ext cx="149225" cy="809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90" name="Line 183">
              <a:extLst>
                <a:ext uri="{FF2B5EF4-FFF2-40B4-BE49-F238E27FC236}">
                  <a16:creationId xmlns:a16="http://schemas.microsoft.com/office/drawing/2014/main" id="{88754606-162B-2547-B0E5-1BDCC148FDC2}"/>
                </a:ext>
              </a:extLst>
            </p:cNvPr>
            <p:cNvSpPr>
              <a:spLocks noChangeShapeType="1"/>
            </p:cNvSpPr>
            <p:nvPr/>
          </p:nvSpPr>
          <p:spPr bwMode="auto">
            <a:xfrm flipV="1">
              <a:off x="6637338" y="4722813"/>
              <a:ext cx="139700" cy="150812"/>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91" name="Line 184">
              <a:extLst>
                <a:ext uri="{FF2B5EF4-FFF2-40B4-BE49-F238E27FC236}">
                  <a16:creationId xmlns:a16="http://schemas.microsoft.com/office/drawing/2014/main" id="{94215E34-A04D-4A4D-A258-0D6D3A834AD7}"/>
                </a:ext>
              </a:extLst>
            </p:cNvPr>
            <p:cNvSpPr>
              <a:spLocks noChangeShapeType="1"/>
            </p:cNvSpPr>
            <p:nvPr/>
          </p:nvSpPr>
          <p:spPr bwMode="auto">
            <a:xfrm>
              <a:off x="6777038" y="4722814"/>
              <a:ext cx="138112"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92" name="Line 185">
              <a:extLst>
                <a:ext uri="{FF2B5EF4-FFF2-40B4-BE49-F238E27FC236}">
                  <a16:creationId xmlns:a16="http://schemas.microsoft.com/office/drawing/2014/main" id="{78A55F4B-12A6-9B45-809D-A65AF6B012DF}"/>
                </a:ext>
              </a:extLst>
            </p:cNvPr>
            <p:cNvSpPr>
              <a:spLocks noChangeShapeType="1"/>
            </p:cNvSpPr>
            <p:nvPr/>
          </p:nvSpPr>
          <p:spPr bwMode="auto">
            <a:xfrm>
              <a:off x="6915151" y="4722814"/>
              <a:ext cx="150813" cy="231775"/>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93" name="Line 186">
              <a:extLst>
                <a:ext uri="{FF2B5EF4-FFF2-40B4-BE49-F238E27FC236}">
                  <a16:creationId xmlns:a16="http://schemas.microsoft.com/office/drawing/2014/main" id="{B34FC972-D8FD-E14A-81DF-7F78909B2997}"/>
                </a:ext>
              </a:extLst>
            </p:cNvPr>
            <p:cNvSpPr>
              <a:spLocks noChangeShapeType="1"/>
            </p:cNvSpPr>
            <p:nvPr/>
          </p:nvSpPr>
          <p:spPr bwMode="auto">
            <a:xfrm flipV="1">
              <a:off x="7065963" y="4722814"/>
              <a:ext cx="138112" cy="231775"/>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94" name="Line 187">
              <a:extLst>
                <a:ext uri="{FF2B5EF4-FFF2-40B4-BE49-F238E27FC236}">
                  <a16:creationId xmlns:a16="http://schemas.microsoft.com/office/drawing/2014/main" id="{7DD2E188-FCCF-CB4C-B93C-730F03149855}"/>
                </a:ext>
              </a:extLst>
            </p:cNvPr>
            <p:cNvSpPr>
              <a:spLocks noChangeShapeType="1"/>
            </p:cNvSpPr>
            <p:nvPr/>
          </p:nvSpPr>
          <p:spPr bwMode="auto">
            <a:xfrm>
              <a:off x="7204076" y="4722813"/>
              <a:ext cx="150813" cy="80962"/>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95" name="Line 188">
              <a:extLst>
                <a:ext uri="{FF2B5EF4-FFF2-40B4-BE49-F238E27FC236}">
                  <a16:creationId xmlns:a16="http://schemas.microsoft.com/office/drawing/2014/main" id="{6D51A221-9190-8E46-B422-AAF112B2067F}"/>
                </a:ext>
              </a:extLst>
            </p:cNvPr>
            <p:cNvSpPr>
              <a:spLocks noChangeShapeType="1"/>
            </p:cNvSpPr>
            <p:nvPr/>
          </p:nvSpPr>
          <p:spPr bwMode="auto">
            <a:xfrm flipV="1">
              <a:off x="7354888" y="4641851"/>
              <a:ext cx="138112" cy="161925"/>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96" name="Line 189">
              <a:extLst>
                <a:ext uri="{FF2B5EF4-FFF2-40B4-BE49-F238E27FC236}">
                  <a16:creationId xmlns:a16="http://schemas.microsoft.com/office/drawing/2014/main" id="{918AAC99-E8AA-7846-AA2E-74E8222FD0F1}"/>
                </a:ext>
              </a:extLst>
            </p:cNvPr>
            <p:cNvSpPr>
              <a:spLocks noChangeShapeType="1"/>
            </p:cNvSpPr>
            <p:nvPr/>
          </p:nvSpPr>
          <p:spPr bwMode="auto">
            <a:xfrm flipV="1">
              <a:off x="5111750" y="3232150"/>
              <a:ext cx="1588" cy="196373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97" name="Line 190">
              <a:extLst>
                <a:ext uri="{FF2B5EF4-FFF2-40B4-BE49-F238E27FC236}">
                  <a16:creationId xmlns:a16="http://schemas.microsoft.com/office/drawing/2014/main" id="{B72543F5-E27E-3F4B-BDE8-51D6CC779FA9}"/>
                </a:ext>
              </a:extLst>
            </p:cNvPr>
            <p:cNvSpPr>
              <a:spLocks noChangeShapeType="1"/>
            </p:cNvSpPr>
            <p:nvPr/>
          </p:nvSpPr>
          <p:spPr bwMode="auto">
            <a:xfrm>
              <a:off x="5203826" y="5195889"/>
              <a:ext cx="228917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98" name="Rectangle 191">
              <a:extLst>
                <a:ext uri="{FF2B5EF4-FFF2-40B4-BE49-F238E27FC236}">
                  <a16:creationId xmlns:a16="http://schemas.microsoft.com/office/drawing/2014/main" id="{8B5865B2-FB7C-1A43-93D7-6C4F94B02963}"/>
                </a:ext>
              </a:extLst>
            </p:cNvPr>
            <p:cNvSpPr>
              <a:spLocks noChangeArrowheads="1"/>
            </p:cNvSpPr>
            <p:nvPr/>
          </p:nvSpPr>
          <p:spPr bwMode="auto">
            <a:xfrm>
              <a:off x="4938713" y="5116514"/>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0</a:t>
              </a:r>
              <a:endParaRPr lang="en-AU" altLang="ko-KR" sz="2400">
                <a:solidFill>
                  <a:schemeClr val="bg1"/>
                </a:solidFill>
                <a:ea typeface="굴림" panose="020B0600000101010101" pitchFamily="34" charset="-127"/>
              </a:endParaRPr>
            </a:p>
          </p:txBody>
        </p:sp>
        <p:sp>
          <p:nvSpPr>
            <p:cNvPr id="199" name="Rectangle 192">
              <a:extLst>
                <a:ext uri="{FF2B5EF4-FFF2-40B4-BE49-F238E27FC236}">
                  <a16:creationId xmlns:a16="http://schemas.microsoft.com/office/drawing/2014/main" id="{AE4638A4-D892-FA47-85A8-B0124F00DA07}"/>
                </a:ext>
              </a:extLst>
            </p:cNvPr>
            <p:cNvSpPr>
              <a:spLocks noChangeArrowheads="1"/>
            </p:cNvSpPr>
            <p:nvPr/>
          </p:nvSpPr>
          <p:spPr bwMode="auto">
            <a:xfrm>
              <a:off x="4938713" y="4722814"/>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5</a:t>
              </a:r>
              <a:endParaRPr lang="en-AU" altLang="ko-KR" sz="2400">
                <a:solidFill>
                  <a:schemeClr val="bg1"/>
                </a:solidFill>
                <a:ea typeface="굴림" panose="020B0600000101010101" pitchFamily="34" charset="-127"/>
              </a:endParaRPr>
            </a:p>
          </p:txBody>
        </p:sp>
        <p:sp>
          <p:nvSpPr>
            <p:cNvPr id="200" name="Rectangle 193">
              <a:extLst>
                <a:ext uri="{FF2B5EF4-FFF2-40B4-BE49-F238E27FC236}">
                  <a16:creationId xmlns:a16="http://schemas.microsoft.com/office/drawing/2014/main" id="{65208217-1C5F-7143-B9AB-2ADD258A84AD}"/>
                </a:ext>
              </a:extLst>
            </p:cNvPr>
            <p:cNvSpPr>
              <a:spLocks noChangeArrowheads="1"/>
            </p:cNvSpPr>
            <p:nvPr/>
          </p:nvSpPr>
          <p:spPr bwMode="auto">
            <a:xfrm>
              <a:off x="4857751" y="4330701"/>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10</a:t>
              </a:r>
              <a:endParaRPr lang="en-AU" altLang="ko-KR" sz="2400">
                <a:solidFill>
                  <a:schemeClr val="bg1"/>
                </a:solidFill>
                <a:ea typeface="굴림" panose="020B0600000101010101" pitchFamily="34" charset="-127"/>
              </a:endParaRPr>
            </a:p>
          </p:txBody>
        </p:sp>
        <p:sp>
          <p:nvSpPr>
            <p:cNvPr id="201" name="Rectangle 194">
              <a:extLst>
                <a:ext uri="{FF2B5EF4-FFF2-40B4-BE49-F238E27FC236}">
                  <a16:creationId xmlns:a16="http://schemas.microsoft.com/office/drawing/2014/main" id="{12FB998D-EC7C-6642-8125-53B8C3241E99}"/>
                </a:ext>
              </a:extLst>
            </p:cNvPr>
            <p:cNvSpPr>
              <a:spLocks noChangeArrowheads="1"/>
            </p:cNvSpPr>
            <p:nvPr/>
          </p:nvSpPr>
          <p:spPr bwMode="auto">
            <a:xfrm>
              <a:off x="4857751" y="3937001"/>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15</a:t>
              </a:r>
              <a:endParaRPr lang="en-AU" altLang="ko-KR" sz="2400">
                <a:solidFill>
                  <a:schemeClr val="bg1"/>
                </a:solidFill>
                <a:ea typeface="굴림" panose="020B0600000101010101" pitchFamily="34" charset="-127"/>
              </a:endParaRPr>
            </a:p>
          </p:txBody>
        </p:sp>
        <p:sp>
          <p:nvSpPr>
            <p:cNvPr id="202" name="Rectangle 195">
              <a:extLst>
                <a:ext uri="{FF2B5EF4-FFF2-40B4-BE49-F238E27FC236}">
                  <a16:creationId xmlns:a16="http://schemas.microsoft.com/office/drawing/2014/main" id="{13E3EF17-7490-7643-A875-11A9DA0C2F51}"/>
                </a:ext>
              </a:extLst>
            </p:cNvPr>
            <p:cNvSpPr>
              <a:spLocks noChangeArrowheads="1"/>
            </p:cNvSpPr>
            <p:nvPr/>
          </p:nvSpPr>
          <p:spPr bwMode="auto">
            <a:xfrm>
              <a:off x="4857751" y="3544889"/>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20</a:t>
              </a:r>
              <a:endParaRPr lang="en-AU" altLang="ko-KR" sz="2400">
                <a:solidFill>
                  <a:schemeClr val="bg1"/>
                </a:solidFill>
                <a:ea typeface="굴림" panose="020B0600000101010101" pitchFamily="34" charset="-127"/>
              </a:endParaRPr>
            </a:p>
          </p:txBody>
        </p:sp>
        <p:sp>
          <p:nvSpPr>
            <p:cNvPr id="203" name="Rectangle 196">
              <a:extLst>
                <a:ext uri="{FF2B5EF4-FFF2-40B4-BE49-F238E27FC236}">
                  <a16:creationId xmlns:a16="http://schemas.microsoft.com/office/drawing/2014/main" id="{E36C42BA-2B87-494C-8EE5-C904BBA114DF}"/>
                </a:ext>
              </a:extLst>
            </p:cNvPr>
            <p:cNvSpPr>
              <a:spLocks noChangeArrowheads="1"/>
            </p:cNvSpPr>
            <p:nvPr/>
          </p:nvSpPr>
          <p:spPr bwMode="auto">
            <a:xfrm>
              <a:off x="4857751" y="3151189"/>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25</a:t>
              </a:r>
              <a:endParaRPr lang="en-AU" altLang="ko-KR" sz="2400">
                <a:solidFill>
                  <a:schemeClr val="bg1"/>
                </a:solidFill>
                <a:ea typeface="굴림" panose="020B0600000101010101" pitchFamily="34" charset="-127"/>
              </a:endParaRPr>
            </a:p>
          </p:txBody>
        </p:sp>
        <p:sp>
          <p:nvSpPr>
            <p:cNvPr id="204" name="Line 197">
              <a:extLst>
                <a:ext uri="{FF2B5EF4-FFF2-40B4-BE49-F238E27FC236}">
                  <a16:creationId xmlns:a16="http://schemas.microsoft.com/office/drawing/2014/main" id="{64E77F44-D398-8949-8FD2-7D28807D8146}"/>
                </a:ext>
              </a:extLst>
            </p:cNvPr>
            <p:cNvSpPr>
              <a:spLocks noChangeShapeType="1"/>
            </p:cNvSpPr>
            <p:nvPr/>
          </p:nvSpPr>
          <p:spPr bwMode="auto">
            <a:xfrm>
              <a:off x="5457826" y="3359150"/>
              <a:ext cx="277813"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05" name="Rectangle 198">
              <a:extLst>
                <a:ext uri="{FF2B5EF4-FFF2-40B4-BE49-F238E27FC236}">
                  <a16:creationId xmlns:a16="http://schemas.microsoft.com/office/drawing/2014/main" id="{78FA9B13-F4B1-1747-B2FC-5124C02F2905}"/>
                </a:ext>
              </a:extLst>
            </p:cNvPr>
            <p:cNvSpPr>
              <a:spLocks noChangeArrowheads="1"/>
            </p:cNvSpPr>
            <p:nvPr/>
          </p:nvSpPr>
          <p:spPr bwMode="auto">
            <a:xfrm>
              <a:off x="5851525" y="3267076"/>
              <a:ext cx="6350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Treatment</a:t>
              </a:r>
              <a:endParaRPr lang="en-AU" altLang="ko-KR" sz="2400">
                <a:solidFill>
                  <a:schemeClr val="bg1"/>
                </a:solidFill>
                <a:ea typeface="굴림" panose="020B0600000101010101" pitchFamily="34" charset="-127"/>
              </a:endParaRPr>
            </a:p>
          </p:txBody>
        </p:sp>
        <p:sp>
          <p:nvSpPr>
            <p:cNvPr id="206" name="Line 199">
              <a:extLst>
                <a:ext uri="{FF2B5EF4-FFF2-40B4-BE49-F238E27FC236}">
                  <a16:creationId xmlns:a16="http://schemas.microsoft.com/office/drawing/2014/main" id="{0B06C4B1-C35F-074A-977A-0EB02AAECCDC}"/>
                </a:ext>
              </a:extLst>
            </p:cNvPr>
            <p:cNvSpPr>
              <a:spLocks noChangeShapeType="1"/>
            </p:cNvSpPr>
            <p:nvPr/>
          </p:nvSpPr>
          <p:spPr bwMode="auto">
            <a:xfrm>
              <a:off x="5457826" y="3613150"/>
              <a:ext cx="277813"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07" name="Rectangle 200">
              <a:extLst>
                <a:ext uri="{FF2B5EF4-FFF2-40B4-BE49-F238E27FC236}">
                  <a16:creationId xmlns:a16="http://schemas.microsoft.com/office/drawing/2014/main" id="{CC75A946-3E99-4C43-916F-8AE6E9563105}"/>
                </a:ext>
              </a:extLst>
            </p:cNvPr>
            <p:cNvSpPr>
              <a:spLocks noChangeArrowheads="1"/>
            </p:cNvSpPr>
            <p:nvPr/>
          </p:nvSpPr>
          <p:spPr bwMode="auto">
            <a:xfrm>
              <a:off x="5851525" y="3521076"/>
              <a:ext cx="450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Control</a:t>
              </a:r>
              <a:endParaRPr lang="en-AU" altLang="ko-KR" sz="2400">
                <a:solidFill>
                  <a:schemeClr val="bg1"/>
                </a:solidFill>
                <a:ea typeface="굴림" panose="020B0600000101010101" pitchFamily="34" charset="-127"/>
              </a:endParaRPr>
            </a:p>
          </p:txBody>
        </p:sp>
        <p:sp>
          <p:nvSpPr>
            <p:cNvPr id="208" name="Oval 201">
              <a:extLst>
                <a:ext uri="{FF2B5EF4-FFF2-40B4-BE49-F238E27FC236}">
                  <a16:creationId xmlns:a16="http://schemas.microsoft.com/office/drawing/2014/main" id="{AF6D698B-F969-D745-8E2A-688F41E7DAE4}"/>
                </a:ext>
              </a:extLst>
            </p:cNvPr>
            <p:cNvSpPr>
              <a:spLocks noChangeArrowheads="1"/>
            </p:cNvSpPr>
            <p:nvPr/>
          </p:nvSpPr>
          <p:spPr bwMode="auto">
            <a:xfrm>
              <a:off x="2214563" y="5167313"/>
              <a:ext cx="93662"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09" name="Oval 202">
              <a:extLst>
                <a:ext uri="{FF2B5EF4-FFF2-40B4-BE49-F238E27FC236}">
                  <a16:creationId xmlns:a16="http://schemas.microsoft.com/office/drawing/2014/main" id="{04AA00CA-CC05-C449-A1F7-B993566D23D7}"/>
                </a:ext>
              </a:extLst>
            </p:cNvPr>
            <p:cNvSpPr>
              <a:spLocks noChangeArrowheads="1"/>
            </p:cNvSpPr>
            <p:nvPr/>
          </p:nvSpPr>
          <p:spPr bwMode="auto">
            <a:xfrm>
              <a:off x="2214563" y="5086351"/>
              <a:ext cx="93662" cy="93663"/>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10" name="Oval 203">
              <a:extLst>
                <a:ext uri="{FF2B5EF4-FFF2-40B4-BE49-F238E27FC236}">
                  <a16:creationId xmlns:a16="http://schemas.microsoft.com/office/drawing/2014/main" id="{1FA4A70A-7E31-C248-A4B6-4C822B6574F3}"/>
                </a:ext>
              </a:extLst>
            </p:cNvPr>
            <p:cNvSpPr>
              <a:spLocks noChangeArrowheads="1"/>
            </p:cNvSpPr>
            <p:nvPr/>
          </p:nvSpPr>
          <p:spPr bwMode="auto">
            <a:xfrm>
              <a:off x="2352675" y="5154613"/>
              <a:ext cx="95250" cy="95250"/>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11" name="Oval 204">
              <a:extLst>
                <a:ext uri="{FF2B5EF4-FFF2-40B4-BE49-F238E27FC236}">
                  <a16:creationId xmlns:a16="http://schemas.microsoft.com/office/drawing/2014/main" id="{F51DD405-AFB2-654A-A494-5E2C3DBD980C}"/>
                </a:ext>
              </a:extLst>
            </p:cNvPr>
            <p:cNvSpPr>
              <a:spLocks noChangeArrowheads="1"/>
            </p:cNvSpPr>
            <p:nvPr/>
          </p:nvSpPr>
          <p:spPr bwMode="auto">
            <a:xfrm>
              <a:off x="2503488" y="5086351"/>
              <a:ext cx="93662" cy="93663"/>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12" name="Oval 205">
              <a:extLst>
                <a:ext uri="{FF2B5EF4-FFF2-40B4-BE49-F238E27FC236}">
                  <a16:creationId xmlns:a16="http://schemas.microsoft.com/office/drawing/2014/main" id="{1BF9C1E1-B14E-554D-8682-DCD5D526A456}"/>
                </a:ext>
              </a:extLst>
            </p:cNvPr>
            <p:cNvSpPr>
              <a:spLocks noChangeArrowheads="1"/>
            </p:cNvSpPr>
            <p:nvPr/>
          </p:nvSpPr>
          <p:spPr bwMode="auto">
            <a:xfrm>
              <a:off x="2641600" y="5167313"/>
              <a:ext cx="95250" cy="93662"/>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13" name="Oval 206">
              <a:extLst>
                <a:ext uri="{FF2B5EF4-FFF2-40B4-BE49-F238E27FC236}">
                  <a16:creationId xmlns:a16="http://schemas.microsoft.com/office/drawing/2014/main" id="{F2FB37C0-BDBE-3848-8779-08789C659067}"/>
                </a:ext>
              </a:extLst>
            </p:cNvPr>
            <p:cNvSpPr>
              <a:spLocks noChangeArrowheads="1"/>
            </p:cNvSpPr>
            <p:nvPr/>
          </p:nvSpPr>
          <p:spPr bwMode="auto">
            <a:xfrm>
              <a:off x="2792413" y="4935538"/>
              <a:ext cx="93662" cy="93662"/>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14" name="Oval 207">
              <a:extLst>
                <a:ext uri="{FF2B5EF4-FFF2-40B4-BE49-F238E27FC236}">
                  <a16:creationId xmlns:a16="http://schemas.microsoft.com/office/drawing/2014/main" id="{730784FF-C0D5-884F-9188-6071F6DB19B6}"/>
                </a:ext>
              </a:extLst>
            </p:cNvPr>
            <p:cNvSpPr>
              <a:spLocks noChangeArrowheads="1"/>
            </p:cNvSpPr>
            <p:nvPr/>
          </p:nvSpPr>
          <p:spPr bwMode="auto">
            <a:xfrm>
              <a:off x="2930525" y="5086351"/>
              <a:ext cx="95250" cy="93663"/>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15" name="Oval 208">
              <a:extLst>
                <a:ext uri="{FF2B5EF4-FFF2-40B4-BE49-F238E27FC236}">
                  <a16:creationId xmlns:a16="http://schemas.microsoft.com/office/drawing/2014/main" id="{143DAB55-BE04-AF4E-A1F6-DC7BDFC8658A}"/>
                </a:ext>
              </a:extLst>
            </p:cNvPr>
            <p:cNvSpPr>
              <a:spLocks noChangeArrowheads="1"/>
            </p:cNvSpPr>
            <p:nvPr/>
          </p:nvSpPr>
          <p:spPr bwMode="auto">
            <a:xfrm>
              <a:off x="3070226" y="4935538"/>
              <a:ext cx="93663" cy="93662"/>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16" name="Oval 209">
              <a:extLst>
                <a:ext uri="{FF2B5EF4-FFF2-40B4-BE49-F238E27FC236}">
                  <a16:creationId xmlns:a16="http://schemas.microsoft.com/office/drawing/2014/main" id="{B3CF1C1E-B468-E94A-AB75-78EAD7830D99}"/>
                </a:ext>
              </a:extLst>
            </p:cNvPr>
            <p:cNvSpPr>
              <a:spLocks noChangeArrowheads="1"/>
            </p:cNvSpPr>
            <p:nvPr/>
          </p:nvSpPr>
          <p:spPr bwMode="auto">
            <a:xfrm>
              <a:off x="3208338" y="5005388"/>
              <a:ext cx="95250" cy="93662"/>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17" name="Oval 210">
              <a:extLst>
                <a:ext uri="{FF2B5EF4-FFF2-40B4-BE49-F238E27FC236}">
                  <a16:creationId xmlns:a16="http://schemas.microsoft.com/office/drawing/2014/main" id="{716DBFB6-8335-3349-8CE8-EE540EEAD221}"/>
                </a:ext>
              </a:extLst>
            </p:cNvPr>
            <p:cNvSpPr>
              <a:spLocks noChangeArrowheads="1"/>
            </p:cNvSpPr>
            <p:nvPr/>
          </p:nvSpPr>
          <p:spPr bwMode="auto">
            <a:xfrm>
              <a:off x="3359151" y="5086351"/>
              <a:ext cx="93663" cy="93663"/>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18" name="Oval 211">
              <a:extLst>
                <a:ext uri="{FF2B5EF4-FFF2-40B4-BE49-F238E27FC236}">
                  <a16:creationId xmlns:a16="http://schemas.microsoft.com/office/drawing/2014/main" id="{D0CCEA8D-A212-1147-84DF-572583F04ADA}"/>
                </a:ext>
              </a:extLst>
            </p:cNvPr>
            <p:cNvSpPr>
              <a:spLocks noChangeArrowheads="1"/>
            </p:cNvSpPr>
            <p:nvPr/>
          </p:nvSpPr>
          <p:spPr bwMode="auto">
            <a:xfrm>
              <a:off x="3497263" y="4924426"/>
              <a:ext cx="95250" cy="93663"/>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19" name="Oval 212">
              <a:extLst>
                <a:ext uri="{FF2B5EF4-FFF2-40B4-BE49-F238E27FC236}">
                  <a16:creationId xmlns:a16="http://schemas.microsoft.com/office/drawing/2014/main" id="{6E47BFC7-B77C-6647-A9E8-67C072A58B7F}"/>
                </a:ext>
              </a:extLst>
            </p:cNvPr>
            <p:cNvSpPr>
              <a:spLocks noChangeArrowheads="1"/>
            </p:cNvSpPr>
            <p:nvPr/>
          </p:nvSpPr>
          <p:spPr bwMode="auto">
            <a:xfrm>
              <a:off x="3648076" y="4773613"/>
              <a:ext cx="93663" cy="95250"/>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20" name="Oval 213">
              <a:extLst>
                <a:ext uri="{FF2B5EF4-FFF2-40B4-BE49-F238E27FC236}">
                  <a16:creationId xmlns:a16="http://schemas.microsoft.com/office/drawing/2014/main" id="{0A22F320-B0E2-F04C-9241-2ABDBA630386}"/>
                </a:ext>
              </a:extLst>
            </p:cNvPr>
            <p:cNvSpPr>
              <a:spLocks noChangeArrowheads="1"/>
            </p:cNvSpPr>
            <p:nvPr/>
          </p:nvSpPr>
          <p:spPr bwMode="auto">
            <a:xfrm>
              <a:off x="3786188" y="5005388"/>
              <a:ext cx="95250" cy="93662"/>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21" name="Oval 214">
              <a:extLst>
                <a:ext uri="{FF2B5EF4-FFF2-40B4-BE49-F238E27FC236}">
                  <a16:creationId xmlns:a16="http://schemas.microsoft.com/office/drawing/2014/main" id="{66708CB9-B939-6A42-BE88-D8EA1B9B983A}"/>
                </a:ext>
              </a:extLst>
            </p:cNvPr>
            <p:cNvSpPr>
              <a:spLocks noChangeArrowheads="1"/>
            </p:cNvSpPr>
            <p:nvPr/>
          </p:nvSpPr>
          <p:spPr bwMode="auto">
            <a:xfrm>
              <a:off x="3925888" y="4935538"/>
              <a:ext cx="93662" cy="93662"/>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22" name="Oval 215">
              <a:extLst>
                <a:ext uri="{FF2B5EF4-FFF2-40B4-BE49-F238E27FC236}">
                  <a16:creationId xmlns:a16="http://schemas.microsoft.com/office/drawing/2014/main" id="{0B30F21D-7CBC-8C42-8176-369986B8F2E5}"/>
                </a:ext>
              </a:extLst>
            </p:cNvPr>
            <p:cNvSpPr>
              <a:spLocks noChangeArrowheads="1"/>
            </p:cNvSpPr>
            <p:nvPr/>
          </p:nvSpPr>
          <p:spPr bwMode="auto">
            <a:xfrm>
              <a:off x="4075113" y="4692650"/>
              <a:ext cx="95250" cy="95250"/>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23" name="Oval 216">
              <a:extLst>
                <a:ext uri="{FF2B5EF4-FFF2-40B4-BE49-F238E27FC236}">
                  <a16:creationId xmlns:a16="http://schemas.microsoft.com/office/drawing/2014/main" id="{EB6747B0-10B7-8245-AABF-49629D7C7D56}"/>
                </a:ext>
              </a:extLst>
            </p:cNvPr>
            <p:cNvSpPr>
              <a:spLocks noChangeArrowheads="1"/>
            </p:cNvSpPr>
            <p:nvPr/>
          </p:nvSpPr>
          <p:spPr bwMode="auto">
            <a:xfrm>
              <a:off x="4225925" y="4773613"/>
              <a:ext cx="95250" cy="95250"/>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24" name="Oval 217">
              <a:extLst>
                <a:ext uri="{FF2B5EF4-FFF2-40B4-BE49-F238E27FC236}">
                  <a16:creationId xmlns:a16="http://schemas.microsoft.com/office/drawing/2014/main" id="{A9A4B59E-743A-D347-BAF1-6E4ED5C13741}"/>
                </a:ext>
              </a:extLst>
            </p:cNvPr>
            <p:cNvSpPr>
              <a:spLocks noChangeArrowheads="1"/>
            </p:cNvSpPr>
            <p:nvPr/>
          </p:nvSpPr>
          <p:spPr bwMode="auto">
            <a:xfrm>
              <a:off x="4364038" y="4692650"/>
              <a:ext cx="95250" cy="95250"/>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25" name="Oval 218">
              <a:extLst>
                <a:ext uri="{FF2B5EF4-FFF2-40B4-BE49-F238E27FC236}">
                  <a16:creationId xmlns:a16="http://schemas.microsoft.com/office/drawing/2014/main" id="{422C1B72-966C-E242-B15A-B8E5721327DE}"/>
                </a:ext>
              </a:extLst>
            </p:cNvPr>
            <p:cNvSpPr>
              <a:spLocks noChangeArrowheads="1"/>
            </p:cNvSpPr>
            <p:nvPr/>
          </p:nvSpPr>
          <p:spPr bwMode="auto">
            <a:xfrm>
              <a:off x="4492626" y="4854575"/>
              <a:ext cx="93663" cy="95250"/>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26" name="Oval 219">
              <a:extLst>
                <a:ext uri="{FF2B5EF4-FFF2-40B4-BE49-F238E27FC236}">
                  <a16:creationId xmlns:a16="http://schemas.microsoft.com/office/drawing/2014/main" id="{C4AC3200-D3AB-4047-AB8B-BDC08852418F}"/>
                </a:ext>
              </a:extLst>
            </p:cNvPr>
            <p:cNvSpPr>
              <a:spLocks noChangeArrowheads="1"/>
            </p:cNvSpPr>
            <p:nvPr/>
          </p:nvSpPr>
          <p:spPr bwMode="auto">
            <a:xfrm>
              <a:off x="5162550" y="4924426"/>
              <a:ext cx="95250" cy="93663"/>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27" name="Oval 220">
              <a:extLst>
                <a:ext uri="{FF2B5EF4-FFF2-40B4-BE49-F238E27FC236}">
                  <a16:creationId xmlns:a16="http://schemas.microsoft.com/office/drawing/2014/main" id="{D05FFEC5-68EF-F14A-8148-E5E713A6034F}"/>
                </a:ext>
              </a:extLst>
            </p:cNvPr>
            <p:cNvSpPr>
              <a:spLocks noChangeArrowheads="1"/>
            </p:cNvSpPr>
            <p:nvPr/>
          </p:nvSpPr>
          <p:spPr bwMode="auto">
            <a:xfrm>
              <a:off x="2352675" y="5086351"/>
              <a:ext cx="95250" cy="93663"/>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28" name="Oval 221">
              <a:extLst>
                <a:ext uri="{FF2B5EF4-FFF2-40B4-BE49-F238E27FC236}">
                  <a16:creationId xmlns:a16="http://schemas.microsoft.com/office/drawing/2014/main" id="{FD61FD6A-202F-9945-B867-B5BAFF64DF75}"/>
                </a:ext>
              </a:extLst>
            </p:cNvPr>
            <p:cNvSpPr>
              <a:spLocks noChangeArrowheads="1"/>
            </p:cNvSpPr>
            <p:nvPr/>
          </p:nvSpPr>
          <p:spPr bwMode="auto">
            <a:xfrm>
              <a:off x="2503488" y="5005388"/>
              <a:ext cx="93662"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29" name="Oval 222">
              <a:extLst>
                <a:ext uri="{FF2B5EF4-FFF2-40B4-BE49-F238E27FC236}">
                  <a16:creationId xmlns:a16="http://schemas.microsoft.com/office/drawing/2014/main" id="{CD23B246-6257-0E48-B3B9-EDFEA6F6504A}"/>
                </a:ext>
              </a:extLst>
            </p:cNvPr>
            <p:cNvSpPr>
              <a:spLocks noChangeArrowheads="1"/>
            </p:cNvSpPr>
            <p:nvPr/>
          </p:nvSpPr>
          <p:spPr bwMode="auto">
            <a:xfrm>
              <a:off x="2641600" y="5005388"/>
              <a:ext cx="95250"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30" name="Oval 223">
              <a:extLst>
                <a:ext uri="{FF2B5EF4-FFF2-40B4-BE49-F238E27FC236}">
                  <a16:creationId xmlns:a16="http://schemas.microsoft.com/office/drawing/2014/main" id="{11C0763A-B32D-724E-AF47-1DC88042AB15}"/>
                </a:ext>
              </a:extLst>
            </p:cNvPr>
            <p:cNvSpPr>
              <a:spLocks noChangeArrowheads="1"/>
            </p:cNvSpPr>
            <p:nvPr/>
          </p:nvSpPr>
          <p:spPr bwMode="auto">
            <a:xfrm>
              <a:off x="2792413" y="4854575"/>
              <a:ext cx="93662" cy="95250"/>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31" name="Oval 224">
              <a:extLst>
                <a:ext uri="{FF2B5EF4-FFF2-40B4-BE49-F238E27FC236}">
                  <a16:creationId xmlns:a16="http://schemas.microsoft.com/office/drawing/2014/main" id="{006D4E9F-C5EF-6342-9B72-0A72E48C0E91}"/>
                </a:ext>
              </a:extLst>
            </p:cNvPr>
            <p:cNvSpPr>
              <a:spLocks noChangeArrowheads="1"/>
            </p:cNvSpPr>
            <p:nvPr/>
          </p:nvSpPr>
          <p:spPr bwMode="auto">
            <a:xfrm>
              <a:off x="2930525" y="4854575"/>
              <a:ext cx="95250" cy="95250"/>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32" name="Oval 225">
              <a:extLst>
                <a:ext uri="{FF2B5EF4-FFF2-40B4-BE49-F238E27FC236}">
                  <a16:creationId xmlns:a16="http://schemas.microsoft.com/office/drawing/2014/main" id="{C66699F4-3FD8-4A48-B2BA-B2B57D383A4C}"/>
                </a:ext>
              </a:extLst>
            </p:cNvPr>
            <p:cNvSpPr>
              <a:spLocks noChangeArrowheads="1"/>
            </p:cNvSpPr>
            <p:nvPr/>
          </p:nvSpPr>
          <p:spPr bwMode="auto">
            <a:xfrm>
              <a:off x="3070226" y="4541838"/>
              <a:ext cx="93663" cy="95250"/>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33" name="Oval 226">
              <a:extLst>
                <a:ext uri="{FF2B5EF4-FFF2-40B4-BE49-F238E27FC236}">
                  <a16:creationId xmlns:a16="http://schemas.microsoft.com/office/drawing/2014/main" id="{17C55320-CF18-3345-8EA2-E12E3577CEC5}"/>
                </a:ext>
              </a:extLst>
            </p:cNvPr>
            <p:cNvSpPr>
              <a:spLocks noChangeArrowheads="1"/>
            </p:cNvSpPr>
            <p:nvPr/>
          </p:nvSpPr>
          <p:spPr bwMode="auto">
            <a:xfrm>
              <a:off x="3219450" y="4611688"/>
              <a:ext cx="95250" cy="95250"/>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34" name="Oval 227">
              <a:extLst>
                <a:ext uri="{FF2B5EF4-FFF2-40B4-BE49-F238E27FC236}">
                  <a16:creationId xmlns:a16="http://schemas.microsoft.com/office/drawing/2014/main" id="{297A06A0-B9AF-F741-9F18-FCCAE3F439D8}"/>
                </a:ext>
              </a:extLst>
            </p:cNvPr>
            <p:cNvSpPr>
              <a:spLocks noChangeArrowheads="1"/>
            </p:cNvSpPr>
            <p:nvPr/>
          </p:nvSpPr>
          <p:spPr bwMode="auto">
            <a:xfrm>
              <a:off x="3346450" y="4379913"/>
              <a:ext cx="95250" cy="95250"/>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35" name="Oval 228">
              <a:extLst>
                <a:ext uri="{FF2B5EF4-FFF2-40B4-BE49-F238E27FC236}">
                  <a16:creationId xmlns:a16="http://schemas.microsoft.com/office/drawing/2014/main" id="{B1DFC96E-FF63-0E47-8544-DB4119F94569}"/>
                </a:ext>
              </a:extLst>
            </p:cNvPr>
            <p:cNvSpPr>
              <a:spLocks noChangeArrowheads="1"/>
            </p:cNvSpPr>
            <p:nvPr/>
          </p:nvSpPr>
          <p:spPr bwMode="auto">
            <a:xfrm>
              <a:off x="3508375" y="4379913"/>
              <a:ext cx="95250" cy="95250"/>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36" name="Oval 229">
              <a:extLst>
                <a:ext uri="{FF2B5EF4-FFF2-40B4-BE49-F238E27FC236}">
                  <a16:creationId xmlns:a16="http://schemas.microsoft.com/office/drawing/2014/main" id="{99E77663-9C4C-EB48-9E60-D7D26113AF36}"/>
                </a:ext>
              </a:extLst>
            </p:cNvPr>
            <p:cNvSpPr>
              <a:spLocks noChangeArrowheads="1"/>
            </p:cNvSpPr>
            <p:nvPr/>
          </p:nvSpPr>
          <p:spPr bwMode="auto">
            <a:xfrm>
              <a:off x="3648076" y="4219576"/>
              <a:ext cx="93663" cy="93663"/>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37" name="Oval 230">
              <a:extLst>
                <a:ext uri="{FF2B5EF4-FFF2-40B4-BE49-F238E27FC236}">
                  <a16:creationId xmlns:a16="http://schemas.microsoft.com/office/drawing/2014/main" id="{32A4A7F9-02B7-E148-B7FA-921888092E98}"/>
                </a:ext>
              </a:extLst>
            </p:cNvPr>
            <p:cNvSpPr>
              <a:spLocks noChangeArrowheads="1"/>
            </p:cNvSpPr>
            <p:nvPr/>
          </p:nvSpPr>
          <p:spPr bwMode="auto">
            <a:xfrm>
              <a:off x="3775075" y="4300538"/>
              <a:ext cx="95250"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38" name="Oval 231">
              <a:extLst>
                <a:ext uri="{FF2B5EF4-FFF2-40B4-BE49-F238E27FC236}">
                  <a16:creationId xmlns:a16="http://schemas.microsoft.com/office/drawing/2014/main" id="{E0707BB2-9E50-504B-8393-19363EFF55CC}"/>
                </a:ext>
              </a:extLst>
            </p:cNvPr>
            <p:cNvSpPr>
              <a:spLocks noChangeArrowheads="1"/>
            </p:cNvSpPr>
            <p:nvPr/>
          </p:nvSpPr>
          <p:spPr bwMode="auto">
            <a:xfrm>
              <a:off x="3937000" y="4379913"/>
              <a:ext cx="95250" cy="95250"/>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39" name="Oval 232">
              <a:extLst>
                <a:ext uri="{FF2B5EF4-FFF2-40B4-BE49-F238E27FC236}">
                  <a16:creationId xmlns:a16="http://schemas.microsoft.com/office/drawing/2014/main" id="{FBF3131A-E893-EB46-85EF-795F0AFE5604}"/>
                </a:ext>
              </a:extLst>
            </p:cNvPr>
            <p:cNvSpPr>
              <a:spLocks noChangeArrowheads="1"/>
            </p:cNvSpPr>
            <p:nvPr/>
          </p:nvSpPr>
          <p:spPr bwMode="auto">
            <a:xfrm>
              <a:off x="4075113" y="4219576"/>
              <a:ext cx="95250" cy="93663"/>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40" name="Oval 233">
              <a:extLst>
                <a:ext uri="{FF2B5EF4-FFF2-40B4-BE49-F238E27FC236}">
                  <a16:creationId xmlns:a16="http://schemas.microsoft.com/office/drawing/2014/main" id="{7D956E7A-E818-8B43-873E-3DBB2BA21E0F}"/>
                </a:ext>
              </a:extLst>
            </p:cNvPr>
            <p:cNvSpPr>
              <a:spLocks noChangeArrowheads="1"/>
            </p:cNvSpPr>
            <p:nvPr/>
          </p:nvSpPr>
          <p:spPr bwMode="auto">
            <a:xfrm>
              <a:off x="4214813" y="3987801"/>
              <a:ext cx="93662" cy="93663"/>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41" name="Oval 234">
              <a:extLst>
                <a:ext uri="{FF2B5EF4-FFF2-40B4-BE49-F238E27FC236}">
                  <a16:creationId xmlns:a16="http://schemas.microsoft.com/office/drawing/2014/main" id="{2C6D1809-36F0-6A42-9550-02520D6D790F}"/>
                </a:ext>
              </a:extLst>
            </p:cNvPr>
            <p:cNvSpPr>
              <a:spLocks noChangeArrowheads="1"/>
            </p:cNvSpPr>
            <p:nvPr/>
          </p:nvSpPr>
          <p:spPr bwMode="auto">
            <a:xfrm>
              <a:off x="4364038" y="3906838"/>
              <a:ext cx="95250"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42" name="Oval 235">
              <a:extLst>
                <a:ext uri="{FF2B5EF4-FFF2-40B4-BE49-F238E27FC236}">
                  <a16:creationId xmlns:a16="http://schemas.microsoft.com/office/drawing/2014/main" id="{7BB9BEA8-AB4F-DE43-8593-408CD75106C5}"/>
                </a:ext>
              </a:extLst>
            </p:cNvPr>
            <p:cNvSpPr>
              <a:spLocks noChangeArrowheads="1"/>
            </p:cNvSpPr>
            <p:nvPr/>
          </p:nvSpPr>
          <p:spPr bwMode="auto">
            <a:xfrm>
              <a:off x="4503738" y="3825875"/>
              <a:ext cx="93662" cy="95250"/>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43" name="Oval 236">
              <a:extLst>
                <a:ext uri="{FF2B5EF4-FFF2-40B4-BE49-F238E27FC236}">
                  <a16:creationId xmlns:a16="http://schemas.microsoft.com/office/drawing/2014/main" id="{CD8B21DA-4D17-6346-84CB-3A428E468A5D}"/>
                </a:ext>
              </a:extLst>
            </p:cNvPr>
            <p:cNvSpPr>
              <a:spLocks noChangeArrowheads="1"/>
            </p:cNvSpPr>
            <p:nvPr/>
          </p:nvSpPr>
          <p:spPr bwMode="auto">
            <a:xfrm>
              <a:off x="2606675" y="3317876"/>
              <a:ext cx="95250" cy="93663"/>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44" name="Oval 237">
              <a:extLst>
                <a:ext uri="{FF2B5EF4-FFF2-40B4-BE49-F238E27FC236}">
                  <a16:creationId xmlns:a16="http://schemas.microsoft.com/office/drawing/2014/main" id="{4B1B13D7-B35D-AF41-A855-EE7449B6F8D2}"/>
                </a:ext>
              </a:extLst>
            </p:cNvPr>
            <p:cNvSpPr>
              <a:spLocks noChangeArrowheads="1"/>
            </p:cNvSpPr>
            <p:nvPr/>
          </p:nvSpPr>
          <p:spPr bwMode="auto">
            <a:xfrm>
              <a:off x="2595563" y="3571876"/>
              <a:ext cx="95250" cy="93663"/>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45" name="Oval 238">
              <a:extLst>
                <a:ext uri="{FF2B5EF4-FFF2-40B4-BE49-F238E27FC236}">
                  <a16:creationId xmlns:a16="http://schemas.microsoft.com/office/drawing/2014/main" id="{056B3EFF-F2BB-F74A-B5CC-1C110D26A7A5}"/>
                </a:ext>
              </a:extLst>
            </p:cNvPr>
            <p:cNvSpPr>
              <a:spLocks noChangeArrowheads="1"/>
            </p:cNvSpPr>
            <p:nvPr/>
          </p:nvSpPr>
          <p:spPr bwMode="auto">
            <a:xfrm>
              <a:off x="5186363" y="4924426"/>
              <a:ext cx="93662" cy="93663"/>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46" name="Oval 239">
              <a:extLst>
                <a:ext uri="{FF2B5EF4-FFF2-40B4-BE49-F238E27FC236}">
                  <a16:creationId xmlns:a16="http://schemas.microsoft.com/office/drawing/2014/main" id="{6B05E7A0-3862-EF4E-9106-AD5E9AEBA1D0}"/>
                </a:ext>
              </a:extLst>
            </p:cNvPr>
            <p:cNvSpPr>
              <a:spLocks noChangeArrowheads="1"/>
            </p:cNvSpPr>
            <p:nvPr/>
          </p:nvSpPr>
          <p:spPr bwMode="auto">
            <a:xfrm>
              <a:off x="5300663" y="5086351"/>
              <a:ext cx="95250" cy="93663"/>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47" name="Oval 240">
              <a:extLst>
                <a:ext uri="{FF2B5EF4-FFF2-40B4-BE49-F238E27FC236}">
                  <a16:creationId xmlns:a16="http://schemas.microsoft.com/office/drawing/2014/main" id="{AB6401EC-B130-CC4C-AF2B-082CB554A493}"/>
                </a:ext>
              </a:extLst>
            </p:cNvPr>
            <p:cNvSpPr>
              <a:spLocks noChangeArrowheads="1"/>
            </p:cNvSpPr>
            <p:nvPr/>
          </p:nvSpPr>
          <p:spPr bwMode="auto">
            <a:xfrm>
              <a:off x="5440363" y="4924426"/>
              <a:ext cx="93662" cy="93663"/>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48" name="Oval 241">
              <a:extLst>
                <a:ext uri="{FF2B5EF4-FFF2-40B4-BE49-F238E27FC236}">
                  <a16:creationId xmlns:a16="http://schemas.microsoft.com/office/drawing/2014/main" id="{7683524A-0D3C-AB4C-826B-98510D39D5EB}"/>
                </a:ext>
              </a:extLst>
            </p:cNvPr>
            <p:cNvSpPr>
              <a:spLocks noChangeArrowheads="1"/>
            </p:cNvSpPr>
            <p:nvPr/>
          </p:nvSpPr>
          <p:spPr bwMode="auto">
            <a:xfrm>
              <a:off x="5300663" y="4843463"/>
              <a:ext cx="95250"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49" name="Oval 242">
              <a:extLst>
                <a:ext uri="{FF2B5EF4-FFF2-40B4-BE49-F238E27FC236}">
                  <a16:creationId xmlns:a16="http://schemas.microsoft.com/office/drawing/2014/main" id="{82B176AB-D571-4B41-8B55-04F2383D36BD}"/>
                </a:ext>
              </a:extLst>
            </p:cNvPr>
            <p:cNvSpPr>
              <a:spLocks noChangeArrowheads="1"/>
            </p:cNvSpPr>
            <p:nvPr/>
          </p:nvSpPr>
          <p:spPr bwMode="auto">
            <a:xfrm>
              <a:off x="5462588" y="4924426"/>
              <a:ext cx="95250" cy="93663"/>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50" name="Oval 243">
              <a:extLst>
                <a:ext uri="{FF2B5EF4-FFF2-40B4-BE49-F238E27FC236}">
                  <a16:creationId xmlns:a16="http://schemas.microsoft.com/office/drawing/2014/main" id="{1E892853-E5E0-1043-BE4C-D057C9E9F606}"/>
                </a:ext>
              </a:extLst>
            </p:cNvPr>
            <p:cNvSpPr>
              <a:spLocks noChangeArrowheads="1"/>
            </p:cNvSpPr>
            <p:nvPr/>
          </p:nvSpPr>
          <p:spPr bwMode="auto">
            <a:xfrm>
              <a:off x="5591176" y="4843463"/>
              <a:ext cx="93663" cy="93662"/>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51" name="Oval 244">
              <a:extLst>
                <a:ext uri="{FF2B5EF4-FFF2-40B4-BE49-F238E27FC236}">
                  <a16:creationId xmlns:a16="http://schemas.microsoft.com/office/drawing/2014/main" id="{D6F56971-4286-0E47-86E7-1A668462B461}"/>
                </a:ext>
              </a:extLst>
            </p:cNvPr>
            <p:cNvSpPr>
              <a:spLocks noChangeArrowheads="1"/>
            </p:cNvSpPr>
            <p:nvPr/>
          </p:nvSpPr>
          <p:spPr bwMode="auto">
            <a:xfrm>
              <a:off x="5578475" y="5005388"/>
              <a:ext cx="95250"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52" name="Oval 245">
              <a:extLst>
                <a:ext uri="{FF2B5EF4-FFF2-40B4-BE49-F238E27FC236}">
                  <a16:creationId xmlns:a16="http://schemas.microsoft.com/office/drawing/2014/main" id="{63415D85-9246-DA42-9B01-8A6F75DA05D3}"/>
                </a:ext>
              </a:extLst>
            </p:cNvPr>
            <p:cNvSpPr>
              <a:spLocks noChangeArrowheads="1"/>
            </p:cNvSpPr>
            <p:nvPr/>
          </p:nvSpPr>
          <p:spPr bwMode="auto">
            <a:xfrm>
              <a:off x="5729288" y="4924426"/>
              <a:ext cx="93662" cy="93663"/>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53" name="Oval 246">
              <a:extLst>
                <a:ext uri="{FF2B5EF4-FFF2-40B4-BE49-F238E27FC236}">
                  <a16:creationId xmlns:a16="http://schemas.microsoft.com/office/drawing/2014/main" id="{27C7EC97-7669-4847-8BBA-810E29999A28}"/>
                </a:ext>
              </a:extLst>
            </p:cNvPr>
            <p:cNvSpPr>
              <a:spLocks noChangeArrowheads="1"/>
            </p:cNvSpPr>
            <p:nvPr/>
          </p:nvSpPr>
          <p:spPr bwMode="auto">
            <a:xfrm>
              <a:off x="5753101" y="4924426"/>
              <a:ext cx="93663" cy="93663"/>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54" name="Oval 247">
              <a:extLst>
                <a:ext uri="{FF2B5EF4-FFF2-40B4-BE49-F238E27FC236}">
                  <a16:creationId xmlns:a16="http://schemas.microsoft.com/office/drawing/2014/main" id="{D0C5EFBE-29B4-8E40-AAE1-F99971F95EBD}"/>
                </a:ext>
              </a:extLst>
            </p:cNvPr>
            <p:cNvSpPr>
              <a:spLocks noChangeArrowheads="1"/>
            </p:cNvSpPr>
            <p:nvPr/>
          </p:nvSpPr>
          <p:spPr bwMode="auto">
            <a:xfrm>
              <a:off x="5880101" y="5005388"/>
              <a:ext cx="93663" cy="93662"/>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55" name="Oval 248">
              <a:extLst>
                <a:ext uri="{FF2B5EF4-FFF2-40B4-BE49-F238E27FC236}">
                  <a16:creationId xmlns:a16="http://schemas.microsoft.com/office/drawing/2014/main" id="{826B1EE3-EE42-D043-A8C8-2890A67934D9}"/>
                </a:ext>
              </a:extLst>
            </p:cNvPr>
            <p:cNvSpPr>
              <a:spLocks noChangeArrowheads="1"/>
            </p:cNvSpPr>
            <p:nvPr/>
          </p:nvSpPr>
          <p:spPr bwMode="auto">
            <a:xfrm>
              <a:off x="6018213" y="4843463"/>
              <a:ext cx="95250" cy="93662"/>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56" name="Oval 249">
              <a:extLst>
                <a:ext uri="{FF2B5EF4-FFF2-40B4-BE49-F238E27FC236}">
                  <a16:creationId xmlns:a16="http://schemas.microsoft.com/office/drawing/2014/main" id="{4197EC35-5165-5E44-970B-C62403776D19}"/>
                </a:ext>
              </a:extLst>
            </p:cNvPr>
            <p:cNvSpPr>
              <a:spLocks noChangeArrowheads="1"/>
            </p:cNvSpPr>
            <p:nvPr/>
          </p:nvSpPr>
          <p:spPr bwMode="auto">
            <a:xfrm>
              <a:off x="5880101" y="4924426"/>
              <a:ext cx="93663" cy="93663"/>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57" name="Oval 250">
              <a:extLst>
                <a:ext uri="{FF2B5EF4-FFF2-40B4-BE49-F238E27FC236}">
                  <a16:creationId xmlns:a16="http://schemas.microsoft.com/office/drawing/2014/main" id="{A8F21291-C715-D649-A795-3E35695D85F4}"/>
                </a:ext>
              </a:extLst>
            </p:cNvPr>
            <p:cNvSpPr>
              <a:spLocks noChangeArrowheads="1"/>
            </p:cNvSpPr>
            <p:nvPr/>
          </p:nvSpPr>
          <p:spPr bwMode="auto">
            <a:xfrm>
              <a:off x="6018213" y="4924426"/>
              <a:ext cx="95250" cy="93663"/>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58" name="Oval 251">
              <a:extLst>
                <a:ext uri="{FF2B5EF4-FFF2-40B4-BE49-F238E27FC236}">
                  <a16:creationId xmlns:a16="http://schemas.microsoft.com/office/drawing/2014/main" id="{791E099E-6855-AC46-A8BC-10A23C6D135F}"/>
                </a:ext>
              </a:extLst>
            </p:cNvPr>
            <p:cNvSpPr>
              <a:spLocks noChangeArrowheads="1"/>
            </p:cNvSpPr>
            <p:nvPr/>
          </p:nvSpPr>
          <p:spPr bwMode="auto">
            <a:xfrm>
              <a:off x="6169026" y="4924426"/>
              <a:ext cx="93663" cy="93663"/>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59" name="Oval 252">
              <a:extLst>
                <a:ext uri="{FF2B5EF4-FFF2-40B4-BE49-F238E27FC236}">
                  <a16:creationId xmlns:a16="http://schemas.microsoft.com/office/drawing/2014/main" id="{8690ADBC-107E-7042-B391-5BFB41A18FD0}"/>
                </a:ext>
              </a:extLst>
            </p:cNvPr>
            <p:cNvSpPr>
              <a:spLocks noChangeArrowheads="1"/>
            </p:cNvSpPr>
            <p:nvPr/>
          </p:nvSpPr>
          <p:spPr bwMode="auto">
            <a:xfrm>
              <a:off x="6169026" y="4992688"/>
              <a:ext cx="93663" cy="95250"/>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60" name="Oval 253">
              <a:extLst>
                <a:ext uri="{FF2B5EF4-FFF2-40B4-BE49-F238E27FC236}">
                  <a16:creationId xmlns:a16="http://schemas.microsoft.com/office/drawing/2014/main" id="{4FE7B90E-BBA2-E742-A16E-CBE5BD086AD7}"/>
                </a:ext>
              </a:extLst>
            </p:cNvPr>
            <p:cNvSpPr>
              <a:spLocks noChangeArrowheads="1"/>
            </p:cNvSpPr>
            <p:nvPr/>
          </p:nvSpPr>
          <p:spPr bwMode="auto">
            <a:xfrm>
              <a:off x="6296026" y="4843463"/>
              <a:ext cx="93663" cy="93662"/>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61" name="Oval 254">
              <a:extLst>
                <a:ext uri="{FF2B5EF4-FFF2-40B4-BE49-F238E27FC236}">
                  <a16:creationId xmlns:a16="http://schemas.microsoft.com/office/drawing/2014/main" id="{E8B5A484-4C8A-D749-832C-2F3C4D3280C8}"/>
                </a:ext>
              </a:extLst>
            </p:cNvPr>
            <p:cNvSpPr>
              <a:spLocks noChangeArrowheads="1"/>
            </p:cNvSpPr>
            <p:nvPr/>
          </p:nvSpPr>
          <p:spPr bwMode="auto">
            <a:xfrm>
              <a:off x="6318250" y="4843463"/>
              <a:ext cx="95250"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62" name="Oval 255">
              <a:extLst>
                <a:ext uri="{FF2B5EF4-FFF2-40B4-BE49-F238E27FC236}">
                  <a16:creationId xmlns:a16="http://schemas.microsoft.com/office/drawing/2014/main" id="{0E2B6196-FE0A-4B43-9CD0-C12357E82238}"/>
                </a:ext>
              </a:extLst>
            </p:cNvPr>
            <p:cNvSpPr>
              <a:spLocks noChangeArrowheads="1"/>
            </p:cNvSpPr>
            <p:nvPr/>
          </p:nvSpPr>
          <p:spPr bwMode="auto">
            <a:xfrm>
              <a:off x="6446838" y="4924426"/>
              <a:ext cx="93662" cy="93663"/>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63" name="Oval 256">
              <a:extLst>
                <a:ext uri="{FF2B5EF4-FFF2-40B4-BE49-F238E27FC236}">
                  <a16:creationId xmlns:a16="http://schemas.microsoft.com/office/drawing/2014/main" id="{3A0F05C5-102C-C649-9084-DBC7CF1FAF60}"/>
                </a:ext>
              </a:extLst>
            </p:cNvPr>
            <p:cNvSpPr>
              <a:spLocks noChangeArrowheads="1"/>
            </p:cNvSpPr>
            <p:nvPr/>
          </p:nvSpPr>
          <p:spPr bwMode="auto">
            <a:xfrm>
              <a:off x="6446838" y="4843463"/>
              <a:ext cx="93662"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64" name="Oval 257">
              <a:extLst>
                <a:ext uri="{FF2B5EF4-FFF2-40B4-BE49-F238E27FC236}">
                  <a16:creationId xmlns:a16="http://schemas.microsoft.com/office/drawing/2014/main" id="{F68850DC-CAEA-194C-907F-A0D7BD5E02C6}"/>
                </a:ext>
              </a:extLst>
            </p:cNvPr>
            <p:cNvSpPr>
              <a:spLocks noChangeArrowheads="1"/>
            </p:cNvSpPr>
            <p:nvPr/>
          </p:nvSpPr>
          <p:spPr bwMode="auto">
            <a:xfrm>
              <a:off x="6584951" y="4843463"/>
              <a:ext cx="93663" cy="93662"/>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65" name="Oval 258">
              <a:extLst>
                <a:ext uri="{FF2B5EF4-FFF2-40B4-BE49-F238E27FC236}">
                  <a16:creationId xmlns:a16="http://schemas.microsoft.com/office/drawing/2014/main" id="{FF06D34B-6015-134E-9EA7-E75D535D8E81}"/>
                </a:ext>
              </a:extLst>
            </p:cNvPr>
            <p:cNvSpPr>
              <a:spLocks noChangeArrowheads="1"/>
            </p:cNvSpPr>
            <p:nvPr/>
          </p:nvSpPr>
          <p:spPr bwMode="auto">
            <a:xfrm>
              <a:off x="6608763" y="4843463"/>
              <a:ext cx="93662"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66" name="Oval 259">
              <a:extLst>
                <a:ext uri="{FF2B5EF4-FFF2-40B4-BE49-F238E27FC236}">
                  <a16:creationId xmlns:a16="http://schemas.microsoft.com/office/drawing/2014/main" id="{8850F1A4-3A7A-CA41-8726-F11CA9ABA37B}"/>
                </a:ext>
              </a:extLst>
            </p:cNvPr>
            <p:cNvSpPr>
              <a:spLocks noChangeArrowheads="1"/>
            </p:cNvSpPr>
            <p:nvPr/>
          </p:nvSpPr>
          <p:spPr bwMode="auto">
            <a:xfrm>
              <a:off x="6735763" y="4692650"/>
              <a:ext cx="93662" cy="95250"/>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67" name="Oval 260">
              <a:extLst>
                <a:ext uri="{FF2B5EF4-FFF2-40B4-BE49-F238E27FC236}">
                  <a16:creationId xmlns:a16="http://schemas.microsoft.com/office/drawing/2014/main" id="{29247B7C-C917-9F40-864E-1DFA344CDCB2}"/>
                </a:ext>
              </a:extLst>
            </p:cNvPr>
            <p:cNvSpPr>
              <a:spLocks noChangeArrowheads="1"/>
            </p:cNvSpPr>
            <p:nvPr/>
          </p:nvSpPr>
          <p:spPr bwMode="auto">
            <a:xfrm>
              <a:off x="6884988" y="4692650"/>
              <a:ext cx="95250" cy="95250"/>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68" name="Oval 261">
              <a:extLst>
                <a:ext uri="{FF2B5EF4-FFF2-40B4-BE49-F238E27FC236}">
                  <a16:creationId xmlns:a16="http://schemas.microsoft.com/office/drawing/2014/main" id="{0F852C06-AF74-7640-8CF3-09AFF7849BD6}"/>
                </a:ext>
              </a:extLst>
            </p:cNvPr>
            <p:cNvSpPr>
              <a:spLocks noChangeArrowheads="1"/>
            </p:cNvSpPr>
            <p:nvPr/>
          </p:nvSpPr>
          <p:spPr bwMode="auto">
            <a:xfrm>
              <a:off x="7024688" y="4924426"/>
              <a:ext cx="93662" cy="93663"/>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69" name="Oval 262">
              <a:extLst>
                <a:ext uri="{FF2B5EF4-FFF2-40B4-BE49-F238E27FC236}">
                  <a16:creationId xmlns:a16="http://schemas.microsoft.com/office/drawing/2014/main" id="{F7B93245-1B79-C149-A6E7-98EC88C623F3}"/>
                </a:ext>
              </a:extLst>
            </p:cNvPr>
            <p:cNvSpPr>
              <a:spLocks noChangeArrowheads="1"/>
            </p:cNvSpPr>
            <p:nvPr/>
          </p:nvSpPr>
          <p:spPr bwMode="auto">
            <a:xfrm>
              <a:off x="7173913" y="4692650"/>
              <a:ext cx="95250" cy="95250"/>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70" name="Oval 263">
              <a:extLst>
                <a:ext uri="{FF2B5EF4-FFF2-40B4-BE49-F238E27FC236}">
                  <a16:creationId xmlns:a16="http://schemas.microsoft.com/office/drawing/2014/main" id="{209CB4C6-6568-B64F-83C8-524BDF333D05}"/>
                </a:ext>
              </a:extLst>
            </p:cNvPr>
            <p:cNvSpPr>
              <a:spLocks noChangeArrowheads="1"/>
            </p:cNvSpPr>
            <p:nvPr/>
          </p:nvSpPr>
          <p:spPr bwMode="auto">
            <a:xfrm>
              <a:off x="7313613" y="4773613"/>
              <a:ext cx="93662" cy="95250"/>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71" name="Oval 264">
              <a:extLst>
                <a:ext uri="{FF2B5EF4-FFF2-40B4-BE49-F238E27FC236}">
                  <a16:creationId xmlns:a16="http://schemas.microsoft.com/office/drawing/2014/main" id="{E82E0C1C-8722-0744-8351-916D7BF31552}"/>
                </a:ext>
              </a:extLst>
            </p:cNvPr>
            <p:cNvSpPr>
              <a:spLocks noChangeArrowheads="1"/>
            </p:cNvSpPr>
            <p:nvPr/>
          </p:nvSpPr>
          <p:spPr bwMode="auto">
            <a:xfrm>
              <a:off x="7451725" y="4611688"/>
              <a:ext cx="95250" cy="95250"/>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72" name="Oval 265">
              <a:extLst>
                <a:ext uri="{FF2B5EF4-FFF2-40B4-BE49-F238E27FC236}">
                  <a16:creationId xmlns:a16="http://schemas.microsoft.com/office/drawing/2014/main" id="{5D6AA72B-2921-D247-B247-17E7BA455A38}"/>
                </a:ext>
              </a:extLst>
            </p:cNvPr>
            <p:cNvSpPr>
              <a:spLocks noChangeArrowheads="1"/>
            </p:cNvSpPr>
            <p:nvPr/>
          </p:nvSpPr>
          <p:spPr bwMode="auto">
            <a:xfrm>
              <a:off x="6735763" y="4611688"/>
              <a:ext cx="93662" cy="95250"/>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73" name="Oval 266">
              <a:extLst>
                <a:ext uri="{FF2B5EF4-FFF2-40B4-BE49-F238E27FC236}">
                  <a16:creationId xmlns:a16="http://schemas.microsoft.com/office/drawing/2014/main" id="{69B7670E-BFED-B94A-919F-FE94C3383E62}"/>
                </a:ext>
              </a:extLst>
            </p:cNvPr>
            <p:cNvSpPr>
              <a:spLocks noChangeArrowheads="1"/>
            </p:cNvSpPr>
            <p:nvPr/>
          </p:nvSpPr>
          <p:spPr bwMode="auto">
            <a:xfrm>
              <a:off x="6873875" y="4843463"/>
              <a:ext cx="95250"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74" name="Oval 267">
              <a:extLst>
                <a:ext uri="{FF2B5EF4-FFF2-40B4-BE49-F238E27FC236}">
                  <a16:creationId xmlns:a16="http://schemas.microsoft.com/office/drawing/2014/main" id="{E327835F-DBCA-0D43-AB65-E97CF291EFA5}"/>
                </a:ext>
              </a:extLst>
            </p:cNvPr>
            <p:cNvSpPr>
              <a:spLocks noChangeArrowheads="1"/>
            </p:cNvSpPr>
            <p:nvPr/>
          </p:nvSpPr>
          <p:spPr bwMode="auto">
            <a:xfrm>
              <a:off x="7024688" y="4843463"/>
              <a:ext cx="93662"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75" name="Oval 268">
              <a:extLst>
                <a:ext uri="{FF2B5EF4-FFF2-40B4-BE49-F238E27FC236}">
                  <a16:creationId xmlns:a16="http://schemas.microsoft.com/office/drawing/2014/main" id="{3817E8D2-D16E-0F4E-98F4-942FDD109C91}"/>
                </a:ext>
              </a:extLst>
            </p:cNvPr>
            <p:cNvSpPr>
              <a:spLocks noChangeArrowheads="1"/>
            </p:cNvSpPr>
            <p:nvPr/>
          </p:nvSpPr>
          <p:spPr bwMode="auto">
            <a:xfrm>
              <a:off x="7173913" y="4843463"/>
              <a:ext cx="95250"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76" name="Oval 269">
              <a:extLst>
                <a:ext uri="{FF2B5EF4-FFF2-40B4-BE49-F238E27FC236}">
                  <a16:creationId xmlns:a16="http://schemas.microsoft.com/office/drawing/2014/main" id="{9E99DF70-9D38-DD45-AD1B-A5F5AD181282}"/>
                </a:ext>
              </a:extLst>
            </p:cNvPr>
            <p:cNvSpPr>
              <a:spLocks noChangeArrowheads="1"/>
            </p:cNvSpPr>
            <p:nvPr/>
          </p:nvSpPr>
          <p:spPr bwMode="auto">
            <a:xfrm>
              <a:off x="7302501" y="4692650"/>
              <a:ext cx="93663" cy="95250"/>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77" name="Oval 270">
              <a:extLst>
                <a:ext uri="{FF2B5EF4-FFF2-40B4-BE49-F238E27FC236}">
                  <a16:creationId xmlns:a16="http://schemas.microsoft.com/office/drawing/2014/main" id="{8F01955C-EF40-CC42-9E84-A2EC69450064}"/>
                </a:ext>
              </a:extLst>
            </p:cNvPr>
            <p:cNvSpPr>
              <a:spLocks noChangeArrowheads="1"/>
            </p:cNvSpPr>
            <p:nvPr/>
          </p:nvSpPr>
          <p:spPr bwMode="auto">
            <a:xfrm>
              <a:off x="7451725" y="4449763"/>
              <a:ext cx="95250" cy="95250"/>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78" name="Oval 271">
              <a:extLst>
                <a:ext uri="{FF2B5EF4-FFF2-40B4-BE49-F238E27FC236}">
                  <a16:creationId xmlns:a16="http://schemas.microsoft.com/office/drawing/2014/main" id="{07A3CBA9-3820-EA44-9413-82CA696EDC80}"/>
                </a:ext>
              </a:extLst>
            </p:cNvPr>
            <p:cNvSpPr>
              <a:spLocks noChangeArrowheads="1"/>
            </p:cNvSpPr>
            <p:nvPr/>
          </p:nvSpPr>
          <p:spPr bwMode="auto">
            <a:xfrm>
              <a:off x="5556251" y="3571876"/>
              <a:ext cx="93663" cy="93663"/>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79" name="Oval 272">
              <a:extLst>
                <a:ext uri="{FF2B5EF4-FFF2-40B4-BE49-F238E27FC236}">
                  <a16:creationId xmlns:a16="http://schemas.microsoft.com/office/drawing/2014/main" id="{08F65E99-487B-7145-94D2-D1FE77376A2A}"/>
                </a:ext>
              </a:extLst>
            </p:cNvPr>
            <p:cNvSpPr>
              <a:spLocks noChangeArrowheads="1"/>
            </p:cNvSpPr>
            <p:nvPr/>
          </p:nvSpPr>
          <p:spPr bwMode="auto">
            <a:xfrm>
              <a:off x="5543550" y="3317876"/>
              <a:ext cx="95250" cy="93663"/>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80" name="Rectangle 273">
              <a:extLst>
                <a:ext uri="{FF2B5EF4-FFF2-40B4-BE49-F238E27FC236}">
                  <a16:creationId xmlns:a16="http://schemas.microsoft.com/office/drawing/2014/main" id="{DF14A48D-0681-8046-85EB-99AB0A4D0773}"/>
                </a:ext>
              </a:extLst>
            </p:cNvPr>
            <p:cNvSpPr>
              <a:spLocks noChangeArrowheads="1"/>
            </p:cNvSpPr>
            <p:nvPr/>
          </p:nvSpPr>
          <p:spPr bwMode="auto">
            <a:xfrm>
              <a:off x="5457825" y="5300664"/>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6</a:t>
              </a:r>
              <a:endParaRPr lang="en-AU" altLang="ko-KR" sz="2400">
                <a:solidFill>
                  <a:schemeClr val="bg1"/>
                </a:solidFill>
                <a:ea typeface="굴림" panose="020B0600000101010101" pitchFamily="34" charset="-127"/>
              </a:endParaRPr>
            </a:p>
          </p:txBody>
        </p:sp>
        <p:sp>
          <p:nvSpPr>
            <p:cNvPr id="281" name="Rectangle 274">
              <a:extLst>
                <a:ext uri="{FF2B5EF4-FFF2-40B4-BE49-F238E27FC236}">
                  <a16:creationId xmlns:a16="http://schemas.microsoft.com/office/drawing/2014/main" id="{5DDE5840-8A2C-5E40-9B5D-DDD496774A58}"/>
                </a:ext>
              </a:extLst>
            </p:cNvPr>
            <p:cNvSpPr>
              <a:spLocks noChangeArrowheads="1"/>
            </p:cNvSpPr>
            <p:nvPr/>
          </p:nvSpPr>
          <p:spPr bwMode="auto">
            <a:xfrm>
              <a:off x="5689601" y="530066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12</a:t>
              </a:r>
              <a:endParaRPr lang="en-AU" altLang="ko-KR" sz="2400">
                <a:solidFill>
                  <a:schemeClr val="bg1"/>
                </a:solidFill>
                <a:ea typeface="굴림" panose="020B0600000101010101" pitchFamily="34" charset="-127"/>
              </a:endParaRPr>
            </a:p>
          </p:txBody>
        </p:sp>
        <p:sp>
          <p:nvSpPr>
            <p:cNvPr id="282" name="Rectangle 275">
              <a:extLst>
                <a:ext uri="{FF2B5EF4-FFF2-40B4-BE49-F238E27FC236}">
                  <a16:creationId xmlns:a16="http://schemas.microsoft.com/office/drawing/2014/main" id="{D45223AA-632E-3E4B-9D05-2D165640D919}"/>
                </a:ext>
              </a:extLst>
            </p:cNvPr>
            <p:cNvSpPr>
              <a:spLocks noChangeArrowheads="1"/>
            </p:cNvSpPr>
            <p:nvPr/>
          </p:nvSpPr>
          <p:spPr bwMode="auto">
            <a:xfrm>
              <a:off x="5978526" y="530066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18</a:t>
              </a:r>
              <a:endParaRPr lang="en-AU" altLang="ko-KR" sz="2400">
                <a:solidFill>
                  <a:schemeClr val="bg1"/>
                </a:solidFill>
                <a:ea typeface="굴림" panose="020B0600000101010101" pitchFamily="34" charset="-127"/>
              </a:endParaRPr>
            </a:p>
          </p:txBody>
        </p:sp>
        <p:sp>
          <p:nvSpPr>
            <p:cNvPr id="283" name="Rectangle 276">
              <a:extLst>
                <a:ext uri="{FF2B5EF4-FFF2-40B4-BE49-F238E27FC236}">
                  <a16:creationId xmlns:a16="http://schemas.microsoft.com/office/drawing/2014/main" id="{46DC10D4-9913-7A48-A493-4B679A56B0F5}"/>
                </a:ext>
              </a:extLst>
            </p:cNvPr>
            <p:cNvSpPr>
              <a:spLocks noChangeArrowheads="1"/>
            </p:cNvSpPr>
            <p:nvPr/>
          </p:nvSpPr>
          <p:spPr bwMode="auto">
            <a:xfrm>
              <a:off x="6280151" y="530066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24</a:t>
              </a:r>
              <a:endParaRPr lang="en-AU" altLang="ko-KR" sz="2400">
                <a:solidFill>
                  <a:schemeClr val="bg1"/>
                </a:solidFill>
                <a:ea typeface="굴림" panose="020B0600000101010101" pitchFamily="34" charset="-127"/>
              </a:endParaRPr>
            </a:p>
          </p:txBody>
        </p:sp>
        <p:sp>
          <p:nvSpPr>
            <p:cNvPr id="284" name="Rectangle 277">
              <a:extLst>
                <a:ext uri="{FF2B5EF4-FFF2-40B4-BE49-F238E27FC236}">
                  <a16:creationId xmlns:a16="http://schemas.microsoft.com/office/drawing/2014/main" id="{2D740755-3AAD-1743-A7E5-9EC22F3A59D2}"/>
                </a:ext>
              </a:extLst>
            </p:cNvPr>
            <p:cNvSpPr>
              <a:spLocks noChangeArrowheads="1"/>
            </p:cNvSpPr>
            <p:nvPr/>
          </p:nvSpPr>
          <p:spPr bwMode="auto">
            <a:xfrm>
              <a:off x="6569076" y="530066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30</a:t>
              </a:r>
              <a:endParaRPr lang="en-AU" altLang="ko-KR" sz="2400">
                <a:solidFill>
                  <a:schemeClr val="bg1"/>
                </a:solidFill>
                <a:ea typeface="굴림" panose="020B0600000101010101" pitchFamily="34" charset="-127"/>
              </a:endParaRPr>
            </a:p>
          </p:txBody>
        </p:sp>
        <p:sp>
          <p:nvSpPr>
            <p:cNvPr id="285" name="Rectangle 278">
              <a:extLst>
                <a:ext uri="{FF2B5EF4-FFF2-40B4-BE49-F238E27FC236}">
                  <a16:creationId xmlns:a16="http://schemas.microsoft.com/office/drawing/2014/main" id="{74285C1D-A9CB-4547-9AD7-AD938DCEB661}"/>
                </a:ext>
              </a:extLst>
            </p:cNvPr>
            <p:cNvSpPr>
              <a:spLocks noChangeArrowheads="1"/>
            </p:cNvSpPr>
            <p:nvPr/>
          </p:nvSpPr>
          <p:spPr bwMode="auto">
            <a:xfrm>
              <a:off x="6845301" y="530066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36</a:t>
              </a:r>
              <a:endParaRPr lang="en-AU" altLang="ko-KR" sz="2400">
                <a:solidFill>
                  <a:schemeClr val="bg1"/>
                </a:solidFill>
                <a:ea typeface="굴림" panose="020B0600000101010101" pitchFamily="34" charset="-127"/>
              </a:endParaRPr>
            </a:p>
          </p:txBody>
        </p:sp>
        <p:sp>
          <p:nvSpPr>
            <p:cNvPr id="286" name="Rectangle 279">
              <a:extLst>
                <a:ext uri="{FF2B5EF4-FFF2-40B4-BE49-F238E27FC236}">
                  <a16:creationId xmlns:a16="http://schemas.microsoft.com/office/drawing/2014/main" id="{9F71A410-DA1C-F949-901F-36D77B8050BD}"/>
                </a:ext>
              </a:extLst>
            </p:cNvPr>
            <p:cNvSpPr>
              <a:spLocks noChangeArrowheads="1"/>
            </p:cNvSpPr>
            <p:nvPr/>
          </p:nvSpPr>
          <p:spPr bwMode="auto">
            <a:xfrm>
              <a:off x="7135814" y="530066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42</a:t>
              </a:r>
              <a:endParaRPr lang="en-AU" altLang="ko-KR" sz="2400">
                <a:solidFill>
                  <a:schemeClr val="bg1"/>
                </a:solidFill>
                <a:ea typeface="굴림" panose="020B0600000101010101" pitchFamily="34" charset="-127"/>
              </a:endParaRPr>
            </a:p>
          </p:txBody>
        </p:sp>
        <p:sp>
          <p:nvSpPr>
            <p:cNvPr id="287" name="Rectangle 280">
              <a:extLst>
                <a:ext uri="{FF2B5EF4-FFF2-40B4-BE49-F238E27FC236}">
                  <a16:creationId xmlns:a16="http://schemas.microsoft.com/office/drawing/2014/main" id="{6E5757B9-0F51-4249-B308-0BDF93C7EA49}"/>
                </a:ext>
              </a:extLst>
            </p:cNvPr>
            <p:cNvSpPr>
              <a:spLocks noChangeArrowheads="1"/>
            </p:cNvSpPr>
            <p:nvPr/>
          </p:nvSpPr>
          <p:spPr bwMode="auto">
            <a:xfrm>
              <a:off x="7424739" y="530066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48</a:t>
              </a:r>
              <a:endParaRPr lang="en-AU" altLang="ko-KR" sz="2400">
                <a:solidFill>
                  <a:schemeClr val="bg1"/>
                </a:solidFill>
                <a:ea typeface="굴림" panose="020B0600000101010101" pitchFamily="34" charset="-127"/>
              </a:endParaRPr>
            </a:p>
          </p:txBody>
        </p:sp>
        <p:sp>
          <p:nvSpPr>
            <p:cNvPr id="288" name="Line 281">
              <a:extLst>
                <a:ext uri="{FF2B5EF4-FFF2-40B4-BE49-F238E27FC236}">
                  <a16:creationId xmlns:a16="http://schemas.microsoft.com/office/drawing/2014/main" id="{59CD668B-08F0-B84A-AACE-8008FD533D16}"/>
                </a:ext>
              </a:extLst>
            </p:cNvPr>
            <p:cNvSpPr>
              <a:spLocks noChangeShapeType="1"/>
            </p:cNvSpPr>
            <p:nvPr/>
          </p:nvSpPr>
          <p:spPr bwMode="auto">
            <a:xfrm>
              <a:off x="8024814" y="5195889"/>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89" name="Line 282">
              <a:extLst>
                <a:ext uri="{FF2B5EF4-FFF2-40B4-BE49-F238E27FC236}">
                  <a16:creationId xmlns:a16="http://schemas.microsoft.com/office/drawing/2014/main" id="{53089CF6-8720-0146-B97D-7F91C5C0E6FA}"/>
                </a:ext>
              </a:extLst>
            </p:cNvPr>
            <p:cNvSpPr>
              <a:spLocks noChangeShapeType="1"/>
            </p:cNvSpPr>
            <p:nvPr/>
          </p:nvSpPr>
          <p:spPr bwMode="auto">
            <a:xfrm>
              <a:off x="8024814" y="511492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0" name="Line 283">
              <a:extLst>
                <a:ext uri="{FF2B5EF4-FFF2-40B4-BE49-F238E27FC236}">
                  <a16:creationId xmlns:a16="http://schemas.microsoft.com/office/drawing/2014/main" id="{2C6EC09F-4A3A-3E4B-BBE4-75EA8E252D66}"/>
                </a:ext>
              </a:extLst>
            </p:cNvPr>
            <p:cNvSpPr>
              <a:spLocks noChangeShapeType="1"/>
            </p:cNvSpPr>
            <p:nvPr/>
          </p:nvSpPr>
          <p:spPr bwMode="auto">
            <a:xfrm>
              <a:off x="8024814" y="5033964"/>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1" name="Line 284">
              <a:extLst>
                <a:ext uri="{FF2B5EF4-FFF2-40B4-BE49-F238E27FC236}">
                  <a16:creationId xmlns:a16="http://schemas.microsoft.com/office/drawing/2014/main" id="{F1835D2E-1009-2F41-8D7C-1D1C349E8367}"/>
                </a:ext>
              </a:extLst>
            </p:cNvPr>
            <p:cNvSpPr>
              <a:spLocks noChangeShapeType="1"/>
            </p:cNvSpPr>
            <p:nvPr/>
          </p:nvSpPr>
          <p:spPr bwMode="auto">
            <a:xfrm>
              <a:off x="8024814" y="4954589"/>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2" name="Line 285">
              <a:extLst>
                <a:ext uri="{FF2B5EF4-FFF2-40B4-BE49-F238E27FC236}">
                  <a16:creationId xmlns:a16="http://schemas.microsoft.com/office/drawing/2014/main" id="{0932B1E4-3459-FF4B-A869-6506FC8DE423}"/>
                </a:ext>
              </a:extLst>
            </p:cNvPr>
            <p:cNvSpPr>
              <a:spLocks noChangeShapeType="1"/>
            </p:cNvSpPr>
            <p:nvPr/>
          </p:nvSpPr>
          <p:spPr bwMode="auto">
            <a:xfrm>
              <a:off x="8024814" y="487362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3" name="Line 286">
              <a:extLst>
                <a:ext uri="{FF2B5EF4-FFF2-40B4-BE49-F238E27FC236}">
                  <a16:creationId xmlns:a16="http://schemas.microsoft.com/office/drawing/2014/main" id="{FD030EE2-E97F-DA48-9B7B-923CACF87206}"/>
                </a:ext>
              </a:extLst>
            </p:cNvPr>
            <p:cNvSpPr>
              <a:spLocks noChangeShapeType="1"/>
            </p:cNvSpPr>
            <p:nvPr/>
          </p:nvSpPr>
          <p:spPr bwMode="auto">
            <a:xfrm>
              <a:off x="8024814" y="480377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4" name="Line 287">
              <a:extLst>
                <a:ext uri="{FF2B5EF4-FFF2-40B4-BE49-F238E27FC236}">
                  <a16:creationId xmlns:a16="http://schemas.microsoft.com/office/drawing/2014/main" id="{F204FD6A-B720-3C45-95B7-B3F1FC84439D}"/>
                </a:ext>
              </a:extLst>
            </p:cNvPr>
            <p:cNvSpPr>
              <a:spLocks noChangeShapeType="1"/>
            </p:cNvSpPr>
            <p:nvPr/>
          </p:nvSpPr>
          <p:spPr bwMode="auto">
            <a:xfrm>
              <a:off x="8024814" y="4722814"/>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5" name="Line 288">
              <a:extLst>
                <a:ext uri="{FF2B5EF4-FFF2-40B4-BE49-F238E27FC236}">
                  <a16:creationId xmlns:a16="http://schemas.microsoft.com/office/drawing/2014/main" id="{C2F4BDA6-0615-C546-BBDA-967D36D25406}"/>
                </a:ext>
              </a:extLst>
            </p:cNvPr>
            <p:cNvSpPr>
              <a:spLocks noChangeShapeType="1"/>
            </p:cNvSpPr>
            <p:nvPr/>
          </p:nvSpPr>
          <p:spPr bwMode="auto">
            <a:xfrm>
              <a:off x="8024814" y="4641850"/>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6" name="Line 289">
              <a:extLst>
                <a:ext uri="{FF2B5EF4-FFF2-40B4-BE49-F238E27FC236}">
                  <a16:creationId xmlns:a16="http://schemas.microsoft.com/office/drawing/2014/main" id="{C4BEA1CB-A50E-214C-A51F-087346790C00}"/>
                </a:ext>
              </a:extLst>
            </p:cNvPr>
            <p:cNvSpPr>
              <a:spLocks noChangeShapeType="1"/>
            </p:cNvSpPr>
            <p:nvPr/>
          </p:nvSpPr>
          <p:spPr bwMode="auto">
            <a:xfrm>
              <a:off x="8024814" y="4560889"/>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7" name="Line 290">
              <a:extLst>
                <a:ext uri="{FF2B5EF4-FFF2-40B4-BE49-F238E27FC236}">
                  <a16:creationId xmlns:a16="http://schemas.microsoft.com/office/drawing/2014/main" id="{0C218639-F308-0341-8ED2-489497BBE143}"/>
                </a:ext>
              </a:extLst>
            </p:cNvPr>
            <p:cNvSpPr>
              <a:spLocks noChangeShapeType="1"/>
            </p:cNvSpPr>
            <p:nvPr/>
          </p:nvSpPr>
          <p:spPr bwMode="auto">
            <a:xfrm>
              <a:off x="8024814" y="447992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8" name="Line 291">
              <a:extLst>
                <a:ext uri="{FF2B5EF4-FFF2-40B4-BE49-F238E27FC236}">
                  <a16:creationId xmlns:a16="http://schemas.microsoft.com/office/drawing/2014/main" id="{4A63419F-5DC0-2A46-9ADF-3C0B47F24FAC}"/>
                </a:ext>
              </a:extLst>
            </p:cNvPr>
            <p:cNvSpPr>
              <a:spLocks noChangeShapeType="1"/>
            </p:cNvSpPr>
            <p:nvPr/>
          </p:nvSpPr>
          <p:spPr bwMode="auto">
            <a:xfrm>
              <a:off x="8024814" y="441007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9" name="Line 292">
              <a:extLst>
                <a:ext uri="{FF2B5EF4-FFF2-40B4-BE49-F238E27FC236}">
                  <a16:creationId xmlns:a16="http://schemas.microsoft.com/office/drawing/2014/main" id="{C6768092-713F-3B4F-A5A3-B5DB1A169EBE}"/>
                </a:ext>
              </a:extLst>
            </p:cNvPr>
            <p:cNvSpPr>
              <a:spLocks noChangeShapeType="1"/>
            </p:cNvSpPr>
            <p:nvPr/>
          </p:nvSpPr>
          <p:spPr bwMode="auto">
            <a:xfrm>
              <a:off x="8024814" y="4329114"/>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0" name="Line 293">
              <a:extLst>
                <a:ext uri="{FF2B5EF4-FFF2-40B4-BE49-F238E27FC236}">
                  <a16:creationId xmlns:a16="http://schemas.microsoft.com/office/drawing/2014/main" id="{637F7A34-8FE5-7747-A489-3264498A4F09}"/>
                </a:ext>
              </a:extLst>
            </p:cNvPr>
            <p:cNvSpPr>
              <a:spLocks noChangeShapeType="1"/>
            </p:cNvSpPr>
            <p:nvPr/>
          </p:nvSpPr>
          <p:spPr bwMode="auto">
            <a:xfrm>
              <a:off x="8024814" y="4248150"/>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1" name="Line 294">
              <a:extLst>
                <a:ext uri="{FF2B5EF4-FFF2-40B4-BE49-F238E27FC236}">
                  <a16:creationId xmlns:a16="http://schemas.microsoft.com/office/drawing/2014/main" id="{2F3019D8-B979-D844-B022-CEBF94A24660}"/>
                </a:ext>
              </a:extLst>
            </p:cNvPr>
            <p:cNvSpPr>
              <a:spLocks noChangeShapeType="1"/>
            </p:cNvSpPr>
            <p:nvPr/>
          </p:nvSpPr>
          <p:spPr bwMode="auto">
            <a:xfrm>
              <a:off x="8024814" y="4167189"/>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2" name="Line 295">
              <a:extLst>
                <a:ext uri="{FF2B5EF4-FFF2-40B4-BE49-F238E27FC236}">
                  <a16:creationId xmlns:a16="http://schemas.microsoft.com/office/drawing/2014/main" id="{A346949F-7E8A-C344-9419-38213D937A41}"/>
                </a:ext>
              </a:extLst>
            </p:cNvPr>
            <p:cNvSpPr>
              <a:spLocks noChangeShapeType="1"/>
            </p:cNvSpPr>
            <p:nvPr/>
          </p:nvSpPr>
          <p:spPr bwMode="auto">
            <a:xfrm>
              <a:off x="8024814" y="408622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3" name="Line 296">
              <a:extLst>
                <a:ext uri="{FF2B5EF4-FFF2-40B4-BE49-F238E27FC236}">
                  <a16:creationId xmlns:a16="http://schemas.microsoft.com/office/drawing/2014/main" id="{1B533DE3-8F95-8644-955A-575BF5C3DA1A}"/>
                </a:ext>
              </a:extLst>
            </p:cNvPr>
            <p:cNvSpPr>
              <a:spLocks noChangeShapeType="1"/>
            </p:cNvSpPr>
            <p:nvPr/>
          </p:nvSpPr>
          <p:spPr bwMode="auto">
            <a:xfrm>
              <a:off x="8024814" y="4017964"/>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4" name="Line 297">
              <a:extLst>
                <a:ext uri="{FF2B5EF4-FFF2-40B4-BE49-F238E27FC236}">
                  <a16:creationId xmlns:a16="http://schemas.microsoft.com/office/drawing/2014/main" id="{8DE175D6-C844-4641-8B8C-929B655B581E}"/>
                </a:ext>
              </a:extLst>
            </p:cNvPr>
            <p:cNvSpPr>
              <a:spLocks noChangeShapeType="1"/>
            </p:cNvSpPr>
            <p:nvPr/>
          </p:nvSpPr>
          <p:spPr bwMode="auto">
            <a:xfrm>
              <a:off x="8024814" y="3937000"/>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5" name="Line 298">
              <a:extLst>
                <a:ext uri="{FF2B5EF4-FFF2-40B4-BE49-F238E27FC236}">
                  <a16:creationId xmlns:a16="http://schemas.microsoft.com/office/drawing/2014/main" id="{44ECE6D8-90F4-B640-8DBA-76F38398B3A4}"/>
                </a:ext>
              </a:extLst>
            </p:cNvPr>
            <p:cNvSpPr>
              <a:spLocks noChangeShapeType="1"/>
            </p:cNvSpPr>
            <p:nvPr/>
          </p:nvSpPr>
          <p:spPr bwMode="auto">
            <a:xfrm>
              <a:off x="8024814" y="3856039"/>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6" name="Line 299">
              <a:extLst>
                <a:ext uri="{FF2B5EF4-FFF2-40B4-BE49-F238E27FC236}">
                  <a16:creationId xmlns:a16="http://schemas.microsoft.com/office/drawing/2014/main" id="{5A60E6E4-4D29-9A42-B23B-FE6F49AC2F10}"/>
                </a:ext>
              </a:extLst>
            </p:cNvPr>
            <p:cNvSpPr>
              <a:spLocks noChangeShapeType="1"/>
            </p:cNvSpPr>
            <p:nvPr/>
          </p:nvSpPr>
          <p:spPr bwMode="auto">
            <a:xfrm>
              <a:off x="8024814" y="377507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7" name="Line 300">
              <a:extLst>
                <a:ext uri="{FF2B5EF4-FFF2-40B4-BE49-F238E27FC236}">
                  <a16:creationId xmlns:a16="http://schemas.microsoft.com/office/drawing/2014/main" id="{CF2E125B-5441-264C-8414-C977FCA15787}"/>
                </a:ext>
              </a:extLst>
            </p:cNvPr>
            <p:cNvSpPr>
              <a:spLocks noChangeShapeType="1"/>
            </p:cNvSpPr>
            <p:nvPr/>
          </p:nvSpPr>
          <p:spPr bwMode="auto">
            <a:xfrm>
              <a:off x="8024814" y="3694114"/>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8" name="Line 301">
              <a:extLst>
                <a:ext uri="{FF2B5EF4-FFF2-40B4-BE49-F238E27FC236}">
                  <a16:creationId xmlns:a16="http://schemas.microsoft.com/office/drawing/2014/main" id="{CA8FED97-FAC7-8A43-B3A3-5D84D1E87D3E}"/>
                </a:ext>
              </a:extLst>
            </p:cNvPr>
            <p:cNvSpPr>
              <a:spLocks noChangeShapeType="1"/>
            </p:cNvSpPr>
            <p:nvPr/>
          </p:nvSpPr>
          <p:spPr bwMode="auto">
            <a:xfrm>
              <a:off x="8024814" y="3624264"/>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9" name="Line 302">
              <a:extLst>
                <a:ext uri="{FF2B5EF4-FFF2-40B4-BE49-F238E27FC236}">
                  <a16:creationId xmlns:a16="http://schemas.microsoft.com/office/drawing/2014/main" id="{E79E2FD4-26D8-F04C-9871-FE380544C4A8}"/>
                </a:ext>
              </a:extLst>
            </p:cNvPr>
            <p:cNvSpPr>
              <a:spLocks noChangeShapeType="1"/>
            </p:cNvSpPr>
            <p:nvPr/>
          </p:nvSpPr>
          <p:spPr bwMode="auto">
            <a:xfrm>
              <a:off x="8024814" y="3543300"/>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0" name="Line 303">
              <a:extLst>
                <a:ext uri="{FF2B5EF4-FFF2-40B4-BE49-F238E27FC236}">
                  <a16:creationId xmlns:a16="http://schemas.microsoft.com/office/drawing/2014/main" id="{6591A228-47AC-E843-A921-F83A585ECBBA}"/>
                </a:ext>
              </a:extLst>
            </p:cNvPr>
            <p:cNvSpPr>
              <a:spLocks noChangeShapeType="1"/>
            </p:cNvSpPr>
            <p:nvPr/>
          </p:nvSpPr>
          <p:spPr bwMode="auto">
            <a:xfrm>
              <a:off x="8024814" y="3462339"/>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1" name="Line 304">
              <a:extLst>
                <a:ext uri="{FF2B5EF4-FFF2-40B4-BE49-F238E27FC236}">
                  <a16:creationId xmlns:a16="http://schemas.microsoft.com/office/drawing/2014/main" id="{B220DCB9-1637-6440-81AE-79E157D203A3}"/>
                </a:ext>
              </a:extLst>
            </p:cNvPr>
            <p:cNvSpPr>
              <a:spLocks noChangeShapeType="1"/>
            </p:cNvSpPr>
            <p:nvPr/>
          </p:nvSpPr>
          <p:spPr bwMode="auto">
            <a:xfrm>
              <a:off x="8024814" y="3381375"/>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2" name="Line 305">
              <a:extLst>
                <a:ext uri="{FF2B5EF4-FFF2-40B4-BE49-F238E27FC236}">
                  <a16:creationId xmlns:a16="http://schemas.microsoft.com/office/drawing/2014/main" id="{0397E68C-D37E-E84D-B42E-A312062EDA63}"/>
                </a:ext>
              </a:extLst>
            </p:cNvPr>
            <p:cNvSpPr>
              <a:spLocks noChangeShapeType="1"/>
            </p:cNvSpPr>
            <p:nvPr/>
          </p:nvSpPr>
          <p:spPr bwMode="auto">
            <a:xfrm>
              <a:off x="8024814" y="3300414"/>
              <a:ext cx="349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3" name="Line 306">
              <a:extLst>
                <a:ext uri="{FF2B5EF4-FFF2-40B4-BE49-F238E27FC236}">
                  <a16:creationId xmlns:a16="http://schemas.microsoft.com/office/drawing/2014/main" id="{8B31F036-F370-9341-AC1D-2EB43685AF51}"/>
                </a:ext>
              </a:extLst>
            </p:cNvPr>
            <p:cNvSpPr>
              <a:spLocks noChangeShapeType="1"/>
            </p:cNvSpPr>
            <p:nvPr/>
          </p:nvSpPr>
          <p:spPr bwMode="auto">
            <a:xfrm>
              <a:off x="8024814" y="3232150"/>
              <a:ext cx="349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4" name="Line 307">
              <a:extLst>
                <a:ext uri="{FF2B5EF4-FFF2-40B4-BE49-F238E27FC236}">
                  <a16:creationId xmlns:a16="http://schemas.microsoft.com/office/drawing/2014/main" id="{B8414B1F-B20E-4C43-B972-4B5BD7270A3C}"/>
                </a:ext>
              </a:extLst>
            </p:cNvPr>
            <p:cNvSpPr>
              <a:spLocks noChangeShapeType="1"/>
            </p:cNvSpPr>
            <p:nvPr/>
          </p:nvSpPr>
          <p:spPr bwMode="auto">
            <a:xfrm>
              <a:off x="7991476" y="5195889"/>
              <a:ext cx="68263"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5" name="Line 308">
              <a:extLst>
                <a:ext uri="{FF2B5EF4-FFF2-40B4-BE49-F238E27FC236}">
                  <a16:creationId xmlns:a16="http://schemas.microsoft.com/office/drawing/2014/main" id="{2F4820CE-20F6-FD43-AA6D-34D0068F19A0}"/>
                </a:ext>
              </a:extLst>
            </p:cNvPr>
            <p:cNvSpPr>
              <a:spLocks noChangeShapeType="1"/>
            </p:cNvSpPr>
            <p:nvPr/>
          </p:nvSpPr>
          <p:spPr bwMode="auto">
            <a:xfrm>
              <a:off x="7991476" y="4803775"/>
              <a:ext cx="68263"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6" name="Line 309">
              <a:extLst>
                <a:ext uri="{FF2B5EF4-FFF2-40B4-BE49-F238E27FC236}">
                  <a16:creationId xmlns:a16="http://schemas.microsoft.com/office/drawing/2014/main" id="{52D71C15-3EA6-7C4C-8213-DF6523502B66}"/>
                </a:ext>
              </a:extLst>
            </p:cNvPr>
            <p:cNvSpPr>
              <a:spLocks noChangeShapeType="1"/>
            </p:cNvSpPr>
            <p:nvPr/>
          </p:nvSpPr>
          <p:spPr bwMode="auto">
            <a:xfrm>
              <a:off x="7991476" y="4410075"/>
              <a:ext cx="68263"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7" name="Line 310">
              <a:extLst>
                <a:ext uri="{FF2B5EF4-FFF2-40B4-BE49-F238E27FC236}">
                  <a16:creationId xmlns:a16="http://schemas.microsoft.com/office/drawing/2014/main" id="{F7D44F57-8E42-6B40-B9B9-1B5F9520D740}"/>
                </a:ext>
              </a:extLst>
            </p:cNvPr>
            <p:cNvSpPr>
              <a:spLocks noChangeShapeType="1"/>
            </p:cNvSpPr>
            <p:nvPr/>
          </p:nvSpPr>
          <p:spPr bwMode="auto">
            <a:xfrm>
              <a:off x="7991476" y="4017964"/>
              <a:ext cx="68263"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8" name="Line 311">
              <a:extLst>
                <a:ext uri="{FF2B5EF4-FFF2-40B4-BE49-F238E27FC236}">
                  <a16:creationId xmlns:a16="http://schemas.microsoft.com/office/drawing/2014/main" id="{209E23F5-AC17-814A-8E5F-C1C3FA645D2B}"/>
                </a:ext>
              </a:extLst>
            </p:cNvPr>
            <p:cNvSpPr>
              <a:spLocks noChangeShapeType="1"/>
            </p:cNvSpPr>
            <p:nvPr/>
          </p:nvSpPr>
          <p:spPr bwMode="auto">
            <a:xfrm>
              <a:off x="7991476" y="3624264"/>
              <a:ext cx="68263"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9" name="Line 312">
              <a:extLst>
                <a:ext uri="{FF2B5EF4-FFF2-40B4-BE49-F238E27FC236}">
                  <a16:creationId xmlns:a16="http://schemas.microsoft.com/office/drawing/2014/main" id="{8DBA6F82-667C-B44C-99B2-0C771B5C6EFC}"/>
                </a:ext>
              </a:extLst>
            </p:cNvPr>
            <p:cNvSpPr>
              <a:spLocks noChangeShapeType="1"/>
            </p:cNvSpPr>
            <p:nvPr/>
          </p:nvSpPr>
          <p:spPr bwMode="auto">
            <a:xfrm>
              <a:off x="7991476" y="3232150"/>
              <a:ext cx="68263"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0" name="Line 313">
              <a:extLst>
                <a:ext uri="{FF2B5EF4-FFF2-40B4-BE49-F238E27FC236}">
                  <a16:creationId xmlns:a16="http://schemas.microsoft.com/office/drawing/2014/main" id="{1A75EAD3-582A-6F41-831B-73BF09DF845A}"/>
                </a:ext>
              </a:extLst>
            </p:cNvPr>
            <p:cNvSpPr>
              <a:spLocks noChangeShapeType="1"/>
            </p:cNvSpPr>
            <p:nvPr/>
          </p:nvSpPr>
          <p:spPr bwMode="auto">
            <a:xfrm flipV="1">
              <a:off x="8153400"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1" name="Line 314">
              <a:extLst>
                <a:ext uri="{FF2B5EF4-FFF2-40B4-BE49-F238E27FC236}">
                  <a16:creationId xmlns:a16="http://schemas.microsoft.com/office/drawing/2014/main" id="{6108844A-6CF8-A342-A25D-4EBF239E47D5}"/>
                </a:ext>
              </a:extLst>
            </p:cNvPr>
            <p:cNvSpPr>
              <a:spLocks noChangeShapeType="1"/>
            </p:cNvSpPr>
            <p:nvPr/>
          </p:nvSpPr>
          <p:spPr bwMode="auto">
            <a:xfrm flipV="1">
              <a:off x="8291514"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2" name="Line 315">
              <a:extLst>
                <a:ext uri="{FF2B5EF4-FFF2-40B4-BE49-F238E27FC236}">
                  <a16:creationId xmlns:a16="http://schemas.microsoft.com/office/drawing/2014/main" id="{72D013FB-F48C-5E4E-A17C-459624509684}"/>
                </a:ext>
              </a:extLst>
            </p:cNvPr>
            <p:cNvSpPr>
              <a:spLocks noChangeShapeType="1"/>
            </p:cNvSpPr>
            <p:nvPr/>
          </p:nvSpPr>
          <p:spPr bwMode="auto">
            <a:xfrm flipV="1">
              <a:off x="8429625"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3" name="Line 316">
              <a:extLst>
                <a:ext uri="{FF2B5EF4-FFF2-40B4-BE49-F238E27FC236}">
                  <a16:creationId xmlns:a16="http://schemas.microsoft.com/office/drawing/2014/main" id="{ACD17F33-5ABB-E144-B89D-22415404015A}"/>
                </a:ext>
              </a:extLst>
            </p:cNvPr>
            <p:cNvSpPr>
              <a:spLocks noChangeShapeType="1"/>
            </p:cNvSpPr>
            <p:nvPr/>
          </p:nvSpPr>
          <p:spPr bwMode="auto">
            <a:xfrm flipV="1">
              <a:off x="8580439"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4" name="Line 317">
              <a:extLst>
                <a:ext uri="{FF2B5EF4-FFF2-40B4-BE49-F238E27FC236}">
                  <a16:creationId xmlns:a16="http://schemas.microsoft.com/office/drawing/2014/main" id="{CC1C2C46-77D3-F643-A19B-3CBCC9FF7789}"/>
                </a:ext>
              </a:extLst>
            </p:cNvPr>
            <p:cNvSpPr>
              <a:spLocks noChangeShapeType="1"/>
            </p:cNvSpPr>
            <p:nvPr/>
          </p:nvSpPr>
          <p:spPr bwMode="auto">
            <a:xfrm flipV="1">
              <a:off x="8718550"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5" name="Line 318">
              <a:extLst>
                <a:ext uri="{FF2B5EF4-FFF2-40B4-BE49-F238E27FC236}">
                  <a16:creationId xmlns:a16="http://schemas.microsoft.com/office/drawing/2014/main" id="{A119E58D-FD9F-1540-8F04-975EFB383241}"/>
                </a:ext>
              </a:extLst>
            </p:cNvPr>
            <p:cNvSpPr>
              <a:spLocks noChangeShapeType="1"/>
            </p:cNvSpPr>
            <p:nvPr/>
          </p:nvSpPr>
          <p:spPr bwMode="auto">
            <a:xfrm flipV="1">
              <a:off x="8869364"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6" name="Line 319">
              <a:extLst>
                <a:ext uri="{FF2B5EF4-FFF2-40B4-BE49-F238E27FC236}">
                  <a16:creationId xmlns:a16="http://schemas.microsoft.com/office/drawing/2014/main" id="{AC382B5D-1FAC-964C-ADC7-3A47ACD57A4C}"/>
                </a:ext>
              </a:extLst>
            </p:cNvPr>
            <p:cNvSpPr>
              <a:spLocks noChangeShapeType="1"/>
            </p:cNvSpPr>
            <p:nvPr/>
          </p:nvSpPr>
          <p:spPr bwMode="auto">
            <a:xfrm flipV="1">
              <a:off x="9009064"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7" name="Line 320">
              <a:extLst>
                <a:ext uri="{FF2B5EF4-FFF2-40B4-BE49-F238E27FC236}">
                  <a16:creationId xmlns:a16="http://schemas.microsoft.com/office/drawing/2014/main" id="{EE94A757-A04B-754B-8985-6EFCCF490306}"/>
                </a:ext>
              </a:extLst>
            </p:cNvPr>
            <p:cNvSpPr>
              <a:spLocks noChangeShapeType="1"/>
            </p:cNvSpPr>
            <p:nvPr/>
          </p:nvSpPr>
          <p:spPr bwMode="auto">
            <a:xfrm flipV="1">
              <a:off x="9147175"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8" name="Line 321">
              <a:extLst>
                <a:ext uri="{FF2B5EF4-FFF2-40B4-BE49-F238E27FC236}">
                  <a16:creationId xmlns:a16="http://schemas.microsoft.com/office/drawing/2014/main" id="{501D2572-2DAC-7A47-BA21-826339FDAF1A}"/>
                </a:ext>
              </a:extLst>
            </p:cNvPr>
            <p:cNvSpPr>
              <a:spLocks noChangeShapeType="1"/>
            </p:cNvSpPr>
            <p:nvPr/>
          </p:nvSpPr>
          <p:spPr bwMode="auto">
            <a:xfrm flipV="1">
              <a:off x="9297989"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9" name="Line 322">
              <a:extLst>
                <a:ext uri="{FF2B5EF4-FFF2-40B4-BE49-F238E27FC236}">
                  <a16:creationId xmlns:a16="http://schemas.microsoft.com/office/drawing/2014/main" id="{48A5FE05-097A-264C-A976-143976F770C4}"/>
                </a:ext>
              </a:extLst>
            </p:cNvPr>
            <p:cNvSpPr>
              <a:spLocks noChangeShapeType="1"/>
            </p:cNvSpPr>
            <p:nvPr/>
          </p:nvSpPr>
          <p:spPr bwMode="auto">
            <a:xfrm flipV="1">
              <a:off x="9436100"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0" name="Line 323">
              <a:extLst>
                <a:ext uri="{FF2B5EF4-FFF2-40B4-BE49-F238E27FC236}">
                  <a16:creationId xmlns:a16="http://schemas.microsoft.com/office/drawing/2014/main" id="{D2A0C0A2-C24F-8A46-8A3E-95ADEAE0AC0D}"/>
                </a:ext>
              </a:extLst>
            </p:cNvPr>
            <p:cNvSpPr>
              <a:spLocks noChangeShapeType="1"/>
            </p:cNvSpPr>
            <p:nvPr/>
          </p:nvSpPr>
          <p:spPr bwMode="auto">
            <a:xfrm flipV="1">
              <a:off x="9586914" y="5195888"/>
              <a:ext cx="1587"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1" name="Line 324">
              <a:extLst>
                <a:ext uri="{FF2B5EF4-FFF2-40B4-BE49-F238E27FC236}">
                  <a16:creationId xmlns:a16="http://schemas.microsoft.com/office/drawing/2014/main" id="{639FDFED-09D4-7340-81B9-2106E780039A}"/>
                </a:ext>
              </a:extLst>
            </p:cNvPr>
            <p:cNvSpPr>
              <a:spLocks noChangeShapeType="1"/>
            </p:cNvSpPr>
            <p:nvPr/>
          </p:nvSpPr>
          <p:spPr bwMode="auto">
            <a:xfrm flipV="1">
              <a:off x="9725025"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2" name="Line 325">
              <a:extLst>
                <a:ext uri="{FF2B5EF4-FFF2-40B4-BE49-F238E27FC236}">
                  <a16:creationId xmlns:a16="http://schemas.microsoft.com/office/drawing/2014/main" id="{76AB1A62-E16A-F24B-9092-76D89DFD219F}"/>
                </a:ext>
              </a:extLst>
            </p:cNvPr>
            <p:cNvSpPr>
              <a:spLocks noChangeShapeType="1"/>
            </p:cNvSpPr>
            <p:nvPr/>
          </p:nvSpPr>
          <p:spPr bwMode="auto">
            <a:xfrm flipV="1">
              <a:off x="9864725"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3" name="Line 326">
              <a:extLst>
                <a:ext uri="{FF2B5EF4-FFF2-40B4-BE49-F238E27FC236}">
                  <a16:creationId xmlns:a16="http://schemas.microsoft.com/office/drawing/2014/main" id="{9E0A3907-0C9F-D149-B4A4-8A77C98CB09A}"/>
                </a:ext>
              </a:extLst>
            </p:cNvPr>
            <p:cNvSpPr>
              <a:spLocks noChangeShapeType="1"/>
            </p:cNvSpPr>
            <p:nvPr/>
          </p:nvSpPr>
          <p:spPr bwMode="auto">
            <a:xfrm flipV="1">
              <a:off x="10013950"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4" name="Line 327">
              <a:extLst>
                <a:ext uri="{FF2B5EF4-FFF2-40B4-BE49-F238E27FC236}">
                  <a16:creationId xmlns:a16="http://schemas.microsoft.com/office/drawing/2014/main" id="{2FA38887-AACE-C645-8B13-355B4ECD3E42}"/>
                </a:ext>
              </a:extLst>
            </p:cNvPr>
            <p:cNvSpPr>
              <a:spLocks noChangeShapeType="1"/>
            </p:cNvSpPr>
            <p:nvPr/>
          </p:nvSpPr>
          <p:spPr bwMode="auto">
            <a:xfrm flipV="1">
              <a:off x="10153650"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5" name="Line 328">
              <a:extLst>
                <a:ext uri="{FF2B5EF4-FFF2-40B4-BE49-F238E27FC236}">
                  <a16:creationId xmlns:a16="http://schemas.microsoft.com/office/drawing/2014/main" id="{28B8F77B-D9AD-884B-AEB8-0FF6A7974350}"/>
                </a:ext>
              </a:extLst>
            </p:cNvPr>
            <p:cNvSpPr>
              <a:spLocks noChangeShapeType="1"/>
            </p:cNvSpPr>
            <p:nvPr/>
          </p:nvSpPr>
          <p:spPr bwMode="auto">
            <a:xfrm flipV="1">
              <a:off x="10302875"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6" name="Line 329">
              <a:extLst>
                <a:ext uri="{FF2B5EF4-FFF2-40B4-BE49-F238E27FC236}">
                  <a16:creationId xmlns:a16="http://schemas.microsoft.com/office/drawing/2014/main" id="{DB92D908-2266-7B47-9DD0-EEECE3AFDF6F}"/>
                </a:ext>
              </a:extLst>
            </p:cNvPr>
            <p:cNvSpPr>
              <a:spLocks noChangeShapeType="1"/>
            </p:cNvSpPr>
            <p:nvPr/>
          </p:nvSpPr>
          <p:spPr bwMode="auto">
            <a:xfrm flipV="1">
              <a:off x="10442575" y="5195888"/>
              <a:ext cx="1588" cy="69850"/>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7" name="Line 330">
              <a:extLst>
                <a:ext uri="{FF2B5EF4-FFF2-40B4-BE49-F238E27FC236}">
                  <a16:creationId xmlns:a16="http://schemas.microsoft.com/office/drawing/2014/main" id="{0BBCA000-D8DE-5047-8759-1E98D380421B}"/>
                </a:ext>
              </a:extLst>
            </p:cNvPr>
            <p:cNvSpPr>
              <a:spLocks noChangeShapeType="1"/>
            </p:cNvSpPr>
            <p:nvPr/>
          </p:nvSpPr>
          <p:spPr bwMode="auto">
            <a:xfrm>
              <a:off x="8153401" y="5195889"/>
              <a:ext cx="138113"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8" name="Line 331">
              <a:extLst>
                <a:ext uri="{FF2B5EF4-FFF2-40B4-BE49-F238E27FC236}">
                  <a16:creationId xmlns:a16="http://schemas.microsoft.com/office/drawing/2014/main" id="{E5EDE9BC-AADB-4144-8753-E4BAFC01CA4E}"/>
                </a:ext>
              </a:extLst>
            </p:cNvPr>
            <p:cNvSpPr>
              <a:spLocks noChangeShapeType="1"/>
            </p:cNvSpPr>
            <p:nvPr/>
          </p:nvSpPr>
          <p:spPr bwMode="auto">
            <a:xfrm>
              <a:off x="8291513" y="5195889"/>
              <a:ext cx="138112"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9" name="Line 332">
              <a:extLst>
                <a:ext uri="{FF2B5EF4-FFF2-40B4-BE49-F238E27FC236}">
                  <a16:creationId xmlns:a16="http://schemas.microsoft.com/office/drawing/2014/main" id="{B40A0C2B-2AD9-E84D-92A6-45C18DB66C76}"/>
                </a:ext>
              </a:extLst>
            </p:cNvPr>
            <p:cNvSpPr>
              <a:spLocks noChangeShapeType="1"/>
            </p:cNvSpPr>
            <p:nvPr/>
          </p:nvSpPr>
          <p:spPr bwMode="auto">
            <a:xfrm>
              <a:off x="8429626" y="5195889"/>
              <a:ext cx="150813"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0" name="Line 333">
              <a:extLst>
                <a:ext uri="{FF2B5EF4-FFF2-40B4-BE49-F238E27FC236}">
                  <a16:creationId xmlns:a16="http://schemas.microsoft.com/office/drawing/2014/main" id="{5C5B33FC-5C3B-2347-9AF1-0F84555B0417}"/>
                </a:ext>
              </a:extLst>
            </p:cNvPr>
            <p:cNvSpPr>
              <a:spLocks noChangeShapeType="1"/>
            </p:cNvSpPr>
            <p:nvPr/>
          </p:nvSpPr>
          <p:spPr bwMode="auto">
            <a:xfrm>
              <a:off x="8580438" y="5195889"/>
              <a:ext cx="138112"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1" name="Line 334">
              <a:extLst>
                <a:ext uri="{FF2B5EF4-FFF2-40B4-BE49-F238E27FC236}">
                  <a16:creationId xmlns:a16="http://schemas.microsoft.com/office/drawing/2014/main" id="{310EEC60-1203-2A46-B5F5-0F4070ACD049}"/>
                </a:ext>
              </a:extLst>
            </p:cNvPr>
            <p:cNvSpPr>
              <a:spLocks noChangeShapeType="1"/>
            </p:cNvSpPr>
            <p:nvPr/>
          </p:nvSpPr>
          <p:spPr bwMode="auto">
            <a:xfrm flipV="1">
              <a:off x="8718551" y="5114926"/>
              <a:ext cx="150813" cy="809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2" name="Line 335">
              <a:extLst>
                <a:ext uri="{FF2B5EF4-FFF2-40B4-BE49-F238E27FC236}">
                  <a16:creationId xmlns:a16="http://schemas.microsoft.com/office/drawing/2014/main" id="{489EC7C8-0989-A141-93FF-99EB806AD9B2}"/>
                </a:ext>
              </a:extLst>
            </p:cNvPr>
            <p:cNvSpPr>
              <a:spLocks noChangeShapeType="1"/>
            </p:cNvSpPr>
            <p:nvPr/>
          </p:nvSpPr>
          <p:spPr bwMode="auto">
            <a:xfrm>
              <a:off x="8869363" y="5114925"/>
              <a:ext cx="139700"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3" name="Line 336">
              <a:extLst>
                <a:ext uri="{FF2B5EF4-FFF2-40B4-BE49-F238E27FC236}">
                  <a16:creationId xmlns:a16="http://schemas.microsoft.com/office/drawing/2014/main" id="{C6B3E957-3716-FD41-A97B-6EA1889386A8}"/>
                </a:ext>
              </a:extLst>
            </p:cNvPr>
            <p:cNvSpPr>
              <a:spLocks noChangeShapeType="1"/>
            </p:cNvSpPr>
            <p:nvPr/>
          </p:nvSpPr>
          <p:spPr bwMode="auto">
            <a:xfrm>
              <a:off x="9009063" y="5114925"/>
              <a:ext cx="138112"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4" name="Line 337">
              <a:extLst>
                <a:ext uri="{FF2B5EF4-FFF2-40B4-BE49-F238E27FC236}">
                  <a16:creationId xmlns:a16="http://schemas.microsoft.com/office/drawing/2014/main" id="{E2C151F6-F2CB-D548-8E3B-637A6268697D}"/>
                </a:ext>
              </a:extLst>
            </p:cNvPr>
            <p:cNvSpPr>
              <a:spLocks noChangeShapeType="1"/>
            </p:cNvSpPr>
            <p:nvPr/>
          </p:nvSpPr>
          <p:spPr bwMode="auto">
            <a:xfrm>
              <a:off x="9147176" y="5114925"/>
              <a:ext cx="150813"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5" name="Line 338">
              <a:extLst>
                <a:ext uri="{FF2B5EF4-FFF2-40B4-BE49-F238E27FC236}">
                  <a16:creationId xmlns:a16="http://schemas.microsoft.com/office/drawing/2014/main" id="{9BE99791-1708-2047-8705-3C7DB2507EE2}"/>
                </a:ext>
              </a:extLst>
            </p:cNvPr>
            <p:cNvSpPr>
              <a:spLocks noChangeShapeType="1"/>
            </p:cNvSpPr>
            <p:nvPr/>
          </p:nvSpPr>
          <p:spPr bwMode="auto">
            <a:xfrm>
              <a:off x="9297988" y="5114925"/>
              <a:ext cx="138112"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6" name="Line 339">
              <a:extLst>
                <a:ext uri="{FF2B5EF4-FFF2-40B4-BE49-F238E27FC236}">
                  <a16:creationId xmlns:a16="http://schemas.microsoft.com/office/drawing/2014/main" id="{DED3E51C-C6F0-0B42-838E-EAF1305D532A}"/>
                </a:ext>
              </a:extLst>
            </p:cNvPr>
            <p:cNvSpPr>
              <a:spLocks noChangeShapeType="1"/>
            </p:cNvSpPr>
            <p:nvPr/>
          </p:nvSpPr>
          <p:spPr bwMode="auto">
            <a:xfrm>
              <a:off x="9436101" y="5114925"/>
              <a:ext cx="150813"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7" name="Line 340">
              <a:extLst>
                <a:ext uri="{FF2B5EF4-FFF2-40B4-BE49-F238E27FC236}">
                  <a16:creationId xmlns:a16="http://schemas.microsoft.com/office/drawing/2014/main" id="{4F025FF8-09A1-2B4E-87C4-42E589A16D93}"/>
                </a:ext>
              </a:extLst>
            </p:cNvPr>
            <p:cNvSpPr>
              <a:spLocks noChangeShapeType="1"/>
            </p:cNvSpPr>
            <p:nvPr/>
          </p:nvSpPr>
          <p:spPr bwMode="auto">
            <a:xfrm>
              <a:off x="9586913" y="5114925"/>
              <a:ext cx="138112"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8" name="Line 341">
              <a:extLst>
                <a:ext uri="{FF2B5EF4-FFF2-40B4-BE49-F238E27FC236}">
                  <a16:creationId xmlns:a16="http://schemas.microsoft.com/office/drawing/2014/main" id="{6B78DA00-46DC-1341-ADF7-9E4A0EE3D4F1}"/>
                </a:ext>
              </a:extLst>
            </p:cNvPr>
            <p:cNvSpPr>
              <a:spLocks noChangeShapeType="1"/>
            </p:cNvSpPr>
            <p:nvPr/>
          </p:nvSpPr>
          <p:spPr bwMode="auto">
            <a:xfrm>
              <a:off x="9725025" y="5114925"/>
              <a:ext cx="139700"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9" name="Line 342">
              <a:extLst>
                <a:ext uri="{FF2B5EF4-FFF2-40B4-BE49-F238E27FC236}">
                  <a16:creationId xmlns:a16="http://schemas.microsoft.com/office/drawing/2014/main" id="{164906C3-24B9-624B-8C4B-FFA7444C3598}"/>
                </a:ext>
              </a:extLst>
            </p:cNvPr>
            <p:cNvSpPr>
              <a:spLocks noChangeShapeType="1"/>
            </p:cNvSpPr>
            <p:nvPr/>
          </p:nvSpPr>
          <p:spPr bwMode="auto">
            <a:xfrm>
              <a:off x="9864726" y="5114925"/>
              <a:ext cx="149225"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50" name="Line 343">
              <a:extLst>
                <a:ext uri="{FF2B5EF4-FFF2-40B4-BE49-F238E27FC236}">
                  <a16:creationId xmlns:a16="http://schemas.microsoft.com/office/drawing/2014/main" id="{8C82D3AC-5565-D94F-B6FC-F3793A0C5C88}"/>
                </a:ext>
              </a:extLst>
            </p:cNvPr>
            <p:cNvSpPr>
              <a:spLocks noChangeShapeType="1"/>
            </p:cNvSpPr>
            <p:nvPr/>
          </p:nvSpPr>
          <p:spPr bwMode="auto">
            <a:xfrm>
              <a:off x="10013950" y="5114926"/>
              <a:ext cx="139700" cy="809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51" name="Line 344">
              <a:extLst>
                <a:ext uri="{FF2B5EF4-FFF2-40B4-BE49-F238E27FC236}">
                  <a16:creationId xmlns:a16="http://schemas.microsoft.com/office/drawing/2014/main" id="{B4D15ADA-440C-9A48-85E3-2533DA17689C}"/>
                </a:ext>
              </a:extLst>
            </p:cNvPr>
            <p:cNvSpPr>
              <a:spLocks noChangeShapeType="1"/>
            </p:cNvSpPr>
            <p:nvPr/>
          </p:nvSpPr>
          <p:spPr bwMode="auto">
            <a:xfrm flipV="1">
              <a:off x="10302875" y="5114926"/>
              <a:ext cx="139700" cy="809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52" name="Line 345">
              <a:extLst>
                <a:ext uri="{FF2B5EF4-FFF2-40B4-BE49-F238E27FC236}">
                  <a16:creationId xmlns:a16="http://schemas.microsoft.com/office/drawing/2014/main" id="{B42F7C9F-9137-2D4D-813C-8677D49AB104}"/>
                </a:ext>
              </a:extLst>
            </p:cNvPr>
            <p:cNvSpPr>
              <a:spLocks noChangeShapeType="1"/>
            </p:cNvSpPr>
            <p:nvPr/>
          </p:nvSpPr>
          <p:spPr bwMode="auto">
            <a:xfrm>
              <a:off x="8153401" y="5195889"/>
              <a:ext cx="138113"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53" name="Line 346">
              <a:extLst>
                <a:ext uri="{FF2B5EF4-FFF2-40B4-BE49-F238E27FC236}">
                  <a16:creationId xmlns:a16="http://schemas.microsoft.com/office/drawing/2014/main" id="{0D9BF5E0-2BE4-344D-9DDA-EC3FFED15B3E}"/>
                </a:ext>
              </a:extLst>
            </p:cNvPr>
            <p:cNvSpPr>
              <a:spLocks noChangeShapeType="1"/>
            </p:cNvSpPr>
            <p:nvPr/>
          </p:nvSpPr>
          <p:spPr bwMode="auto">
            <a:xfrm>
              <a:off x="8291513" y="5195889"/>
              <a:ext cx="138112"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54" name="Line 347">
              <a:extLst>
                <a:ext uri="{FF2B5EF4-FFF2-40B4-BE49-F238E27FC236}">
                  <a16:creationId xmlns:a16="http://schemas.microsoft.com/office/drawing/2014/main" id="{C759E545-019A-864B-8579-2F371E71725C}"/>
                </a:ext>
              </a:extLst>
            </p:cNvPr>
            <p:cNvSpPr>
              <a:spLocks noChangeShapeType="1"/>
            </p:cNvSpPr>
            <p:nvPr/>
          </p:nvSpPr>
          <p:spPr bwMode="auto">
            <a:xfrm>
              <a:off x="8429626" y="5195889"/>
              <a:ext cx="150813"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55" name="Line 348">
              <a:extLst>
                <a:ext uri="{FF2B5EF4-FFF2-40B4-BE49-F238E27FC236}">
                  <a16:creationId xmlns:a16="http://schemas.microsoft.com/office/drawing/2014/main" id="{B07D0B5B-8D26-8D49-87DC-D8E7621384DE}"/>
                </a:ext>
              </a:extLst>
            </p:cNvPr>
            <p:cNvSpPr>
              <a:spLocks noChangeShapeType="1"/>
            </p:cNvSpPr>
            <p:nvPr/>
          </p:nvSpPr>
          <p:spPr bwMode="auto">
            <a:xfrm flipV="1">
              <a:off x="8580438" y="5114926"/>
              <a:ext cx="138112" cy="809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56" name="Line 349">
              <a:extLst>
                <a:ext uri="{FF2B5EF4-FFF2-40B4-BE49-F238E27FC236}">
                  <a16:creationId xmlns:a16="http://schemas.microsoft.com/office/drawing/2014/main" id="{BEBFC5DB-D8EF-D44B-9F5C-348F8FFB0CD8}"/>
                </a:ext>
              </a:extLst>
            </p:cNvPr>
            <p:cNvSpPr>
              <a:spLocks noChangeShapeType="1"/>
            </p:cNvSpPr>
            <p:nvPr/>
          </p:nvSpPr>
          <p:spPr bwMode="auto">
            <a:xfrm>
              <a:off x="8718551" y="5114926"/>
              <a:ext cx="150813" cy="809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57" name="Line 350">
              <a:extLst>
                <a:ext uri="{FF2B5EF4-FFF2-40B4-BE49-F238E27FC236}">
                  <a16:creationId xmlns:a16="http://schemas.microsoft.com/office/drawing/2014/main" id="{44A09B79-2CDB-EF49-A9A1-2C77E7222DAC}"/>
                </a:ext>
              </a:extLst>
            </p:cNvPr>
            <p:cNvSpPr>
              <a:spLocks noChangeShapeType="1"/>
            </p:cNvSpPr>
            <p:nvPr/>
          </p:nvSpPr>
          <p:spPr bwMode="auto">
            <a:xfrm flipV="1">
              <a:off x="8869363" y="5114926"/>
              <a:ext cx="139700" cy="809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58" name="Line 351">
              <a:extLst>
                <a:ext uri="{FF2B5EF4-FFF2-40B4-BE49-F238E27FC236}">
                  <a16:creationId xmlns:a16="http://schemas.microsoft.com/office/drawing/2014/main" id="{21C286EE-C255-B844-A776-C33ACB2E22AE}"/>
                </a:ext>
              </a:extLst>
            </p:cNvPr>
            <p:cNvSpPr>
              <a:spLocks noChangeShapeType="1"/>
            </p:cNvSpPr>
            <p:nvPr/>
          </p:nvSpPr>
          <p:spPr bwMode="auto">
            <a:xfrm>
              <a:off x="9009063" y="5114925"/>
              <a:ext cx="138112"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59" name="Line 352">
              <a:extLst>
                <a:ext uri="{FF2B5EF4-FFF2-40B4-BE49-F238E27FC236}">
                  <a16:creationId xmlns:a16="http://schemas.microsoft.com/office/drawing/2014/main" id="{46839E1D-E2F6-7E48-8CC6-625F86BCE86F}"/>
                </a:ext>
              </a:extLst>
            </p:cNvPr>
            <p:cNvSpPr>
              <a:spLocks noChangeShapeType="1"/>
            </p:cNvSpPr>
            <p:nvPr/>
          </p:nvSpPr>
          <p:spPr bwMode="auto">
            <a:xfrm>
              <a:off x="9147176" y="5114926"/>
              <a:ext cx="150813" cy="80963"/>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60" name="Line 353">
              <a:extLst>
                <a:ext uri="{FF2B5EF4-FFF2-40B4-BE49-F238E27FC236}">
                  <a16:creationId xmlns:a16="http://schemas.microsoft.com/office/drawing/2014/main" id="{8E5763A0-CF4E-6F42-B14B-BB23F1E5659E}"/>
                </a:ext>
              </a:extLst>
            </p:cNvPr>
            <p:cNvSpPr>
              <a:spLocks noChangeShapeType="1"/>
            </p:cNvSpPr>
            <p:nvPr/>
          </p:nvSpPr>
          <p:spPr bwMode="auto">
            <a:xfrm>
              <a:off x="9297988" y="5195889"/>
              <a:ext cx="138112"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61" name="Line 354">
              <a:extLst>
                <a:ext uri="{FF2B5EF4-FFF2-40B4-BE49-F238E27FC236}">
                  <a16:creationId xmlns:a16="http://schemas.microsoft.com/office/drawing/2014/main" id="{2368E2B2-FB65-2B40-ADE1-F95B05296D53}"/>
                </a:ext>
              </a:extLst>
            </p:cNvPr>
            <p:cNvSpPr>
              <a:spLocks noChangeShapeType="1"/>
            </p:cNvSpPr>
            <p:nvPr/>
          </p:nvSpPr>
          <p:spPr bwMode="auto">
            <a:xfrm flipV="1">
              <a:off x="9436101" y="5033964"/>
              <a:ext cx="150813" cy="161925"/>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62" name="Line 355">
              <a:extLst>
                <a:ext uri="{FF2B5EF4-FFF2-40B4-BE49-F238E27FC236}">
                  <a16:creationId xmlns:a16="http://schemas.microsoft.com/office/drawing/2014/main" id="{F91AD574-8290-7149-A34A-D895014AEA97}"/>
                </a:ext>
              </a:extLst>
            </p:cNvPr>
            <p:cNvSpPr>
              <a:spLocks noChangeShapeType="1"/>
            </p:cNvSpPr>
            <p:nvPr/>
          </p:nvSpPr>
          <p:spPr bwMode="auto">
            <a:xfrm>
              <a:off x="9586913" y="5033963"/>
              <a:ext cx="138112" cy="80962"/>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63" name="Line 356">
              <a:extLst>
                <a:ext uri="{FF2B5EF4-FFF2-40B4-BE49-F238E27FC236}">
                  <a16:creationId xmlns:a16="http://schemas.microsoft.com/office/drawing/2014/main" id="{56953FF3-055A-E846-95D6-2AE662841162}"/>
                </a:ext>
              </a:extLst>
            </p:cNvPr>
            <p:cNvSpPr>
              <a:spLocks noChangeShapeType="1"/>
            </p:cNvSpPr>
            <p:nvPr/>
          </p:nvSpPr>
          <p:spPr bwMode="auto">
            <a:xfrm>
              <a:off x="9725025" y="5127625"/>
              <a:ext cx="139700"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64" name="Line 357">
              <a:extLst>
                <a:ext uri="{FF2B5EF4-FFF2-40B4-BE49-F238E27FC236}">
                  <a16:creationId xmlns:a16="http://schemas.microsoft.com/office/drawing/2014/main" id="{81EEC5B2-CF0A-6B4B-BB48-0344DF2900EB}"/>
                </a:ext>
              </a:extLst>
            </p:cNvPr>
            <p:cNvSpPr>
              <a:spLocks noChangeShapeType="1"/>
            </p:cNvSpPr>
            <p:nvPr/>
          </p:nvSpPr>
          <p:spPr bwMode="auto">
            <a:xfrm flipV="1">
              <a:off x="9864726" y="5033963"/>
              <a:ext cx="149225" cy="80962"/>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65" name="Line 358">
              <a:extLst>
                <a:ext uri="{FF2B5EF4-FFF2-40B4-BE49-F238E27FC236}">
                  <a16:creationId xmlns:a16="http://schemas.microsoft.com/office/drawing/2014/main" id="{A3934495-DCC3-AA4A-A4C0-CAC197AF505A}"/>
                </a:ext>
              </a:extLst>
            </p:cNvPr>
            <p:cNvSpPr>
              <a:spLocks noChangeShapeType="1"/>
            </p:cNvSpPr>
            <p:nvPr/>
          </p:nvSpPr>
          <p:spPr bwMode="auto">
            <a:xfrm>
              <a:off x="10013950" y="5033963"/>
              <a:ext cx="139700" cy="80962"/>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66" name="Line 359">
              <a:extLst>
                <a:ext uri="{FF2B5EF4-FFF2-40B4-BE49-F238E27FC236}">
                  <a16:creationId xmlns:a16="http://schemas.microsoft.com/office/drawing/2014/main" id="{66F053E6-D066-3B4A-911D-F6210254C368}"/>
                </a:ext>
              </a:extLst>
            </p:cNvPr>
            <p:cNvSpPr>
              <a:spLocks noChangeShapeType="1"/>
            </p:cNvSpPr>
            <p:nvPr/>
          </p:nvSpPr>
          <p:spPr bwMode="auto">
            <a:xfrm flipV="1">
              <a:off x="10153651" y="5033963"/>
              <a:ext cx="149225" cy="80962"/>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67" name="Line 360">
              <a:extLst>
                <a:ext uri="{FF2B5EF4-FFF2-40B4-BE49-F238E27FC236}">
                  <a16:creationId xmlns:a16="http://schemas.microsoft.com/office/drawing/2014/main" id="{5C944FE6-CC67-FF40-81ED-F593D11AF78A}"/>
                </a:ext>
              </a:extLst>
            </p:cNvPr>
            <p:cNvSpPr>
              <a:spLocks noChangeShapeType="1"/>
            </p:cNvSpPr>
            <p:nvPr/>
          </p:nvSpPr>
          <p:spPr bwMode="auto">
            <a:xfrm>
              <a:off x="10302875" y="5033964"/>
              <a:ext cx="139700"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68" name="Line 361">
              <a:extLst>
                <a:ext uri="{FF2B5EF4-FFF2-40B4-BE49-F238E27FC236}">
                  <a16:creationId xmlns:a16="http://schemas.microsoft.com/office/drawing/2014/main" id="{1EA8EEBD-69EF-994B-8164-48AC05509974}"/>
                </a:ext>
              </a:extLst>
            </p:cNvPr>
            <p:cNvSpPr>
              <a:spLocks noChangeShapeType="1"/>
            </p:cNvSpPr>
            <p:nvPr/>
          </p:nvSpPr>
          <p:spPr bwMode="auto">
            <a:xfrm flipV="1">
              <a:off x="8059739" y="3232150"/>
              <a:ext cx="1587" cy="196373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69" name="Rectangle 362">
              <a:extLst>
                <a:ext uri="{FF2B5EF4-FFF2-40B4-BE49-F238E27FC236}">
                  <a16:creationId xmlns:a16="http://schemas.microsoft.com/office/drawing/2014/main" id="{313B643C-5D10-A54D-B593-1D1643EE59B7}"/>
                </a:ext>
              </a:extLst>
            </p:cNvPr>
            <p:cNvSpPr>
              <a:spLocks noChangeArrowheads="1"/>
            </p:cNvSpPr>
            <p:nvPr/>
          </p:nvSpPr>
          <p:spPr bwMode="auto">
            <a:xfrm>
              <a:off x="7886700" y="5116514"/>
              <a:ext cx="77788" cy="168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0</a:t>
              </a:r>
              <a:endParaRPr lang="en-AU" altLang="ko-KR" sz="2400">
                <a:solidFill>
                  <a:schemeClr val="bg1"/>
                </a:solidFill>
                <a:ea typeface="굴림" panose="020B0600000101010101" pitchFamily="34" charset="-127"/>
              </a:endParaRPr>
            </a:p>
          </p:txBody>
        </p:sp>
        <p:sp>
          <p:nvSpPr>
            <p:cNvPr id="370" name="Rectangle 363">
              <a:extLst>
                <a:ext uri="{FF2B5EF4-FFF2-40B4-BE49-F238E27FC236}">
                  <a16:creationId xmlns:a16="http://schemas.microsoft.com/office/drawing/2014/main" id="{06C42198-7745-3846-A375-FE7AD4FBB6C8}"/>
                </a:ext>
              </a:extLst>
            </p:cNvPr>
            <p:cNvSpPr>
              <a:spLocks noChangeArrowheads="1"/>
            </p:cNvSpPr>
            <p:nvPr/>
          </p:nvSpPr>
          <p:spPr bwMode="auto">
            <a:xfrm>
              <a:off x="7886700" y="4722814"/>
              <a:ext cx="77788" cy="168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5</a:t>
              </a:r>
              <a:endParaRPr lang="en-AU" altLang="ko-KR" sz="2400">
                <a:solidFill>
                  <a:schemeClr val="bg1"/>
                </a:solidFill>
                <a:ea typeface="굴림" panose="020B0600000101010101" pitchFamily="34" charset="-127"/>
              </a:endParaRPr>
            </a:p>
          </p:txBody>
        </p:sp>
        <p:sp>
          <p:nvSpPr>
            <p:cNvPr id="371" name="Rectangle 364">
              <a:extLst>
                <a:ext uri="{FF2B5EF4-FFF2-40B4-BE49-F238E27FC236}">
                  <a16:creationId xmlns:a16="http://schemas.microsoft.com/office/drawing/2014/main" id="{57B2AD92-8C30-144D-82B5-669E9DCB62D0}"/>
                </a:ext>
              </a:extLst>
            </p:cNvPr>
            <p:cNvSpPr>
              <a:spLocks noChangeArrowheads="1"/>
            </p:cNvSpPr>
            <p:nvPr/>
          </p:nvSpPr>
          <p:spPr bwMode="auto">
            <a:xfrm>
              <a:off x="7805739" y="4330701"/>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10</a:t>
              </a:r>
              <a:endParaRPr lang="en-AU" altLang="ko-KR" sz="2400">
                <a:solidFill>
                  <a:schemeClr val="bg1"/>
                </a:solidFill>
                <a:ea typeface="굴림" panose="020B0600000101010101" pitchFamily="34" charset="-127"/>
              </a:endParaRPr>
            </a:p>
          </p:txBody>
        </p:sp>
        <p:sp>
          <p:nvSpPr>
            <p:cNvPr id="372" name="Rectangle 365">
              <a:extLst>
                <a:ext uri="{FF2B5EF4-FFF2-40B4-BE49-F238E27FC236}">
                  <a16:creationId xmlns:a16="http://schemas.microsoft.com/office/drawing/2014/main" id="{2266E992-BA2D-6041-BA83-7F1DFC5B8B7D}"/>
                </a:ext>
              </a:extLst>
            </p:cNvPr>
            <p:cNvSpPr>
              <a:spLocks noChangeArrowheads="1"/>
            </p:cNvSpPr>
            <p:nvPr/>
          </p:nvSpPr>
          <p:spPr bwMode="auto">
            <a:xfrm>
              <a:off x="7805739" y="3937001"/>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15</a:t>
              </a:r>
              <a:endParaRPr lang="en-AU" altLang="ko-KR" sz="2400">
                <a:solidFill>
                  <a:schemeClr val="bg1"/>
                </a:solidFill>
                <a:ea typeface="굴림" panose="020B0600000101010101" pitchFamily="34" charset="-127"/>
              </a:endParaRPr>
            </a:p>
          </p:txBody>
        </p:sp>
        <p:sp>
          <p:nvSpPr>
            <p:cNvPr id="373" name="Rectangle 366">
              <a:extLst>
                <a:ext uri="{FF2B5EF4-FFF2-40B4-BE49-F238E27FC236}">
                  <a16:creationId xmlns:a16="http://schemas.microsoft.com/office/drawing/2014/main" id="{F1B8125D-400F-7E49-8038-E76495B1A37D}"/>
                </a:ext>
              </a:extLst>
            </p:cNvPr>
            <p:cNvSpPr>
              <a:spLocks noChangeArrowheads="1"/>
            </p:cNvSpPr>
            <p:nvPr/>
          </p:nvSpPr>
          <p:spPr bwMode="auto">
            <a:xfrm>
              <a:off x="7805739" y="3544889"/>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20</a:t>
              </a:r>
              <a:endParaRPr lang="en-AU" altLang="ko-KR" sz="2400">
                <a:solidFill>
                  <a:schemeClr val="bg1"/>
                </a:solidFill>
                <a:ea typeface="굴림" panose="020B0600000101010101" pitchFamily="34" charset="-127"/>
              </a:endParaRPr>
            </a:p>
          </p:txBody>
        </p:sp>
        <p:sp>
          <p:nvSpPr>
            <p:cNvPr id="374" name="Rectangle 367">
              <a:extLst>
                <a:ext uri="{FF2B5EF4-FFF2-40B4-BE49-F238E27FC236}">
                  <a16:creationId xmlns:a16="http://schemas.microsoft.com/office/drawing/2014/main" id="{6540FD0D-3A25-3341-B04A-6ADF52F17472}"/>
                </a:ext>
              </a:extLst>
            </p:cNvPr>
            <p:cNvSpPr>
              <a:spLocks noChangeArrowheads="1"/>
            </p:cNvSpPr>
            <p:nvPr/>
          </p:nvSpPr>
          <p:spPr bwMode="auto">
            <a:xfrm>
              <a:off x="7805739" y="3151189"/>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25</a:t>
              </a:r>
              <a:endParaRPr lang="en-AU" altLang="ko-KR" sz="2400">
                <a:solidFill>
                  <a:schemeClr val="bg1"/>
                </a:solidFill>
                <a:ea typeface="굴림" panose="020B0600000101010101" pitchFamily="34" charset="-127"/>
              </a:endParaRPr>
            </a:p>
          </p:txBody>
        </p:sp>
        <p:sp>
          <p:nvSpPr>
            <p:cNvPr id="375" name="Line 368">
              <a:extLst>
                <a:ext uri="{FF2B5EF4-FFF2-40B4-BE49-F238E27FC236}">
                  <a16:creationId xmlns:a16="http://schemas.microsoft.com/office/drawing/2014/main" id="{9A425FFB-2C45-F94B-9E33-028CD1317695}"/>
                </a:ext>
              </a:extLst>
            </p:cNvPr>
            <p:cNvSpPr>
              <a:spLocks noChangeShapeType="1"/>
            </p:cNvSpPr>
            <p:nvPr/>
          </p:nvSpPr>
          <p:spPr bwMode="auto">
            <a:xfrm>
              <a:off x="8407401" y="3359150"/>
              <a:ext cx="277813" cy="1588"/>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76" name="Rectangle 369">
              <a:extLst>
                <a:ext uri="{FF2B5EF4-FFF2-40B4-BE49-F238E27FC236}">
                  <a16:creationId xmlns:a16="http://schemas.microsoft.com/office/drawing/2014/main" id="{0AD50590-8978-2640-A140-7DC9186E21E6}"/>
                </a:ext>
              </a:extLst>
            </p:cNvPr>
            <p:cNvSpPr>
              <a:spLocks noChangeArrowheads="1"/>
            </p:cNvSpPr>
            <p:nvPr/>
          </p:nvSpPr>
          <p:spPr bwMode="auto">
            <a:xfrm>
              <a:off x="8799513" y="3267076"/>
              <a:ext cx="6350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Treatment</a:t>
              </a:r>
              <a:endParaRPr lang="en-AU" altLang="ko-KR" sz="2400">
                <a:solidFill>
                  <a:schemeClr val="bg1"/>
                </a:solidFill>
                <a:ea typeface="굴림" panose="020B0600000101010101" pitchFamily="34" charset="-127"/>
              </a:endParaRPr>
            </a:p>
          </p:txBody>
        </p:sp>
        <p:sp>
          <p:nvSpPr>
            <p:cNvPr id="377" name="Line 370">
              <a:extLst>
                <a:ext uri="{FF2B5EF4-FFF2-40B4-BE49-F238E27FC236}">
                  <a16:creationId xmlns:a16="http://schemas.microsoft.com/office/drawing/2014/main" id="{C1EACB02-71DA-594D-883B-41A0C175CE34}"/>
                </a:ext>
              </a:extLst>
            </p:cNvPr>
            <p:cNvSpPr>
              <a:spLocks noChangeShapeType="1"/>
            </p:cNvSpPr>
            <p:nvPr/>
          </p:nvSpPr>
          <p:spPr bwMode="auto">
            <a:xfrm>
              <a:off x="8407401" y="3624264"/>
              <a:ext cx="277813"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78" name="Rectangle 371">
              <a:extLst>
                <a:ext uri="{FF2B5EF4-FFF2-40B4-BE49-F238E27FC236}">
                  <a16:creationId xmlns:a16="http://schemas.microsoft.com/office/drawing/2014/main" id="{D4E48349-AC93-CF46-9285-B35F254CD003}"/>
                </a:ext>
              </a:extLst>
            </p:cNvPr>
            <p:cNvSpPr>
              <a:spLocks noChangeArrowheads="1"/>
            </p:cNvSpPr>
            <p:nvPr/>
          </p:nvSpPr>
          <p:spPr bwMode="auto">
            <a:xfrm>
              <a:off x="8799513" y="3532189"/>
              <a:ext cx="450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Control</a:t>
              </a:r>
              <a:endParaRPr lang="en-AU" altLang="ko-KR" sz="2400">
                <a:solidFill>
                  <a:schemeClr val="bg1"/>
                </a:solidFill>
                <a:ea typeface="굴림" panose="020B0600000101010101" pitchFamily="34" charset="-127"/>
              </a:endParaRPr>
            </a:p>
          </p:txBody>
        </p:sp>
        <p:sp>
          <p:nvSpPr>
            <p:cNvPr id="379" name="Oval 372">
              <a:extLst>
                <a:ext uri="{FF2B5EF4-FFF2-40B4-BE49-F238E27FC236}">
                  <a16:creationId xmlns:a16="http://schemas.microsoft.com/office/drawing/2014/main" id="{F904AD16-796B-374D-BB1A-27DDED395434}"/>
                </a:ext>
              </a:extLst>
            </p:cNvPr>
            <p:cNvSpPr>
              <a:spLocks noChangeArrowheads="1"/>
            </p:cNvSpPr>
            <p:nvPr/>
          </p:nvSpPr>
          <p:spPr bwMode="auto">
            <a:xfrm>
              <a:off x="8504238" y="3582988"/>
              <a:ext cx="95250" cy="95250"/>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380" name="Oval 373">
              <a:extLst>
                <a:ext uri="{FF2B5EF4-FFF2-40B4-BE49-F238E27FC236}">
                  <a16:creationId xmlns:a16="http://schemas.microsoft.com/office/drawing/2014/main" id="{A1044E31-E222-8E4B-A625-61E2D195F54C}"/>
                </a:ext>
              </a:extLst>
            </p:cNvPr>
            <p:cNvSpPr>
              <a:spLocks noChangeArrowheads="1"/>
            </p:cNvSpPr>
            <p:nvPr/>
          </p:nvSpPr>
          <p:spPr bwMode="auto">
            <a:xfrm>
              <a:off x="8504238" y="3328988"/>
              <a:ext cx="95250"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381" name="Rectangle 374">
              <a:extLst>
                <a:ext uri="{FF2B5EF4-FFF2-40B4-BE49-F238E27FC236}">
                  <a16:creationId xmlns:a16="http://schemas.microsoft.com/office/drawing/2014/main" id="{3620BBF2-5F4D-0843-AFBF-4458D85123C1}"/>
                </a:ext>
              </a:extLst>
            </p:cNvPr>
            <p:cNvSpPr>
              <a:spLocks noChangeArrowheads="1"/>
            </p:cNvSpPr>
            <p:nvPr/>
          </p:nvSpPr>
          <p:spPr bwMode="auto">
            <a:xfrm>
              <a:off x="8383588" y="5313364"/>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6</a:t>
              </a:r>
              <a:endParaRPr lang="en-AU" altLang="ko-KR" sz="2400">
                <a:solidFill>
                  <a:schemeClr val="bg1"/>
                </a:solidFill>
                <a:ea typeface="굴림" panose="020B0600000101010101" pitchFamily="34" charset="-127"/>
              </a:endParaRPr>
            </a:p>
          </p:txBody>
        </p:sp>
        <p:sp>
          <p:nvSpPr>
            <p:cNvPr id="382" name="Rectangle 375">
              <a:extLst>
                <a:ext uri="{FF2B5EF4-FFF2-40B4-BE49-F238E27FC236}">
                  <a16:creationId xmlns:a16="http://schemas.microsoft.com/office/drawing/2014/main" id="{51512318-C7C9-3A47-8025-BF2082AFC527}"/>
                </a:ext>
              </a:extLst>
            </p:cNvPr>
            <p:cNvSpPr>
              <a:spLocks noChangeArrowheads="1"/>
            </p:cNvSpPr>
            <p:nvPr/>
          </p:nvSpPr>
          <p:spPr bwMode="auto">
            <a:xfrm>
              <a:off x="8626476" y="531336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12</a:t>
              </a:r>
              <a:endParaRPr lang="en-AU" altLang="ko-KR" sz="2400">
                <a:solidFill>
                  <a:schemeClr val="bg1"/>
                </a:solidFill>
                <a:ea typeface="굴림" panose="020B0600000101010101" pitchFamily="34" charset="-127"/>
              </a:endParaRPr>
            </a:p>
          </p:txBody>
        </p:sp>
        <p:sp>
          <p:nvSpPr>
            <p:cNvPr id="383" name="Rectangle 376">
              <a:extLst>
                <a:ext uri="{FF2B5EF4-FFF2-40B4-BE49-F238E27FC236}">
                  <a16:creationId xmlns:a16="http://schemas.microsoft.com/office/drawing/2014/main" id="{EB05081E-2D59-914D-B1F0-AA13AA8E2ED0}"/>
                </a:ext>
              </a:extLst>
            </p:cNvPr>
            <p:cNvSpPr>
              <a:spLocks noChangeArrowheads="1"/>
            </p:cNvSpPr>
            <p:nvPr/>
          </p:nvSpPr>
          <p:spPr bwMode="auto">
            <a:xfrm>
              <a:off x="8915401" y="531336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18</a:t>
              </a:r>
              <a:endParaRPr lang="en-AU" altLang="ko-KR" sz="2400">
                <a:solidFill>
                  <a:schemeClr val="bg1"/>
                </a:solidFill>
                <a:ea typeface="굴림" panose="020B0600000101010101" pitchFamily="34" charset="-127"/>
              </a:endParaRPr>
            </a:p>
          </p:txBody>
        </p:sp>
        <p:sp>
          <p:nvSpPr>
            <p:cNvPr id="384" name="Rectangle 377">
              <a:extLst>
                <a:ext uri="{FF2B5EF4-FFF2-40B4-BE49-F238E27FC236}">
                  <a16:creationId xmlns:a16="http://schemas.microsoft.com/office/drawing/2014/main" id="{2B4C34DB-C6D9-C246-BEE9-A39EDF75F8F7}"/>
                </a:ext>
              </a:extLst>
            </p:cNvPr>
            <p:cNvSpPr>
              <a:spLocks noChangeArrowheads="1"/>
            </p:cNvSpPr>
            <p:nvPr/>
          </p:nvSpPr>
          <p:spPr bwMode="auto">
            <a:xfrm>
              <a:off x="9217026" y="531336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24</a:t>
              </a:r>
              <a:endParaRPr lang="en-AU" altLang="ko-KR" sz="2400">
                <a:solidFill>
                  <a:schemeClr val="bg1"/>
                </a:solidFill>
                <a:ea typeface="굴림" panose="020B0600000101010101" pitchFamily="34" charset="-127"/>
              </a:endParaRPr>
            </a:p>
          </p:txBody>
        </p:sp>
        <p:sp>
          <p:nvSpPr>
            <p:cNvPr id="385" name="Rectangle 378">
              <a:extLst>
                <a:ext uri="{FF2B5EF4-FFF2-40B4-BE49-F238E27FC236}">
                  <a16:creationId xmlns:a16="http://schemas.microsoft.com/office/drawing/2014/main" id="{BD830A73-715D-9246-AE0E-4A44DC9D0235}"/>
                </a:ext>
              </a:extLst>
            </p:cNvPr>
            <p:cNvSpPr>
              <a:spLocks noChangeArrowheads="1"/>
            </p:cNvSpPr>
            <p:nvPr/>
          </p:nvSpPr>
          <p:spPr bwMode="auto">
            <a:xfrm>
              <a:off x="9517064" y="531336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30</a:t>
              </a:r>
              <a:endParaRPr lang="en-AU" altLang="ko-KR" sz="2400">
                <a:solidFill>
                  <a:schemeClr val="bg1"/>
                </a:solidFill>
                <a:ea typeface="굴림" panose="020B0600000101010101" pitchFamily="34" charset="-127"/>
              </a:endParaRPr>
            </a:p>
          </p:txBody>
        </p:sp>
        <p:sp>
          <p:nvSpPr>
            <p:cNvPr id="386" name="Rectangle 379">
              <a:extLst>
                <a:ext uri="{FF2B5EF4-FFF2-40B4-BE49-F238E27FC236}">
                  <a16:creationId xmlns:a16="http://schemas.microsoft.com/office/drawing/2014/main" id="{A09C3D5C-7697-1D45-9A54-84D40075F2FA}"/>
                </a:ext>
              </a:extLst>
            </p:cNvPr>
            <p:cNvSpPr>
              <a:spLocks noChangeArrowheads="1"/>
            </p:cNvSpPr>
            <p:nvPr/>
          </p:nvSpPr>
          <p:spPr bwMode="auto">
            <a:xfrm>
              <a:off x="9794876" y="531336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36</a:t>
              </a:r>
              <a:endParaRPr lang="en-AU" altLang="ko-KR" sz="2400">
                <a:solidFill>
                  <a:schemeClr val="bg1"/>
                </a:solidFill>
                <a:ea typeface="굴림" panose="020B0600000101010101" pitchFamily="34" charset="-127"/>
              </a:endParaRPr>
            </a:p>
          </p:txBody>
        </p:sp>
        <p:sp>
          <p:nvSpPr>
            <p:cNvPr id="387" name="Rectangle 380">
              <a:extLst>
                <a:ext uri="{FF2B5EF4-FFF2-40B4-BE49-F238E27FC236}">
                  <a16:creationId xmlns:a16="http://schemas.microsoft.com/office/drawing/2014/main" id="{7099D719-3C7B-5042-B1BB-3840BA5B2A26}"/>
                </a:ext>
              </a:extLst>
            </p:cNvPr>
            <p:cNvSpPr>
              <a:spLocks noChangeArrowheads="1"/>
            </p:cNvSpPr>
            <p:nvPr/>
          </p:nvSpPr>
          <p:spPr bwMode="auto">
            <a:xfrm>
              <a:off x="10083801" y="531336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42</a:t>
              </a:r>
              <a:endParaRPr lang="en-AU" altLang="ko-KR" sz="2400">
                <a:solidFill>
                  <a:schemeClr val="bg1"/>
                </a:solidFill>
                <a:ea typeface="굴림" panose="020B0600000101010101" pitchFamily="34" charset="-127"/>
              </a:endParaRPr>
            </a:p>
          </p:txBody>
        </p:sp>
        <p:sp>
          <p:nvSpPr>
            <p:cNvPr id="388" name="Rectangle 381">
              <a:extLst>
                <a:ext uri="{FF2B5EF4-FFF2-40B4-BE49-F238E27FC236}">
                  <a16:creationId xmlns:a16="http://schemas.microsoft.com/office/drawing/2014/main" id="{0BA6B096-C6BC-184E-8402-83AA68BAF5B4}"/>
                </a:ext>
              </a:extLst>
            </p:cNvPr>
            <p:cNvSpPr>
              <a:spLocks noChangeArrowheads="1"/>
            </p:cNvSpPr>
            <p:nvPr/>
          </p:nvSpPr>
          <p:spPr bwMode="auto">
            <a:xfrm>
              <a:off x="10361614" y="531336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AU" altLang="ko-KR" sz="1100">
                  <a:solidFill>
                    <a:schemeClr val="bg1"/>
                  </a:solidFill>
                  <a:latin typeface="Arial" panose="020B0604020202020204" pitchFamily="34" charset="0"/>
                  <a:ea typeface="굴림" panose="020B0600000101010101" pitchFamily="34" charset="-127"/>
                </a:rPr>
                <a:t>48</a:t>
              </a:r>
              <a:endParaRPr lang="en-AU" altLang="ko-KR" sz="2400">
                <a:solidFill>
                  <a:schemeClr val="bg1"/>
                </a:solidFill>
                <a:ea typeface="굴림" panose="020B0600000101010101" pitchFamily="34" charset="-127"/>
              </a:endParaRPr>
            </a:p>
          </p:txBody>
        </p:sp>
        <p:sp>
          <p:nvSpPr>
            <p:cNvPr id="389" name="Oval 382">
              <a:extLst>
                <a:ext uri="{FF2B5EF4-FFF2-40B4-BE49-F238E27FC236}">
                  <a16:creationId xmlns:a16="http://schemas.microsoft.com/office/drawing/2014/main" id="{C0441EEE-EB7F-F14C-A85D-3CF9FB190C84}"/>
                </a:ext>
              </a:extLst>
            </p:cNvPr>
            <p:cNvSpPr>
              <a:spLocks noChangeArrowheads="1"/>
            </p:cNvSpPr>
            <p:nvPr/>
          </p:nvSpPr>
          <p:spPr bwMode="auto">
            <a:xfrm>
              <a:off x="8099425" y="5167313"/>
              <a:ext cx="95250"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390" name="Oval 383">
              <a:extLst>
                <a:ext uri="{FF2B5EF4-FFF2-40B4-BE49-F238E27FC236}">
                  <a16:creationId xmlns:a16="http://schemas.microsoft.com/office/drawing/2014/main" id="{BC94AEDD-B81B-7145-BF89-6E39266C5E41}"/>
                </a:ext>
              </a:extLst>
            </p:cNvPr>
            <p:cNvSpPr>
              <a:spLocks noChangeArrowheads="1"/>
            </p:cNvSpPr>
            <p:nvPr/>
          </p:nvSpPr>
          <p:spPr bwMode="auto">
            <a:xfrm>
              <a:off x="8239126" y="5167313"/>
              <a:ext cx="93663"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391" name="Oval 384">
              <a:extLst>
                <a:ext uri="{FF2B5EF4-FFF2-40B4-BE49-F238E27FC236}">
                  <a16:creationId xmlns:a16="http://schemas.microsoft.com/office/drawing/2014/main" id="{778A78FA-29C4-E042-BE2B-5624E39F3634}"/>
                </a:ext>
              </a:extLst>
            </p:cNvPr>
            <p:cNvSpPr>
              <a:spLocks noChangeArrowheads="1"/>
            </p:cNvSpPr>
            <p:nvPr/>
          </p:nvSpPr>
          <p:spPr bwMode="auto">
            <a:xfrm>
              <a:off x="8123238" y="5167313"/>
              <a:ext cx="93662" cy="93662"/>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392" name="Oval 385">
              <a:extLst>
                <a:ext uri="{FF2B5EF4-FFF2-40B4-BE49-F238E27FC236}">
                  <a16:creationId xmlns:a16="http://schemas.microsoft.com/office/drawing/2014/main" id="{30AD72B8-FC51-F04B-80CB-B2ED49FF59B3}"/>
                </a:ext>
              </a:extLst>
            </p:cNvPr>
            <p:cNvSpPr>
              <a:spLocks noChangeArrowheads="1"/>
            </p:cNvSpPr>
            <p:nvPr/>
          </p:nvSpPr>
          <p:spPr bwMode="auto">
            <a:xfrm>
              <a:off x="8677275" y="5086351"/>
              <a:ext cx="95250" cy="93663"/>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393" name="Oval 386">
              <a:extLst>
                <a:ext uri="{FF2B5EF4-FFF2-40B4-BE49-F238E27FC236}">
                  <a16:creationId xmlns:a16="http://schemas.microsoft.com/office/drawing/2014/main" id="{53FAE0AC-2E29-1D47-9245-1CFD79E24F22}"/>
                </a:ext>
              </a:extLst>
            </p:cNvPr>
            <p:cNvSpPr>
              <a:spLocks noChangeArrowheads="1"/>
            </p:cNvSpPr>
            <p:nvPr/>
          </p:nvSpPr>
          <p:spPr bwMode="auto">
            <a:xfrm>
              <a:off x="8677275" y="5167313"/>
              <a:ext cx="95250"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394" name="Oval 387">
              <a:extLst>
                <a:ext uri="{FF2B5EF4-FFF2-40B4-BE49-F238E27FC236}">
                  <a16:creationId xmlns:a16="http://schemas.microsoft.com/office/drawing/2014/main" id="{95600D02-85B0-074B-A114-B9E62458BB60}"/>
                </a:ext>
              </a:extLst>
            </p:cNvPr>
            <p:cNvSpPr>
              <a:spLocks noChangeArrowheads="1"/>
            </p:cNvSpPr>
            <p:nvPr/>
          </p:nvSpPr>
          <p:spPr bwMode="auto">
            <a:xfrm>
              <a:off x="8261350" y="5167313"/>
              <a:ext cx="95250" cy="93662"/>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395" name="Oval 388">
              <a:extLst>
                <a:ext uri="{FF2B5EF4-FFF2-40B4-BE49-F238E27FC236}">
                  <a16:creationId xmlns:a16="http://schemas.microsoft.com/office/drawing/2014/main" id="{03EBE6C6-7C0E-8F48-8DF8-3FB3A7A43A1C}"/>
                </a:ext>
              </a:extLst>
            </p:cNvPr>
            <p:cNvSpPr>
              <a:spLocks noChangeArrowheads="1"/>
            </p:cNvSpPr>
            <p:nvPr/>
          </p:nvSpPr>
          <p:spPr bwMode="auto">
            <a:xfrm>
              <a:off x="8377238" y="5167313"/>
              <a:ext cx="93662"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396" name="Oval 389">
              <a:extLst>
                <a:ext uri="{FF2B5EF4-FFF2-40B4-BE49-F238E27FC236}">
                  <a16:creationId xmlns:a16="http://schemas.microsoft.com/office/drawing/2014/main" id="{AF42CB1F-0B89-8941-A067-AE2AB5F699CB}"/>
                </a:ext>
              </a:extLst>
            </p:cNvPr>
            <p:cNvSpPr>
              <a:spLocks noChangeArrowheads="1"/>
            </p:cNvSpPr>
            <p:nvPr/>
          </p:nvSpPr>
          <p:spPr bwMode="auto">
            <a:xfrm>
              <a:off x="8399463" y="5167313"/>
              <a:ext cx="95250" cy="93662"/>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397" name="Oval 390">
              <a:extLst>
                <a:ext uri="{FF2B5EF4-FFF2-40B4-BE49-F238E27FC236}">
                  <a16:creationId xmlns:a16="http://schemas.microsoft.com/office/drawing/2014/main" id="{BD0CC3A4-E033-7B43-859C-671ACB90C312}"/>
                </a:ext>
              </a:extLst>
            </p:cNvPr>
            <p:cNvSpPr>
              <a:spLocks noChangeArrowheads="1"/>
            </p:cNvSpPr>
            <p:nvPr/>
          </p:nvSpPr>
          <p:spPr bwMode="auto">
            <a:xfrm>
              <a:off x="8515350" y="5167313"/>
              <a:ext cx="95250"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398" name="Oval 391">
              <a:extLst>
                <a:ext uri="{FF2B5EF4-FFF2-40B4-BE49-F238E27FC236}">
                  <a16:creationId xmlns:a16="http://schemas.microsoft.com/office/drawing/2014/main" id="{A19CBE08-44D1-D345-A3A8-9667D5532031}"/>
                </a:ext>
              </a:extLst>
            </p:cNvPr>
            <p:cNvSpPr>
              <a:spLocks noChangeArrowheads="1"/>
            </p:cNvSpPr>
            <p:nvPr/>
          </p:nvSpPr>
          <p:spPr bwMode="auto">
            <a:xfrm>
              <a:off x="8550275" y="5167313"/>
              <a:ext cx="95250" cy="93662"/>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399" name="Oval 392">
              <a:extLst>
                <a:ext uri="{FF2B5EF4-FFF2-40B4-BE49-F238E27FC236}">
                  <a16:creationId xmlns:a16="http://schemas.microsoft.com/office/drawing/2014/main" id="{E8B13656-42C5-A944-9D08-60804020F4DA}"/>
                </a:ext>
              </a:extLst>
            </p:cNvPr>
            <p:cNvSpPr>
              <a:spLocks noChangeArrowheads="1"/>
            </p:cNvSpPr>
            <p:nvPr/>
          </p:nvSpPr>
          <p:spPr bwMode="auto">
            <a:xfrm>
              <a:off x="8828088" y="5086351"/>
              <a:ext cx="95250" cy="93663"/>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00" name="Oval 393">
              <a:extLst>
                <a:ext uri="{FF2B5EF4-FFF2-40B4-BE49-F238E27FC236}">
                  <a16:creationId xmlns:a16="http://schemas.microsoft.com/office/drawing/2014/main" id="{C0A79089-EB7B-FF4F-95C9-2914F48B7A65}"/>
                </a:ext>
              </a:extLst>
            </p:cNvPr>
            <p:cNvSpPr>
              <a:spLocks noChangeArrowheads="1"/>
            </p:cNvSpPr>
            <p:nvPr/>
          </p:nvSpPr>
          <p:spPr bwMode="auto">
            <a:xfrm>
              <a:off x="8943976" y="5086351"/>
              <a:ext cx="93663" cy="93663"/>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01" name="Oval 394">
              <a:extLst>
                <a:ext uri="{FF2B5EF4-FFF2-40B4-BE49-F238E27FC236}">
                  <a16:creationId xmlns:a16="http://schemas.microsoft.com/office/drawing/2014/main" id="{F8D27D1F-77E5-6C47-851B-8CDCB55DD4F7}"/>
                </a:ext>
              </a:extLst>
            </p:cNvPr>
            <p:cNvSpPr>
              <a:spLocks noChangeArrowheads="1"/>
            </p:cNvSpPr>
            <p:nvPr/>
          </p:nvSpPr>
          <p:spPr bwMode="auto">
            <a:xfrm>
              <a:off x="9094788" y="5086351"/>
              <a:ext cx="93662" cy="93663"/>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02" name="Oval 395">
              <a:extLst>
                <a:ext uri="{FF2B5EF4-FFF2-40B4-BE49-F238E27FC236}">
                  <a16:creationId xmlns:a16="http://schemas.microsoft.com/office/drawing/2014/main" id="{DCB41FDC-899F-E44C-BC26-71B04F962728}"/>
                </a:ext>
              </a:extLst>
            </p:cNvPr>
            <p:cNvSpPr>
              <a:spLocks noChangeArrowheads="1"/>
            </p:cNvSpPr>
            <p:nvPr/>
          </p:nvSpPr>
          <p:spPr bwMode="auto">
            <a:xfrm>
              <a:off x="9255125" y="5097463"/>
              <a:ext cx="95250"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03" name="Oval 396">
              <a:extLst>
                <a:ext uri="{FF2B5EF4-FFF2-40B4-BE49-F238E27FC236}">
                  <a16:creationId xmlns:a16="http://schemas.microsoft.com/office/drawing/2014/main" id="{26C895E6-62BC-D347-BBC3-71B6D68DA83A}"/>
                </a:ext>
              </a:extLst>
            </p:cNvPr>
            <p:cNvSpPr>
              <a:spLocks noChangeArrowheads="1"/>
            </p:cNvSpPr>
            <p:nvPr/>
          </p:nvSpPr>
          <p:spPr bwMode="auto">
            <a:xfrm>
              <a:off x="9394826" y="5097463"/>
              <a:ext cx="93663"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04" name="Oval 397">
              <a:extLst>
                <a:ext uri="{FF2B5EF4-FFF2-40B4-BE49-F238E27FC236}">
                  <a16:creationId xmlns:a16="http://schemas.microsoft.com/office/drawing/2014/main" id="{94D1ADD6-14B8-6B4B-823D-0C1B24051118}"/>
                </a:ext>
              </a:extLst>
            </p:cNvPr>
            <p:cNvSpPr>
              <a:spLocks noChangeArrowheads="1"/>
            </p:cNvSpPr>
            <p:nvPr/>
          </p:nvSpPr>
          <p:spPr bwMode="auto">
            <a:xfrm>
              <a:off x="9532938" y="5086351"/>
              <a:ext cx="95250" cy="93663"/>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05" name="Oval 398">
              <a:extLst>
                <a:ext uri="{FF2B5EF4-FFF2-40B4-BE49-F238E27FC236}">
                  <a16:creationId xmlns:a16="http://schemas.microsoft.com/office/drawing/2014/main" id="{8B0072E6-B1E8-9D41-9F80-B09230F28D0B}"/>
                </a:ext>
              </a:extLst>
            </p:cNvPr>
            <p:cNvSpPr>
              <a:spLocks noChangeArrowheads="1"/>
            </p:cNvSpPr>
            <p:nvPr/>
          </p:nvSpPr>
          <p:spPr bwMode="auto">
            <a:xfrm>
              <a:off x="9659938" y="5086351"/>
              <a:ext cx="95250" cy="93663"/>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06" name="Oval 399">
              <a:extLst>
                <a:ext uri="{FF2B5EF4-FFF2-40B4-BE49-F238E27FC236}">
                  <a16:creationId xmlns:a16="http://schemas.microsoft.com/office/drawing/2014/main" id="{6F4491D7-1F00-5C41-8E56-7BCB3D64E203}"/>
                </a:ext>
              </a:extLst>
            </p:cNvPr>
            <p:cNvSpPr>
              <a:spLocks noChangeArrowheads="1"/>
            </p:cNvSpPr>
            <p:nvPr/>
          </p:nvSpPr>
          <p:spPr bwMode="auto">
            <a:xfrm>
              <a:off x="9810750" y="5086351"/>
              <a:ext cx="95250" cy="93663"/>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07" name="Oval 400">
              <a:extLst>
                <a:ext uri="{FF2B5EF4-FFF2-40B4-BE49-F238E27FC236}">
                  <a16:creationId xmlns:a16="http://schemas.microsoft.com/office/drawing/2014/main" id="{30596475-D9EA-A04C-908F-EF047481DFBC}"/>
                </a:ext>
              </a:extLst>
            </p:cNvPr>
            <p:cNvSpPr>
              <a:spLocks noChangeArrowheads="1"/>
            </p:cNvSpPr>
            <p:nvPr/>
          </p:nvSpPr>
          <p:spPr bwMode="auto">
            <a:xfrm>
              <a:off x="9961563" y="5086351"/>
              <a:ext cx="93662" cy="93663"/>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08" name="Oval 401">
              <a:extLst>
                <a:ext uri="{FF2B5EF4-FFF2-40B4-BE49-F238E27FC236}">
                  <a16:creationId xmlns:a16="http://schemas.microsoft.com/office/drawing/2014/main" id="{C71A3E40-3610-374F-A535-7A4820026A58}"/>
                </a:ext>
              </a:extLst>
            </p:cNvPr>
            <p:cNvSpPr>
              <a:spLocks noChangeArrowheads="1"/>
            </p:cNvSpPr>
            <p:nvPr/>
          </p:nvSpPr>
          <p:spPr bwMode="auto">
            <a:xfrm>
              <a:off x="10110788" y="5167313"/>
              <a:ext cx="95250"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09" name="Oval 402">
              <a:extLst>
                <a:ext uri="{FF2B5EF4-FFF2-40B4-BE49-F238E27FC236}">
                  <a16:creationId xmlns:a16="http://schemas.microsoft.com/office/drawing/2014/main" id="{AF8793B2-1F33-EB43-A557-578F9A4BD520}"/>
                </a:ext>
              </a:extLst>
            </p:cNvPr>
            <p:cNvSpPr>
              <a:spLocks noChangeArrowheads="1"/>
            </p:cNvSpPr>
            <p:nvPr/>
          </p:nvSpPr>
          <p:spPr bwMode="auto">
            <a:xfrm>
              <a:off x="10250488" y="5167313"/>
              <a:ext cx="93662"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10" name="Oval 403">
              <a:extLst>
                <a:ext uri="{FF2B5EF4-FFF2-40B4-BE49-F238E27FC236}">
                  <a16:creationId xmlns:a16="http://schemas.microsoft.com/office/drawing/2014/main" id="{432523F3-F168-0546-8BE8-CA2ACEE9B184}"/>
                </a:ext>
              </a:extLst>
            </p:cNvPr>
            <p:cNvSpPr>
              <a:spLocks noChangeArrowheads="1"/>
            </p:cNvSpPr>
            <p:nvPr/>
          </p:nvSpPr>
          <p:spPr bwMode="auto">
            <a:xfrm>
              <a:off x="10388600" y="5097463"/>
              <a:ext cx="95250" cy="93662"/>
            </a:xfrm>
            <a:prstGeom prst="ellipse">
              <a:avLst/>
            </a:prstGeom>
            <a:solidFill>
              <a:schemeClr val="accent1"/>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11" name="Oval 404">
              <a:extLst>
                <a:ext uri="{FF2B5EF4-FFF2-40B4-BE49-F238E27FC236}">
                  <a16:creationId xmlns:a16="http://schemas.microsoft.com/office/drawing/2014/main" id="{A631B124-8D2C-1344-9730-17053B5AC045}"/>
                </a:ext>
              </a:extLst>
            </p:cNvPr>
            <p:cNvSpPr>
              <a:spLocks noChangeArrowheads="1"/>
            </p:cNvSpPr>
            <p:nvPr/>
          </p:nvSpPr>
          <p:spPr bwMode="auto">
            <a:xfrm>
              <a:off x="8816976" y="5167313"/>
              <a:ext cx="93663" cy="93662"/>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12" name="Oval 405">
              <a:extLst>
                <a:ext uri="{FF2B5EF4-FFF2-40B4-BE49-F238E27FC236}">
                  <a16:creationId xmlns:a16="http://schemas.microsoft.com/office/drawing/2014/main" id="{E1FF8289-058A-9A4C-8502-79842BC07A35}"/>
                </a:ext>
              </a:extLst>
            </p:cNvPr>
            <p:cNvSpPr>
              <a:spLocks noChangeArrowheads="1"/>
            </p:cNvSpPr>
            <p:nvPr/>
          </p:nvSpPr>
          <p:spPr bwMode="auto">
            <a:xfrm>
              <a:off x="8978901" y="5086351"/>
              <a:ext cx="93663" cy="93663"/>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13" name="Oval 406">
              <a:extLst>
                <a:ext uri="{FF2B5EF4-FFF2-40B4-BE49-F238E27FC236}">
                  <a16:creationId xmlns:a16="http://schemas.microsoft.com/office/drawing/2014/main" id="{B241D963-2001-D441-8BFF-860ED14859F9}"/>
                </a:ext>
              </a:extLst>
            </p:cNvPr>
            <p:cNvSpPr>
              <a:spLocks noChangeArrowheads="1"/>
            </p:cNvSpPr>
            <p:nvPr/>
          </p:nvSpPr>
          <p:spPr bwMode="auto">
            <a:xfrm>
              <a:off x="9117013" y="5097463"/>
              <a:ext cx="95250" cy="93662"/>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14" name="Oval 407">
              <a:extLst>
                <a:ext uri="{FF2B5EF4-FFF2-40B4-BE49-F238E27FC236}">
                  <a16:creationId xmlns:a16="http://schemas.microsoft.com/office/drawing/2014/main" id="{371D53A8-B25A-A347-8507-E170FB59601E}"/>
                </a:ext>
              </a:extLst>
            </p:cNvPr>
            <p:cNvSpPr>
              <a:spLocks noChangeArrowheads="1"/>
            </p:cNvSpPr>
            <p:nvPr/>
          </p:nvSpPr>
          <p:spPr bwMode="auto">
            <a:xfrm>
              <a:off x="9244013" y="5167313"/>
              <a:ext cx="95250" cy="93662"/>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15" name="Oval 408">
              <a:extLst>
                <a:ext uri="{FF2B5EF4-FFF2-40B4-BE49-F238E27FC236}">
                  <a16:creationId xmlns:a16="http://schemas.microsoft.com/office/drawing/2014/main" id="{0645C67C-8C38-094F-9206-722E2DDAE645}"/>
                </a:ext>
              </a:extLst>
            </p:cNvPr>
            <p:cNvSpPr>
              <a:spLocks noChangeArrowheads="1"/>
            </p:cNvSpPr>
            <p:nvPr/>
          </p:nvSpPr>
          <p:spPr bwMode="auto">
            <a:xfrm>
              <a:off x="9394826" y="5167313"/>
              <a:ext cx="93663" cy="93662"/>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16" name="Oval 409">
              <a:extLst>
                <a:ext uri="{FF2B5EF4-FFF2-40B4-BE49-F238E27FC236}">
                  <a16:creationId xmlns:a16="http://schemas.microsoft.com/office/drawing/2014/main" id="{C7A65031-CA2F-9841-B140-24AF3B5C9680}"/>
                </a:ext>
              </a:extLst>
            </p:cNvPr>
            <p:cNvSpPr>
              <a:spLocks noChangeArrowheads="1"/>
            </p:cNvSpPr>
            <p:nvPr/>
          </p:nvSpPr>
          <p:spPr bwMode="auto">
            <a:xfrm>
              <a:off x="9545638" y="5016501"/>
              <a:ext cx="93662" cy="93663"/>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17" name="Oval 410">
              <a:extLst>
                <a:ext uri="{FF2B5EF4-FFF2-40B4-BE49-F238E27FC236}">
                  <a16:creationId xmlns:a16="http://schemas.microsoft.com/office/drawing/2014/main" id="{65D396D7-5941-B84C-85A7-D6D42A1CC616}"/>
                </a:ext>
              </a:extLst>
            </p:cNvPr>
            <p:cNvSpPr>
              <a:spLocks noChangeArrowheads="1"/>
            </p:cNvSpPr>
            <p:nvPr/>
          </p:nvSpPr>
          <p:spPr bwMode="auto">
            <a:xfrm>
              <a:off x="9683750" y="5086351"/>
              <a:ext cx="95250" cy="93663"/>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18" name="Oval 411">
              <a:extLst>
                <a:ext uri="{FF2B5EF4-FFF2-40B4-BE49-F238E27FC236}">
                  <a16:creationId xmlns:a16="http://schemas.microsoft.com/office/drawing/2014/main" id="{713170BA-3B3B-E346-AEE1-9E240121AE29}"/>
                </a:ext>
              </a:extLst>
            </p:cNvPr>
            <p:cNvSpPr>
              <a:spLocks noChangeArrowheads="1"/>
            </p:cNvSpPr>
            <p:nvPr/>
          </p:nvSpPr>
          <p:spPr bwMode="auto">
            <a:xfrm>
              <a:off x="9834563" y="5086351"/>
              <a:ext cx="93662" cy="93663"/>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19" name="Oval 412">
              <a:extLst>
                <a:ext uri="{FF2B5EF4-FFF2-40B4-BE49-F238E27FC236}">
                  <a16:creationId xmlns:a16="http://schemas.microsoft.com/office/drawing/2014/main" id="{34AB10BB-697D-9D48-9D6E-2B18776107CA}"/>
                </a:ext>
              </a:extLst>
            </p:cNvPr>
            <p:cNvSpPr>
              <a:spLocks noChangeArrowheads="1"/>
            </p:cNvSpPr>
            <p:nvPr/>
          </p:nvSpPr>
          <p:spPr bwMode="auto">
            <a:xfrm>
              <a:off x="9972675" y="5005388"/>
              <a:ext cx="95250" cy="93662"/>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20" name="Oval 413">
              <a:extLst>
                <a:ext uri="{FF2B5EF4-FFF2-40B4-BE49-F238E27FC236}">
                  <a16:creationId xmlns:a16="http://schemas.microsoft.com/office/drawing/2014/main" id="{7C9D0AE6-8967-5243-A68D-C2BB471CCF61}"/>
                </a:ext>
              </a:extLst>
            </p:cNvPr>
            <p:cNvSpPr>
              <a:spLocks noChangeArrowheads="1"/>
            </p:cNvSpPr>
            <p:nvPr/>
          </p:nvSpPr>
          <p:spPr bwMode="auto">
            <a:xfrm>
              <a:off x="10110788" y="5086351"/>
              <a:ext cx="95250" cy="93663"/>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21" name="Oval 414">
              <a:extLst>
                <a:ext uri="{FF2B5EF4-FFF2-40B4-BE49-F238E27FC236}">
                  <a16:creationId xmlns:a16="http://schemas.microsoft.com/office/drawing/2014/main" id="{F5752BFD-9FB1-4745-B2DD-E9F054EEE15A}"/>
                </a:ext>
              </a:extLst>
            </p:cNvPr>
            <p:cNvSpPr>
              <a:spLocks noChangeArrowheads="1"/>
            </p:cNvSpPr>
            <p:nvPr/>
          </p:nvSpPr>
          <p:spPr bwMode="auto">
            <a:xfrm>
              <a:off x="10250488" y="5016501"/>
              <a:ext cx="93662" cy="93663"/>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22" name="Oval 415">
              <a:extLst>
                <a:ext uri="{FF2B5EF4-FFF2-40B4-BE49-F238E27FC236}">
                  <a16:creationId xmlns:a16="http://schemas.microsoft.com/office/drawing/2014/main" id="{BE9797C7-F6FB-9146-BF67-ADDB51149709}"/>
                </a:ext>
              </a:extLst>
            </p:cNvPr>
            <p:cNvSpPr>
              <a:spLocks noChangeArrowheads="1"/>
            </p:cNvSpPr>
            <p:nvPr/>
          </p:nvSpPr>
          <p:spPr bwMode="auto">
            <a:xfrm>
              <a:off x="10401301" y="5005388"/>
              <a:ext cx="93663" cy="93662"/>
            </a:xfrm>
            <a:prstGeom prst="ellipse">
              <a:avLst/>
            </a:prstGeom>
            <a:solidFill>
              <a:srgbClr val="BFCBE2"/>
            </a:solidFill>
            <a:ln w="11113">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423" name="Line 416">
              <a:extLst>
                <a:ext uri="{FF2B5EF4-FFF2-40B4-BE49-F238E27FC236}">
                  <a16:creationId xmlns:a16="http://schemas.microsoft.com/office/drawing/2014/main" id="{AF5702EE-8DB0-8D4A-AD45-B97E97A19FFE}"/>
                </a:ext>
              </a:extLst>
            </p:cNvPr>
            <p:cNvSpPr>
              <a:spLocks noChangeShapeType="1"/>
            </p:cNvSpPr>
            <p:nvPr/>
          </p:nvSpPr>
          <p:spPr bwMode="auto">
            <a:xfrm>
              <a:off x="10153651" y="5195889"/>
              <a:ext cx="149225" cy="1587"/>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24" name="Text Box 417">
              <a:extLst>
                <a:ext uri="{FF2B5EF4-FFF2-40B4-BE49-F238E27FC236}">
                  <a16:creationId xmlns:a16="http://schemas.microsoft.com/office/drawing/2014/main" id="{E8A9B99C-5E89-6242-B79E-10D4BB6C674F}"/>
                </a:ext>
              </a:extLst>
            </p:cNvPr>
            <p:cNvSpPr txBox="1">
              <a:spLocks noChangeArrowheads="1"/>
            </p:cNvSpPr>
            <p:nvPr/>
          </p:nvSpPr>
          <p:spPr bwMode="auto">
            <a:xfrm rot="16200000">
              <a:off x="598040" y="3882513"/>
              <a:ext cx="2226573"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r>
                <a:rPr lang="sv-SE" altLang="ko-KR" sz="1600" dirty="0">
                  <a:solidFill>
                    <a:schemeClr val="bg1"/>
                  </a:solidFill>
                  <a:latin typeface="Helvetica" pitchFamily="2" charset="0"/>
                  <a:ea typeface="굴림" panose="020B0600000101010101" pitchFamily="34" charset="-127"/>
                </a:rPr>
                <a:t>LOCS II Score ≥ 2 (%)</a:t>
              </a:r>
            </a:p>
          </p:txBody>
        </p:sp>
        <p:sp>
          <p:nvSpPr>
            <p:cNvPr id="425" name="Text Box 418">
              <a:extLst>
                <a:ext uri="{FF2B5EF4-FFF2-40B4-BE49-F238E27FC236}">
                  <a16:creationId xmlns:a16="http://schemas.microsoft.com/office/drawing/2014/main" id="{7E5E1A66-5107-FE44-A09D-2E44A20F5537}"/>
                </a:ext>
              </a:extLst>
            </p:cNvPr>
            <p:cNvSpPr txBox="1">
              <a:spLocks noChangeArrowheads="1"/>
            </p:cNvSpPr>
            <p:nvPr/>
          </p:nvSpPr>
          <p:spPr bwMode="auto">
            <a:xfrm rot="16200000">
              <a:off x="1805358" y="5538792"/>
              <a:ext cx="870432" cy="31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lnSpc>
                  <a:spcPct val="110000"/>
                </a:lnSpc>
              </a:pPr>
              <a:r>
                <a:rPr lang="sv-SE" altLang="ko-KR" sz="1400" dirty="0" err="1">
                  <a:solidFill>
                    <a:schemeClr val="bg1"/>
                  </a:solidFill>
                  <a:latin typeface="Helvetica" pitchFamily="2" charset="0"/>
                  <a:ea typeface="굴림" panose="020B0600000101010101" pitchFamily="34" charset="-127"/>
                </a:rPr>
                <a:t>Baseline</a:t>
              </a:r>
              <a:endParaRPr lang="sv-SE" altLang="ko-KR" sz="1400" dirty="0">
                <a:solidFill>
                  <a:schemeClr val="bg1"/>
                </a:solidFill>
                <a:latin typeface="Helvetica" pitchFamily="2" charset="0"/>
                <a:ea typeface="굴림" panose="020B0600000101010101" pitchFamily="34" charset="-127"/>
              </a:endParaRPr>
            </a:p>
          </p:txBody>
        </p:sp>
        <p:sp>
          <p:nvSpPr>
            <p:cNvPr id="426" name="Text Box 419">
              <a:extLst>
                <a:ext uri="{FF2B5EF4-FFF2-40B4-BE49-F238E27FC236}">
                  <a16:creationId xmlns:a16="http://schemas.microsoft.com/office/drawing/2014/main" id="{940A918A-E1E4-BD4C-8C00-D251C6FE3044}"/>
                </a:ext>
              </a:extLst>
            </p:cNvPr>
            <p:cNvSpPr txBox="1">
              <a:spLocks noChangeArrowheads="1"/>
            </p:cNvSpPr>
            <p:nvPr/>
          </p:nvSpPr>
          <p:spPr bwMode="auto">
            <a:xfrm>
              <a:off x="2531942" y="5539348"/>
              <a:ext cx="1938032"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spcBef>
                  <a:spcPct val="15000"/>
                </a:spcBef>
                <a:spcAft>
                  <a:spcPct val="20000"/>
                </a:spcAft>
              </a:pPr>
              <a:r>
                <a:rPr lang="sv-SE" altLang="ko-KR" sz="1600" dirty="0" err="1">
                  <a:solidFill>
                    <a:schemeClr val="bg1"/>
                  </a:solidFill>
                  <a:latin typeface="Helvetica" pitchFamily="2" charset="0"/>
                  <a:ea typeface="굴림" panose="020B0600000101010101" pitchFamily="34" charset="-127"/>
                </a:rPr>
                <a:t>Follow-up</a:t>
              </a:r>
              <a:r>
                <a:rPr lang="sv-SE" altLang="ko-KR" sz="1600" dirty="0">
                  <a:solidFill>
                    <a:schemeClr val="bg1"/>
                  </a:solidFill>
                  <a:latin typeface="Helvetica" pitchFamily="2" charset="0"/>
                  <a:ea typeface="굴림" panose="020B0600000101010101" pitchFamily="34" charset="-127"/>
                </a:rPr>
                <a:t> (</a:t>
              </a:r>
              <a:r>
                <a:rPr lang="sv-SE" altLang="ko-KR" sz="1600" dirty="0" err="1">
                  <a:solidFill>
                    <a:schemeClr val="bg1"/>
                  </a:solidFill>
                  <a:latin typeface="Helvetica" pitchFamily="2" charset="0"/>
                  <a:ea typeface="굴림" panose="020B0600000101010101" pitchFamily="34" charset="-127"/>
                </a:rPr>
                <a:t>months</a:t>
              </a:r>
              <a:r>
                <a:rPr lang="sv-SE" altLang="ko-KR" sz="1600" dirty="0">
                  <a:solidFill>
                    <a:schemeClr val="bg1"/>
                  </a:solidFill>
                  <a:latin typeface="Helvetica" pitchFamily="2" charset="0"/>
                  <a:ea typeface="굴림" panose="020B0600000101010101" pitchFamily="34" charset="-127"/>
                </a:rPr>
                <a:t>)</a:t>
              </a:r>
            </a:p>
          </p:txBody>
        </p:sp>
        <p:sp>
          <p:nvSpPr>
            <p:cNvPr id="427" name="Text Box 420">
              <a:extLst>
                <a:ext uri="{FF2B5EF4-FFF2-40B4-BE49-F238E27FC236}">
                  <a16:creationId xmlns:a16="http://schemas.microsoft.com/office/drawing/2014/main" id="{BE90E779-A55B-A540-B0E2-D7634549D77C}"/>
                </a:ext>
              </a:extLst>
            </p:cNvPr>
            <p:cNvSpPr txBox="1">
              <a:spLocks noChangeArrowheads="1"/>
            </p:cNvSpPr>
            <p:nvPr/>
          </p:nvSpPr>
          <p:spPr bwMode="auto">
            <a:xfrm rot="16200000">
              <a:off x="4759878" y="5520777"/>
              <a:ext cx="870432" cy="31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lnSpc>
                  <a:spcPct val="110000"/>
                </a:lnSpc>
              </a:pPr>
              <a:r>
                <a:rPr lang="sv-SE" altLang="ko-KR" sz="1400">
                  <a:solidFill>
                    <a:schemeClr val="bg1"/>
                  </a:solidFill>
                  <a:latin typeface="Helvetica" pitchFamily="2" charset="0"/>
                  <a:ea typeface="굴림" panose="020B0600000101010101" pitchFamily="34" charset="-127"/>
                </a:rPr>
                <a:t>Baseline</a:t>
              </a:r>
            </a:p>
          </p:txBody>
        </p:sp>
        <p:sp>
          <p:nvSpPr>
            <p:cNvPr id="428" name="Text Box 421">
              <a:extLst>
                <a:ext uri="{FF2B5EF4-FFF2-40B4-BE49-F238E27FC236}">
                  <a16:creationId xmlns:a16="http://schemas.microsoft.com/office/drawing/2014/main" id="{F6ED3100-AB7E-C042-B01E-785703AB60E0}"/>
                </a:ext>
              </a:extLst>
            </p:cNvPr>
            <p:cNvSpPr txBox="1">
              <a:spLocks noChangeArrowheads="1"/>
            </p:cNvSpPr>
            <p:nvPr/>
          </p:nvSpPr>
          <p:spPr bwMode="auto">
            <a:xfrm rot="16200000">
              <a:off x="7706278" y="5520777"/>
              <a:ext cx="870432" cy="31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lnSpc>
                  <a:spcPct val="110000"/>
                </a:lnSpc>
              </a:pPr>
              <a:r>
                <a:rPr lang="sv-SE" altLang="ko-KR" sz="1400">
                  <a:solidFill>
                    <a:schemeClr val="bg1"/>
                  </a:solidFill>
                  <a:latin typeface="Helvetica" pitchFamily="2" charset="0"/>
                  <a:ea typeface="굴림" panose="020B0600000101010101" pitchFamily="34" charset="-127"/>
                </a:rPr>
                <a:t>Baseline</a:t>
              </a:r>
            </a:p>
          </p:txBody>
        </p:sp>
        <p:sp>
          <p:nvSpPr>
            <p:cNvPr id="429" name="Text Box 422">
              <a:extLst>
                <a:ext uri="{FF2B5EF4-FFF2-40B4-BE49-F238E27FC236}">
                  <a16:creationId xmlns:a16="http://schemas.microsoft.com/office/drawing/2014/main" id="{EBD78226-EA5E-1541-99DE-49ECA793431A}"/>
                </a:ext>
              </a:extLst>
            </p:cNvPr>
            <p:cNvSpPr txBox="1">
              <a:spLocks noChangeArrowheads="1"/>
            </p:cNvSpPr>
            <p:nvPr/>
          </p:nvSpPr>
          <p:spPr bwMode="auto">
            <a:xfrm>
              <a:off x="5489575" y="5521326"/>
              <a:ext cx="1938032"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spcBef>
                  <a:spcPct val="15000"/>
                </a:spcBef>
                <a:spcAft>
                  <a:spcPct val="20000"/>
                </a:spcAft>
              </a:pPr>
              <a:r>
                <a:rPr lang="sv-SE" altLang="ko-KR" sz="1600">
                  <a:solidFill>
                    <a:schemeClr val="bg1"/>
                  </a:solidFill>
                  <a:latin typeface="Helvetica" pitchFamily="2" charset="0"/>
                  <a:ea typeface="굴림" panose="020B0600000101010101" pitchFamily="34" charset="-127"/>
                </a:rPr>
                <a:t>Follow-up (months)</a:t>
              </a:r>
            </a:p>
          </p:txBody>
        </p:sp>
        <p:sp>
          <p:nvSpPr>
            <p:cNvPr id="430" name="Text Box 423">
              <a:extLst>
                <a:ext uri="{FF2B5EF4-FFF2-40B4-BE49-F238E27FC236}">
                  <a16:creationId xmlns:a16="http://schemas.microsoft.com/office/drawing/2014/main" id="{6E52D1F8-B820-C94D-BA10-83763ADC29B2}"/>
                </a:ext>
              </a:extLst>
            </p:cNvPr>
            <p:cNvSpPr txBox="1">
              <a:spLocks noChangeArrowheads="1"/>
            </p:cNvSpPr>
            <p:nvPr/>
          </p:nvSpPr>
          <p:spPr bwMode="auto">
            <a:xfrm>
              <a:off x="8418513" y="5521326"/>
              <a:ext cx="1938032"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spcBef>
                  <a:spcPct val="15000"/>
                </a:spcBef>
                <a:spcAft>
                  <a:spcPct val="20000"/>
                </a:spcAft>
              </a:pPr>
              <a:r>
                <a:rPr lang="sv-SE" altLang="ko-KR" sz="1600">
                  <a:solidFill>
                    <a:schemeClr val="bg1"/>
                  </a:solidFill>
                  <a:latin typeface="Helvetica" pitchFamily="2" charset="0"/>
                  <a:ea typeface="굴림" panose="020B0600000101010101" pitchFamily="34" charset="-127"/>
                </a:rPr>
                <a:t>Follow-up (months)</a:t>
              </a:r>
            </a:p>
          </p:txBody>
        </p:sp>
        <p:sp>
          <p:nvSpPr>
            <p:cNvPr id="431" name="Text Box 424">
              <a:extLst>
                <a:ext uri="{FF2B5EF4-FFF2-40B4-BE49-F238E27FC236}">
                  <a16:creationId xmlns:a16="http://schemas.microsoft.com/office/drawing/2014/main" id="{9550BEB5-E2BF-FA48-B160-244B143D3495}"/>
                </a:ext>
              </a:extLst>
            </p:cNvPr>
            <p:cNvSpPr txBox="1">
              <a:spLocks noChangeArrowheads="1"/>
            </p:cNvSpPr>
            <p:nvPr/>
          </p:nvSpPr>
          <p:spPr bwMode="auto">
            <a:xfrm>
              <a:off x="2922589" y="2417763"/>
              <a:ext cx="1245535"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sv-SE" altLang="ko-KR" sz="2400">
                  <a:solidFill>
                    <a:schemeClr val="bg1"/>
                  </a:solidFill>
                  <a:latin typeface="Helvetica" pitchFamily="2" charset="0"/>
                  <a:ea typeface="굴림" panose="020B0600000101010101" pitchFamily="34" charset="-127"/>
                </a:rPr>
                <a:t>Nuclear</a:t>
              </a:r>
            </a:p>
          </p:txBody>
        </p:sp>
        <p:sp>
          <p:nvSpPr>
            <p:cNvPr id="432" name="Text Box 425">
              <a:extLst>
                <a:ext uri="{FF2B5EF4-FFF2-40B4-BE49-F238E27FC236}">
                  <a16:creationId xmlns:a16="http://schemas.microsoft.com/office/drawing/2014/main" id="{EC52A428-A811-9648-90C2-5910DF24E562}"/>
                </a:ext>
              </a:extLst>
            </p:cNvPr>
            <p:cNvSpPr txBox="1">
              <a:spLocks noChangeArrowheads="1"/>
            </p:cNvSpPr>
            <p:nvPr/>
          </p:nvSpPr>
          <p:spPr bwMode="auto">
            <a:xfrm>
              <a:off x="5799139" y="2417763"/>
              <a:ext cx="1227901"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sv-SE" altLang="ko-KR" sz="2400">
                  <a:solidFill>
                    <a:schemeClr val="bg1"/>
                  </a:solidFill>
                  <a:latin typeface="Helvetica" pitchFamily="2" charset="0"/>
                  <a:ea typeface="굴림" panose="020B0600000101010101" pitchFamily="34" charset="-127"/>
                </a:rPr>
                <a:t>Cortical</a:t>
              </a:r>
            </a:p>
          </p:txBody>
        </p:sp>
        <p:sp>
          <p:nvSpPr>
            <p:cNvPr id="433" name="Text Box 426">
              <a:extLst>
                <a:ext uri="{FF2B5EF4-FFF2-40B4-BE49-F238E27FC236}">
                  <a16:creationId xmlns:a16="http://schemas.microsoft.com/office/drawing/2014/main" id="{4FE3B606-F5AC-074D-919B-A0E4708E1663}"/>
                </a:ext>
              </a:extLst>
            </p:cNvPr>
            <p:cNvSpPr txBox="1">
              <a:spLocks noChangeArrowheads="1"/>
            </p:cNvSpPr>
            <p:nvPr/>
          </p:nvSpPr>
          <p:spPr bwMode="auto">
            <a:xfrm>
              <a:off x="7672388" y="2417763"/>
              <a:ext cx="2973572"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sv-SE" altLang="ko-KR" sz="2400" dirty="0" err="1">
                  <a:solidFill>
                    <a:schemeClr val="bg1"/>
                  </a:solidFill>
                  <a:latin typeface="Helvetica" pitchFamily="2" charset="0"/>
                  <a:ea typeface="굴림" panose="020B0600000101010101" pitchFamily="34" charset="-127"/>
                </a:rPr>
                <a:t>Posterior</a:t>
              </a:r>
              <a:r>
                <a:rPr lang="sv-SE" altLang="ko-KR" sz="2400" dirty="0">
                  <a:solidFill>
                    <a:schemeClr val="bg1"/>
                  </a:solidFill>
                  <a:latin typeface="Helvetica" pitchFamily="2" charset="0"/>
                  <a:ea typeface="굴림" panose="020B0600000101010101" pitchFamily="34" charset="-127"/>
                </a:rPr>
                <a:t> </a:t>
              </a:r>
              <a:r>
                <a:rPr lang="sv-SE" altLang="ko-KR" sz="2400" dirty="0" err="1">
                  <a:solidFill>
                    <a:schemeClr val="bg1"/>
                  </a:solidFill>
                  <a:latin typeface="Helvetica" pitchFamily="2" charset="0"/>
                  <a:ea typeface="굴림" panose="020B0600000101010101" pitchFamily="34" charset="-127"/>
                </a:rPr>
                <a:t>subcortical</a:t>
              </a:r>
              <a:endParaRPr lang="sv-SE" altLang="ko-KR" sz="2400" dirty="0">
                <a:solidFill>
                  <a:schemeClr val="bg1"/>
                </a:solidFill>
                <a:latin typeface="Helvetica" pitchFamily="2" charset="0"/>
                <a:ea typeface="굴림" panose="020B0600000101010101" pitchFamily="34" charset="-127"/>
              </a:endParaRPr>
            </a:p>
          </p:txBody>
        </p:sp>
        <p:sp>
          <p:nvSpPr>
            <p:cNvPr id="434" name="Text Box 430">
              <a:extLst>
                <a:ext uri="{FF2B5EF4-FFF2-40B4-BE49-F238E27FC236}">
                  <a16:creationId xmlns:a16="http://schemas.microsoft.com/office/drawing/2014/main" id="{38D3628E-0702-FD42-9B72-ED596484E89D}"/>
                </a:ext>
              </a:extLst>
            </p:cNvPr>
            <p:cNvSpPr txBox="1">
              <a:spLocks noChangeArrowheads="1"/>
            </p:cNvSpPr>
            <p:nvPr/>
          </p:nvSpPr>
          <p:spPr bwMode="auto">
            <a:xfrm>
              <a:off x="2514600" y="6172200"/>
              <a:ext cx="3581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spcBef>
                  <a:spcPct val="50000"/>
                </a:spcBef>
              </a:pPr>
              <a:r>
                <a:rPr lang="en-US" altLang="ko-KR" sz="1200" b="1">
                  <a:solidFill>
                    <a:schemeClr val="bg1"/>
                  </a:solidFill>
                  <a:latin typeface="Arial" panose="020B0604020202020204" pitchFamily="34" charset="0"/>
                  <a:ea typeface="굴림" panose="020B0600000101010101" pitchFamily="34" charset="-127"/>
                  <a:cs typeface="Arial" panose="020B0604020202020204" pitchFamily="34" charset="0"/>
                </a:rPr>
                <a:t>LOCS, Lens Opacities Classification System</a:t>
              </a:r>
              <a:endParaRPr lang="en-GB" altLang="ko-KR" sz="1200" b="1">
                <a:solidFill>
                  <a:schemeClr val="bg1"/>
                </a:solidFill>
                <a:latin typeface="Arial" panose="020B0604020202020204" pitchFamily="34" charset="0"/>
                <a:ea typeface="굴림" panose="020B0600000101010101" pitchFamily="34" charset="-127"/>
                <a:cs typeface="Arial" panose="020B0604020202020204" pitchFamily="34" charset="0"/>
              </a:endParaRPr>
            </a:p>
          </p:txBody>
        </p:sp>
      </p:grpSp>
      <p:sp>
        <p:nvSpPr>
          <p:cNvPr id="435" name="Title 3">
            <a:extLst>
              <a:ext uri="{FF2B5EF4-FFF2-40B4-BE49-F238E27FC236}">
                <a16:creationId xmlns:a16="http://schemas.microsoft.com/office/drawing/2014/main" id="{05FBA4B1-8A0D-624E-95D0-A9B48523B50E}"/>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EMGT: </a:t>
            </a:r>
          </a:p>
          <a:p>
            <a:r>
              <a:rPr lang="en-US" altLang="ko-KR" sz="2000" b="1" dirty="0">
                <a:latin typeface="Arial" panose="020B0604020202020204" pitchFamily="34" charset="0"/>
                <a:ea typeface="굴림" panose="020B0600000101010101" pitchFamily="34" charset="-127"/>
                <a:cs typeface="Arial" panose="020B0604020202020204" pitchFamily="34" charset="0"/>
              </a:rPr>
              <a:t>LOCS II scores</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5117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27149" y="788947"/>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90" name="Text Box 57">
            <a:extLst>
              <a:ext uri="{FF2B5EF4-FFF2-40B4-BE49-F238E27FC236}">
                <a16:creationId xmlns:a16="http://schemas.microsoft.com/office/drawing/2014/main" id="{AF6FCA5D-95F4-1440-9E15-7B76F3403DF7}"/>
              </a:ext>
            </a:extLst>
          </p:cNvPr>
          <p:cNvSpPr txBox="1">
            <a:spLocks noChangeArrowheads="1"/>
          </p:cNvSpPr>
          <p:nvPr/>
        </p:nvSpPr>
        <p:spPr bwMode="auto">
          <a:xfrm>
            <a:off x="7019926" y="6559550"/>
            <a:ext cx="36052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r>
              <a:rPr lang="en-US" altLang="ko-KR" sz="1200" dirty="0" err="1">
                <a:solidFill>
                  <a:schemeClr val="bg1"/>
                </a:solidFill>
                <a:latin typeface="Arial" panose="020B0604020202020204" pitchFamily="34" charset="0"/>
                <a:ea typeface="굴림" panose="020B0600000101010101" pitchFamily="34" charset="-127"/>
              </a:rPr>
              <a:t>Heijl</a:t>
            </a:r>
            <a:r>
              <a:rPr lang="en-US" altLang="ko-KR" sz="1200" dirty="0">
                <a:solidFill>
                  <a:schemeClr val="bg1"/>
                </a:solidFill>
                <a:latin typeface="Arial" panose="020B0604020202020204" pitchFamily="34" charset="0"/>
                <a:ea typeface="굴림" panose="020B0600000101010101" pitchFamily="34" charset="-127"/>
              </a:rPr>
              <a:t> A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Arch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2002; 120: 1268–79.</a:t>
            </a:r>
          </a:p>
        </p:txBody>
      </p:sp>
      <p:pic>
        <p:nvPicPr>
          <p:cNvPr id="436" name="Picture 2">
            <a:extLst>
              <a:ext uri="{FF2B5EF4-FFF2-40B4-BE49-F238E27FC236}">
                <a16:creationId xmlns:a16="http://schemas.microsoft.com/office/drawing/2014/main" id="{D2496012-D289-154A-B55C-7CD5F24038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3114" y="855664"/>
            <a:ext cx="8104187" cy="565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 name="Text Box 3">
            <a:extLst>
              <a:ext uri="{FF2B5EF4-FFF2-40B4-BE49-F238E27FC236}">
                <a16:creationId xmlns:a16="http://schemas.microsoft.com/office/drawing/2014/main" id="{19B8F415-D334-D345-8B70-100A67D3F495}"/>
              </a:ext>
            </a:extLst>
          </p:cNvPr>
          <p:cNvSpPr txBox="1">
            <a:spLocks noChangeArrowheads="1"/>
          </p:cNvSpPr>
          <p:nvPr/>
        </p:nvSpPr>
        <p:spPr bwMode="auto">
          <a:xfrm>
            <a:off x="2222602" y="95251"/>
            <a:ext cx="2447722" cy="756361"/>
          </a:xfrm>
          <a:prstGeom prst="rect">
            <a:avLst/>
          </a:prstGeom>
          <a:noFill/>
          <a:ln w="25400">
            <a:noFill/>
            <a:miter lim="800000"/>
            <a:headEnd/>
            <a:tailEnd/>
          </a:ln>
          <a:effectLst/>
        </p:spPr>
        <p:txBody>
          <a:bodyPr wrap="none" lIns="90488" tIns="44450" rIns="90488" bIns="44450">
            <a:spAutoFit/>
          </a:bodyPr>
          <a:lstStyle/>
          <a:p>
            <a:pPr algn="ctr" eaLnBrk="0" hangingPunct="0">
              <a:lnSpc>
                <a:spcPct val="90000"/>
              </a:lnSpc>
              <a:defRPr/>
            </a:pPr>
            <a:r>
              <a:rPr lang="sv-SE" sz="2400" dirty="0" err="1">
                <a:effectLst>
                  <a:outerShdw blurRad="38100" dist="38100" dir="2700000" algn="tl">
                    <a:srgbClr val="000000"/>
                  </a:outerShdw>
                </a:effectLst>
                <a:latin typeface="Arial" panose="020B0604020202020204" pitchFamily="34" charset="0"/>
                <a:cs typeface="Arial" panose="020B0604020202020204" pitchFamily="34" charset="0"/>
              </a:rPr>
              <a:t>Treatment</a:t>
            </a:r>
            <a:r>
              <a:rPr lang="sv-SE" sz="2400" dirty="0">
                <a:effectLst>
                  <a:outerShdw blurRad="38100" dist="38100" dir="2700000" algn="tl">
                    <a:srgbClr val="000000"/>
                  </a:outerShdw>
                </a:effectLst>
                <a:latin typeface="Arial" panose="020B0604020202020204" pitchFamily="34" charset="0"/>
                <a:cs typeface="Arial" panose="020B0604020202020204" pitchFamily="34" charset="0"/>
              </a:rPr>
              <a:t> </a:t>
            </a:r>
            <a:r>
              <a:rPr lang="sv-SE" sz="2400" dirty="0" err="1">
                <a:effectLst>
                  <a:outerShdw blurRad="38100" dist="38100" dir="2700000" algn="tl">
                    <a:srgbClr val="000000"/>
                  </a:outerShdw>
                </a:effectLst>
                <a:latin typeface="Arial" panose="020B0604020202020204" pitchFamily="34" charset="0"/>
                <a:cs typeface="Arial" panose="020B0604020202020204" pitchFamily="34" charset="0"/>
              </a:rPr>
              <a:t>group</a:t>
            </a:r>
            <a:endParaRPr lang="sv-SE" sz="2400" dirty="0">
              <a:effectLst>
                <a:outerShdw blurRad="38100" dist="38100" dir="2700000" algn="tl">
                  <a:srgbClr val="000000"/>
                </a:outerShdw>
              </a:effectLst>
              <a:latin typeface="Arial" panose="020B0604020202020204" pitchFamily="34" charset="0"/>
              <a:cs typeface="Arial" panose="020B0604020202020204" pitchFamily="34" charset="0"/>
            </a:endParaRPr>
          </a:p>
          <a:p>
            <a:pPr algn="ctr" eaLnBrk="0" hangingPunct="0">
              <a:lnSpc>
                <a:spcPct val="90000"/>
              </a:lnSpc>
              <a:defRPr/>
            </a:pPr>
            <a:r>
              <a:rPr lang="sv-SE" sz="2400" dirty="0" err="1">
                <a:effectLst>
                  <a:outerShdw blurRad="38100" dist="38100" dir="2700000" algn="tl">
                    <a:srgbClr val="000000"/>
                  </a:outerShdw>
                </a:effectLst>
                <a:latin typeface="Arial" panose="020B0604020202020204" pitchFamily="34" charset="0"/>
                <a:cs typeface="Arial" panose="020B0604020202020204" pitchFamily="34" charset="0"/>
              </a:rPr>
              <a:t>outcome</a:t>
            </a:r>
            <a:endParaRPr lang="sv-SE" sz="2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38" name="Text Box 4">
            <a:extLst>
              <a:ext uri="{FF2B5EF4-FFF2-40B4-BE49-F238E27FC236}">
                <a16:creationId xmlns:a16="http://schemas.microsoft.com/office/drawing/2014/main" id="{A9162DE0-7D97-9247-8BC7-FA66A14562F3}"/>
              </a:ext>
            </a:extLst>
          </p:cNvPr>
          <p:cNvSpPr txBox="1">
            <a:spLocks noChangeArrowheads="1"/>
          </p:cNvSpPr>
          <p:nvPr/>
        </p:nvSpPr>
        <p:spPr bwMode="auto">
          <a:xfrm>
            <a:off x="7770423" y="95251"/>
            <a:ext cx="2050242" cy="756361"/>
          </a:xfrm>
          <a:prstGeom prst="rect">
            <a:avLst/>
          </a:prstGeom>
          <a:noFill/>
          <a:ln w="25400">
            <a:noFill/>
            <a:miter lim="800000"/>
            <a:headEnd/>
            <a:tailEnd/>
          </a:ln>
          <a:effectLst/>
        </p:spPr>
        <p:txBody>
          <a:bodyPr wrap="none" lIns="90488" tIns="44450" rIns="90488" bIns="44450">
            <a:spAutoFit/>
          </a:bodyPr>
          <a:lstStyle/>
          <a:p>
            <a:pPr algn="ctr" eaLnBrk="0" hangingPunct="0">
              <a:lnSpc>
                <a:spcPct val="90000"/>
              </a:lnSpc>
              <a:defRPr/>
            </a:pPr>
            <a:r>
              <a:rPr lang="sv-SE" sz="2400" dirty="0">
                <a:effectLst>
                  <a:outerShdw blurRad="38100" dist="38100" dir="2700000" algn="tl">
                    <a:srgbClr val="000000"/>
                  </a:outerShdw>
                </a:effectLst>
                <a:latin typeface="Arial" panose="020B0604020202020204" pitchFamily="34" charset="0"/>
                <a:cs typeface="Arial" panose="020B0604020202020204" pitchFamily="34" charset="0"/>
              </a:rPr>
              <a:t>Control </a:t>
            </a:r>
            <a:r>
              <a:rPr lang="sv-SE" sz="2400" dirty="0" err="1">
                <a:effectLst>
                  <a:outerShdw blurRad="38100" dist="38100" dir="2700000" algn="tl">
                    <a:srgbClr val="000000"/>
                  </a:outerShdw>
                </a:effectLst>
                <a:latin typeface="Arial" panose="020B0604020202020204" pitchFamily="34" charset="0"/>
                <a:cs typeface="Arial" panose="020B0604020202020204" pitchFamily="34" charset="0"/>
              </a:rPr>
              <a:t>group</a:t>
            </a:r>
            <a:endParaRPr lang="sv-SE" sz="2400" dirty="0">
              <a:effectLst>
                <a:outerShdw blurRad="38100" dist="38100" dir="2700000" algn="tl">
                  <a:srgbClr val="000000"/>
                </a:outerShdw>
              </a:effectLst>
              <a:latin typeface="Arial" panose="020B0604020202020204" pitchFamily="34" charset="0"/>
              <a:cs typeface="Arial" panose="020B0604020202020204" pitchFamily="34" charset="0"/>
            </a:endParaRPr>
          </a:p>
          <a:p>
            <a:pPr algn="ctr" eaLnBrk="0" hangingPunct="0">
              <a:lnSpc>
                <a:spcPct val="90000"/>
              </a:lnSpc>
              <a:defRPr/>
            </a:pPr>
            <a:r>
              <a:rPr lang="sv-SE" sz="2400" dirty="0" err="1">
                <a:effectLst>
                  <a:outerShdw blurRad="38100" dist="38100" dir="2700000" algn="tl">
                    <a:srgbClr val="000000"/>
                  </a:outerShdw>
                </a:effectLst>
                <a:latin typeface="Arial" panose="020B0604020202020204" pitchFamily="34" charset="0"/>
                <a:cs typeface="Arial" panose="020B0604020202020204" pitchFamily="34" charset="0"/>
              </a:rPr>
              <a:t>outcome</a:t>
            </a:r>
            <a:endParaRPr lang="sv-SE" sz="2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39" name="Text Box 7">
            <a:extLst>
              <a:ext uri="{FF2B5EF4-FFF2-40B4-BE49-F238E27FC236}">
                <a16:creationId xmlns:a16="http://schemas.microsoft.com/office/drawing/2014/main" id="{1D4AC353-E8F6-3947-A845-882FC2024352}"/>
              </a:ext>
            </a:extLst>
          </p:cNvPr>
          <p:cNvSpPr txBox="1">
            <a:spLocks noChangeArrowheads="1"/>
          </p:cNvSpPr>
          <p:nvPr/>
        </p:nvSpPr>
        <p:spPr bwMode="auto">
          <a:xfrm>
            <a:off x="3630614" y="1851026"/>
            <a:ext cx="1003481" cy="53533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defRPr/>
            </a:pPr>
            <a:r>
              <a:rPr lang="sv-SE" sz="3200">
                <a:effectLst>
                  <a:outerShdw blurRad="38100" dist="38100" dir="2700000" algn="tl">
                    <a:srgbClr val="000000"/>
                  </a:outerShdw>
                </a:effectLst>
                <a:latin typeface="Helvetica" pitchFamily="34" charset="0"/>
              </a:rPr>
              <a:t>45%</a:t>
            </a:r>
          </a:p>
        </p:txBody>
      </p:sp>
      <p:sp>
        <p:nvSpPr>
          <p:cNvPr id="440" name="Text Box 8">
            <a:extLst>
              <a:ext uri="{FF2B5EF4-FFF2-40B4-BE49-F238E27FC236}">
                <a16:creationId xmlns:a16="http://schemas.microsoft.com/office/drawing/2014/main" id="{A1B00F5B-0A6F-8840-BDF3-7B356056D550}"/>
              </a:ext>
            </a:extLst>
          </p:cNvPr>
          <p:cNvSpPr txBox="1">
            <a:spLocks noChangeArrowheads="1"/>
          </p:cNvSpPr>
          <p:nvPr/>
        </p:nvSpPr>
        <p:spPr bwMode="auto">
          <a:xfrm>
            <a:off x="2276476" y="2143126"/>
            <a:ext cx="1003481" cy="53533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defRPr/>
            </a:pPr>
            <a:r>
              <a:rPr lang="sv-SE" sz="3200">
                <a:effectLst>
                  <a:outerShdw blurRad="38100" dist="38100" dir="2700000" algn="tl">
                    <a:srgbClr val="000000"/>
                  </a:outerShdw>
                </a:effectLst>
                <a:latin typeface="Helvetica" pitchFamily="34" charset="0"/>
              </a:rPr>
              <a:t>55%</a:t>
            </a:r>
          </a:p>
        </p:txBody>
      </p:sp>
      <p:sp>
        <p:nvSpPr>
          <p:cNvPr id="441" name="Text Box 9">
            <a:extLst>
              <a:ext uri="{FF2B5EF4-FFF2-40B4-BE49-F238E27FC236}">
                <a16:creationId xmlns:a16="http://schemas.microsoft.com/office/drawing/2014/main" id="{9C5FD2BB-7537-8B44-8DA2-F862498E530F}"/>
              </a:ext>
            </a:extLst>
          </p:cNvPr>
          <p:cNvSpPr txBox="1">
            <a:spLocks noChangeArrowheads="1"/>
          </p:cNvSpPr>
          <p:nvPr/>
        </p:nvSpPr>
        <p:spPr bwMode="auto">
          <a:xfrm>
            <a:off x="7627939" y="1843089"/>
            <a:ext cx="1003481" cy="53533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defRPr/>
            </a:pPr>
            <a:r>
              <a:rPr lang="sv-SE" sz="3200">
                <a:effectLst>
                  <a:outerShdw blurRad="38100" dist="38100" dir="2700000" algn="tl">
                    <a:srgbClr val="000000"/>
                  </a:outerShdw>
                </a:effectLst>
                <a:latin typeface="Helvetica" pitchFamily="34" charset="0"/>
              </a:rPr>
              <a:t>38%</a:t>
            </a:r>
          </a:p>
        </p:txBody>
      </p:sp>
      <p:sp>
        <p:nvSpPr>
          <p:cNvPr id="442" name="Text Box 10">
            <a:extLst>
              <a:ext uri="{FF2B5EF4-FFF2-40B4-BE49-F238E27FC236}">
                <a16:creationId xmlns:a16="http://schemas.microsoft.com/office/drawing/2014/main" id="{9BB7FE34-D19F-8E49-BBF8-89A39D58FD7B}"/>
              </a:ext>
            </a:extLst>
          </p:cNvPr>
          <p:cNvSpPr txBox="1">
            <a:spLocks noChangeArrowheads="1"/>
          </p:cNvSpPr>
          <p:nvPr/>
        </p:nvSpPr>
        <p:spPr bwMode="auto">
          <a:xfrm>
            <a:off x="8966201" y="2079626"/>
            <a:ext cx="1003481" cy="53533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defRPr/>
            </a:pPr>
            <a:r>
              <a:rPr lang="sv-SE" sz="3200">
                <a:effectLst>
                  <a:outerShdw blurRad="38100" dist="38100" dir="2700000" algn="tl">
                    <a:srgbClr val="000000"/>
                  </a:outerShdw>
                </a:effectLst>
                <a:latin typeface="Helvetica" pitchFamily="34" charset="0"/>
              </a:rPr>
              <a:t>62%</a:t>
            </a:r>
          </a:p>
        </p:txBody>
      </p:sp>
      <p:sp>
        <p:nvSpPr>
          <p:cNvPr id="443" name="Text Box 11">
            <a:extLst>
              <a:ext uri="{FF2B5EF4-FFF2-40B4-BE49-F238E27FC236}">
                <a16:creationId xmlns:a16="http://schemas.microsoft.com/office/drawing/2014/main" id="{9D70DFFE-5358-CF44-A012-6969A21DE4A7}"/>
              </a:ext>
            </a:extLst>
          </p:cNvPr>
          <p:cNvSpPr txBox="1">
            <a:spLocks noChangeArrowheads="1"/>
          </p:cNvSpPr>
          <p:nvPr/>
        </p:nvSpPr>
        <p:spPr bwMode="auto">
          <a:xfrm>
            <a:off x="5116514" y="1936751"/>
            <a:ext cx="1138133" cy="284693"/>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defRPr/>
            </a:pPr>
            <a:r>
              <a:rPr lang="sv-SE" sz="1400" dirty="0">
                <a:solidFill>
                  <a:schemeClr val="bg1"/>
                </a:solidFill>
                <a:effectLst>
                  <a:outerShdw blurRad="38100" dist="38100" dir="2700000" algn="tl">
                    <a:srgbClr val="000000"/>
                  </a:outerShdw>
                </a:effectLst>
                <a:latin typeface="Helvetica" pitchFamily="34" charset="0"/>
              </a:rPr>
              <a:t>Progression</a:t>
            </a:r>
          </a:p>
        </p:txBody>
      </p:sp>
      <p:sp>
        <p:nvSpPr>
          <p:cNvPr id="444" name="Text Box 12">
            <a:extLst>
              <a:ext uri="{FF2B5EF4-FFF2-40B4-BE49-F238E27FC236}">
                <a16:creationId xmlns:a16="http://schemas.microsoft.com/office/drawing/2014/main" id="{9A71CC92-109D-934A-804D-E8A6C3C882F7}"/>
              </a:ext>
            </a:extLst>
          </p:cNvPr>
          <p:cNvSpPr txBox="1">
            <a:spLocks noChangeArrowheads="1"/>
          </p:cNvSpPr>
          <p:nvPr/>
        </p:nvSpPr>
        <p:spPr bwMode="auto">
          <a:xfrm>
            <a:off x="5116514" y="2320926"/>
            <a:ext cx="1505221" cy="284693"/>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defRPr/>
            </a:pPr>
            <a:r>
              <a:rPr lang="sv-SE" sz="1400" dirty="0">
                <a:solidFill>
                  <a:schemeClr val="bg1"/>
                </a:solidFill>
                <a:effectLst>
                  <a:outerShdw blurRad="38100" dist="38100" dir="2700000" algn="tl">
                    <a:srgbClr val="000000"/>
                  </a:outerShdw>
                </a:effectLst>
                <a:latin typeface="Helvetica" pitchFamily="34" charset="0"/>
              </a:rPr>
              <a:t>Non-progression</a:t>
            </a:r>
          </a:p>
        </p:txBody>
      </p:sp>
      <p:sp>
        <p:nvSpPr>
          <p:cNvPr id="445" name="Text Box 13">
            <a:extLst>
              <a:ext uri="{FF2B5EF4-FFF2-40B4-BE49-F238E27FC236}">
                <a16:creationId xmlns:a16="http://schemas.microsoft.com/office/drawing/2014/main" id="{03B77FB0-9D5A-7D43-A3B9-FA44CD17E1E8}"/>
              </a:ext>
            </a:extLst>
          </p:cNvPr>
          <p:cNvSpPr txBox="1">
            <a:spLocks noChangeArrowheads="1"/>
          </p:cNvSpPr>
          <p:nvPr/>
        </p:nvSpPr>
        <p:spPr bwMode="auto">
          <a:xfrm>
            <a:off x="5116514" y="4606926"/>
            <a:ext cx="1425135" cy="284693"/>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defRPr/>
            </a:pPr>
            <a:r>
              <a:rPr lang="sv-SE" sz="1400" dirty="0">
                <a:solidFill>
                  <a:schemeClr val="bg1"/>
                </a:solidFill>
                <a:effectLst>
                  <a:outerShdw blurRad="38100" dist="38100" dir="2700000" algn="tl">
                    <a:srgbClr val="000000"/>
                  </a:outerShdw>
                </a:effectLst>
                <a:latin typeface="Helvetica" pitchFamily="34" charset="0"/>
              </a:rPr>
              <a:t>Visual </a:t>
            </a:r>
            <a:r>
              <a:rPr lang="sv-SE" sz="1400" dirty="0" err="1">
                <a:solidFill>
                  <a:schemeClr val="bg1"/>
                </a:solidFill>
                <a:effectLst>
                  <a:outerShdw blurRad="38100" dist="38100" dir="2700000" algn="tl">
                    <a:srgbClr val="000000"/>
                  </a:outerShdw>
                </a:effectLst>
                <a:latin typeface="Helvetica" pitchFamily="34" charset="0"/>
              </a:rPr>
              <a:t>field</a:t>
            </a:r>
            <a:r>
              <a:rPr lang="sv-SE" sz="1400" dirty="0">
                <a:solidFill>
                  <a:schemeClr val="bg1"/>
                </a:solidFill>
                <a:effectLst>
                  <a:outerShdw blurRad="38100" dist="38100" dir="2700000" algn="tl">
                    <a:srgbClr val="000000"/>
                  </a:outerShdw>
                </a:effectLst>
                <a:latin typeface="Helvetica" pitchFamily="34" charset="0"/>
              </a:rPr>
              <a:t> </a:t>
            </a:r>
            <a:r>
              <a:rPr lang="sv-SE" sz="1400" dirty="0" err="1">
                <a:solidFill>
                  <a:schemeClr val="bg1"/>
                </a:solidFill>
                <a:effectLst>
                  <a:outerShdw blurRad="38100" dist="38100" dir="2700000" algn="tl">
                    <a:srgbClr val="000000"/>
                  </a:outerShdw>
                </a:effectLst>
                <a:latin typeface="Helvetica" pitchFamily="34" charset="0"/>
              </a:rPr>
              <a:t>only</a:t>
            </a:r>
            <a:endParaRPr lang="sv-SE" sz="1400" dirty="0">
              <a:solidFill>
                <a:schemeClr val="bg1"/>
              </a:solidFill>
              <a:effectLst>
                <a:outerShdw blurRad="38100" dist="38100" dir="2700000" algn="tl">
                  <a:srgbClr val="000000"/>
                </a:outerShdw>
              </a:effectLst>
              <a:latin typeface="Helvetica" pitchFamily="34" charset="0"/>
            </a:endParaRPr>
          </a:p>
        </p:txBody>
      </p:sp>
      <p:sp>
        <p:nvSpPr>
          <p:cNvPr id="446" name="Text Box 14">
            <a:extLst>
              <a:ext uri="{FF2B5EF4-FFF2-40B4-BE49-F238E27FC236}">
                <a16:creationId xmlns:a16="http://schemas.microsoft.com/office/drawing/2014/main" id="{4DCE8768-C1AB-624C-A8F5-CE302FBEC580}"/>
              </a:ext>
            </a:extLst>
          </p:cNvPr>
          <p:cNvSpPr txBox="1">
            <a:spLocks noChangeArrowheads="1"/>
          </p:cNvSpPr>
          <p:nvPr/>
        </p:nvSpPr>
        <p:spPr bwMode="auto">
          <a:xfrm>
            <a:off x="5116513" y="4987926"/>
            <a:ext cx="2191370" cy="284693"/>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defRPr/>
            </a:pPr>
            <a:r>
              <a:rPr lang="sv-SE" sz="1400" dirty="0">
                <a:solidFill>
                  <a:schemeClr val="bg1"/>
                </a:solidFill>
                <a:effectLst>
                  <a:outerShdw blurRad="38100" dist="38100" dir="2700000" algn="tl">
                    <a:srgbClr val="000000"/>
                  </a:outerShdw>
                </a:effectLst>
                <a:latin typeface="Helvetica" pitchFamily="34" charset="0"/>
              </a:rPr>
              <a:t>Visual </a:t>
            </a:r>
            <a:r>
              <a:rPr lang="sv-SE" sz="1400" dirty="0" err="1">
                <a:solidFill>
                  <a:schemeClr val="bg1"/>
                </a:solidFill>
                <a:effectLst>
                  <a:outerShdw blurRad="38100" dist="38100" dir="2700000" algn="tl">
                    <a:srgbClr val="000000"/>
                  </a:outerShdw>
                </a:effectLst>
                <a:latin typeface="Helvetica" pitchFamily="34" charset="0"/>
              </a:rPr>
              <a:t>field</a:t>
            </a:r>
            <a:r>
              <a:rPr lang="sv-SE" sz="1400" dirty="0">
                <a:solidFill>
                  <a:schemeClr val="bg1"/>
                </a:solidFill>
                <a:effectLst>
                  <a:outerShdw blurRad="38100" dist="38100" dir="2700000" algn="tl">
                    <a:srgbClr val="000000"/>
                  </a:outerShdw>
                </a:effectLst>
                <a:latin typeface="Helvetica" pitchFamily="34" charset="0"/>
              </a:rPr>
              <a:t> and </a:t>
            </a:r>
            <a:r>
              <a:rPr lang="sv-SE" sz="1400" dirty="0" err="1">
                <a:solidFill>
                  <a:schemeClr val="bg1"/>
                </a:solidFill>
                <a:effectLst>
                  <a:outerShdw blurRad="38100" dist="38100" dir="2700000" algn="tl">
                    <a:srgbClr val="000000"/>
                  </a:outerShdw>
                </a:effectLst>
                <a:latin typeface="Helvetica" pitchFamily="34" charset="0"/>
              </a:rPr>
              <a:t>optic</a:t>
            </a:r>
            <a:r>
              <a:rPr lang="sv-SE" sz="1400" dirty="0">
                <a:solidFill>
                  <a:schemeClr val="bg1"/>
                </a:solidFill>
                <a:effectLst>
                  <a:outerShdw blurRad="38100" dist="38100" dir="2700000" algn="tl">
                    <a:srgbClr val="000000"/>
                  </a:outerShdw>
                </a:effectLst>
                <a:latin typeface="Helvetica" pitchFamily="34" charset="0"/>
              </a:rPr>
              <a:t> </a:t>
            </a:r>
            <a:r>
              <a:rPr lang="sv-SE" sz="1400" dirty="0" err="1">
                <a:solidFill>
                  <a:schemeClr val="bg1"/>
                </a:solidFill>
                <a:effectLst>
                  <a:outerShdw blurRad="38100" dist="38100" dir="2700000" algn="tl">
                    <a:srgbClr val="000000"/>
                  </a:outerShdw>
                </a:effectLst>
                <a:latin typeface="Helvetica" pitchFamily="34" charset="0"/>
              </a:rPr>
              <a:t>disc</a:t>
            </a:r>
            <a:endParaRPr lang="sv-SE" sz="1400" dirty="0">
              <a:solidFill>
                <a:schemeClr val="bg1"/>
              </a:solidFill>
              <a:effectLst>
                <a:outerShdw blurRad="38100" dist="38100" dir="2700000" algn="tl">
                  <a:srgbClr val="000000"/>
                </a:outerShdw>
              </a:effectLst>
              <a:latin typeface="Helvetica" pitchFamily="34" charset="0"/>
            </a:endParaRPr>
          </a:p>
        </p:txBody>
      </p:sp>
      <p:sp>
        <p:nvSpPr>
          <p:cNvPr id="447" name="Text Box 15">
            <a:extLst>
              <a:ext uri="{FF2B5EF4-FFF2-40B4-BE49-F238E27FC236}">
                <a16:creationId xmlns:a16="http://schemas.microsoft.com/office/drawing/2014/main" id="{37B2382A-B80D-0544-893F-4BC966E51A81}"/>
              </a:ext>
            </a:extLst>
          </p:cNvPr>
          <p:cNvSpPr txBox="1">
            <a:spLocks noChangeArrowheads="1"/>
          </p:cNvSpPr>
          <p:nvPr/>
        </p:nvSpPr>
        <p:spPr bwMode="auto">
          <a:xfrm>
            <a:off x="5116514" y="5362576"/>
            <a:ext cx="1348127" cy="284693"/>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defRPr/>
            </a:pPr>
            <a:r>
              <a:rPr lang="sv-SE" sz="1400" dirty="0" err="1">
                <a:solidFill>
                  <a:schemeClr val="bg1"/>
                </a:solidFill>
                <a:effectLst>
                  <a:outerShdw blurRad="38100" dist="38100" dir="2700000" algn="tl">
                    <a:srgbClr val="000000"/>
                  </a:outerShdw>
                </a:effectLst>
                <a:latin typeface="Helvetica" pitchFamily="34" charset="0"/>
              </a:rPr>
              <a:t>Optic</a:t>
            </a:r>
            <a:r>
              <a:rPr lang="sv-SE" sz="1400" dirty="0">
                <a:solidFill>
                  <a:schemeClr val="bg1"/>
                </a:solidFill>
                <a:effectLst>
                  <a:outerShdw blurRad="38100" dist="38100" dir="2700000" algn="tl">
                    <a:srgbClr val="000000"/>
                  </a:outerShdw>
                </a:effectLst>
                <a:latin typeface="Helvetica" pitchFamily="34" charset="0"/>
              </a:rPr>
              <a:t> </a:t>
            </a:r>
            <a:r>
              <a:rPr lang="sv-SE" sz="1400" dirty="0" err="1">
                <a:solidFill>
                  <a:schemeClr val="bg1"/>
                </a:solidFill>
                <a:effectLst>
                  <a:outerShdw blurRad="38100" dist="38100" dir="2700000" algn="tl">
                    <a:srgbClr val="000000"/>
                  </a:outerShdw>
                </a:effectLst>
                <a:latin typeface="Helvetica" pitchFamily="34" charset="0"/>
              </a:rPr>
              <a:t>disc</a:t>
            </a:r>
            <a:r>
              <a:rPr lang="sv-SE" sz="1400" dirty="0">
                <a:solidFill>
                  <a:schemeClr val="bg1"/>
                </a:solidFill>
                <a:effectLst>
                  <a:outerShdw blurRad="38100" dist="38100" dir="2700000" algn="tl">
                    <a:srgbClr val="000000"/>
                  </a:outerShdw>
                </a:effectLst>
                <a:latin typeface="Helvetica" pitchFamily="34" charset="0"/>
              </a:rPr>
              <a:t> </a:t>
            </a:r>
            <a:r>
              <a:rPr lang="sv-SE" sz="1400" dirty="0" err="1">
                <a:solidFill>
                  <a:schemeClr val="bg1"/>
                </a:solidFill>
                <a:effectLst>
                  <a:outerShdw blurRad="38100" dist="38100" dir="2700000" algn="tl">
                    <a:srgbClr val="000000"/>
                  </a:outerShdw>
                </a:effectLst>
                <a:latin typeface="Helvetica" pitchFamily="34" charset="0"/>
              </a:rPr>
              <a:t>only</a:t>
            </a:r>
            <a:endParaRPr lang="sv-SE" sz="1400" dirty="0">
              <a:solidFill>
                <a:schemeClr val="bg1"/>
              </a:solidFill>
              <a:effectLst>
                <a:outerShdw blurRad="38100" dist="38100" dir="2700000" algn="tl">
                  <a:srgbClr val="000000"/>
                </a:outerShdw>
              </a:effectLst>
              <a:latin typeface="Helvetica" pitchFamily="34" charset="0"/>
            </a:endParaRPr>
          </a:p>
        </p:txBody>
      </p:sp>
      <p:sp>
        <p:nvSpPr>
          <p:cNvPr id="448" name="Text Box 18">
            <a:extLst>
              <a:ext uri="{FF2B5EF4-FFF2-40B4-BE49-F238E27FC236}">
                <a16:creationId xmlns:a16="http://schemas.microsoft.com/office/drawing/2014/main" id="{C1AE071B-A73E-8949-A27E-E7FEF688563A}"/>
              </a:ext>
            </a:extLst>
          </p:cNvPr>
          <p:cNvSpPr txBox="1">
            <a:spLocks noChangeArrowheads="1"/>
          </p:cNvSpPr>
          <p:nvPr/>
        </p:nvSpPr>
        <p:spPr bwMode="auto">
          <a:xfrm>
            <a:off x="4575175" y="6018213"/>
            <a:ext cx="2991204" cy="423962"/>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defRPr/>
            </a:pPr>
            <a:r>
              <a:rPr lang="sv-SE" sz="2400" dirty="0">
                <a:solidFill>
                  <a:schemeClr val="bg1"/>
                </a:solidFill>
                <a:effectLst>
                  <a:outerShdw blurRad="38100" dist="38100" dir="2700000" algn="tl">
                    <a:srgbClr val="000000"/>
                  </a:outerShdw>
                </a:effectLst>
                <a:latin typeface="Helvetica" pitchFamily="34" charset="0"/>
              </a:rPr>
              <a:t>Mode </a:t>
            </a:r>
            <a:r>
              <a:rPr lang="sv-SE" sz="2400" dirty="0" err="1">
                <a:solidFill>
                  <a:schemeClr val="bg1"/>
                </a:solidFill>
                <a:effectLst>
                  <a:outerShdw blurRad="38100" dist="38100" dir="2700000" algn="tl">
                    <a:srgbClr val="000000"/>
                  </a:outerShdw>
                </a:effectLst>
                <a:latin typeface="Helvetica" pitchFamily="34" charset="0"/>
              </a:rPr>
              <a:t>of</a:t>
            </a:r>
            <a:r>
              <a:rPr lang="sv-SE" sz="2400" dirty="0">
                <a:solidFill>
                  <a:schemeClr val="bg1"/>
                </a:solidFill>
                <a:effectLst>
                  <a:outerShdw blurRad="38100" dist="38100" dir="2700000" algn="tl">
                    <a:srgbClr val="000000"/>
                  </a:outerShdw>
                </a:effectLst>
                <a:latin typeface="Helvetica" pitchFamily="34" charset="0"/>
              </a:rPr>
              <a:t> progression</a:t>
            </a:r>
          </a:p>
        </p:txBody>
      </p:sp>
    </p:spTree>
    <p:extLst>
      <p:ext uri="{BB962C8B-B14F-4D97-AF65-F5344CB8AC3E}">
        <p14:creationId xmlns:p14="http://schemas.microsoft.com/office/powerpoint/2010/main" val="1738431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18932"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dirty="0">
                <a:latin typeface="Arial" panose="020B0604020202020204" pitchFamily="34" charset="0"/>
                <a:ea typeface="굴림" panose="020B0600000101010101" pitchFamily="34" charset="-127"/>
                <a:cs typeface="Arial" panose="020B0604020202020204" pitchFamily="34" charset="0"/>
              </a:rPr>
              <a:t>EMGT: </a:t>
            </a:r>
          </a:p>
          <a:p>
            <a:r>
              <a:rPr lang="en-US" altLang="ko-KR" sz="2000" dirty="0">
                <a:latin typeface="Arial" panose="020B0604020202020204" pitchFamily="34" charset="0"/>
                <a:ea typeface="굴림" panose="020B0600000101010101" pitchFamily="34" charset="-127"/>
                <a:cs typeface="Arial" panose="020B0604020202020204" pitchFamily="34" charset="0"/>
              </a:rPr>
              <a:t>SUMMARY</a:t>
            </a:r>
            <a:endParaRPr lang="en-US" sz="2000" dirty="0">
              <a:latin typeface="Arial" panose="020B0604020202020204" pitchFamily="34" charset="0"/>
              <a:cs typeface="Arial" panose="020B0604020202020204" pitchFamily="34" charset="0"/>
            </a:endParaRPr>
          </a:p>
        </p:txBody>
      </p:sp>
      <p:sp>
        <p:nvSpPr>
          <p:cNvPr id="12" name="Rectangle 3">
            <a:extLst>
              <a:ext uri="{FF2B5EF4-FFF2-40B4-BE49-F238E27FC236}">
                <a16:creationId xmlns:a16="http://schemas.microsoft.com/office/drawing/2014/main" id="{91FE328F-3D7F-C74C-989F-F7D7299D95CD}"/>
              </a:ext>
            </a:extLst>
          </p:cNvPr>
          <p:cNvSpPr txBox="1">
            <a:spLocks noChangeArrowheads="1"/>
          </p:cNvSpPr>
          <p:nvPr/>
        </p:nvSpPr>
        <p:spPr>
          <a:xfrm>
            <a:off x="533961" y="1577892"/>
            <a:ext cx="11015035" cy="38100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First randomised trial comparing long-term outcomes between treated and untreated patients to clearly show that IOP reduction decreases the risk of glaucoma progression</a:t>
            </a:r>
          </a:p>
          <a:p>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Provides new information on disease progression rates, with and without treatment, in different patient subgroups</a:t>
            </a:r>
          </a:p>
          <a:p>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Demonstrates very large inter</a:t>
            </a:r>
            <a:r>
              <a:rPr lang="en-US"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a:t>
            </a: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patient variation in disease progression rates</a:t>
            </a:r>
          </a:p>
        </p:txBody>
      </p:sp>
      <p:sp>
        <p:nvSpPr>
          <p:cNvPr id="49" name="Text Box 57">
            <a:extLst>
              <a:ext uri="{FF2B5EF4-FFF2-40B4-BE49-F238E27FC236}">
                <a16:creationId xmlns:a16="http://schemas.microsoft.com/office/drawing/2014/main" id="{399D01E6-5606-FB49-B41D-8C8598103A39}"/>
              </a:ext>
            </a:extLst>
          </p:cNvPr>
          <p:cNvSpPr txBox="1">
            <a:spLocks noChangeArrowheads="1"/>
          </p:cNvSpPr>
          <p:nvPr/>
        </p:nvSpPr>
        <p:spPr bwMode="auto">
          <a:xfrm>
            <a:off x="7019926" y="6559550"/>
            <a:ext cx="36052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r>
              <a:rPr lang="en-US" altLang="ko-KR" sz="1200" dirty="0" err="1">
                <a:solidFill>
                  <a:schemeClr val="bg1"/>
                </a:solidFill>
                <a:latin typeface="Arial" panose="020B0604020202020204" pitchFamily="34" charset="0"/>
                <a:ea typeface="굴림" panose="020B0600000101010101" pitchFamily="34" charset="-127"/>
              </a:rPr>
              <a:t>Heijl</a:t>
            </a:r>
            <a:r>
              <a:rPr lang="en-US" altLang="ko-KR" sz="1200" dirty="0">
                <a:solidFill>
                  <a:schemeClr val="bg1"/>
                </a:solidFill>
                <a:latin typeface="Arial" panose="020B0604020202020204" pitchFamily="34" charset="0"/>
                <a:ea typeface="굴림" panose="020B0600000101010101" pitchFamily="34" charset="-127"/>
              </a:rPr>
              <a:t> A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Arch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2002; 120: 1268–79.</a:t>
            </a:r>
          </a:p>
        </p:txBody>
      </p:sp>
    </p:spTree>
    <p:extLst>
      <p:ext uri="{BB962C8B-B14F-4D97-AF65-F5344CB8AC3E}">
        <p14:creationId xmlns:p14="http://schemas.microsoft.com/office/powerpoint/2010/main" val="127399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39840" y="832441"/>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EMGT: </a:t>
            </a:r>
          </a:p>
          <a:p>
            <a:r>
              <a:rPr lang="en-US" altLang="ko-KR" sz="2000" b="1" dirty="0">
                <a:latin typeface="Arial" panose="020B0604020202020204" pitchFamily="34" charset="0"/>
                <a:ea typeface="굴림" panose="020B0600000101010101" pitchFamily="34" charset="-127"/>
                <a:cs typeface="Arial" panose="020B0604020202020204" pitchFamily="34" charset="0"/>
              </a:rPr>
              <a:t>CONCLUSIONS</a:t>
            </a:r>
            <a:endParaRPr lang="en-US" sz="2000" b="1" dirty="0">
              <a:latin typeface="Arial" panose="020B0604020202020204" pitchFamily="34" charset="0"/>
              <a:cs typeface="Arial" panose="020B0604020202020204" pitchFamily="34" charset="0"/>
            </a:endParaRPr>
          </a:p>
        </p:txBody>
      </p:sp>
      <p:sp>
        <p:nvSpPr>
          <p:cNvPr id="12" name="Rectangle 3">
            <a:extLst>
              <a:ext uri="{FF2B5EF4-FFF2-40B4-BE49-F238E27FC236}">
                <a16:creationId xmlns:a16="http://schemas.microsoft.com/office/drawing/2014/main" id="{91FE328F-3D7F-C74C-989F-F7D7299D95CD}"/>
              </a:ext>
            </a:extLst>
          </p:cNvPr>
          <p:cNvSpPr txBox="1">
            <a:spLocks noChangeArrowheads="1"/>
          </p:cNvSpPr>
          <p:nvPr/>
        </p:nvSpPr>
        <p:spPr>
          <a:xfrm>
            <a:off x="533961" y="1577892"/>
            <a:ext cx="11015035" cy="38100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Progression was more common in:</a:t>
            </a:r>
          </a:p>
          <a:p>
            <a:pPr lvl="1">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patients with higher IOP</a:t>
            </a:r>
          </a:p>
          <a:p>
            <a:pPr lvl="1">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older patients</a:t>
            </a:r>
          </a:p>
          <a:p>
            <a:pPr lvl="1">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patients with more advanced baseline damage</a:t>
            </a:r>
          </a:p>
          <a:p>
            <a:pPr lvl="1">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exfoliation glaucoma</a:t>
            </a:r>
          </a:p>
          <a:p>
            <a:pPr>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Treatment was associated with progression of nuclear lens opacities</a:t>
            </a:r>
          </a:p>
        </p:txBody>
      </p:sp>
      <p:sp>
        <p:nvSpPr>
          <p:cNvPr id="49" name="Text Box 57">
            <a:extLst>
              <a:ext uri="{FF2B5EF4-FFF2-40B4-BE49-F238E27FC236}">
                <a16:creationId xmlns:a16="http://schemas.microsoft.com/office/drawing/2014/main" id="{399D01E6-5606-FB49-B41D-8C8598103A39}"/>
              </a:ext>
            </a:extLst>
          </p:cNvPr>
          <p:cNvSpPr txBox="1">
            <a:spLocks noChangeArrowheads="1"/>
          </p:cNvSpPr>
          <p:nvPr/>
        </p:nvSpPr>
        <p:spPr bwMode="auto">
          <a:xfrm>
            <a:off x="7019926" y="6559550"/>
            <a:ext cx="36052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r>
              <a:rPr lang="en-US" altLang="ko-KR" sz="1200" dirty="0" err="1">
                <a:solidFill>
                  <a:schemeClr val="bg1"/>
                </a:solidFill>
                <a:latin typeface="Arial" panose="020B0604020202020204" pitchFamily="34" charset="0"/>
                <a:ea typeface="굴림" panose="020B0600000101010101" pitchFamily="34" charset="-127"/>
              </a:rPr>
              <a:t>Heijl</a:t>
            </a:r>
            <a:r>
              <a:rPr lang="en-US" altLang="ko-KR" sz="1200" dirty="0">
                <a:solidFill>
                  <a:schemeClr val="bg1"/>
                </a:solidFill>
                <a:latin typeface="Arial" panose="020B0604020202020204" pitchFamily="34" charset="0"/>
                <a:ea typeface="굴림" panose="020B0600000101010101" pitchFamily="34" charset="-127"/>
              </a:rPr>
              <a:t> A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Arch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2002; 120: 1268–79.</a:t>
            </a:r>
          </a:p>
        </p:txBody>
      </p:sp>
    </p:spTree>
    <p:extLst>
      <p:ext uri="{BB962C8B-B14F-4D97-AF65-F5344CB8AC3E}">
        <p14:creationId xmlns:p14="http://schemas.microsoft.com/office/powerpoint/2010/main" val="1382384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4691"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TextBox 3">
            <a:extLst>
              <a:ext uri="{FF2B5EF4-FFF2-40B4-BE49-F238E27FC236}">
                <a16:creationId xmlns:a16="http://schemas.microsoft.com/office/drawing/2014/main" id="{FAC050BF-AEC6-4826-886E-AC0A6E18F2E2}"/>
              </a:ext>
            </a:extLst>
          </p:cNvPr>
          <p:cNvSpPr txBox="1"/>
          <p:nvPr/>
        </p:nvSpPr>
        <p:spPr>
          <a:xfrm>
            <a:off x="628650" y="1199956"/>
            <a:ext cx="11025191" cy="2167196"/>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50000"/>
              </a:lnSpc>
              <a:spcBef>
                <a:spcPts val="0"/>
              </a:spcBef>
              <a:spcAft>
                <a:spcPts val="0"/>
              </a:spcAft>
              <a:buClrTx/>
              <a:buSzTx/>
              <a:tabLst/>
              <a:defRPr/>
            </a:pPr>
            <a:endParaRPr lang="en-SG" sz="2000" b="0" i="0" u="none" strike="noStrike" kern="1200" cap="none" spc="0" normalizeH="0" baseline="0" noProof="0" dirty="0">
              <a:ln>
                <a:noFill/>
              </a:ln>
              <a:solidFill>
                <a:srgbClr val="002060"/>
              </a:solidFill>
              <a:effectLst/>
              <a:uLnTx/>
              <a:uFillTx/>
              <a:latin typeface="Gill Sans M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SG" sz="2000" b="0" i="0" u="none" strike="noStrike" kern="1200" cap="none" spc="0" normalizeH="0" baseline="0" noProof="0" dirty="0">
              <a:ln>
                <a:noFill/>
              </a:ln>
              <a:solidFill>
                <a:srgbClr val="002060"/>
              </a:solidFill>
              <a:effectLst/>
              <a:uLnTx/>
              <a:uFillTx/>
              <a:latin typeface="Gill Sans M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SG" sz="2000" b="0" i="0" u="none" strike="noStrike" kern="1200" cap="none" spc="0" normalizeH="0" baseline="0" noProof="0" dirty="0">
              <a:ln>
                <a:noFill/>
              </a:ln>
              <a:solidFill>
                <a:srgbClr val="002060"/>
              </a:solidFill>
              <a:effectLst/>
              <a:uLnTx/>
              <a:uFillTx/>
              <a:latin typeface="Gill Sans M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SG" sz="1400" b="0" i="0" u="none" strike="noStrike" kern="1200" cap="none" spc="0" normalizeH="0" baseline="0" noProof="0" dirty="0">
              <a:ln>
                <a:noFill/>
              </a:ln>
              <a:solidFill>
                <a:srgbClr val="002060"/>
              </a:solidFill>
              <a:effectLst/>
              <a:uLnTx/>
              <a:uFillTx/>
              <a:latin typeface="Gill Sans M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SG" sz="1800" b="0" i="0" u="none" strike="noStrike" kern="1200" cap="none" spc="0" normalizeH="0" baseline="0" noProof="0" dirty="0">
              <a:ln>
                <a:noFill/>
              </a:ln>
              <a:solidFill>
                <a:srgbClr val="002060"/>
              </a:solidFill>
              <a:effectLst/>
              <a:uLnTx/>
              <a:uFillTx/>
              <a:latin typeface="Gill Sans MT"/>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58931" y="157836"/>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200" b="1" dirty="0">
                <a:latin typeface="Arial" panose="020B0604020202020204" pitchFamily="34" charset="0"/>
                <a:ea typeface="굴림" panose="020B0600000101010101" pitchFamily="34" charset="-127"/>
                <a:cs typeface="Arial" panose="020B0604020202020204" pitchFamily="34" charset="0"/>
              </a:rPr>
              <a:t>Glaucoma clinical trials: Titles</a:t>
            </a:r>
            <a:endParaRPr lang="en-US" sz="2200" b="1" dirty="0">
              <a:latin typeface="Arial" panose="020B0604020202020204" pitchFamily="34" charset="0"/>
              <a:cs typeface="Arial" panose="020B0604020202020204" pitchFamily="34" charset="0"/>
            </a:endParaRPr>
          </a:p>
        </p:txBody>
      </p:sp>
      <p:sp>
        <p:nvSpPr>
          <p:cNvPr id="18" name="Rectangle 24">
            <a:extLst>
              <a:ext uri="{FF2B5EF4-FFF2-40B4-BE49-F238E27FC236}">
                <a16:creationId xmlns:a16="http://schemas.microsoft.com/office/drawing/2014/main" id="{FCD44D06-D5B7-AA4D-B7BC-AADC85C3CE23}"/>
              </a:ext>
            </a:extLst>
          </p:cNvPr>
          <p:cNvSpPr>
            <a:spLocks noChangeArrowheads="1"/>
          </p:cNvSpPr>
          <p:nvPr/>
        </p:nvSpPr>
        <p:spPr bwMode="auto">
          <a:xfrm>
            <a:off x="628650" y="5381045"/>
            <a:ext cx="505856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spcBef>
                <a:spcPct val="30000"/>
              </a:spcBef>
            </a:pPr>
            <a:r>
              <a:rPr lang="en-US" altLang="ko-KR" sz="1300" dirty="0">
                <a:solidFill>
                  <a:schemeClr val="bg1"/>
                </a:solidFill>
                <a:latin typeface="Arial" panose="020B0604020202020204" pitchFamily="34" charset="0"/>
                <a:ea typeface="굴림" panose="020B0600000101010101" pitchFamily="34" charset="-127"/>
                <a:cs typeface="Arial" panose="020B0604020202020204" pitchFamily="34" charset="0"/>
              </a:rPr>
              <a:t>GRF, </a:t>
            </a:r>
            <a:r>
              <a:rPr lang="en-AU" altLang="ko-KR" sz="1300" dirty="0">
                <a:solidFill>
                  <a:schemeClr val="bg1"/>
                </a:solidFill>
                <a:latin typeface="Arial" panose="020B0604020202020204" pitchFamily="34" charset="0"/>
                <a:ea typeface="굴림" panose="020B0600000101010101" pitchFamily="34" charset="-127"/>
                <a:cs typeface="Arial" panose="020B0604020202020204" pitchFamily="34" charset="0"/>
              </a:rPr>
              <a:t>Glaucoma Research Foundation</a:t>
            </a:r>
            <a:r>
              <a:rPr lang="en-US" altLang="ko-KR" sz="1300" dirty="0">
                <a:solidFill>
                  <a:schemeClr val="bg1"/>
                </a:solidFill>
                <a:latin typeface="Arial" panose="020B0604020202020204" pitchFamily="34" charset="0"/>
                <a:ea typeface="굴림" panose="020B0600000101010101" pitchFamily="34" charset="-127"/>
                <a:cs typeface="Arial" panose="020B0604020202020204" pitchFamily="34" charset="0"/>
              </a:rPr>
              <a:t>; NEI, </a:t>
            </a:r>
            <a:r>
              <a:rPr lang="en-AU" altLang="ko-KR" sz="1300" dirty="0">
                <a:solidFill>
                  <a:schemeClr val="bg1"/>
                </a:solidFill>
                <a:latin typeface="Arial" panose="020B0604020202020204" pitchFamily="34" charset="0"/>
                <a:ea typeface="굴림" panose="020B0600000101010101" pitchFamily="34" charset="-127"/>
                <a:cs typeface="Arial" panose="020B0604020202020204" pitchFamily="34" charset="0"/>
              </a:rPr>
              <a:t>National Eye Institute</a:t>
            </a:r>
            <a:endParaRPr lang="en-US" altLang="ko-KR" sz="1300"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
        <p:nvSpPr>
          <p:cNvPr id="15" name="Text Box 22">
            <a:extLst>
              <a:ext uri="{FF2B5EF4-FFF2-40B4-BE49-F238E27FC236}">
                <a16:creationId xmlns:a16="http://schemas.microsoft.com/office/drawing/2014/main" id="{DFC13C3E-30DC-B743-B2F0-73C3373C9726}"/>
              </a:ext>
            </a:extLst>
          </p:cNvPr>
          <p:cNvSpPr txBox="1">
            <a:spLocks noChangeArrowheads="1"/>
          </p:cNvSpPr>
          <p:nvPr/>
        </p:nvSpPr>
        <p:spPr bwMode="auto">
          <a:xfrm>
            <a:off x="382772" y="6105694"/>
            <a:ext cx="10563902"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indent="0" eaLnBrk="1" hangingPunct="1">
              <a:buClr>
                <a:srgbClr val="BDB7D7"/>
              </a:buClr>
            </a:pPr>
            <a:r>
              <a:rPr lang="da-DK" altLang="ko-KR" sz="1050" dirty="0">
                <a:solidFill>
                  <a:schemeClr val="bg1"/>
                </a:solidFill>
                <a:latin typeface="Arial" panose="020B0604020202020204" pitchFamily="34" charset="0"/>
                <a:ea typeface="Gulim" panose="020B0600000101010101" pitchFamily="34" charset="-127"/>
              </a:rPr>
              <a:t>1. </a:t>
            </a:r>
            <a:r>
              <a:rPr lang="da-DK" altLang="ko-KR" sz="1050" dirty="0" err="1">
                <a:solidFill>
                  <a:schemeClr val="bg1"/>
                </a:solidFill>
                <a:latin typeface="Arial" panose="020B0604020202020204" pitchFamily="34" charset="0"/>
                <a:ea typeface="Gulim" panose="020B0600000101010101" pitchFamily="34" charset="-127"/>
              </a:rPr>
              <a:t>Kass</a:t>
            </a:r>
            <a:r>
              <a:rPr lang="da-DK" altLang="ko-KR" sz="1050" dirty="0">
                <a:solidFill>
                  <a:schemeClr val="bg1"/>
                </a:solidFill>
                <a:latin typeface="Arial" panose="020B0604020202020204" pitchFamily="34" charset="0"/>
                <a:ea typeface="Gulim" panose="020B0600000101010101" pitchFamily="34" charset="-127"/>
              </a:rPr>
              <a:t> MA </a:t>
            </a:r>
            <a:r>
              <a:rPr lang="da-DK" altLang="ko-KR" sz="1050" i="1" dirty="0">
                <a:solidFill>
                  <a:schemeClr val="bg1"/>
                </a:solidFill>
                <a:latin typeface="Arial" panose="020B0604020202020204" pitchFamily="34" charset="0"/>
                <a:ea typeface="Gulim" panose="020B0600000101010101" pitchFamily="34" charset="-127"/>
              </a:rPr>
              <a:t>et al</a:t>
            </a:r>
            <a:r>
              <a:rPr lang="da-DK" altLang="ko-KR" sz="1050" dirty="0">
                <a:solidFill>
                  <a:schemeClr val="bg1"/>
                </a:solidFill>
                <a:latin typeface="Arial" panose="020B0604020202020204" pitchFamily="34" charset="0"/>
                <a:ea typeface="Gulim" panose="020B0600000101010101" pitchFamily="34" charset="-127"/>
              </a:rPr>
              <a:t>. </a:t>
            </a:r>
            <a:r>
              <a:rPr lang="de-DE" altLang="ko-KR" sz="1050" i="1" dirty="0" err="1">
                <a:solidFill>
                  <a:schemeClr val="bg1"/>
                </a:solidFill>
                <a:latin typeface="Arial" panose="020B0604020202020204" pitchFamily="34" charset="0"/>
                <a:ea typeface="Gulim" panose="020B0600000101010101" pitchFamily="34" charset="-127"/>
              </a:rPr>
              <a:t>Arch</a:t>
            </a:r>
            <a:r>
              <a:rPr lang="de-DE" altLang="ko-KR" sz="1050" i="1" dirty="0">
                <a:solidFill>
                  <a:schemeClr val="bg1"/>
                </a:solidFill>
                <a:latin typeface="Arial" panose="020B0604020202020204" pitchFamily="34" charset="0"/>
                <a:ea typeface="Gulim" panose="020B0600000101010101" pitchFamily="34" charset="-127"/>
              </a:rPr>
              <a:t> </a:t>
            </a:r>
            <a:r>
              <a:rPr lang="de-DE" altLang="ko-KR" sz="1050" i="1" dirty="0" err="1">
                <a:solidFill>
                  <a:schemeClr val="bg1"/>
                </a:solidFill>
                <a:latin typeface="Arial" panose="020B0604020202020204" pitchFamily="34" charset="0"/>
                <a:ea typeface="Gulim" panose="020B0600000101010101" pitchFamily="34" charset="-127"/>
              </a:rPr>
              <a:t>Ophthalmol</a:t>
            </a:r>
            <a:r>
              <a:rPr lang="de-DE" altLang="ko-KR" sz="1050" dirty="0">
                <a:solidFill>
                  <a:schemeClr val="bg1"/>
                </a:solidFill>
                <a:latin typeface="Arial" panose="020B0604020202020204" pitchFamily="34" charset="0"/>
                <a:ea typeface="Gulim" panose="020B0600000101010101" pitchFamily="34" charset="-127"/>
              </a:rPr>
              <a:t> 2002; 120: 701</a:t>
            </a:r>
            <a:r>
              <a:rPr lang="en-US" altLang="ko-KR" sz="1050" dirty="0">
                <a:solidFill>
                  <a:schemeClr val="bg1"/>
                </a:solidFill>
                <a:latin typeface="Arial" panose="020B0604020202020204" pitchFamily="34" charset="0"/>
                <a:ea typeface="Gulim" panose="020B0600000101010101" pitchFamily="34" charset="-127"/>
              </a:rPr>
              <a:t>–</a:t>
            </a:r>
            <a:r>
              <a:rPr lang="de-DE" altLang="ko-KR" sz="1050" dirty="0">
                <a:solidFill>
                  <a:schemeClr val="bg1"/>
                </a:solidFill>
                <a:latin typeface="Arial" panose="020B0604020202020204" pitchFamily="34" charset="0"/>
                <a:ea typeface="Gulim" panose="020B0600000101010101" pitchFamily="34" charset="-127"/>
              </a:rPr>
              <a:t>13; </a:t>
            </a:r>
            <a:r>
              <a:rPr lang="nl-NL" altLang="ko-KR" sz="1050" dirty="0">
                <a:solidFill>
                  <a:schemeClr val="bg1"/>
                </a:solidFill>
                <a:latin typeface="Arial" panose="020B0604020202020204" pitchFamily="34" charset="0"/>
                <a:ea typeface="Gulim" panose="020B0600000101010101" pitchFamily="34" charset="-127"/>
              </a:rPr>
              <a:t>2. </a:t>
            </a:r>
            <a:r>
              <a:rPr lang="nl-NL" altLang="ko-KR" sz="1050" dirty="0" err="1">
                <a:solidFill>
                  <a:schemeClr val="bg1"/>
                </a:solidFill>
                <a:latin typeface="Arial" panose="020B0604020202020204" pitchFamily="34" charset="0"/>
                <a:ea typeface="Gulim" panose="020B0600000101010101" pitchFamily="34" charset="-127"/>
              </a:rPr>
              <a:t>Heijl</a:t>
            </a:r>
            <a:r>
              <a:rPr lang="nl-NL" altLang="ko-KR" sz="1050" dirty="0">
                <a:solidFill>
                  <a:schemeClr val="bg1"/>
                </a:solidFill>
                <a:latin typeface="Arial" panose="020B0604020202020204" pitchFamily="34" charset="0"/>
                <a:ea typeface="Gulim" panose="020B0600000101010101" pitchFamily="34" charset="-127"/>
              </a:rPr>
              <a:t> A </a:t>
            </a:r>
            <a:r>
              <a:rPr lang="nl-NL" altLang="ko-KR" sz="1050" i="1" dirty="0">
                <a:solidFill>
                  <a:schemeClr val="bg1"/>
                </a:solidFill>
                <a:latin typeface="Arial" panose="020B0604020202020204" pitchFamily="34" charset="0"/>
                <a:ea typeface="Gulim" panose="020B0600000101010101" pitchFamily="34" charset="-127"/>
              </a:rPr>
              <a:t>et al.</a:t>
            </a:r>
            <a:r>
              <a:rPr lang="nl-NL" altLang="ko-KR" sz="1050" dirty="0">
                <a:solidFill>
                  <a:schemeClr val="bg1"/>
                </a:solidFill>
                <a:latin typeface="Arial" panose="020B0604020202020204" pitchFamily="34" charset="0"/>
                <a:ea typeface="Gulim" panose="020B0600000101010101" pitchFamily="34" charset="-127"/>
              </a:rPr>
              <a:t> </a:t>
            </a:r>
            <a:r>
              <a:rPr lang="nl-NL" altLang="ko-KR" sz="1050" i="1" dirty="0" err="1">
                <a:solidFill>
                  <a:schemeClr val="bg1"/>
                </a:solidFill>
                <a:latin typeface="Arial" panose="020B0604020202020204" pitchFamily="34" charset="0"/>
                <a:ea typeface="Gulim" panose="020B0600000101010101" pitchFamily="34" charset="-127"/>
              </a:rPr>
              <a:t>Arch</a:t>
            </a:r>
            <a:r>
              <a:rPr lang="nl-NL" altLang="ko-KR" sz="1050" i="1" dirty="0">
                <a:solidFill>
                  <a:schemeClr val="bg1"/>
                </a:solidFill>
                <a:latin typeface="Arial" panose="020B0604020202020204" pitchFamily="34" charset="0"/>
                <a:ea typeface="Gulim" panose="020B0600000101010101" pitchFamily="34" charset="-127"/>
              </a:rPr>
              <a:t> </a:t>
            </a:r>
            <a:r>
              <a:rPr lang="nl-NL" altLang="ko-KR" sz="1050" i="1" dirty="0" err="1">
                <a:solidFill>
                  <a:schemeClr val="bg1"/>
                </a:solidFill>
                <a:latin typeface="Arial" panose="020B0604020202020204" pitchFamily="34" charset="0"/>
                <a:ea typeface="Gulim" panose="020B0600000101010101" pitchFamily="34" charset="-127"/>
              </a:rPr>
              <a:t>Ophthalmol</a:t>
            </a:r>
            <a:r>
              <a:rPr lang="nl-NL" altLang="ko-KR" sz="1050" dirty="0">
                <a:solidFill>
                  <a:schemeClr val="bg1"/>
                </a:solidFill>
                <a:latin typeface="Arial" panose="020B0604020202020204" pitchFamily="34" charset="0"/>
                <a:ea typeface="Gulim" panose="020B0600000101010101" pitchFamily="34" charset="-127"/>
              </a:rPr>
              <a:t> 2002; 120: 1268</a:t>
            </a:r>
            <a:r>
              <a:rPr lang="en-US" altLang="ko-KR" sz="1050" dirty="0">
                <a:solidFill>
                  <a:schemeClr val="bg1"/>
                </a:solidFill>
                <a:latin typeface="Arial" panose="020B0604020202020204" pitchFamily="34" charset="0"/>
                <a:ea typeface="Gulim" panose="020B0600000101010101" pitchFamily="34" charset="-127"/>
              </a:rPr>
              <a:t>–</a:t>
            </a:r>
            <a:r>
              <a:rPr lang="nl-NL" altLang="ko-KR" sz="1050" dirty="0">
                <a:solidFill>
                  <a:schemeClr val="bg1"/>
                </a:solidFill>
                <a:latin typeface="Arial" panose="020B0604020202020204" pitchFamily="34" charset="0"/>
                <a:ea typeface="Gulim" panose="020B0600000101010101" pitchFamily="34" charset="-127"/>
              </a:rPr>
              <a:t>79;</a:t>
            </a:r>
            <a:br>
              <a:rPr lang="nl-NL" altLang="ko-KR" sz="1050" dirty="0">
                <a:solidFill>
                  <a:schemeClr val="bg1"/>
                </a:solidFill>
                <a:latin typeface="Arial" panose="020B0604020202020204" pitchFamily="34" charset="0"/>
                <a:ea typeface="Gulim" panose="020B0600000101010101" pitchFamily="34" charset="-127"/>
              </a:rPr>
            </a:br>
            <a:r>
              <a:rPr lang="en-US" altLang="ko-KR" sz="1050" dirty="0">
                <a:solidFill>
                  <a:schemeClr val="bg1"/>
                </a:solidFill>
                <a:latin typeface="Arial" panose="020B0604020202020204" pitchFamily="34" charset="0"/>
                <a:ea typeface="Gulim" panose="020B0600000101010101" pitchFamily="34" charset="-127"/>
              </a:rPr>
              <a:t>3. CNTG Study Group. </a:t>
            </a:r>
            <a:r>
              <a:rPr lang="en-US" altLang="ko-KR" sz="1050" i="1" dirty="0">
                <a:solidFill>
                  <a:schemeClr val="bg1"/>
                </a:solidFill>
                <a:latin typeface="Arial" panose="020B0604020202020204" pitchFamily="34" charset="0"/>
                <a:ea typeface="Gulim" panose="020B0600000101010101" pitchFamily="34" charset="-127"/>
              </a:rPr>
              <a:t>Am J </a:t>
            </a:r>
            <a:r>
              <a:rPr lang="en-US" altLang="ko-KR" sz="1050" i="1" dirty="0" err="1">
                <a:solidFill>
                  <a:schemeClr val="bg1"/>
                </a:solidFill>
                <a:latin typeface="Arial" panose="020B0604020202020204" pitchFamily="34" charset="0"/>
                <a:ea typeface="Gulim" panose="020B0600000101010101" pitchFamily="34" charset="-127"/>
              </a:rPr>
              <a:t>Ophthalmol</a:t>
            </a:r>
            <a:r>
              <a:rPr lang="en-US" altLang="ko-KR" sz="1050" dirty="0">
                <a:solidFill>
                  <a:schemeClr val="bg1"/>
                </a:solidFill>
                <a:latin typeface="Arial" panose="020B0604020202020204" pitchFamily="34" charset="0"/>
                <a:ea typeface="Gulim" panose="020B0600000101010101" pitchFamily="34" charset="-127"/>
              </a:rPr>
              <a:t> 1998; 126: 487–97; </a:t>
            </a:r>
            <a:r>
              <a:rPr lang="da-DK" altLang="ko-KR" sz="1050" dirty="0">
                <a:solidFill>
                  <a:schemeClr val="bg1"/>
                </a:solidFill>
                <a:latin typeface="Arial" panose="020B0604020202020204" pitchFamily="34" charset="0"/>
                <a:ea typeface="Gulim" panose="020B0600000101010101" pitchFamily="34" charset="-127"/>
              </a:rPr>
              <a:t>4. </a:t>
            </a:r>
            <a:r>
              <a:rPr lang="da-DK" altLang="ko-KR" sz="1050" dirty="0" err="1">
                <a:solidFill>
                  <a:schemeClr val="bg1"/>
                </a:solidFill>
                <a:latin typeface="Arial" panose="020B0604020202020204" pitchFamily="34" charset="0"/>
                <a:ea typeface="Gulim" panose="020B0600000101010101" pitchFamily="34" charset="-127"/>
              </a:rPr>
              <a:t>Lichter</a:t>
            </a:r>
            <a:r>
              <a:rPr lang="da-DK" altLang="ko-KR" sz="1050" dirty="0">
                <a:solidFill>
                  <a:schemeClr val="bg1"/>
                </a:solidFill>
                <a:latin typeface="Arial" panose="020B0604020202020204" pitchFamily="34" charset="0"/>
                <a:ea typeface="Gulim" panose="020B0600000101010101" pitchFamily="34" charset="-127"/>
              </a:rPr>
              <a:t> PR </a:t>
            </a:r>
            <a:r>
              <a:rPr lang="da-DK" altLang="ko-KR" sz="1050" i="1" dirty="0">
                <a:solidFill>
                  <a:schemeClr val="bg1"/>
                </a:solidFill>
                <a:latin typeface="Arial" panose="020B0604020202020204" pitchFamily="34" charset="0"/>
                <a:ea typeface="Gulim" panose="020B0600000101010101" pitchFamily="34" charset="-127"/>
              </a:rPr>
              <a:t>et al</a:t>
            </a:r>
            <a:r>
              <a:rPr lang="da-DK" altLang="ko-KR" sz="1050" dirty="0">
                <a:solidFill>
                  <a:schemeClr val="bg1"/>
                </a:solidFill>
                <a:latin typeface="Arial" panose="020B0604020202020204" pitchFamily="34" charset="0"/>
                <a:ea typeface="Gulim" panose="020B0600000101010101" pitchFamily="34" charset="-127"/>
              </a:rPr>
              <a:t>. </a:t>
            </a:r>
            <a:r>
              <a:rPr lang="da-DK" altLang="ko-KR" sz="1050" i="1" dirty="0" err="1">
                <a:solidFill>
                  <a:schemeClr val="bg1"/>
                </a:solidFill>
                <a:latin typeface="Arial" panose="020B0604020202020204" pitchFamily="34" charset="0"/>
                <a:ea typeface="Gulim" panose="020B0600000101010101" pitchFamily="34" charset="-127"/>
              </a:rPr>
              <a:t>Ophthalmology</a:t>
            </a:r>
            <a:r>
              <a:rPr lang="da-DK" altLang="ko-KR" sz="1050" dirty="0">
                <a:solidFill>
                  <a:schemeClr val="bg1"/>
                </a:solidFill>
                <a:latin typeface="Arial" panose="020B0604020202020204" pitchFamily="34" charset="0"/>
                <a:ea typeface="Gulim" panose="020B0600000101010101" pitchFamily="34" charset="-127"/>
              </a:rPr>
              <a:t> 2001; 108: 1943</a:t>
            </a:r>
            <a:r>
              <a:rPr lang="en-US" altLang="ko-KR" sz="1050" dirty="0">
                <a:solidFill>
                  <a:schemeClr val="bg1"/>
                </a:solidFill>
                <a:latin typeface="Arial" panose="020B0604020202020204" pitchFamily="34" charset="0"/>
                <a:ea typeface="Gulim" panose="020B0600000101010101" pitchFamily="34" charset="-127"/>
              </a:rPr>
              <a:t>–</a:t>
            </a:r>
            <a:r>
              <a:rPr lang="da-DK" altLang="ko-KR" sz="1050" dirty="0">
                <a:solidFill>
                  <a:schemeClr val="bg1"/>
                </a:solidFill>
                <a:latin typeface="Arial" panose="020B0604020202020204" pitchFamily="34" charset="0"/>
                <a:ea typeface="Gulim" panose="020B0600000101010101" pitchFamily="34" charset="-127"/>
              </a:rPr>
              <a:t>53; </a:t>
            </a:r>
            <a:r>
              <a:rPr lang="en-US" altLang="ko-KR" sz="1050" dirty="0">
                <a:solidFill>
                  <a:schemeClr val="bg1"/>
                </a:solidFill>
                <a:latin typeface="Arial" panose="020B0604020202020204" pitchFamily="34" charset="0"/>
                <a:ea typeface="Gulim" panose="020B0600000101010101" pitchFamily="34" charset="-127"/>
              </a:rPr>
              <a:t>5. AGIS Investigators. </a:t>
            </a:r>
            <a:r>
              <a:rPr lang="en-US" altLang="ko-KR" sz="1050" i="1" dirty="0">
                <a:solidFill>
                  <a:schemeClr val="bg1"/>
                </a:solidFill>
                <a:latin typeface="Arial" panose="020B0604020202020204" pitchFamily="34" charset="0"/>
                <a:ea typeface="Gulim" panose="020B0600000101010101" pitchFamily="34" charset="-127"/>
              </a:rPr>
              <a:t>Am J </a:t>
            </a:r>
            <a:r>
              <a:rPr lang="en-US" altLang="ko-KR" sz="1050" i="1" dirty="0" err="1">
                <a:solidFill>
                  <a:schemeClr val="bg1"/>
                </a:solidFill>
                <a:latin typeface="Arial" panose="020B0604020202020204" pitchFamily="34" charset="0"/>
                <a:ea typeface="Gulim" panose="020B0600000101010101" pitchFamily="34" charset="-127"/>
              </a:rPr>
              <a:t>Ophthalmol</a:t>
            </a:r>
            <a:r>
              <a:rPr lang="en-US" altLang="ko-KR" sz="1050" dirty="0">
                <a:solidFill>
                  <a:schemeClr val="bg1"/>
                </a:solidFill>
                <a:latin typeface="Arial" panose="020B0604020202020204" pitchFamily="34" charset="0"/>
                <a:ea typeface="Gulim" panose="020B0600000101010101" pitchFamily="34" charset="-127"/>
              </a:rPr>
              <a:t> 2000; 130: 429–40; 6. </a:t>
            </a:r>
            <a:r>
              <a:rPr lang="en-US" altLang="ko-KR" sz="1050" dirty="0" err="1">
                <a:solidFill>
                  <a:schemeClr val="bg1"/>
                </a:solidFill>
                <a:latin typeface="Arial" panose="020B0604020202020204" pitchFamily="34" charset="0"/>
                <a:ea typeface="Gulim" panose="020B0600000101010101" pitchFamily="34" charset="-127"/>
              </a:rPr>
              <a:t>Azuara</a:t>
            </a:r>
            <a:r>
              <a:rPr lang="en-US" altLang="ko-KR" sz="1050" dirty="0">
                <a:solidFill>
                  <a:schemeClr val="bg1"/>
                </a:solidFill>
                <a:latin typeface="Arial" panose="020B0604020202020204" pitchFamily="34" charset="0"/>
                <a:ea typeface="Gulim" panose="020B0600000101010101" pitchFamily="34" charset="-127"/>
              </a:rPr>
              <a:t>-Blanco </a:t>
            </a:r>
            <a:r>
              <a:rPr lang="en-US" altLang="ko-KR" sz="1050" i="1" dirty="0">
                <a:solidFill>
                  <a:schemeClr val="bg1"/>
                </a:solidFill>
                <a:latin typeface="Arial" panose="020B0604020202020204" pitchFamily="34" charset="0"/>
                <a:ea typeface="Gulim" panose="020B0600000101010101" pitchFamily="34" charset="-127"/>
              </a:rPr>
              <a:t>et </a:t>
            </a:r>
            <a:r>
              <a:rPr lang="en-US" altLang="ko-KR" sz="1050" dirty="0">
                <a:solidFill>
                  <a:schemeClr val="bg1"/>
                </a:solidFill>
                <a:latin typeface="Arial" panose="020B0604020202020204" pitchFamily="34" charset="0"/>
                <a:ea typeface="Gulim" panose="020B0600000101010101" pitchFamily="34" charset="-127"/>
              </a:rPr>
              <a:t>al. Lancet 2016;388:1389-97; 7. He M </a:t>
            </a:r>
            <a:r>
              <a:rPr lang="en-US" altLang="ko-KR" sz="1050" i="1" dirty="0">
                <a:solidFill>
                  <a:schemeClr val="bg1"/>
                </a:solidFill>
                <a:latin typeface="Arial" panose="020B0604020202020204" pitchFamily="34" charset="0"/>
                <a:ea typeface="Gulim" panose="020B0600000101010101" pitchFamily="34" charset="-127"/>
              </a:rPr>
              <a:t>et al</a:t>
            </a:r>
            <a:r>
              <a:rPr lang="en-US" altLang="ko-KR" sz="1050" dirty="0">
                <a:solidFill>
                  <a:schemeClr val="bg1"/>
                </a:solidFill>
                <a:latin typeface="Arial" panose="020B0604020202020204" pitchFamily="34" charset="0"/>
                <a:ea typeface="Gulim" panose="020B0600000101010101" pitchFamily="34" charset="-127"/>
              </a:rPr>
              <a:t>. Lancet 2019: ;393:1609-1618; 8. </a:t>
            </a:r>
            <a:r>
              <a:rPr lang="en-US" altLang="ko-KR" sz="1050" dirty="0" err="1">
                <a:solidFill>
                  <a:schemeClr val="bg1"/>
                </a:solidFill>
                <a:latin typeface="Arial" panose="020B0604020202020204" pitchFamily="34" charset="0"/>
                <a:ea typeface="Gulim" panose="020B0600000101010101" pitchFamily="34" charset="-127"/>
              </a:rPr>
              <a:t>Gazzard</a:t>
            </a:r>
            <a:r>
              <a:rPr lang="en-US" altLang="ko-KR" sz="1050" dirty="0">
                <a:solidFill>
                  <a:schemeClr val="bg1"/>
                </a:solidFill>
                <a:latin typeface="Arial" panose="020B0604020202020204" pitchFamily="34" charset="0"/>
                <a:ea typeface="Gulim" panose="020B0600000101010101" pitchFamily="34" charset="-127"/>
              </a:rPr>
              <a:t>  G </a:t>
            </a:r>
            <a:r>
              <a:rPr lang="en-US" altLang="ko-KR" sz="1050" i="1" dirty="0">
                <a:solidFill>
                  <a:schemeClr val="bg1"/>
                </a:solidFill>
                <a:latin typeface="Arial" panose="020B0604020202020204" pitchFamily="34" charset="0"/>
                <a:ea typeface="Gulim" panose="020B0600000101010101" pitchFamily="34" charset="-127"/>
              </a:rPr>
              <a:t>et al. </a:t>
            </a:r>
            <a:r>
              <a:rPr lang="en-US" altLang="ko-KR" sz="1050" dirty="0">
                <a:solidFill>
                  <a:schemeClr val="bg1"/>
                </a:solidFill>
                <a:latin typeface="Arial" panose="020B0604020202020204" pitchFamily="34" charset="0"/>
                <a:ea typeface="Gulim" panose="020B0600000101010101" pitchFamily="34" charset="-127"/>
              </a:rPr>
              <a:t>Lancet 2019;393:1505-16.</a:t>
            </a:r>
            <a:endParaRPr lang="en-US" altLang="ko-KR" sz="1050" dirty="0">
              <a:solidFill>
                <a:schemeClr val="bg1"/>
              </a:solidFill>
              <a:latin typeface="+mn-lt"/>
              <a:ea typeface="Gulim" panose="020B0600000101010101" pitchFamily="34" charset="-127"/>
            </a:endParaRPr>
          </a:p>
        </p:txBody>
      </p:sp>
      <p:graphicFrame>
        <p:nvGraphicFramePr>
          <p:cNvPr id="16" name="Group 31">
            <a:extLst>
              <a:ext uri="{FF2B5EF4-FFF2-40B4-BE49-F238E27FC236}">
                <a16:creationId xmlns:a16="http://schemas.microsoft.com/office/drawing/2014/main" id="{CB5D95DA-793D-C943-ABB9-024DCA68FB50}"/>
              </a:ext>
            </a:extLst>
          </p:cNvPr>
          <p:cNvGraphicFramePr>
            <a:graphicFrameLocks/>
          </p:cNvGraphicFramePr>
          <p:nvPr>
            <p:extLst>
              <p:ext uri="{D42A27DB-BD31-4B8C-83A1-F6EECF244321}">
                <p14:modId xmlns:p14="http://schemas.microsoft.com/office/powerpoint/2010/main" val="4223661747"/>
              </p:ext>
            </p:extLst>
          </p:nvPr>
        </p:nvGraphicFramePr>
        <p:xfrm>
          <a:off x="628650" y="984743"/>
          <a:ext cx="10563902" cy="4218276"/>
        </p:xfrm>
        <a:graphic>
          <a:graphicData uri="http://schemas.openxmlformats.org/drawingml/2006/table">
            <a:tbl>
              <a:tblPr/>
              <a:tblGrid>
                <a:gridCol w="2875729">
                  <a:extLst>
                    <a:ext uri="{9D8B030D-6E8A-4147-A177-3AD203B41FA5}">
                      <a16:colId xmlns:a16="http://schemas.microsoft.com/office/drawing/2014/main" val="20000"/>
                    </a:ext>
                  </a:extLst>
                </a:gridCol>
                <a:gridCol w="7688173">
                  <a:extLst>
                    <a:ext uri="{9D8B030D-6E8A-4147-A177-3AD203B41FA5}">
                      <a16:colId xmlns:a16="http://schemas.microsoft.com/office/drawing/2014/main" val="20001"/>
                    </a:ext>
                  </a:extLst>
                </a:gridCol>
              </a:tblGrid>
              <a:tr h="464299">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dirty="0">
                          <a:ln>
                            <a:noFill/>
                          </a:ln>
                          <a:solidFill>
                            <a:schemeClr val="bg1"/>
                          </a:solidFill>
                          <a:effectLst/>
                          <a:latin typeface="Arial" charset="0"/>
                          <a:ea typeface="굴림" charset="-127"/>
                        </a:rPr>
                        <a:t>OHTS</a:t>
                      </a:r>
                      <a:r>
                        <a:rPr kumimoji="0" lang="en-US" altLang="ko-KR" sz="1400" b="0" i="0" u="none" strike="noStrike" cap="none" normalizeH="0" baseline="30000" dirty="0">
                          <a:ln>
                            <a:noFill/>
                          </a:ln>
                          <a:solidFill>
                            <a:schemeClr val="bg1"/>
                          </a:solidFill>
                          <a:effectLst/>
                          <a:latin typeface="Arial" charset="0"/>
                          <a:ea typeface="굴림" charset="-127"/>
                        </a:rPr>
                        <a:t>1 </a:t>
                      </a:r>
                      <a:r>
                        <a:rPr kumimoji="0" lang="en-US" altLang="ko-KR" sz="1400" b="0" i="0" u="none" strike="noStrike" cap="none" normalizeH="0" baseline="0" dirty="0">
                          <a:ln>
                            <a:noFill/>
                          </a:ln>
                          <a:solidFill>
                            <a:schemeClr val="bg1"/>
                          </a:solidFill>
                          <a:effectLst/>
                          <a:latin typeface="Arial" charset="0"/>
                          <a:ea typeface="굴림" charset="-127"/>
                        </a:rPr>
                        <a:t>(NEI)</a:t>
                      </a:r>
                      <a:endParaRPr kumimoji="0" lang="en-US" altLang="ko-KR" sz="1400" b="0" i="0" u="none" strike="noStrike" cap="none" normalizeH="0" baseline="30000" dirty="0">
                        <a:ln>
                          <a:noFill/>
                        </a:ln>
                        <a:solidFill>
                          <a:schemeClr val="bg1"/>
                        </a:solidFill>
                        <a:effectLst/>
                        <a:latin typeface="Arial" charset="0"/>
                        <a:ea typeface="굴림" charset="-127"/>
                      </a:endParaRPr>
                    </a:p>
                  </a:txBody>
                  <a:tcPr marL="68580" marR="68580" marT="34290" marB="34290"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dirty="0">
                          <a:ln>
                            <a:noFill/>
                          </a:ln>
                          <a:solidFill>
                            <a:schemeClr val="bg1"/>
                          </a:solidFill>
                          <a:effectLst/>
                          <a:latin typeface="Arial" charset="0"/>
                          <a:ea typeface="굴림" charset="-127"/>
                        </a:rPr>
                        <a:t>The Ocular Hypertension Treatment Study</a:t>
                      </a:r>
                    </a:p>
                  </a:txBody>
                  <a:tcPr marL="68580" marR="68580" marT="34290" marB="34290"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3284">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a:ln>
                            <a:noFill/>
                          </a:ln>
                          <a:solidFill>
                            <a:schemeClr val="bg1"/>
                          </a:solidFill>
                          <a:effectLst/>
                          <a:latin typeface="Arial" charset="0"/>
                          <a:ea typeface="굴림" charset="-127"/>
                        </a:rPr>
                        <a:t>EMGT</a:t>
                      </a:r>
                      <a:r>
                        <a:rPr kumimoji="0" lang="en-US" altLang="ko-KR" sz="1400" b="0" i="0" u="none" strike="noStrike" cap="none" normalizeH="0" baseline="30000">
                          <a:ln>
                            <a:noFill/>
                          </a:ln>
                          <a:solidFill>
                            <a:schemeClr val="bg1"/>
                          </a:solidFill>
                          <a:effectLst/>
                          <a:latin typeface="Arial" charset="0"/>
                          <a:ea typeface="굴림" charset="-127"/>
                        </a:rPr>
                        <a:t>2 </a:t>
                      </a:r>
                      <a:r>
                        <a:rPr kumimoji="0" lang="en-US" altLang="ko-KR" sz="1400" b="0" i="0" u="none" strike="noStrike" cap="none" normalizeH="0" baseline="0">
                          <a:ln>
                            <a:noFill/>
                          </a:ln>
                          <a:solidFill>
                            <a:schemeClr val="bg1"/>
                          </a:solidFill>
                          <a:effectLst/>
                          <a:latin typeface="Arial" charset="0"/>
                          <a:ea typeface="굴림" charset="-127"/>
                        </a:rPr>
                        <a:t>(NEI)</a:t>
                      </a:r>
                      <a:endParaRPr kumimoji="0" lang="en-US" altLang="ko-KR" sz="1400" b="0" i="0" u="none" strike="noStrike" cap="none" normalizeH="0" baseline="30000">
                        <a:ln>
                          <a:noFill/>
                        </a:ln>
                        <a:solidFill>
                          <a:schemeClr val="bg1"/>
                        </a:solidFill>
                        <a:effectLst/>
                        <a:latin typeface="Arial" charset="0"/>
                        <a:ea typeface="굴림" charset="-127"/>
                      </a:endParaRPr>
                    </a:p>
                  </a:txBody>
                  <a:tcPr marL="68580" marR="68580" marT="34290" marB="34290"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dirty="0">
                          <a:ln>
                            <a:noFill/>
                          </a:ln>
                          <a:solidFill>
                            <a:schemeClr val="bg1"/>
                          </a:solidFill>
                          <a:effectLst/>
                          <a:latin typeface="Arial" charset="0"/>
                          <a:ea typeface="굴림" charset="-127"/>
                        </a:rPr>
                        <a:t>The Early Manifest Glaucoma Trial</a:t>
                      </a:r>
                    </a:p>
                  </a:txBody>
                  <a:tcPr marL="68580" marR="68580" marT="34290" marB="34290"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94344">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dirty="0">
                          <a:ln>
                            <a:noFill/>
                          </a:ln>
                          <a:solidFill>
                            <a:schemeClr val="bg1"/>
                          </a:solidFill>
                          <a:effectLst/>
                          <a:latin typeface="Arial" charset="0"/>
                          <a:ea typeface="굴림" charset="-127"/>
                        </a:rPr>
                        <a:t>CNTGS</a:t>
                      </a:r>
                      <a:r>
                        <a:rPr kumimoji="0" lang="en-US" altLang="ko-KR" sz="1400" b="0" i="0" u="none" strike="noStrike" cap="none" normalizeH="0" baseline="30000" dirty="0">
                          <a:ln>
                            <a:noFill/>
                          </a:ln>
                          <a:solidFill>
                            <a:schemeClr val="bg1"/>
                          </a:solidFill>
                          <a:effectLst/>
                          <a:latin typeface="Arial" charset="0"/>
                          <a:ea typeface="굴림" charset="-127"/>
                        </a:rPr>
                        <a:t>3 </a:t>
                      </a:r>
                      <a:r>
                        <a:rPr kumimoji="0" lang="en-US" altLang="ko-KR" sz="1400" b="0" i="0" u="none" strike="noStrike" cap="none" normalizeH="0" baseline="0" dirty="0">
                          <a:ln>
                            <a:noFill/>
                          </a:ln>
                          <a:solidFill>
                            <a:schemeClr val="bg1"/>
                          </a:solidFill>
                          <a:effectLst/>
                          <a:latin typeface="Arial" charset="0"/>
                          <a:ea typeface="굴림" charset="-127"/>
                        </a:rPr>
                        <a:t>(GRF)</a:t>
                      </a:r>
                      <a:endParaRPr kumimoji="0" lang="en-US" altLang="ko-KR" sz="1400" b="0" i="0" u="none" strike="noStrike" cap="none" normalizeH="0" baseline="30000" dirty="0">
                        <a:ln>
                          <a:noFill/>
                        </a:ln>
                        <a:solidFill>
                          <a:schemeClr val="bg1"/>
                        </a:solidFill>
                        <a:effectLst/>
                        <a:latin typeface="Arial" charset="0"/>
                        <a:ea typeface="굴림" charset="-127"/>
                      </a:endParaRPr>
                    </a:p>
                  </a:txBody>
                  <a:tcPr marL="68580" marR="68580" marT="34290" marB="34290"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dirty="0">
                          <a:ln>
                            <a:noFill/>
                          </a:ln>
                          <a:solidFill>
                            <a:schemeClr val="bg1"/>
                          </a:solidFill>
                          <a:effectLst/>
                          <a:latin typeface="Arial" charset="0"/>
                          <a:ea typeface="굴림" charset="-127"/>
                        </a:rPr>
                        <a:t>The Collaborative Normal-Tension Glaucoma Study</a:t>
                      </a:r>
                    </a:p>
                  </a:txBody>
                  <a:tcPr marL="68580" marR="68580" marT="34290" marB="34290"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4344">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a:ln>
                            <a:noFill/>
                          </a:ln>
                          <a:solidFill>
                            <a:schemeClr val="bg1"/>
                          </a:solidFill>
                          <a:effectLst/>
                          <a:latin typeface="Arial" charset="0"/>
                          <a:ea typeface="굴림" charset="-127"/>
                        </a:rPr>
                        <a:t>CIGTS</a:t>
                      </a:r>
                      <a:r>
                        <a:rPr kumimoji="0" lang="en-US" altLang="ko-KR" sz="1400" b="0" i="0" u="none" strike="noStrike" cap="none" normalizeH="0" baseline="30000">
                          <a:ln>
                            <a:noFill/>
                          </a:ln>
                          <a:solidFill>
                            <a:schemeClr val="bg1"/>
                          </a:solidFill>
                          <a:effectLst/>
                          <a:latin typeface="Arial" charset="0"/>
                          <a:ea typeface="굴림" charset="-127"/>
                        </a:rPr>
                        <a:t>4 </a:t>
                      </a:r>
                      <a:r>
                        <a:rPr kumimoji="0" lang="en-US" altLang="ko-KR" sz="1400" b="0" i="0" u="none" strike="noStrike" cap="none" normalizeH="0" baseline="0">
                          <a:ln>
                            <a:noFill/>
                          </a:ln>
                          <a:solidFill>
                            <a:schemeClr val="bg1"/>
                          </a:solidFill>
                          <a:effectLst/>
                          <a:latin typeface="Arial" charset="0"/>
                          <a:ea typeface="굴림" charset="-127"/>
                        </a:rPr>
                        <a:t>(NEI)</a:t>
                      </a:r>
                      <a:endParaRPr kumimoji="0" lang="en-US" altLang="ko-KR" sz="1400" b="0" i="0" u="none" strike="noStrike" cap="none" normalizeH="0" baseline="30000">
                        <a:ln>
                          <a:noFill/>
                        </a:ln>
                        <a:solidFill>
                          <a:schemeClr val="bg1"/>
                        </a:solidFill>
                        <a:effectLst/>
                        <a:latin typeface="Arial" charset="0"/>
                        <a:ea typeface="굴림" charset="-127"/>
                      </a:endParaRPr>
                    </a:p>
                  </a:txBody>
                  <a:tcPr marL="68580" marR="68580" marT="34290" marB="34290"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dirty="0">
                          <a:ln>
                            <a:noFill/>
                          </a:ln>
                          <a:solidFill>
                            <a:schemeClr val="bg1"/>
                          </a:solidFill>
                          <a:effectLst/>
                          <a:latin typeface="Arial" charset="0"/>
                          <a:ea typeface="굴림" charset="-127"/>
                        </a:rPr>
                        <a:t>The Collaborative Initial Glaucoma Treatment Study</a:t>
                      </a:r>
                    </a:p>
                  </a:txBody>
                  <a:tcPr marL="68580" marR="68580" marT="34290" marB="34290"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4198">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dirty="0">
                          <a:ln>
                            <a:noFill/>
                          </a:ln>
                          <a:solidFill>
                            <a:schemeClr val="bg1"/>
                          </a:solidFill>
                          <a:effectLst/>
                          <a:latin typeface="Arial" charset="0"/>
                          <a:ea typeface="굴림" charset="-127"/>
                        </a:rPr>
                        <a:t>AGIS</a:t>
                      </a:r>
                      <a:r>
                        <a:rPr kumimoji="0" lang="en-US" altLang="ko-KR" sz="1400" b="0" i="0" u="none" strike="noStrike" cap="none" normalizeH="0" baseline="30000" dirty="0">
                          <a:ln>
                            <a:noFill/>
                          </a:ln>
                          <a:solidFill>
                            <a:schemeClr val="bg1"/>
                          </a:solidFill>
                          <a:effectLst/>
                          <a:latin typeface="Arial" charset="0"/>
                          <a:ea typeface="굴림" charset="-127"/>
                        </a:rPr>
                        <a:t>5 </a:t>
                      </a:r>
                      <a:r>
                        <a:rPr kumimoji="0" lang="en-US" altLang="ko-KR" sz="1400" b="0" i="0" u="none" strike="noStrike" cap="none" normalizeH="0" baseline="0" dirty="0">
                          <a:ln>
                            <a:noFill/>
                          </a:ln>
                          <a:solidFill>
                            <a:schemeClr val="bg1"/>
                          </a:solidFill>
                          <a:effectLst/>
                          <a:latin typeface="Arial" charset="0"/>
                          <a:ea typeface="굴림" charset="-127"/>
                        </a:rPr>
                        <a:t>(NEI)</a:t>
                      </a:r>
                      <a:endParaRPr kumimoji="0" lang="en-US" altLang="ko-KR" sz="1400" b="0" i="0" u="none" strike="noStrike" cap="none" normalizeH="0" baseline="30000" dirty="0">
                        <a:ln>
                          <a:noFill/>
                        </a:ln>
                        <a:solidFill>
                          <a:schemeClr val="bg1"/>
                        </a:solidFill>
                        <a:effectLst/>
                        <a:latin typeface="Arial" charset="0"/>
                        <a:ea typeface="굴림" charset="-127"/>
                      </a:endParaRPr>
                    </a:p>
                  </a:txBody>
                  <a:tcPr marL="68580" marR="68580" marT="34290" marB="34290"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dirty="0">
                          <a:ln>
                            <a:noFill/>
                          </a:ln>
                          <a:solidFill>
                            <a:schemeClr val="bg1"/>
                          </a:solidFill>
                          <a:effectLst/>
                          <a:latin typeface="Arial" charset="0"/>
                          <a:ea typeface="굴림" charset="-127"/>
                        </a:rPr>
                        <a:t>The Advanced Glaucoma Intervention Study</a:t>
                      </a:r>
                    </a:p>
                  </a:txBody>
                  <a:tcPr marL="68580" marR="68580" marT="34290" marB="34290"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9269">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dirty="0">
                          <a:ln>
                            <a:noFill/>
                          </a:ln>
                          <a:solidFill>
                            <a:schemeClr val="bg1"/>
                          </a:solidFill>
                          <a:effectLst/>
                          <a:latin typeface="Arial" charset="0"/>
                          <a:ea typeface="굴림" charset="-127"/>
                        </a:rPr>
                        <a:t>EAGLE trial</a:t>
                      </a:r>
                      <a:r>
                        <a:rPr kumimoji="0" lang="en-US" altLang="ko-KR" sz="1400" b="0" i="0" u="none" strike="noStrike" cap="none" normalizeH="0" baseline="30000" dirty="0">
                          <a:ln>
                            <a:noFill/>
                          </a:ln>
                          <a:solidFill>
                            <a:schemeClr val="bg1"/>
                          </a:solidFill>
                          <a:effectLst/>
                          <a:latin typeface="Arial" charset="0"/>
                          <a:ea typeface="굴림" charset="-127"/>
                        </a:rPr>
                        <a:t>6</a:t>
                      </a:r>
                      <a:endParaRPr kumimoji="0" lang="en-US" altLang="ko-KR" sz="1400" b="0" i="0" u="none" strike="noStrike" cap="none" normalizeH="0" baseline="0" dirty="0">
                        <a:ln>
                          <a:noFill/>
                        </a:ln>
                        <a:solidFill>
                          <a:schemeClr val="bg1"/>
                        </a:solidFill>
                        <a:effectLst/>
                        <a:latin typeface="Arial" charset="0"/>
                        <a:ea typeface="굴림" charset="-127"/>
                      </a:endParaRPr>
                    </a:p>
                  </a:txBody>
                  <a:tcPr marL="68580" marR="68580" marT="34290" marB="34290"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defRPr/>
                      </a:pPr>
                      <a:r>
                        <a:rPr lang="en-ID" sz="1400" dirty="0">
                          <a:solidFill>
                            <a:schemeClr val="bg1"/>
                          </a:solidFill>
                          <a:latin typeface="Arial" panose="020B0604020202020204" pitchFamily="34" charset="0"/>
                          <a:cs typeface="Arial" panose="020B0604020202020204" pitchFamily="34" charset="0"/>
                        </a:rPr>
                        <a:t>Effectiveness of early lens extraction for the treatment of primary angle-closure glaucoma (EAGLE): a randomised controlled trial</a:t>
                      </a:r>
                    </a:p>
                  </a:txBody>
                  <a:tcPr marL="68580" marR="68580" marT="34290" marB="34290"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79594491"/>
                  </a:ext>
                </a:extLst>
              </a:tr>
              <a:tr h="569269">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dirty="0">
                          <a:ln>
                            <a:noFill/>
                          </a:ln>
                          <a:solidFill>
                            <a:schemeClr val="bg1"/>
                          </a:solidFill>
                          <a:effectLst/>
                          <a:latin typeface="Arial" charset="0"/>
                          <a:ea typeface="굴림" charset="-127"/>
                        </a:rPr>
                        <a:t>ZAP trial</a:t>
                      </a:r>
                      <a:r>
                        <a:rPr kumimoji="0" lang="en-US" altLang="ko-KR" sz="1400" b="0" i="0" u="none" strike="noStrike" cap="none" normalizeH="0" baseline="30000" dirty="0">
                          <a:ln>
                            <a:noFill/>
                          </a:ln>
                          <a:solidFill>
                            <a:schemeClr val="bg1"/>
                          </a:solidFill>
                          <a:effectLst/>
                          <a:latin typeface="Arial" charset="0"/>
                          <a:ea typeface="굴림" charset="-127"/>
                        </a:rPr>
                        <a:t>7</a:t>
                      </a:r>
                      <a:endParaRPr kumimoji="0" lang="en-US" altLang="ko-KR" sz="1400" b="0" i="0" u="none" strike="noStrike" cap="none" normalizeH="0" baseline="0" dirty="0">
                        <a:ln>
                          <a:noFill/>
                        </a:ln>
                        <a:solidFill>
                          <a:schemeClr val="bg1"/>
                        </a:solidFill>
                        <a:effectLst/>
                        <a:latin typeface="Arial" charset="0"/>
                        <a:ea typeface="굴림" charset="-127"/>
                      </a:endParaRPr>
                    </a:p>
                  </a:txBody>
                  <a:tcPr marL="68580" marR="68580" marT="34290" marB="34290"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defRPr/>
                      </a:pPr>
                      <a:r>
                        <a:rPr lang="en-ID" sz="1400" b="0" kern="1200" dirty="0">
                          <a:solidFill>
                            <a:schemeClr val="bg1"/>
                          </a:solidFill>
                          <a:effectLst/>
                          <a:latin typeface="Arial" panose="020B0604020202020204" pitchFamily="34" charset="0"/>
                          <a:ea typeface="+mn-ea"/>
                          <a:cs typeface="Arial" panose="020B0604020202020204" pitchFamily="34" charset="0"/>
                        </a:rPr>
                        <a:t>Laser peripheral iridotomy for the prevention of angle closure: a single-centre, randomised controlled trial</a:t>
                      </a:r>
                      <a:endParaRPr lang="en-ID" sz="1400" b="0" dirty="0">
                        <a:solidFill>
                          <a:schemeClr val="bg1"/>
                        </a:solidFill>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88130618"/>
                  </a:ext>
                </a:extLst>
              </a:tr>
              <a:tr h="569269">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dirty="0" err="1">
                          <a:ln>
                            <a:noFill/>
                          </a:ln>
                          <a:solidFill>
                            <a:schemeClr val="bg1"/>
                          </a:solidFill>
                          <a:effectLst/>
                          <a:latin typeface="Arial" charset="0"/>
                          <a:ea typeface="굴림" charset="-127"/>
                        </a:rPr>
                        <a:t>LiGHT</a:t>
                      </a:r>
                      <a:r>
                        <a:rPr kumimoji="0" lang="en-US" altLang="ko-KR" sz="1400" b="0" i="0" u="none" strike="noStrike" cap="none" normalizeH="0" baseline="0" dirty="0">
                          <a:ln>
                            <a:noFill/>
                          </a:ln>
                          <a:solidFill>
                            <a:schemeClr val="bg1"/>
                          </a:solidFill>
                          <a:effectLst/>
                          <a:latin typeface="Arial" charset="0"/>
                          <a:ea typeface="굴림" charset="-127"/>
                        </a:rPr>
                        <a:t> trial</a:t>
                      </a:r>
                      <a:r>
                        <a:rPr kumimoji="0" lang="en-US" altLang="ko-KR" sz="1400" b="0" i="0" u="none" strike="noStrike" cap="none" normalizeH="0" baseline="30000" dirty="0">
                          <a:ln>
                            <a:noFill/>
                          </a:ln>
                          <a:solidFill>
                            <a:schemeClr val="bg1"/>
                          </a:solidFill>
                          <a:effectLst/>
                          <a:latin typeface="Arial" charset="0"/>
                          <a:ea typeface="굴림" charset="-127"/>
                        </a:rPr>
                        <a:t>8</a:t>
                      </a:r>
                    </a:p>
                  </a:txBody>
                  <a:tcPr marL="68580" marR="68580" marT="34290" marB="34290"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defRPr/>
                      </a:pPr>
                      <a:r>
                        <a:rPr lang="en-ID" sz="1400" b="0" dirty="0">
                          <a:solidFill>
                            <a:schemeClr val="bg1"/>
                          </a:solidFill>
                          <a:latin typeface="Arial" panose="020B0604020202020204" pitchFamily="34" charset="0"/>
                          <a:cs typeface="Arial" panose="020B0604020202020204" pitchFamily="34" charset="0"/>
                        </a:rPr>
                        <a:t>Selective laser trabeculoplasty versus eye drops for first-line treatment of ocular hypertension and glaucoma (</a:t>
                      </a:r>
                      <a:r>
                        <a:rPr lang="en-ID" sz="1400" b="0" dirty="0" err="1">
                          <a:solidFill>
                            <a:schemeClr val="bg1"/>
                          </a:solidFill>
                          <a:latin typeface="Arial" panose="020B0604020202020204" pitchFamily="34" charset="0"/>
                          <a:cs typeface="Arial" panose="020B0604020202020204" pitchFamily="34" charset="0"/>
                        </a:rPr>
                        <a:t>LiGHT</a:t>
                      </a:r>
                      <a:r>
                        <a:rPr lang="en-ID" sz="1400" b="0" dirty="0">
                          <a:solidFill>
                            <a:schemeClr val="bg1"/>
                          </a:solidFill>
                          <a:latin typeface="Arial" panose="020B0604020202020204" pitchFamily="34" charset="0"/>
                          <a:cs typeface="Arial" panose="020B0604020202020204" pitchFamily="34" charset="0"/>
                        </a:rPr>
                        <a:t>): a multicentre randomised controlled trial </a:t>
                      </a:r>
                    </a:p>
                  </a:txBody>
                  <a:tcPr marL="68580" marR="68580" marT="34290" marB="34290"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73621488"/>
                  </a:ext>
                </a:extLst>
              </a:tr>
            </a:tbl>
          </a:graphicData>
        </a:graphic>
      </p:graphicFrame>
    </p:spTree>
    <p:extLst>
      <p:ext uri="{BB962C8B-B14F-4D97-AF65-F5344CB8AC3E}">
        <p14:creationId xmlns:p14="http://schemas.microsoft.com/office/powerpoint/2010/main" val="568455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16242" y="811176"/>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EMGT: </a:t>
            </a:r>
          </a:p>
          <a:p>
            <a:r>
              <a:rPr lang="en-US" sz="2000" b="1" dirty="0">
                <a:latin typeface="Arial" panose="020B0604020202020204" pitchFamily="34" charset="0"/>
                <a:ea typeface="굴림" panose="020B0600000101010101" pitchFamily="34" charset="-127"/>
                <a:cs typeface="Arial" panose="020B0604020202020204" pitchFamily="34" charset="0"/>
              </a:rPr>
              <a:t>IMPLICATIONS</a:t>
            </a:r>
            <a:endParaRPr lang="en-US" sz="2000" b="1" dirty="0">
              <a:latin typeface="Arial" panose="020B0604020202020204" pitchFamily="34" charset="0"/>
              <a:cs typeface="Arial" panose="020B0604020202020204" pitchFamily="34" charset="0"/>
            </a:endParaRPr>
          </a:p>
        </p:txBody>
      </p:sp>
      <p:sp>
        <p:nvSpPr>
          <p:cNvPr id="12" name="Rectangle 3">
            <a:extLst>
              <a:ext uri="{FF2B5EF4-FFF2-40B4-BE49-F238E27FC236}">
                <a16:creationId xmlns:a16="http://schemas.microsoft.com/office/drawing/2014/main" id="{91FE328F-3D7F-C74C-989F-F7D7299D95CD}"/>
              </a:ext>
            </a:extLst>
          </p:cNvPr>
          <p:cNvSpPr txBox="1">
            <a:spLocks noChangeArrowheads="1"/>
          </p:cNvSpPr>
          <p:nvPr/>
        </p:nvSpPr>
        <p:spPr>
          <a:xfrm>
            <a:off x="533961" y="1577892"/>
            <a:ext cx="11015035" cy="38100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Treatment of newly diagnosed POAG and NTG reduces the risk of further visual field loss</a:t>
            </a:r>
          </a:p>
          <a:p>
            <a:endPar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endParaRPr>
          </a:p>
          <a:p>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In EMGT, the average sustained IOP reduction was 25%</a:t>
            </a:r>
          </a:p>
          <a:p>
            <a:pPr lvl="1"/>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IOP reductions of 30% or 35% will preserve visual function in many patients</a:t>
            </a:r>
          </a:p>
          <a:p>
            <a:pPr lvl="1"/>
            <a:endPar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endParaRPr>
          </a:p>
          <a:p>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The goal of therapy should be to achieve pressures as low as is safely possible</a:t>
            </a:r>
          </a:p>
        </p:txBody>
      </p:sp>
      <p:sp>
        <p:nvSpPr>
          <p:cNvPr id="49" name="Text Box 57">
            <a:extLst>
              <a:ext uri="{FF2B5EF4-FFF2-40B4-BE49-F238E27FC236}">
                <a16:creationId xmlns:a16="http://schemas.microsoft.com/office/drawing/2014/main" id="{399D01E6-5606-FB49-B41D-8C8598103A39}"/>
              </a:ext>
            </a:extLst>
          </p:cNvPr>
          <p:cNvSpPr txBox="1">
            <a:spLocks noChangeArrowheads="1"/>
          </p:cNvSpPr>
          <p:nvPr/>
        </p:nvSpPr>
        <p:spPr bwMode="auto">
          <a:xfrm>
            <a:off x="7019926" y="6559550"/>
            <a:ext cx="36052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r>
              <a:rPr lang="en-US" altLang="ko-KR" sz="1200" dirty="0" err="1">
                <a:solidFill>
                  <a:schemeClr val="bg1"/>
                </a:solidFill>
                <a:latin typeface="Arial" panose="020B0604020202020204" pitchFamily="34" charset="0"/>
                <a:ea typeface="굴림" panose="020B0600000101010101" pitchFamily="34" charset="-127"/>
              </a:rPr>
              <a:t>Heijl</a:t>
            </a:r>
            <a:r>
              <a:rPr lang="en-US" altLang="ko-KR" sz="1200" dirty="0">
                <a:solidFill>
                  <a:schemeClr val="bg1"/>
                </a:solidFill>
                <a:latin typeface="Arial" panose="020B0604020202020204" pitchFamily="34" charset="0"/>
                <a:ea typeface="굴림" panose="020B0600000101010101" pitchFamily="34" charset="-127"/>
              </a:rPr>
              <a:t> A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Arch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2002; 120: 1268–79.</a:t>
            </a:r>
          </a:p>
        </p:txBody>
      </p:sp>
    </p:spTree>
    <p:extLst>
      <p:ext uri="{BB962C8B-B14F-4D97-AF65-F5344CB8AC3E}">
        <p14:creationId xmlns:p14="http://schemas.microsoft.com/office/powerpoint/2010/main" val="115631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25194"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4" name="Rectangle 3">
            <a:extLst>
              <a:ext uri="{FF2B5EF4-FFF2-40B4-BE49-F238E27FC236}">
                <a16:creationId xmlns:a16="http://schemas.microsoft.com/office/drawing/2014/main" id="{696CF6DA-4F58-3640-8038-B7901FCC1412}"/>
              </a:ext>
            </a:extLst>
          </p:cNvPr>
          <p:cNvSpPr/>
          <p:nvPr/>
        </p:nvSpPr>
        <p:spPr>
          <a:xfrm>
            <a:off x="563012" y="88344"/>
            <a:ext cx="9330952" cy="584775"/>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CNTGS</a:t>
            </a:r>
            <a:r>
              <a:rPr lang="en-US" sz="3200" b="1" dirty="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Collaborative Normal-Tension Glaucoma Study Group</a:t>
            </a:r>
            <a:endParaRPr lang="en-US" sz="2400" b="1" dirty="0">
              <a:latin typeface="Arial" panose="020B0604020202020204" pitchFamily="34" charset="0"/>
              <a:cs typeface="Arial" panose="020B0604020202020204" pitchFamily="34" charset="0"/>
            </a:endParaRPr>
          </a:p>
        </p:txBody>
      </p:sp>
      <p:sp>
        <p:nvSpPr>
          <p:cNvPr id="17" name="Content Placeholder 4">
            <a:extLst>
              <a:ext uri="{FF2B5EF4-FFF2-40B4-BE49-F238E27FC236}">
                <a16:creationId xmlns:a16="http://schemas.microsoft.com/office/drawing/2014/main" id="{24A324D4-21AD-EF4A-B0A6-FC59152F3FA9}"/>
              </a:ext>
            </a:extLst>
          </p:cNvPr>
          <p:cNvSpPr txBox="1">
            <a:spLocks/>
          </p:cNvSpPr>
          <p:nvPr/>
        </p:nvSpPr>
        <p:spPr>
          <a:xfrm>
            <a:off x="644820" y="1856436"/>
            <a:ext cx="10301854" cy="348431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2400" b="1" dirty="0">
                <a:solidFill>
                  <a:schemeClr val="bg1"/>
                </a:solidFill>
                <a:latin typeface="Arial" panose="020B0604020202020204" pitchFamily="34" charset="0"/>
                <a:cs typeface="Arial" panose="020B0604020202020204" pitchFamily="34" charset="0"/>
              </a:rPr>
              <a:t>Aim of study: </a:t>
            </a:r>
          </a:p>
          <a:p>
            <a:r>
              <a:rPr lang="en-US" sz="2400" dirty="0">
                <a:solidFill>
                  <a:schemeClr val="bg1"/>
                </a:solidFill>
                <a:latin typeface="Arial" panose="020B0604020202020204" pitchFamily="34" charset="0"/>
                <a:cs typeface="Arial" panose="020B0604020202020204" pitchFamily="34" charset="0"/>
              </a:rPr>
              <a:t>To determine if intraocular pressure plays a part in the pathogenic process of normal-tension glaucoma.</a:t>
            </a:r>
            <a:endParaRPr lang="en-US" sz="2400" dirty="0">
              <a:solidFill>
                <a:schemeClr val="accent4">
                  <a:lumMod val="60000"/>
                  <a:lumOff val="40000"/>
                </a:schemeClr>
              </a:solidFill>
              <a:latin typeface="Calibri" panose="020F0502020204030204" pitchFamily="34" charset="0"/>
              <a:cs typeface="Calibri" panose="020F0502020204030204" pitchFamily="34" charset="0"/>
            </a:endParaRPr>
          </a:p>
        </p:txBody>
      </p:sp>
      <p:sp>
        <p:nvSpPr>
          <p:cNvPr id="6" name="Text Box 136">
            <a:extLst>
              <a:ext uri="{FF2B5EF4-FFF2-40B4-BE49-F238E27FC236}">
                <a16:creationId xmlns:a16="http://schemas.microsoft.com/office/drawing/2014/main" id="{2CAF42A5-0787-1971-C699-F0272C891CBB}"/>
              </a:ext>
            </a:extLst>
          </p:cNvPr>
          <p:cNvSpPr txBox="1">
            <a:spLocks noChangeArrowheads="1"/>
          </p:cNvSpPr>
          <p:nvPr/>
        </p:nvSpPr>
        <p:spPr bwMode="auto">
          <a:xfrm>
            <a:off x="5497514" y="6559550"/>
            <a:ext cx="5127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r>
              <a:rPr lang="en-US" altLang="ko-KR" sz="1200" dirty="0">
                <a:solidFill>
                  <a:schemeClr val="bg1"/>
                </a:solidFill>
                <a:latin typeface="Arial" panose="020B0604020202020204" pitchFamily="34" charset="0"/>
                <a:ea typeface="굴림" panose="020B0600000101010101" pitchFamily="34" charset="-127"/>
              </a:rPr>
              <a:t>CNTG Study Group. </a:t>
            </a:r>
            <a:r>
              <a:rPr lang="en-US" altLang="ko-KR" sz="1200" i="1" dirty="0">
                <a:solidFill>
                  <a:schemeClr val="bg1"/>
                </a:solidFill>
                <a:latin typeface="Arial" panose="020B0604020202020204" pitchFamily="34" charset="0"/>
                <a:ea typeface="굴림" panose="020B0600000101010101" pitchFamily="34" charset="-127"/>
              </a:rPr>
              <a:t>Am J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1998; 126: 487</a:t>
            </a:r>
            <a:r>
              <a:rPr lang="en-US" altLang="ko-KR" sz="1200" dirty="0">
                <a:solidFill>
                  <a:schemeClr val="bg1"/>
                </a:solidFill>
                <a:latin typeface="Arial" panose="020B0604020202020204" pitchFamily="34" charset="0"/>
                <a:ea typeface="굴림" panose="020B0600000101010101" pitchFamily="34" charset="-127"/>
                <a:cs typeface="Arial" panose="020B0604020202020204" pitchFamily="34" charset="0"/>
              </a:rPr>
              <a:t>–497 and </a:t>
            </a:r>
            <a:r>
              <a:rPr lang="en-US" altLang="ko-KR" sz="1200" dirty="0">
                <a:solidFill>
                  <a:schemeClr val="bg1"/>
                </a:solidFill>
                <a:latin typeface="Arial" panose="020B0604020202020204" pitchFamily="34" charset="0"/>
                <a:ea typeface="굴림" panose="020B0600000101010101" pitchFamily="34" charset="-127"/>
              </a:rPr>
              <a:t>498–505.</a:t>
            </a:r>
          </a:p>
        </p:txBody>
      </p:sp>
    </p:spTree>
    <p:extLst>
      <p:ext uri="{BB962C8B-B14F-4D97-AF65-F5344CB8AC3E}">
        <p14:creationId xmlns:p14="http://schemas.microsoft.com/office/powerpoint/2010/main" val="278045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CNTGS: </a:t>
            </a:r>
          </a:p>
          <a:p>
            <a:r>
              <a:rPr lang="en-US" sz="2000" b="1" dirty="0">
                <a:latin typeface="Arial" panose="020B0604020202020204" pitchFamily="34" charset="0"/>
                <a:ea typeface="굴림" panose="020B0600000101010101" pitchFamily="34" charset="-127"/>
                <a:cs typeface="Arial" panose="020B0604020202020204" pitchFamily="34" charset="0"/>
              </a:rPr>
              <a:t>Lowering IOP reduces vision loss in NTG patients</a:t>
            </a:r>
            <a:endParaRPr lang="en-US" sz="2000" b="1" dirty="0">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id="{09A80441-418B-B646-913E-6349AD1BFC0F}"/>
              </a:ext>
            </a:extLst>
          </p:cNvPr>
          <p:cNvSpPr txBox="1">
            <a:spLocks noChangeArrowheads="1"/>
          </p:cNvSpPr>
          <p:nvPr/>
        </p:nvSpPr>
        <p:spPr>
          <a:xfrm>
            <a:off x="338865" y="1458120"/>
            <a:ext cx="4833212" cy="44973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169863" indent="-169863">
              <a:lnSpc>
                <a:spcPct val="90000"/>
              </a:lnSpc>
              <a:spcBef>
                <a:spcPct val="30000"/>
              </a:spcBef>
              <a:buFont typeface="Wingdings 3" charset="2"/>
              <a:buNone/>
            </a:pPr>
            <a:r>
              <a:rPr lang="en-US"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145 eyes with NTG</a:t>
            </a:r>
          </a:p>
          <a:p>
            <a:pPr marL="169863" indent="-169863">
              <a:lnSpc>
                <a:spcPct val="90000"/>
              </a:lnSpc>
              <a:spcBef>
                <a:spcPct val="30000"/>
              </a:spcBef>
            </a:pPr>
            <a:r>
              <a:rPr lang="en-US"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Medical treatment ± surgery versus observation</a:t>
            </a:r>
          </a:p>
          <a:p>
            <a:pPr marL="169863" indent="-169863">
              <a:lnSpc>
                <a:spcPct val="90000"/>
              </a:lnSpc>
              <a:spcBef>
                <a:spcPct val="30000"/>
              </a:spcBef>
              <a:buFont typeface="Wingdings 3" charset="2"/>
              <a:buNone/>
            </a:pPr>
            <a:r>
              <a:rPr lang="en-US"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Target IOP</a:t>
            </a:r>
          </a:p>
          <a:p>
            <a:pPr marL="169863" indent="-169863">
              <a:lnSpc>
                <a:spcPct val="90000"/>
              </a:lnSpc>
              <a:spcBef>
                <a:spcPct val="30000"/>
              </a:spcBef>
            </a:pPr>
            <a:r>
              <a:rPr lang="en-US"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 ≥ 30% IOP reduction</a:t>
            </a:r>
          </a:p>
          <a:p>
            <a:pPr marL="169863" indent="-169863">
              <a:lnSpc>
                <a:spcPct val="90000"/>
              </a:lnSpc>
              <a:spcBef>
                <a:spcPct val="30000"/>
              </a:spcBef>
              <a:buFont typeface="Wingdings 3" charset="2"/>
              <a:buNone/>
            </a:pPr>
            <a:r>
              <a:rPr lang="en-US"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Results</a:t>
            </a:r>
          </a:p>
          <a:p>
            <a:pPr marL="169863" indent="-169863">
              <a:lnSpc>
                <a:spcPct val="90000"/>
              </a:lnSpc>
              <a:spcBef>
                <a:spcPct val="30000"/>
              </a:spcBef>
            </a:pPr>
            <a:r>
              <a:rPr lang="en-AU"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80% progression-free survival in treated group versus 60% in control arm at 3 years </a:t>
            </a:r>
            <a:br>
              <a:rPr lang="en-AU"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br>
            <a:r>
              <a:rPr lang="en-AU"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(p = 0.0018)</a:t>
            </a:r>
          </a:p>
          <a:p>
            <a:pPr marL="169863" indent="-169863">
              <a:lnSpc>
                <a:spcPct val="90000"/>
              </a:lnSpc>
              <a:spcBef>
                <a:spcPct val="30000"/>
              </a:spcBef>
            </a:pPr>
            <a:r>
              <a:rPr lang="en-US"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Visual field </a:t>
            </a:r>
            <a:r>
              <a:rPr lang="en-AU"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progression 18% in treated versus 30% in untreated</a:t>
            </a:r>
          </a:p>
          <a:p>
            <a:pPr marL="169863" indent="-169863">
              <a:lnSpc>
                <a:spcPct val="90000"/>
              </a:lnSpc>
              <a:spcBef>
                <a:spcPct val="30000"/>
              </a:spcBef>
              <a:buFont typeface="Wingdings 3" charset="2"/>
              <a:buNone/>
            </a:pPr>
            <a:r>
              <a:rPr lang="en-US"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Conclusion</a:t>
            </a:r>
          </a:p>
          <a:p>
            <a:pPr marL="169863" indent="-169863">
              <a:lnSpc>
                <a:spcPct val="90000"/>
              </a:lnSpc>
              <a:spcBef>
                <a:spcPct val="30000"/>
              </a:spcBef>
            </a:pPr>
            <a:r>
              <a:rPr lang="en-AU"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Lowering IOP reduces risk of vision loss in NTG</a:t>
            </a:r>
            <a:endParaRPr lang="en-US" altLang="ko-KR" sz="1800"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grpSp>
        <p:nvGrpSpPr>
          <p:cNvPr id="14" name="Group 4">
            <a:extLst>
              <a:ext uri="{FF2B5EF4-FFF2-40B4-BE49-F238E27FC236}">
                <a16:creationId xmlns:a16="http://schemas.microsoft.com/office/drawing/2014/main" id="{371B2647-DBDD-9840-A110-2BCB3D5B60A5}"/>
              </a:ext>
            </a:extLst>
          </p:cNvPr>
          <p:cNvGrpSpPr>
            <a:grpSpLocks/>
          </p:cNvGrpSpPr>
          <p:nvPr/>
        </p:nvGrpSpPr>
        <p:grpSpPr bwMode="auto">
          <a:xfrm>
            <a:off x="5581651" y="1244601"/>
            <a:ext cx="4614863" cy="5229225"/>
            <a:chOff x="2556" y="784"/>
            <a:chExt cx="2907" cy="3294"/>
          </a:xfrm>
        </p:grpSpPr>
        <p:sp>
          <p:nvSpPr>
            <p:cNvPr id="15" name="Text Box 5">
              <a:extLst>
                <a:ext uri="{FF2B5EF4-FFF2-40B4-BE49-F238E27FC236}">
                  <a16:creationId xmlns:a16="http://schemas.microsoft.com/office/drawing/2014/main" id="{B57F109B-FC8B-1E4F-BEED-E443E96425FA}"/>
                </a:ext>
              </a:extLst>
            </p:cNvPr>
            <p:cNvSpPr txBox="1">
              <a:spLocks noChangeArrowheads="1"/>
            </p:cNvSpPr>
            <p:nvPr/>
          </p:nvSpPr>
          <p:spPr bwMode="auto">
            <a:xfrm rot="-5400000">
              <a:off x="1558" y="1782"/>
              <a:ext cx="21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400" dirty="0">
                  <a:solidFill>
                    <a:schemeClr val="bg1"/>
                  </a:solidFill>
                  <a:latin typeface="Arial" panose="020B0604020202020204" pitchFamily="34" charset="0"/>
                  <a:ea typeface="굴림" panose="020B0600000101010101" pitchFamily="34" charset="-127"/>
                </a:rPr>
                <a:t>Proportion surviving</a:t>
              </a:r>
            </a:p>
          </p:txBody>
        </p:sp>
        <p:sp>
          <p:nvSpPr>
            <p:cNvPr id="16" name="AutoShape 6">
              <a:extLst>
                <a:ext uri="{FF2B5EF4-FFF2-40B4-BE49-F238E27FC236}">
                  <a16:creationId xmlns:a16="http://schemas.microsoft.com/office/drawing/2014/main" id="{6C6219D5-3419-2C44-A241-BBAEC2CC145D}"/>
                </a:ext>
              </a:extLst>
            </p:cNvPr>
            <p:cNvSpPr>
              <a:spLocks noChangeAspect="1" noChangeArrowheads="1" noTextEdit="1"/>
            </p:cNvSpPr>
            <p:nvPr/>
          </p:nvSpPr>
          <p:spPr bwMode="auto">
            <a:xfrm>
              <a:off x="2665" y="1131"/>
              <a:ext cx="2754" cy="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chemeClr val="bg1"/>
                </a:solidFill>
              </a:endParaRPr>
            </a:p>
          </p:txBody>
        </p:sp>
        <p:sp>
          <p:nvSpPr>
            <p:cNvPr id="17" name="Rectangle 7">
              <a:extLst>
                <a:ext uri="{FF2B5EF4-FFF2-40B4-BE49-F238E27FC236}">
                  <a16:creationId xmlns:a16="http://schemas.microsoft.com/office/drawing/2014/main" id="{B2EF9FDA-5ECB-1D41-849C-E0A42E8A277C}"/>
                </a:ext>
              </a:extLst>
            </p:cNvPr>
            <p:cNvSpPr>
              <a:spLocks noChangeArrowheads="1"/>
            </p:cNvSpPr>
            <p:nvPr/>
          </p:nvSpPr>
          <p:spPr bwMode="gray">
            <a:xfrm>
              <a:off x="2924" y="1092"/>
              <a:ext cx="2539" cy="1336"/>
            </a:xfrm>
            <a:prstGeom prst="rect">
              <a:avLst/>
            </a:prstGeom>
            <a:noFill/>
            <a:ln w="9525">
              <a:noFill/>
              <a:miter lim="800000"/>
              <a:headEnd/>
              <a:tailEnd/>
            </a:ln>
            <a:effectLst>
              <a:outerShdw dist="35921" dir="2700000" algn="ctr" rotWithShape="0">
                <a:schemeClr val="bg2"/>
              </a:outerShdw>
            </a:effectLst>
          </p:spPr>
          <p:txBody>
            <a:bodyPr wrap="none" anchor="ctr"/>
            <a:lstStyle/>
            <a:p>
              <a:pPr>
                <a:defRPr/>
              </a:pPr>
              <a:endParaRPr lang="en-NZ" altLang="ko-KR">
                <a:solidFill>
                  <a:schemeClr val="bg1"/>
                </a:solidFill>
                <a:ea typeface="굴림" charset="-127"/>
              </a:endParaRPr>
            </a:p>
          </p:txBody>
        </p:sp>
        <p:sp>
          <p:nvSpPr>
            <p:cNvPr id="18" name="Text Box 8">
              <a:extLst>
                <a:ext uri="{FF2B5EF4-FFF2-40B4-BE49-F238E27FC236}">
                  <a16:creationId xmlns:a16="http://schemas.microsoft.com/office/drawing/2014/main" id="{45DA9AE4-0A8B-024B-862B-F45F3E77B4E8}"/>
                </a:ext>
              </a:extLst>
            </p:cNvPr>
            <p:cNvSpPr txBox="1">
              <a:spLocks noChangeArrowheads="1"/>
            </p:cNvSpPr>
            <p:nvPr/>
          </p:nvSpPr>
          <p:spPr bwMode="auto">
            <a:xfrm>
              <a:off x="3507" y="2711"/>
              <a:ext cx="137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400">
                  <a:solidFill>
                    <a:schemeClr val="bg1"/>
                  </a:solidFill>
                  <a:latin typeface="Arial" panose="020B0604020202020204" pitchFamily="34" charset="0"/>
                  <a:ea typeface="굴림" panose="020B0600000101010101" pitchFamily="34" charset="-127"/>
                </a:rPr>
                <a:t>Time (years)</a:t>
              </a:r>
            </a:p>
          </p:txBody>
        </p:sp>
        <p:sp>
          <p:nvSpPr>
            <p:cNvPr id="19" name="Line 9">
              <a:extLst>
                <a:ext uri="{FF2B5EF4-FFF2-40B4-BE49-F238E27FC236}">
                  <a16:creationId xmlns:a16="http://schemas.microsoft.com/office/drawing/2014/main" id="{55DBA904-AD91-1846-BEEA-EA9C354A9C8E}"/>
                </a:ext>
              </a:extLst>
            </p:cNvPr>
            <p:cNvSpPr>
              <a:spLocks noChangeShapeType="1"/>
            </p:cNvSpPr>
            <p:nvPr/>
          </p:nvSpPr>
          <p:spPr bwMode="auto">
            <a:xfrm>
              <a:off x="3050" y="2085"/>
              <a:ext cx="134" cy="0"/>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0" name="Rectangle 10">
              <a:extLst>
                <a:ext uri="{FF2B5EF4-FFF2-40B4-BE49-F238E27FC236}">
                  <a16:creationId xmlns:a16="http://schemas.microsoft.com/office/drawing/2014/main" id="{17718D3B-C534-0C49-A4BB-18BB556B4F5E}"/>
                </a:ext>
              </a:extLst>
            </p:cNvPr>
            <p:cNvSpPr>
              <a:spLocks noChangeArrowheads="1"/>
            </p:cNvSpPr>
            <p:nvPr/>
          </p:nvSpPr>
          <p:spPr bwMode="auto">
            <a:xfrm>
              <a:off x="3215" y="2026"/>
              <a:ext cx="49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Untreated</a:t>
              </a:r>
            </a:p>
          </p:txBody>
        </p:sp>
        <p:sp>
          <p:nvSpPr>
            <p:cNvPr id="21" name="Line 11">
              <a:extLst>
                <a:ext uri="{FF2B5EF4-FFF2-40B4-BE49-F238E27FC236}">
                  <a16:creationId xmlns:a16="http://schemas.microsoft.com/office/drawing/2014/main" id="{A4F2AA5A-0A5C-AE48-BE21-B818DE8B7B18}"/>
                </a:ext>
              </a:extLst>
            </p:cNvPr>
            <p:cNvSpPr>
              <a:spLocks noChangeShapeType="1"/>
            </p:cNvSpPr>
            <p:nvPr/>
          </p:nvSpPr>
          <p:spPr bwMode="auto">
            <a:xfrm>
              <a:off x="3050" y="1945"/>
              <a:ext cx="134" cy="1"/>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2" name="Rectangle 12">
              <a:extLst>
                <a:ext uri="{FF2B5EF4-FFF2-40B4-BE49-F238E27FC236}">
                  <a16:creationId xmlns:a16="http://schemas.microsoft.com/office/drawing/2014/main" id="{A17F768E-FDDD-174B-B654-AC063246EE6C}"/>
                </a:ext>
              </a:extLst>
            </p:cNvPr>
            <p:cNvSpPr>
              <a:spLocks noChangeArrowheads="1"/>
            </p:cNvSpPr>
            <p:nvPr/>
          </p:nvSpPr>
          <p:spPr bwMode="auto">
            <a:xfrm>
              <a:off x="3214" y="1872"/>
              <a:ext cx="38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Treated</a:t>
              </a:r>
            </a:p>
          </p:txBody>
        </p:sp>
        <p:sp>
          <p:nvSpPr>
            <p:cNvPr id="23" name="Line 13">
              <a:extLst>
                <a:ext uri="{FF2B5EF4-FFF2-40B4-BE49-F238E27FC236}">
                  <a16:creationId xmlns:a16="http://schemas.microsoft.com/office/drawing/2014/main" id="{280EB8E5-029C-CF49-ACC0-4A18ACF80DBE}"/>
                </a:ext>
              </a:extLst>
            </p:cNvPr>
            <p:cNvSpPr>
              <a:spLocks noChangeShapeType="1"/>
            </p:cNvSpPr>
            <p:nvPr/>
          </p:nvSpPr>
          <p:spPr bwMode="gray">
            <a:xfrm>
              <a:off x="2927" y="1226"/>
              <a:ext cx="291" cy="0"/>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24" name="Line 14">
              <a:extLst>
                <a:ext uri="{FF2B5EF4-FFF2-40B4-BE49-F238E27FC236}">
                  <a16:creationId xmlns:a16="http://schemas.microsoft.com/office/drawing/2014/main" id="{0A61FD52-D179-944F-9F6C-D5B4C03743AB}"/>
                </a:ext>
              </a:extLst>
            </p:cNvPr>
            <p:cNvSpPr>
              <a:spLocks noChangeShapeType="1"/>
            </p:cNvSpPr>
            <p:nvPr/>
          </p:nvSpPr>
          <p:spPr bwMode="gray">
            <a:xfrm>
              <a:off x="3218" y="1252"/>
              <a:ext cx="48" cy="0"/>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25" name="Line 15">
              <a:extLst>
                <a:ext uri="{FF2B5EF4-FFF2-40B4-BE49-F238E27FC236}">
                  <a16:creationId xmlns:a16="http://schemas.microsoft.com/office/drawing/2014/main" id="{46C144B5-A303-3847-9682-2C7FCBA10F95}"/>
                </a:ext>
              </a:extLst>
            </p:cNvPr>
            <p:cNvSpPr>
              <a:spLocks noChangeShapeType="1"/>
            </p:cNvSpPr>
            <p:nvPr/>
          </p:nvSpPr>
          <p:spPr bwMode="gray">
            <a:xfrm>
              <a:off x="3266" y="1273"/>
              <a:ext cx="49" cy="0"/>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26" name="Line 16">
              <a:extLst>
                <a:ext uri="{FF2B5EF4-FFF2-40B4-BE49-F238E27FC236}">
                  <a16:creationId xmlns:a16="http://schemas.microsoft.com/office/drawing/2014/main" id="{AFDCDD21-A986-2043-957A-3FB696A89E29}"/>
                </a:ext>
              </a:extLst>
            </p:cNvPr>
            <p:cNvSpPr>
              <a:spLocks noChangeShapeType="1"/>
            </p:cNvSpPr>
            <p:nvPr/>
          </p:nvSpPr>
          <p:spPr bwMode="gray">
            <a:xfrm>
              <a:off x="3315" y="1273"/>
              <a:ext cx="28" cy="116"/>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27" name="Line 17">
              <a:extLst>
                <a:ext uri="{FF2B5EF4-FFF2-40B4-BE49-F238E27FC236}">
                  <a16:creationId xmlns:a16="http://schemas.microsoft.com/office/drawing/2014/main" id="{6B5B3F13-D2E9-E64E-AE6D-FAFD413A4177}"/>
                </a:ext>
              </a:extLst>
            </p:cNvPr>
            <p:cNvSpPr>
              <a:spLocks noChangeShapeType="1"/>
            </p:cNvSpPr>
            <p:nvPr/>
          </p:nvSpPr>
          <p:spPr bwMode="gray">
            <a:xfrm>
              <a:off x="3210" y="1226"/>
              <a:ext cx="2" cy="28"/>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28" name="Line 18">
              <a:extLst>
                <a:ext uri="{FF2B5EF4-FFF2-40B4-BE49-F238E27FC236}">
                  <a16:creationId xmlns:a16="http://schemas.microsoft.com/office/drawing/2014/main" id="{CC6D9246-F27C-D449-8F96-C844C74B7B1E}"/>
                </a:ext>
              </a:extLst>
            </p:cNvPr>
            <p:cNvSpPr>
              <a:spLocks noChangeShapeType="1"/>
            </p:cNvSpPr>
            <p:nvPr/>
          </p:nvSpPr>
          <p:spPr bwMode="gray">
            <a:xfrm>
              <a:off x="3266" y="1248"/>
              <a:ext cx="3" cy="28"/>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29" name="Line 19">
              <a:extLst>
                <a:ext uri="{FF2B5EF4-FFF2-40B4-BE49-F238E27FC236}">
                  <a16:creationId xmlns:a16="http://schemas.microsoft.com/office/drawing/2014/main" id="{2D8601BD-777D-604D-9E50-EB7733CF1CBA}"/>
                </a:ext>
              </a:extLst>
            </p:cNvPr>
            <p:cNvSpPr>
              <a:spLocks noChangeShapeType="1"/>
            </p:cNvSpPr>
            <p:nvPr/>
          </p:nvSpPr>
          <p:spPr bwMode="gray">
            <a:xfrm>
              <a:off x="4607" y="2016"/>
              <a:ext cx="758" cy="0"/>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30" name="Line 20">
              <a:extLst>
                <a:ext uri="{FF2B5EF4-FFF2-40B4-BE49-F238E27FC236}">
                  <a16:creationId xmlns:a16="http://schemas.microsoft.com/office/drawing/2014/main" id="{650FE713-50DE-F441-A9D0-2E3F3AF3790A}"/>
                </a:ext>
              </a:extLst>
            </p:cNvPr>
            <p:cNvSpPr>
              <a:spLocks noChangeShapeType="1"/>
            </p:cNvSpPr>
            <p:nvPr/>
          </p:nvSpPr>
          <p:spPr bwMode="gray">
            <a:xfrm flipH="1" flipV="1">
              <a:off x="4372" y="1917"/>
              <a:ext cx="235" cy="0"/>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31" name="Line 21">
              <a:extLst>
                <a:ext uri="{FF2B5EF4-FFF2-40B4-BE49-F238E27FC236}">
                  <a16:creationId xmlns:a16="http://schemas.microsoft.com/office/drawing/2014/main" id="{117E4385-6BC3-9F4E-BE48-24C5ACD48695}"/>
                </a:ext>
              </a:extLst>
            </p:cNvPr>
            <p:cNvSpPr>
              <a:spLocks noChangeShapeType="1"/>
            </p:cNvSpPr>
            <p:nvPr/>
          </p:nvSpPr>
          <p:spPr bwMode="gray">
            <a:xfrm flipH="1">
              <a:off x="4137" y="1856"/>
              <a:ext cx="246" cy="6"/>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32" name="Line 22">
              <a:extLst>
                <a:ext uri="{FF2B5EF4-FFF2-40B4-BE49-F238E27FC236}">
                  <a16:creationId xmlns:a16="http://schemas.microsoft.com/office/drawing/2014/main" id="{FF9D3672-8FE2-1C43-A825-3323F17ABC8B}"/>
                </a:ext>
              </a:extLst>
            </p:cNvPr>
            <p:cNvSpPr>
              <a:spLocks noChangeShapeType="1"/>
            </p:cNvSpPr>
            <p:nvPr/>
          </p:nvSpPr>
          <p:spPr bwMode="gray">
            <a:xfrm>
              <a:off x="4599" y="1917"/>
              <a:ext cx="0" cy="104"/>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33" name="Line 23">
              <a:extLst>
                <a:ext uri="{FF2B5EF4-FFF2-40B4-BE49-F238E27FC236}">
                  <a16:creationId xmlns:a16="http://schemas.microsoft.com/office/drawing/2014/main" id="{AC62BCE7-891C-ED46-BE47-BC28F666769A}"/>
                </a:ext>
              </a:extLst>
            </p:cNvPr>
            <p:cNvSpPr>
              <a:spLocks noChangeShapeType="1"/>
            </p:cNvSpPr>
            <p:nvPr/>
          </p:nvSpPr>
          <p:spPr bwMode="gray">
            <a:xfrm>
              <a:off x="4381" y="1856"/>
              <a:ext cx="0" cy="59"/>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34" name="Line 24">
              <a:extLst>
                <a:ext uri="{FF2B5EF4-FFF2-40B4-BE49-F238E27FC236}">
                  <a16:creationId xmlns:a16="http://schemas.microsoft.com/office/drawing/2014/main" id="{1523B74E-72E6-434B-9AE6-DDF433DE6F99}"/>
                </a:ext>
              </a:extLst>
            </p:cNvPr>
            <p:cNvSpPr>
              <a:spLocks noChangeShapeType="1"/>
            </p:cNvSpPr>
            <p:nvPr/>
          </p:nvSpPr>
          <p:spPr bwMode="gray">
            <a:xfrm>
              <a:off x="3339" y="1383"/>
              <a:ext cx="48" cy="0"/>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35" name="Line 25">
              <a:extLst>
                <a:ext uri="{FF2B5EF4-FFF2-40B4-BE49-F238E27FC236}">
                  <a16:creationId xmlns:a16="http://schemas.microsoft.com/office/drawing/2014/main" id="{94CE53A8-3067-EA46-8ADA-3532F3DF4326}"/>
                </a:ext>
              </a:extLst>
            </p:cNvPr>
            <p:cNvSpPr>
              <a:spLocks noChangeShapeType="1"/>
            </p:cNvSpPr>
            <p:nvPr/>
          </p:nvSpPr>
          <p:spPr bwMode="gray">
            <a:xfrm>
              <a:off x="3384" y="1407"/>
              <a:ext cx="48" cy="0"/>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36" name="Line 26">
              <a:extLst>
                <a:ext uri="{FF2B5EF4-FFF2-40B4-BE49-F238E27FC236}">
                  <a16:creationId xmlns:a16="http://schemas.microsoft.com/office/drawing/2014/main" id="{483893CE-841C-5E49-9A89-243EE25D9CCF}"/>
                </a:ext>
              </a:extLst>
            </p:cNvPr>
            <p:cNvSpPr>
              <a:spLocks noChangeShapeType="1"/>
            </p:cNvSpPr>
            <p:nvPr/>
          </p:nvSpPr>
          <p:spPr bwMode="gray">
            <a:xfrm>
              <a:off x="3427" y="1410"/>
              <a:ext cx="25" cy="78"/>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37" name="Line 27">
              <a:extLst>
                <a:ext uri="{FF2B5EF4-FFF2-40B4-BE49-F238E27FC236}">
                  <a16:creationId xmlns:a16="http://schemas.microsoft.com/office/drawing/2014/main" id="{0B71193F-CE03-404B-AFE2-A4B0720BCAF2}"/>
                </a:ext>
              </a:extLst>
            </p:cNvPr>
            <p:cNvSpPr>
              <a:spLocks noChangeShapeType="1"/>
            </p:cNvSpPr>
            <p:nvPr/>
          </p:nvSpPr>
          <p:spPr bwMode="gray">
            <a:xfrm>
              <a:off x="3382" y="1382"/>
              <a:ext cx="2" cy="28"/>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38" name="Line 28">
              <a:extLst>
                <a:ext uri="{FF2B5EF4-FFF2-40B4-BE49-F238E27FC236}">
                  <a16:creationId xmlns:a16="http://schemas.microsoft.com/office/drawing/2014/main" id="{FA7186B4-CA2F-CD45-927C-CADA92B583FE}"/>
                </a:ext>
              </a:extLst>
            </p:cNvPr>
            <p:cNvSpPr>
              <a:spLocks noChangeShapeType="1"/>
            </p:cNvSpPr>
            <p:nvPr/>
          </p:nvSpPr>
          <p:spPr bwMode="gray">
            <a:xfrm>
              <a:off x="3449" y="1481"/>
              <a:ext cx="45" cy="2"/>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39" name="Line 29">
              <a:extLst>
                <a:ext uri="{FF2B5EF4-FFF2-40B4-BE49-F238E27FC236}">
                  <a16:creationId xmlns:a16="http://schemas.microsoft.com/office/drawing/2014/main" id="{BA86FF67-3695-4D45-892F-722979E8BA87}"/>
                </a:ext>
              </a:extLst>
            </p:cNvPr>
            <p:cNvSpPr>
              <a:spLocks noChangeShapeType="1"/>
            </p:cNvSpPr>
            <p:nvPr/>
          </p:nvSpPr>
          <p:spPr bwMode="gray">
            <a:xfrm>
              <a:off x="3489" y="1483"/>
              <a:ext cx="0" cy="28"/>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40" name="Line 30">
              <a:extLst>
                <a:ext uri="{FF2B5EF4-FFF2-40B4-BE49-F238E27FC236}">
                  <a16:creationId xmlns:a16="http://schemas.microsoft.com/office/drawing/2014/main" id="{54F56D89-0F71-7844-8795-6C4D6084BD3E}"/>
                </a:ext>
              </a:extLst>
            </p:cNvPr>
            <p:cNvSpPr>
              <a:spLocks noChangeShapeType="1"/>
            </p:cNvSpPr>
            <p:nvPr/>
          </p:nvSpPr>
          <p:spPr bwMode="gray">
            <a:xfrm>
              <a:off x="3497" y="1516"/>
              <a:ext cx="38" cy="0"/>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41" name="Line 31">
              <a:extLst>
                <a:ext uri="{FF2B5EF4-FFF2-40B4-BE49-F238E27FC236}">
                  <a16:creationId xmlns:a16="http://schemas.microsoft.com/office/drawing/2014/main" id="{0855177C-A227-7B49-A3B3-E4C9A39DB529}"/>
                </a:ext>
              </a:extLst>
            </p:cNvPr>
            <p:cNvSpPr>
              <a:spLocks noChangeShapeType="1"/>
            </p:cNvSpPr>
            <p:nvPr/>
          </p:nvSpPr>
          <p:spPr bwMode="gray">
            <a:xfrm>
              <a:off x="3538" y="1514"/>
              <a:ext cx="1" cy="12"/>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42" name="Line 32">
              <a:extLst>
                <a:ext uri="{FF2B5EF4-FFF2-40B4-BE49-F238E27FC236}">
                  <a16:creationId xmlns:a16="http://schemas.microsoft.com/office/drawing/2014/main" id="{CE3229AE-C1C4-AE4B-8651-7A70DE363503}"/>
                </a:ext>
              </a:extLst>
            </p:cNvPr>
            <p:cNvSpPr>
              <a:spLocks noChangeShapeType="1"/>
            </p:cNvSpPr>
            <p:nvPr/>
          </p:nvSpPr>
          <p:spPr bwMode="gray">
            <a:xfrm>
              <a:off x="3536" y="1545"/>
              <a:ext cx="47" cy="0"/>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43" name="Line 33">
              <a:extLst>
                <a:ext uri="{FF2B5EF4-FFF2-40B4-BE49-F238E27FC236}">
                  <a16:creationId xmlns:a16="http://schemas.microsoft.com/office/drawing/2014/main" id="{54B584BF-20C4-D64C-AEEF-262F2A61A5CF}"/>
                </a:ext>
              </a:extLst>
            </p:cNvPr>
            <p:cNvSpPr>
              <a:spLocks noChangeShapeType="1"/>
            </p:cNvSpPr>
            <p:nvPr/>
          </p:nvSpPr>
          <p:spPr bwMode="gray">
            <a:xfrm>
              <a:off x="3581" y="1547"/>
              <a:ext cx="0" cy="24"/>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44" name="Line 34">
              <a:extLst>
                <a:ext uri="{FF2B5EF4-FFF2-40B4-BE49-F238E27FC236}">
                  <a16:creationId xmlns:a16="http://schemas.microsoft.com/office/drawing/2014/main" id="{FB39CF78-5AEA-144C-AE19-CAF572B4D0B6}"/>
                </a:ext>
              </a:extLst>
            </p:cNvPr>
            <p:cNvSpPr>
              <a:spLocks noChangeShapeType="1"/>
            </p:cNvSpPr>
            <p:nvPr/>
          </p:nvSpPr>
          <p:spPr bwMode="gray">
            <a:xfrm>
              <a:off x="3626" y="1571"/>
              <a:ext cx="0" cy="23"/>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45" name="Line 35">
              <a:extLst>
                <a:ext uri="{FF2B5EF4-FFF2-40B4-BE49-F238E27FC236}">
                  <a16:creationId xmlns:a16="http://schemas.microsoft.com/office/drawing/2014/main" id="{999C2D69-FBE8-884E-B338-5D52CA907C24}"/>
                </a:ext>
              </a:extLst>
            </p:cNvPr>
            <p:cNvSpPr>
              <a:spLocks noChangeShapeType="1"/>
            </p:cNvSpPr>
            <p:nvPr/>
          </p:nvSpPr>
          <p:spPr bwMode="gray">
            <a:xfrm>
              <a:off x="3674" y="1596"/>
              <a:ext cx="0" cy="27"/>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46" name="Line 36">
              <a:extLst>
                <a:ext uri="{FF2B5EF4-FFF2-40B4-BE49-F238E27FC236}">
                  <a16:creationId xmlns:a16="http://schemas.microsoft.com/office/drawing/2014/main" id="{2B4D3B43-F431-8744-BCA5-6FD21263D799}"/>
                </a:ext>
              </a:extLst>
            </p:cNvPr>
            <p:cNvSpPr>
              <a:spLocks noChangeShapeType="1"/>
            </p:cNvSpPr>
            <p:nvPr/>
          </p:nvSpPr>
          <p:spPr bwMode="gray">
            <a:xfrm>
              <a:off x="3737" y="1624"/>
              <a:ext cx="3" cy="52"/>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47" name="Line 37">
              <a:extLst>
                <a:ext uri="{FF2B5EF4-FFF2-40B4-BE49-F238E27FC236}">
                  <a16:creationId xmlns:a16="http://schemas.microsoft.com/office/drawing/2014/main" id="{47D8188B-E646-5F4F-97AD-BD06B1401BFA}"/>
                </a:ext>
              </a:extLst>
            </p:cNvPr>
            <p:cNvSpPr>
              <a:spLocks noChangeShapeType="1"/>
            </p:cNvSpPr>
            <p:nvPr/>
          </p:nvSpPr>
          <p:spPr bwMode="gray">
            <a:xfrm>
              <a:off x="3814" y="1676"/>
              <a:ext cx="3" cy="67"/>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48" name="Line 38">
              <a:extLst>
                <a:ext uri="{FF2B5EF4-FFF2-40B4-BE49-F238E27FC236}">
                  <a16:creationId xmlns:a16="http://schemas.microsoft.com/office/drawing/2014/main" id="{7CD35F9D-64DE-2E47-BFA0-A6C9D576F945}"/>
                </a:ext>
              </a:extLst>
            </p:cNvPr>
            <p:cNvSpPr>
              <a:spLocks noChangeShapeType="1"/>
            </p:cNvSpPr>
            <p:nvPr/>
          </p:nvSpPr>
          <p:spPr bwMode="gray">
            <a:xfrm flipH="1">
              <a:off x="3906" y="1731"/>
              <a:ext cx="3" cy="82"/>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50" name="Line 39">
              <a:extLst>
                <a:ext uri="{FF2B5EF4-FFF2-40B4-BE49-F238E27FC236}">
                  <a16:creationId xmlns:a16="http://schemas.microsoft.com/office/drawing/2014/main" id="{1530F468-44BD-5B4F-B053-8349DA2A5502}"/>
                </a:ext>
              </a:extLst>
            </p:cNvPr>
            <p:cNvSpPr>
              <a:spLocks noChangeShapeType="1"/>
            </p:cNvSpPr>
            <p:nvPr/>
          </p:nvSpPr>
          <p:spPr bwMode="gray">
            <a:xfrm flipV="1">
              <a:off x="4139" y="1810"/>
              <a:ext cx="0" cy="60"/>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51" name="Line 40">
              <a:extLst>
                <a:ext uri="{FF2B5EF4-FFF2-40B4-BE49-F238E27FC236}">
                  <a16:creationId xmlns:a16="http://schemas.microsoft.com/office/drawing/2014/main" id="{7F36A1E0-4DFA-6848-A4DA-625E0BDD9CC7}"/>
                </a:ext>
              </a:extLst>
            </p:cNvPr>
            <p:cNvSpPr>
              <a:spLocks noChangeShapeType="1"/>
            </p:cNvSpPr>
            <p:nvPr/>
          </p:nvSpPr>
          <p:spPr bwMode="gray">
            <a:xfrm>
              <a:off x="3571" y="1570"/>
              <a:ext cx="58" cy="0"/>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52" name="Line 41">
              <a:extLst>
                <a:ext uri="{FF2B5EF4-FFF2-40B4-BE49-F238E27FC236}">
                  <a16:creationId xmlns:a16="http://schemas.microsoft.com/office/drawing/2014/main" id="{0D66BDF8-0991-E649-BF54-D20936E86E16}"/>
                </a:ext>
              </a:extLst>
            </p:cNvPr>
            <p:cNvSpPr>
              <a:spLocks noChangeShapeType="1"/>
            </p:cNvSpPr>
            <p:nvPr/>
          </p:nvSpPr>
          <p:spPr bwMode="gray">
            <a:xfrm>
              <a:off x="3624" y="1595"/>
              <a:ext cx="53" cy="1"/>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53" name="Line 42">
              <a:extLst>
                <a:ext uri="{FF2B5EF4-FFF2-40B4-BE49-F238E27FC236}">
                  <a16:creationId xmlns:a16="http://schemas.microsoft.com/office/drawing/2014/main" id="{80577C5D-9F65-DA44-A0A0-66F04DF08762}"/>
                </a:ext>
              </a:extLst>
            </p:cNvPr>
            <p:cNvSpPr>
              <a:spLocks noChangeShapeType="1"/>
            </p:cNvSpPr>
            <p:nvPr/>
          </p:nvSpPr>
          <p:spPr bwMode="gray">
            <a:xfrm flipV="1">
              <a:off x="3669" y="1626"/>
              <a:ext cx="68" cy="1"/>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54" name="Line 43">
              <a:extLst>
                <a:ext uri="{FF2B5EF4-FFF2-40B4-BE49-F238E27FC236}">
                  <a16:creationId xmlns:a16="http://schemas.microsoft.com/office/drawing/2014/main" id="{F88BDE0C-D17E-0340-B59A-449E95E0D664}"/>
                </a:ext>
              </a:extLst>
            </p:cNvPr>
            <p:cNvSpPr>
              <a:spLocks noChangeShapeType="1"/>
            </p:cNvSpPr>
            <p:nvPr/>
          </p:nvSpPr>
          <p:spPr bwMode="gray">
            <a:xfrm>
              <a:off x="3729" y="1679"/>
              <a:ext cx="87" cy="0"/>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55" name="Line 44">
              <a:extLst>
                <a:ext uri="{FF2B5EF4-FFF2-40B4-BE49-F238E27FC236}">
                  <a16:creationId xmlns:a16="http://schemas.microsoft.com/office/drawing/2014/main" id="{141CA1B0-6065-534D-8AC4-3E19F6227E8B}"/>
                </a:ext>
              </a:extLst>
            </p:cNvPr>
            <p:cNvSpPr>
              <a:spLocks noChangeShapeType="1"/>
            </p:cNvSpPr>
            <p:nvPr/>
          </p:nvSpPr>
          <p:spPr bwMode="gray">
            <a:xfrm flipV="1">
              <a:off x="3822" y="1736"/>
              <a:ext cx="88" cy="0"/>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56" name="Line 45">
              <a:extLst>
                <a:ext uri="{FF2B5EF4-FFF2-40B4-BE49-F238E27FC236}">
                  <a16:creationId xmlns:a16="http://schemas.microsoft.com/office/drawing/2014/main" id="{DE1A7D53-FD09-8441-9068-8B432F17F51B}"/>
                </a:ext>
              </a:extLst>
            </p:cNvPr>
            <p:cNvSpPr>
              <a:spLocks noChangeShapeType="1"/>
            </p:cNvSpPr>
            <p:nvPr/>
          </p:nvSpPr>
          <p:spPr bwMode="gray">
            <a:xfrm>
              <a:off x="3907" y="1807"/>
              <a:ext cx="237" cy="1"/>
            </a:xfrm>
            <a:prstGeom prst="line">
              <a:avLst/>
            </a:prstGeom>
            <a:noFill/>
            <a:ln w="38100">
              <a:solidFill>
                <a:srgbClr val="BDB7D7"/>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57" name="Line 46">
              <a:extLst>
                <a:ext uri="{FF2B5EF4-FFF2-40B4-BE49-F238E27FC236}">
                  <a16:creationId xmlns:a16="http://schemas.microsoft.com/office/drawing/2014/main" id="{1A8A5877-D1F9-9D4F-A901-CDB0055C9B2B}"/>
                </a:ext>
              </a:extLst>
            </p:cNvPr>
            <p:cNvSpPr>
              <a:spLocks noChangeShapeType="1"/>
            </p:cNvSpPr>
            <p:nvPr/>
          </p:nvSpPr>
          <p:spPr bwMode="auto">
            <a:xfrm>
              <a:off x="2930" y="1222"/>
              <a:ext cx="1" cy="1326"/>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bg1"/>
                </a:solidFill>
              </a:endParaRPr>
            </a:p>
          </p:txBody>
        </p:sp>
        <p:sp>
          <p:nvSpPr>
            <p:cNvPr id="58" name="Line 47">
              <a:extLst>
                <a:ext uri="{FF2B5EF4-FFF2-40B4-BE49-F238E27FC236}">
                  <a16:creationId xmlns:a16="http://schemas.microsoft.com/office/drawing/2014/main" id="{48B8B1E0-3DC2-0747-BCB3-90BE1B7E0656}"/>
                </a:ext>
              </a:extLst>
            </p:cNvPr>
            <p:cNvSpPr>
              <a:spLocks noChangeShapeType="1"/>
            </p:cNvSpPr>
            <p:nvPr/>
          </p:nvSpPr>
          <p:spPr bwMode="auto">
            <a:xfrm>
              <a:off x="2907" y="2548"/>
              <a:ext cx="23" cy="1"/>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59" name="Line 48">
              <a:extLst>
                <a:ext uri="{FF2B5EF4-FFF2-40B4-BE49-F238E27FC236}">
                  <a16:creationId xmlns:a16="http://schemas.microsoft.com/office/drawing/2014/main" id="{66C5B7F7-C955-6646-A751-B5FF36EE94E5}"/>
                </a:ext>
              </a:extLst>
            </p:cNvPr>
            <p:cNvSpPr>
              <a:spLocks noChangeShapeType="1"/>
            </p:cNvSpPr>
            <p:nvPr/>
          </p:nvSpPr>
          <p:spPr bwMode="auto">
            <a:xfrm>
              <a:off x="2907" y="2284"/>
              <a:ext cx="23" cy="1"/>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60" name="Line 49">
              <a:extLst>
                <a:ext uri="{FF2B5EF4-FFF2-40B4-BE49-F238E27FC236}">
                  <a16:creationId xmlns:a16="http://schemas.microsoft.com/office/drawing/2014/main" id="{F2ACB606-C7D6-9047-A016-35B39C1A9708}"/>
                </a:ext>
              </a:extLst>
            </p:cNvPr>
            <p:cNvSpPr>
              <a:spLocks noChangeShapeType="1"/>
            </p:cNvSpPr>
            <p:nvPr/>
          </p:nvSpPr>
          <p:spPr bwMode="auto">
            <a:xfrm>
              <a:off x="2907" y="2017"/>
              <a:ext cx="23" cy="1"/>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61" name="Line 50">
              <a:extLst>
                <a:ext uri="{FF2B5EF4-FFF2-40B4-BE49-F238E27FC236}">
                  <a16:creationId xmlns:a16="http://schemas.microsoft.com/office/drawing/2014/main" id="{5D20870C-BDE3-194F-82B3-109F72A4C933}"/>
                </a:ext>
              </a:extLst>
            </p:cNvPr>
            <p:cNvSpPr>
              <a:spLocks noChangeShapeType="1"/>
            </p:cNvSpPr>
            <p:nvPr/>
          </p:nvSpPr>
          <p:spPr bwMode="auto">
            <a:xfrm>
              <a:off x="2907" y="1754"/>
              <a:ext cx="23" cy="1"/>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62" name="Line 51">
              <a:extLst>
                <a:ext uri="{FF2B5EF4-FFF2-40B4-BE49-F238E27FC236}">
                  <a16:creationId xmlns:a16="http://schemas.microsoft.com/office/drawing/2014/main" id="{2B31B9E5-E305-B34B-B4F8-E65178649495}"/>
                </a:ext>
              </a:extLst>
            </p:cNvPr>
            <p:cNvSpPr>
              <a:spLocks noChangeShapeType="1"/>
            </p:cNvSpPr>
            <p:nvPr/>
          </p:nvSpPr>
          <p:spPr bwMode="auto">
            <a:xfrm>
              <a:off x="2907" y="1487"/>
              <a:ext cx="23" cy="1"/>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63" name="Line 52">
              <a:extLst>
                <a:ext uri="{FF2B5EF4-FFF2-40B4-BE49-F238E27FC236}">
                  <a16:creationId xmlns:a16="http://schemas.microsoft.com/office/drawing/2014/main" id="{67FE32EF-0359-754F-878E-030475361775}"/>
                </a:ext>
              </a:extLst>
            </p:cNvPr>
            <p:cNvSpPr>
              <a:spLocks noChangeShapeType="1"/>
            </p:cNvSpPr>
            <p:nvPr/>
          </p:nvSpPr>
          <p:spPr bwMode="auto">
            <a:xfrm>
              <a:off x="2907" y="1222"/>
              <a:ext cx="23" cy="1"/>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64" name="Line 53">
              <a:extLst>
                <a:ext uri="{FF2B5EF4-FFF2-40B4-BE49-F238E27FC236}">
                  <a16:creationId xmlns:a16="http://schemas.microsoft.com/office/drawing/2014/main" id="{BF8F2B04-C915-B846-BB90-A8704F191CEF}"/>
                </a:ext>
              </a:extLst>
            </p:cNvPr>
            <p:cNvSpPr>
              <a:spLocks noChangeShapeType="1"/>
            </p:cNvSpPr>
            <p:nvPr/>
          </p:nvSpPr>
          <p:spPr bwMode="auto">
            <a:xfrm>
              <a:off x="2930" y="2548"/>
              <a:ext cx="2421" cy="1"/>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bg1"/>
                </a:solidFill>
              </a:endParaRPr>
            </a:p>
          </p:txBody>
        </p:sp>
        <p:sp>
          <p:nvSpPr>
            <p:cNvPr id="65" name="Line 54">
              <a:extLst>
                <a:ext uri="{FF2B5EF4-FFF2-40B4-BE49-F238E27FC236}">
                  <a16:creationId xmlns:a16="http://schemas.microsoft.com/office/drawing/2014/main" id="{694F79FD-2320-824E-9F35-BE9FB23BADF4}"/>
                </a:ext>
              </a:extLst>
            </p:cNvPr>
            <p:cNvSpPr>
              <a:spLocks noChangeShapeType="1"/>
            </p:cNvSpPr>
            <p:nvPr/>
          </p:nvSpPr>
          <p:spPr bwMode="auto">
            <a:xfrm flipV="1">
              <a:off x="2930" y="2548"/>
              <a:ext cx="1" cy="14"/>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66" name="Line 55">
              <a:extLst>
                <a:ext uri="{FF2B5EF4-FFF2-40B4-BE49-F238E27FC236}">
                  <a16:creationId xmlns:a16="http://schemas.microsoft.com/office/drawing/2014/main" id="{12006664-632C-1F40-A637-A594BAA99E04}"/>
                </a:ext>
              </a:extLst>
            </p:cNvPr>
            <p:cNvSpPr>
              <a:spLocks noChangeShapeType="1"/>
            </p:cNvSpPr>
            <p:nvPr/>
          </p:nvSpPr>
          <p:spPr bwMode="auto">
            <a:xfrm flipV="1">
              <a:off x="3232" y="2548"/>
              <a:ext cx="1" cy="14"/>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67" name="Line 56">
              <a:extLst>
                <a:ext uri="{FF2B5EF4-FFF2-40B4-BE49-F238E27FC236}">
                  <a16:creationId xmlns:a16="http://schemas.microsoft.com/office/drawing/2014/main" id="{4A18FE90-C0B7-8648-AFA6-6A7803F55CE2}"/>
                </a:ext>
              </a:extLst>
            </p:cNvPr>
            <p:cNvSpPr>
              <a:spLocks noChangeShapeType="1"/>
            </p:cNvSpPr>
            <p:nvPr/>
          </p:nvSpPr>
          <p:spPr bwMode="auto">
            <a:xfrm flipV="1">
              <a:off x="3535" y="2548"/>
              <a:ext cx="1" cy="14"/>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68" name="Line 57">
              <a:extLst>
                <a:ext uri="{FF2B5EF4-FFF2-40B4-BE49-F238E27FC236}">
                  <a16:creationId xmlns:a16="http://schemas.microsoft.com/office/drawing/2014/main" id="{CEB8CF64-EFDF-8C4B-8A88-471B4977A90B}"/>
                </a:ext>
              </a:extLst>
            </p:cNvPr>
            <p:cNvSpPr>
              <a:spLocks noChangeShapeType="1"/>
            </p:cNvSpPr>
            <p:nvPr/>
          </p:nvSpPr>
          <p:spPr bwMode="auto">
            <a:xfrm flipV="1">
              <a:off x="3837" y="2548"/>
              <a:ext cx="1" cy="14"/>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69" name="Line 58">
              <a:extLst>
                <a:ext uri="{FF2B5EF4-FFF2-40B4-BE49-F238E27FC236}">
                  <a16:creationId xmlns:a16="http://schemas.microsoft.com/office/drawing/2014/main" id="{3FFCF8E1-CE8F-DA41-9AA0-2582A04A5847}"/>
                </a:ext>
              </a:extLst>
            </p:cNvPr>
            <p:cNvSpPr>
              <a:spLocks noChangeShapeType="1"/>
            </p:cNvSpPr>
            <p:nvPr/>
          </p:nvSpPr>
          <p:spPr bwMode="auto">
            <a:xfrm flipV="1">
              <a:off x="4142" y="2548"/>
              <a:ext cx="1" cy="14"/>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0" name="Line 59">
              <a:extLst>
                <a:ext uri="{FF2B5EF4-FFF2-40B4-BE49-F238E27FC236}">
                  <a16:creationId xmlns:a16="http://schemas.microsoft.com/office/drawing/2014/main" id="{EC636AC3-7680-CC41-B6B2-E7D6F5497EF3}"/>
                </a:ext>
              </a:extLst>
            </p:cNvPr>
            <p:cNvSpPr>
              <a:spLocks noChangeShapeType="1"/>
            </p:cNvSpPr>
            <p:nvPr/>
          </p:nvSpPr>
          <p:spPr bwMode="auto">
            <a:xfrm flipV="1">
              <a:off x="4444" y="2548"/>
              <a:ext cx="1" cy="14"/>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1" name="Line 60">
              <a:extLst>
                <a:ext uri="{FF2B5EF4-FFF2-40B4-BE49-F238E27FC236}">
                  <a16:creationId xmlns:a16="http://schemas.microsoft.com/office/drawing/2014/main" id="{F6CA853A-EFA7-EF46-A5AD-DAABECF1603D}"/>
                </a:ext>
              </a:extLst>
            </p:cNvPr>
            <p:cNvSpPr>
              <a:spLocks noChangeShapeType="1"/>
            </p:cNvSpPr>
            <p:nvPr/>
          </p:nvSpPr>
          <p:spPr bwMode="auto">
            <a:xfrm flipV="1">
              <a:off x="4747" y="2548"/>
              <a:ext cx="1" cy="14"/>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2" name="Line 61">
              <a:extLst>
                <a:ext uri="{FF2B5EF4-FFF2-40B4-BE49-F238E27FC236}">
                  <a16:creationId xmlns:a16="http://schemas.microsoft.com/office/drawing/2014/main" id="{E2D953CC-0961-CC43-B94B-9C9BB9CBA4F7}"/>
                </a:ext>
              </a:extLst>
            </p:cNvPr>
            <p:cNvSpPr>
              <a:spLocks noChangeShapeType="1"/>
            </p:cNvSpPr>
            <p:nvPr/>
          </p:nvSpPr>
          <p:spPr bwMode="auto">
            <a:xfrm flipV="1">
              <a:off x="5049" y="2548"/>
              <a:ext cx="1" cy="14"/>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3" name="Line 62">
              <a:extLst>
                <a:ext uri="{FF2B5EF4-FFF2-40B4-BE49-F238E27FC236}">
                  <a16:creationId xmlns:a16="http://schemas.microsoft.com/office/drawing/2014/main" id="{91D4C06C-210B-5F42-ACCC-4DEFE5299002}"/>
                </a:ext>
              </a:extLst>
            </p:cNvPr>
            <p:cNvSpPr>
              <a:spLocks noChangeShapeType="1"/>
            </p:cNvSpPr>
            <p:nvPr/>
          </p:nvSpPr>
          <p:spPr bwMode="auto">
            <a:xfrm flipV="1">
              <a:off x="5351" y="2548"/>
              <a:ext cx="1" cy="14"/>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4" name="Line 63">
              <a:extLst>
                <a:ext uri="{FF2B5EF4-FFF2-40B4-BE49-F238E27FC236}">
                  <a16:creationId xmlns:a16="http://schemas.microsoft.com/office/drawing/2014/main" id="{CAC8BCEB-4113-994C-8391-4304B00BC9C5}"/>
                </a:ext>
              </a:extLst>
            </p:cNvPr>
            <p:cNvSpPr>
              <a:spLocks noChangeShapeType="1"/>
            </p:cNvSpPr>
            <p:nvPr/>
          </p:nvSpPr>
          <p:spPr bwMode="auto">
            <a:xfrm flipV="1">
              <a:off x="2930" y="2548"/>
              <a:ext cx="1" cy="22"/>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5" name="Line 64">
              <a:extLst>
                <a:ext uri="{FF2B5EF4-FFF2-40B4-BE49-F238E27FC236}">
                  <a16:creationId xmlns:a16="http://schemas.microsoft.com/office/drawing/2014/main" id="{8735D22B-38DB-9D4A-BE4B-F0C3141872F5}"/>
                </a:ext>
              </a:extLst>
            </p:cNvPr>
            <p:cNvSpPr>
              <a:spLocks noChangeShapeType="1"/>
            </p:cNvSpPr>
            <p:nvPr/>
          </p:nvSpPr>
          <p:spPr bwMode="auto">
            <a:xfrm flipV="1">
              <a:off x="3232" y="2548"/>
              <a:ext cx="1" cy="22"/>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6" name="Line 65">
              <a:extLst>
                <a:ext uri="{FF2B5EF4-FFF2-40B4-BE49-F238E27FC236}">
                  <a16:creationId xmlns:a16="http://schemas.microsoft.com/office/drawing/2014/main" id="{14651749-40BC-BF40-80C8-F4FEBB4C5816}"/>
                </a:ext>
              </a:extLst>
            </p:cNvPr>
            <p:cNvSpPr>
              <a:spLocks noChangeShapeType="1"/>
            </p:cNvSpPr>
            <p:nvPr/>
          </p:nvSpPr>
          <p:spPr bwMode="auto">
            <a:xfrm flipV="1">
              <a:off x="3535" y="2548"/>
              <a:ext cx="1" cy="22"/>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7" name="Line 66">
              <a:extLst>
                <a:ext uri="{FF2B5EF4-FFF2-40B4-BE49-F238E27FC236}">
                  <a16:creationId xmlns:a16="http://schemas.microsoft.com/office/drawing/2014/main" id="{3AE3473D-A13C-3F48-A093-D294B1B5881E}"/>
                </a:ext>
              </a:extLst>
            </p:cNvPr>
            <p:cNvSpPr>
              <a:spLocks noChangeShapeType="1"/>
            </p:cNvSpPr>
            <p:nvPr/>
          </p:nvSpPr>
          <p:spPr bwMode="auto">
            <a:xfrm flipV="1">
              <a:off x="3837" y="2548"/>
              <a:ext cx="1" cy="22"/>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8" name="Line 67">
              <a:extLst>
                <a:ext uri="{FF2B5EF4-FFF2-40B4-BE49-F238E27FC236}">
                  <a16:creationId xmlns:a16="http://schemas.microsoft.com/office/drawing/2014/main" id="{01C8C367-BF8C-5A46-832D-6F49BF5250F1}"/>
                </a:ext>
              </a:extLst>
            </p:cNvPr>
            <p:cNvSpPr>
              <a:spLocks noChangeShapeType="1"/>
            </p:cNvSpPr>
            <p:nvPr/>
          </p:nvSpPr>
          <p:spPr bwMode="auto">
            <a:xfrm flipV="1">
              <a:off x="4142" y="2548"/>
              <a:ext cx="1" cy="22"/>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9" name="Line 68">
              <a:extLst>
                <a:ext uri="{FF2B5EF4-FFF2-40B4-BE49-F238E27FC236}">
                  <a16:creationId xmlns:a16="http://schemas.microsoft.com/office/drawing/2014/main" id="{BD20D2F0-02E3-1241-8108-36A28D121EDF}"/>
                </a:ext>
              </a:extLst>
            </p:cNvPr>
            <p:cNvSpPr>
              <a:spLocks noChangeShapeType="1"/>
            </p:cNvSpPr>
            <p:nvPr/>
          </p:nvSpPr>
          <p:spPr bwMode="auto">
            <a:xfrm flipV="1">
              <a:off x="4444" y="2548"/>
              <a:ext cx="1" cy="22"/>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80" name="Line 69">
              <a:extLst>
                <a:ext uri="{FF2B5EF4-FFF2-40B4-BE49-F238E27FC236}">
                  <a16:creationId xmlns:a16="http://schemas.microsoft.com/office/drawing/2014/main" id="{25209D4F-BBCD-FD45-8155-9C804906CD42}"/>
                </a:ext>
              </a:extLst>
            </p:cNvPr>
            <p:cNvSpPr>
              <a:spLocks noChangeShapeType="1"/>
            </p:cNvSpPr>
            <p:nvPr/>
          </p:nvSpPr>
          <p:spPr bwMode="auto">
            <a:xfrm flipV="1">
              <a:off x="4747" y="2548"/>
              <a:ext cx="1" cy="22"/>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81" name="Line 70">
              <a:extLst>
                <a:ext uri="{FF2B5EF4-FFF2-40B4-BE49-F238E27FC236}">
                  <a16:creationId xmlns:a16="http://schemas.microsoft.com/office/drawing/2014/main" id="{87BF52C5-055A-564E-AB50-4188D7191E23}"/>
                </a:ext>
              </a:extLst>
            </p:cNvPr>
            <p:cNvSpPr>
              <a:spLocks noChangeShapeType="1"/>
            </p:cNvSpPr>
            <p:nvPr/>
          </p:nvSpPr>
          <p:spPr bwMode="auto">
            <a:xfrm flipV="1">
              <a:off x="5049" y="2548"/>
              <a:ext cx="1" cy="22"/>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82" name="Line 71">
              <a:extLst>
                <a:ext uri="{FF2B5EF4-FFF2-40B4-BE49-F238E27FC236}">
                  <a16:creationId xmlns:a16="http://schemas.microsoft.com/office/drawing/2014/main" id="{51AD783B-DBFC-ED4F-8472-2F60E3ADC25F}"/>
                </a:ext>
              </a:extLst>
            </p:cNvPr>
            <p:cNvSpPr>
              <a:spLocks noChangeShapeType="1"/>
            </p:cNvSpPr>
            <p:nvPr/>
          </p:nvSpPr>
          <p:spPr bwMode="auto">
            <a:xfrm flipV="1">
              <a:off x="5351" y="2548"/>
              <a:ext cx="1" cy="22"/>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83" name="Line 72">
              <a:extLst>
                <a:ext uri="{FF2B5EF4-FFF2-40B4-BE49-F238E27FC236}">
                  <a16:creationId xmlns:a16="http://schemas.microsoft.com/office/drawing/2014/main" id="{AFC295D2-F6B4-6D4C-A2A0-DD2BB5B7471C}"/>
                </a:ext>
              </a:extLst>
            </p:cNvPr>
            <p:cNvSpPr>
              <a:spLocks noChangeShapeType="1"/>
            </p:cNvSpPr>
            <p:nvPr/>
          </p:nvSpPr>
          <p:spPr bwMode="auto">
            <a:xfrm>
              <a:off x="2930" y="1222"/>
              <a:ext cx="121" cy="1"/>
            </a:xfrm>
            <a:prstGeom prst="line">
              <a:avLst/>
            </a:prstGeom>
            <a:noFill/>
            <a:ln w="12700">
              <a:solidFill>
                <a:srgbClr val="BDB7D7"/>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84" name="Line 73">
              <a:extLst>
                <a:ext uri="{FF2B5EF4-FFF2-40B4-BE49-F238E27FC236}">
                  <a16:creationId xmlns:a16="http://schemas.microsoft.com/office/drawing/2014/main" id="{A28D28E2-8F96-ED4D-AF2F-EFD9A5AAC866}"/>
                </a:ext>
              </a:extLst>
            </p:cNvPr>
            <p:cNvSpPr>
              <a:spLocks noChangeShapeType="1"/>
            </p:cNvSpPr>
            <p:nvPr/>
          </p:nvSpPr>
          <p:spPr bwMode="auto">
            <a:xfrm>
              <a:off x="2930" y="1222"/>
              <a:ext cx="121" cy="1"/>
            </a:xfrm>
            <a:prstGeom prst="line">
              <a:avLst/>
            </a:prstGeom>
            <a:noFill/>
            <a:ln w="12700">
              <a:solidFill>
                <a:srgbClr val="BDB7D7"/>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85" name="Rectangle 74">
              <a:extLst>
                <a:ext uri="{FF2B5EF4-FFF2-40B4-BE49-F238E27FC236}">
                  <a16:creationId xmlns:a16="http://schemas.microsoft.com/office/drawing/2014/main" id="{9202E670-D294-DB41-AA9B-AEA4A3859AD3}"/>
                </a:ext>
              </a:extLst>
            </p:cNvPr>
            <p:cNvSpPr>
              <a:spLocks noChangeArrowheads="1"/>
            </p:cNvSpPr>
            <p:nvPr/>
          </p:nvSpPr>
          <p:spPr bwMode="auto">
            <a:xfrm>
              <a:off x="2840" y="2504"/>
              <a:ext cx="54" cy="93"/>
            </a:xfrm>
            <a:prstGeom prst="rect">
              <a:avLst/>
            </a:prstGeom>
            <a:noFill/>
            <a:ln w="9525">
              <a:noFill/>
              <a:miter lim="800000"/>
              <a:headEnd/>
              <a:tailEnd/>
            </a:ln>
          </p:spPr>
          <p:txBody>
            <a:bodyPr wrap="none" lIns="0" tIns="0" rIns="0" bIns="0">
              <a:spAutoFit/>
            </a:bodyPr>
            <a:lstStyle/>
            <a:p>
              <a:pPr marL="533400" indent="-533400">
                <a:lnSpc>
                  <a:spcPct val="80000"/>
                </a:lnSpc>
                <a:spcBef>
                  <a:spcPct val="50000"/>
                </a:spcBef>
                <a:buClr>
                  <a:srgbClr val="BDB7D7"/>
                </a:buClr>
                <a:defRPr/>
              </a:pPr>
              <a:r>
                <a:rPr lang="en-US" altLang="ko-KR" sz="1200">
                  <a:solidFill>
                    <a:schemeClr val="bg1"/>
                  </a:solidFill>
                  <a:effectLst>
                    <a:outerShdw blurRad="38100" dist="38100" dir="2700000" algn="tl">
                      <a:srgbClr val="808080"/>
                    </a:outerShdw>
                  </a:effectLst>
                  <a:latin typeface="Arial" charset="0"/>
                  <a:ea typeface="굴림" charset="-127"/>
                </a:rPr>
                <a:t>0</a:t>
              </a:r>
            </a:p>
          </p:txBody>
        </p:sp>
        <p:sp>
          <p:nvSpPr>
            <p:cNvPr id="86" name="Rectangle 75">
              <a:extLst>
                <a:ext uri="{FF2B5EF4-FFF2-40B4-BE49-F238E27FC236}">
                  <a16:creationId xmlns:a16="http://schemas.microsoft.com/office/drawing/2014/main" id="{B7FF2CC4-7F88-574A-A35D-52AAE9CAFB2A}"/>
                </a:ext>
              </a:extLst>
            </p:cNvPr>
            <p:cNvSpPr>
              <a:spLocks noChangeArrowheads="1"/>
            </p:cNvSpPr>
            <p:nvPr/>
          </p:nvSpPr>
          <p:spPr bwMode="auto">
            <a:xfrm>
              <a:off x="2791" y="2242"/>
              <a:ext cx="134"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lnSpc>
                  <a:spcPct val="80000"/>
                </a:lnSpc>
                <a:spcBef>
                  <a:spcPct val="50000"/>
                </a:spcBef>
                <a:buClr>
                  <a:srgbClr val="BDB7D7"/>
                </a:buClr>
              </a:pPr>
              <a:r>
                <a:rPr lang="en-US" altLang="ko-KR" sz="1200">
                  <a:solidFill>
                    <a:schemeClr val="bg1"/>
                  </a:solidFill>
                  <a:latin typeface="Arial" panose="020B0604020202020204" pitchFamily="34" charset="0"/>
                  <a:ea typeface="굴림" panose="020B0600000101010101" pitchFamily="34" charset="-127"/>
                </a:rPr>
                <a:t>0.2</a:t>
              </a:r>
            </a:p>
          </p:txBody>
        </p:sp>
        <p:sp>
          <p:nvSpPr>
            <p:cNvPr id="87" name="Rectangle 76">
              <a:extLst>
                <a:ext uri="{FF2B5EF4-FFF2-40B4-BE49-F238E27FC236}">
                  <a16:creationId xmlns:a16="http://schemas.microsoft.com/office/drawing/2014/main" id="{3F40AC9B-9872-A54A-AD2B-8E7405BB441C}"/>
                </a:ext>
              </a:extLst>
            </p:cNvPr>
            <p:cNvSpPr>
              <a:spLocks noChangeArrowheads="1"/>
            </p:cNvSpPr>
            <p:nvPr/>
          </p:nvSpPr>
          <p:spPr bwMode="auto">
            <a:xfrm>
              <a:off x="2791" y="1974"/>
              <a:ext cx="134"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lnSpc>
                  <a:spcPct val="80000"/>
                </a:lnSpc>
                <a:spcBef>
                  <a:spcPct val="50000"/>
                </a:spcBef>
                <a:buClr>
                  <a:srgbClr val="BDB7D7"/>
                </a:buClr>
              </a:pPr>
              <a:r>
                <a:rPr lang="en-US" altLang="ko-KR" sz="1200">
                  <a:solidFill>
                    <a:schemeClr val="bg1"/>
                  </a:solidFill>
                  <a:latin typeface="Arial" panose="020B0604020202020204" pitchFamily="34" charset="0"/>
                  <a:ea typeface="굴림" panose="020B0600000101010101" pitchFamily="34" charset="-127"/>
                </a:rPr>
                <a:t>0.4</a:t>
              </a:r>
            </a:p>
          </p:txBody>
        </p:sp>
        <p:sp>
          <p:nvSpPr>
            <p:cNvPr id="88" name="Rectangle 77">
              <a:extLst>
                <a:ext uri="{FF2B5EF4-FFF2-40B4-BE49-F238E27FC236}">
                  <a16:creationId xmlns:a16="http://schemas.microsoft.com/office/drawing/2014/main" id="{02519B75-280A-9945-A24B-C7E216C817BB}"/>
                </a:ext>
              </a:extLst>
            </p:cNvPr>
            <p:cNvSpPr>
              <a:spLocks noChangeArrowheads="1"/>
            </p:cNvSpPr>
            <p:nvPr/>
          </p:nvSpPr>
          <p:spPr bwMode="auto">
            <a:xfrm>
              <a:off x="2791" y="1709"/>
              <a:ext cx="134"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lnSpc>
                  <a:spcPct val="80000"/>
                </a:lnSpc>
                <a:spcBef>
                  <a:spcPct val="50000"/>
                </a:spcBef>
                <a:buClr>
                  <a:srgbClr val="BDB7D7"/>
                </a:buClr>
              </a:pPr>
              <a:r>
                <a:rPr lang="en-US" altLang="ko-KR" sz="1200">
                  <a:solidFill>
                    <a:schemeClr val="bg1"/>
                  </a:solidFill>
                  <a:latin typeface="Arial" panose="020B0604020202020204" pitchFamily="34" charset="0"/>
                  <a:ea typeface="굴림" panose="020B0600000101010101" pitchFamily="34" charset="-127"/>
                </a:rPr>
                <a:t>0.6</a:t>
              </a:r>
            </a:p>
          </p:txBody>
        </p:sp>
        <p:sp>
          <p:nvSpPr>
            <p:cNvPr id="89" name="Rectangle 78">
              <a:extLst>
                <a:ext uri="{FF2B5EF4-FFF2-40B4-BE49-F238E27FC236}">
                  <a16:creationId xmlns:a16="http://schemas.microsoft.com/office/drawing/2014/main" id="{7E50F476-CA7A-8E4F-AB67-DAA1379F00D4}"/>
                </a:ext>
              </a:extLst>
            </p:cNvPr>
            <p:cNvSpPr>
              <a:spLocks noChangeArrowheads="1"/>
            </p:cNvSpPr>
            <p:nvPr/>
          </p:nvSpPr>
          <p:spPr bwMode="auto">
            <a:xfrm>
              <a:off x="2777" y="1442"/>
              <a:ext cx="134"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lnSpc>
                  <a:spcPct val="80000"/>
                </a:lnSpc>
                <a:spcBef>
                  <a:spcPct val="50000"/>
                </a:spcBef>
                <a:buClr>
                  <a:srgbClr val="BDB7D7"/>
                </a:buClr>
              </a:pPr>
              <a:r>
                <a:rPr lang="en-US" altLang="ko-KR" sz="1200">
                  <a:solidFill>
                    <a:schemeClr val="bg1"/>
                  </a:solidFill>
                  <a:latin typeface="Arial" panose="020B0604020202020204" pitchFamily="34" charset="0"/>
                  <a:ea typeface="굴림" panose="020B0600000101010101" pitchFamily="34" charset="-127"/>
                </a:rPr>
                <a:t>0.8</a:t>
              </a:r>
            </a:p>
          </p:txBody>
        </p:sp>
        <p:sp>
          <p:nvSpPr>
            <p:cNvPr id="90" name="Rectangle 79">
              <a:extLst>
                <a:ext uri="{FF2B5EF4-FFF2-40B4-BE49-F238E27FC236}">
                  <a16:creationId xmlns:a16="http://schemas.microsoft.com/office/drawing/2014/main" id="{3609A03A-7277-4D42-A4BB-80C0822185E0}"/>
                </a:ext>
              </a:extLst>
            </p:cNvPr>
            <p:cNvSpPr>
              <a:spLocks noChangeArrowheads="1"/>
            </p:cNvSpPr>
            <p:nvPr/>
          </p:nvSpPr>
          <p:spPr bwMode="auto">
            <a:xfrm>
              <a:off x="2915" y="2613"/>
              <a:ext cx="54" cy="93"/>
            </a:xfrm>
            <a:prstGeom prst="rect">
              <a:avLst/>
            </a:prstGeom>
            <a:noFill/>
            <a:ln w="9525">
              <a:noFill/>
              <a:miter lim="800000"/>
              <a:headEnd/>
              <a:tailEnd/>
            </a:ln>
          </p:spPr>
          <p:txBody>
            <a:bodyPr wrap="none" lIns="0" tIns="0" rIns="0" bIns="0">
              <a:spAutoFit/>
            </a:bodyPr>
            <a:lstStyle/>
            <a:p>
              <a:pPr marL="533400" indent="-533400">
                <a:lnSpc>
                  <a:spcPct val="80000"/>
                </a:lnSpc>
                <a:spcBef>
                  <a:spcPct val="50000"/>
                </a:spcBef>
                <a:buClr>
                  <a:srgbClr val="BDB7D7"/>
                </a:buClr>
                <a:defRPr/>
              </a:pPr>
              <a:r>
                <a:rPr lang="en-US" altLang="ko-KR" sz="1200">
                  <a:solidFill>
                    <a:schemeClr val="bg1"/>
                  </a:solidFill>
                  <a:effectLst>
                    <a:outerShdw blurRad="38100" dist="38100" dir="2700000" algn="tl">
                      <a:srgbClr val="808080"/>
                    </a:outerShdw>
                  </a:effectLst>
                  <a:latin typeface="Arial" charset="0"/>
                  <a:ea typeface="굴림" charset="-127"/>
                </a:rPr>
                <a:t>0</a:t>
              </a:r>
            </a:p>
          </p:txBody>
        </p:sp>
        <p:sp>
          <p:nvSpPr>
            <p:cNvPr id="91" name="Rectangle 80">
              <a:extLst>
                <a:ext uri="{FF2B5EF4-FFF2-40B4-BE49-F238E27FC236}">
                  <a16:creationId xmlns:a16="http://schemas.microsoft.com/office/drawing/2014/main" id="{AB4BB895-91B6-3D46-8107-C5CD528CD0E0}"/>
                </a:ext>
              </a:extLst>
            </p:cNvPr>
            <p:cNvSpPr>
              <a:spLocks noChangeArrowheads="1"/>
            </p:cNvSpPr>
            <p:nvPr/>
          </p:nvSpPr>
          <p:spPr bwMode="auto">
            <a:xfrm>
              <a:off x="2771" y="1223"/>
              <a:ext cx="134"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lnSpc>
                  <a:spcPct val="80000"/>
                </a:lnSpc>
                <a:spcBef>
                  <a:spcPct val="50000"/>
                </a:spcBef>
                <a:buClr>
                  <a:srgbClr val="BDB7D7"/>
                </a:buClr>
              </a:pPr>
              <a:r>
                <a:rPr lang="en-US" altLang="ko-KR" sz="1200">
                  <a:solidFill>
                    <a:schemeClr val="bg1"/>
                  </a:solidFill>
                  <a:latin typeface="Arial" panose="020B0604020202020204" pitchFamily="34" charset="0"/>
                  <a:ea typeface="굴림" panose="020B0600000101010101" pitchFamily="34" charset="-127"/>
                </a:rPr>
                <a:t>1.0</a:t>
              </a:r>
            </a:p>
          </p:txBody>
        </p:sp>
        <p:sp>
          <p:nvSpPr>
            <p:cNvPr id="92" name="Rectangle 81">
              <a:extLst>
                <a:ext uri="{FF2B5EF4-FFF2-40B4-BE49-F238E27FC236}">
                  <a16:creationId xmlns:a16="http://schemas.microsoft.com/office/drawing/2014/main" id="{9678A3DF-0248-3340-9483-78F247806030}"/>
                </a:ext>
              </a:extLst>
            </p:cNvPr>
            <p:cNvSpPr>
              <a:spLocks noChangeArrowheads="1"/>
            </p:cNvSpPr>
            <p:nvPr/>
          </p:nvSpPr>
          <p:spPr bwMode="auto">
            <a:xfrm>
              <a:off x="3210" y="2613"/>
              <a:ext cx="54" cy="93"/>
            </a:xfrm>
            <a:prstGeom prst="rect">
              <a:avLst/>
            </a:prstGeom>
            <a:noFill/>
            <a:ln w="9525">
              <a:noFill/>
              <a:miter lim="800000"/>
              <a:headEnd/>
              <a:tailEnd/>
            </a:ln>
          </p:spPr>
          <p:txBody>
            <a:bodyPr wrap="none" lIns="0" tIns="0" rIns="0" bIns="0">
              <a:spAutoFit/>
            </a:bodyPr>
            <a:lstStyle/>
            <a:p>
              <a:pPr marL="533400" indent="-533400">
                <a:lnSpc>
                  <a:spcPct val="80000"/>
                </a:lnSpc>
                <a:spcBef>
                  <a:spcPct val="50000"/>
                </a:spcBef>
                <a:buClr>
                  <a:srgbClr val="BDB7D7"/>
                </a:buClr>
                <a:defRPr/>
              </a:pPr>
              <a:r>
                <a:rPr lang="en-US" altLang="ko-KR" sz="1200">
                  <a:solidFill>
                    <a:schemeClr val="bg1"/>
                  </a:solidFill>
                  <a:effectLst>
                    <a:outerShdw blurRad="38100" dist="38100" dir="2700000" algn="tl">
                      <a:srgbClr val="808080"/>
                    </a:outerShdw>
                  </a:effectLst>
                  <a:latin typeface="Arial" charset="0"/>
                  <a:ea typeface="굴림" charset="-127"/>
                </a:rPr>
                <a:t>1</a:t>
              </a:r>
            </a:p>
          </p:txBody>
        </p:sp>
        <p:sp>
          <p:nvSpPr>
            <p:cNvPr id="93" name="Rectangle 82">
              <a:extLst>
                <a:ext uri="{FF2B5EF4-FFF2-40B4-BE49-F238E27FC236}">
                  <a16:creationId xmlns:a16="http://schemas.microsoft.com/office/drawing/2014/main" id="{8073CFDC-D959-4A40-90C3-E2732D96F2B8}"/>
                </a:ext>
              </a:extLst>
            </p:cNvPr>
            <p:cNvSpPr>
              <a:spLocks noChangeArrowheads="1"/>
            </p:cNvSpPr>
            <p:nvPr/>
          </p:nvSpPr>
          <p:spPr bwMode="auto">
            <a:xfrm>
              <a:off x="3522" y="2613"/>
              <a:ext cx="54" cy="93"/>
            </a:xfrm>
            <a:prstGeom prst="rect">
              <a:avLst/>
            </a:prstGeom>
            <a:noFill/>
            <a:ln w="9525">
              <a:noFill/>
              <a:miter lim="800000"/>
              <a:headEnd/>
              <a:tailEnd/>
            </a:ln>
          </p:spPr>
          <p:txBody>
            <a:bodyPr wrap="none" lIns="0" tIns="0" rIns="0" bIns="0">
              <a:spAutoFit/>
            </a:bodyPr>
            <a:lstStyle/>
            <a:p>
              <a:pPr marL="533400" indent="-533400">
                <a:lnSpc>
                  <a:spcPct val="80000"/>
                </a:lnSpc>
                <a:spcBef>
                  <a:spcPct val="50000"/>
                </a:spcBef>
                <a:buClr>
                  <a:srgbClr val="BDB7D7"/>
                </a:buClr>
                <a:defRPr/>
              </a:pPr>
              <a:r>
                <a:rPr lang="en-US" altLang="ko-KR" sz="1200">
                  <a:solidFill>
                    <a:schemeClr val="bg1"/>
                  </a:solidFill>
                  <a:effectLst>
                    <a:outerShdw blurRad="38100" dist="38100" dir="2700000" algn="tl">
                      <a:srgbClr val="808080"/>
                    </a:outerShdw>
                  </a:effectLst>
                  <a:latin typeface="Arial" charset="0"/>
                  <a:ea typeface="굴림" charset="-127"/>
                </a:rPr>
                <a:t>2</a:t>
              </a:r>
            </a:p>
          </p:txBody>
        </p:sp>
        <p:sp>
          <p:nvSpPr>
            <p:cNvPr id="94" name="Rectangle 83">
              <a:extLst>
                <a:ext uri="{FF2B5EF4-FFF2-40B4-BE49-F238E27FC236}">
                  <a16:creationId xmlns:a16="http://schemas.microsoft.com/office/drawing/2014/main" id="{B8A659A9-AFB2-2143-BAD3-FC07DED7002F}"/>
                </a:ext>
              </a:extLst>
            </p:cNvPr>
            <p:cNvSpPr>
              <a:spLocks noChangeArrowheads="1"/>
            </p:cNvSpPr>
            <p:nvPr/>
          </p:nvSpPr>
          <p:spPr bwMode="auto">
            <a:xfrm>
              <a:off x="3830" y="2613"/>
              <a:ext cx="54" cy="93"/>
            </a:xfrm>
            <a:prstGeom prst="rect">
              <a:avLst/>
            </a:prstGeom>
            <a:noFill/>
            <a:ln w="9525">
              <a:noFill/>
              <a:miter lim="800000"/>
              <a:headEnd/>
              <a:tailEnd/>
            </a:ln>
          </p:spPr>
          <p:txBody>
            <a:bodyPr wrap="none" lIns="0" tIns="0" rIns="0" bIns="0">
              <a:spAutoFit/>
            </a:bodyPr>
            <a:lstStyle/>
            <a:p>
              <a:pPr marL="533400" indent="-533400">
                <a:lnSpc>
                  <a:spcPct val="80000"/>
                </a:lnSpc>
                <a:spcBef>
                  <a:spcPct val="50000"/>
                </a:spcBef>
                <a:buClr>
                  <a:srgbClr val="BDB7D7"/>
                </a:buClr>
                <a:defRPr/>
              </a:pPr>
              <a:r>
                <a:rPr lang="en-US" altLang="ko-KR" sz="1200">
                  <a:solidFill>
                    <a:schemeClr val="bg1"/>
                  </a:solidFill>
                  <a:effectLst>
                    <a:outerShdw blurRad="38100" dist="38100" dir="2700000" algn="tl">
                      <a:srgbClr val="808080"/>
                    </a:outerShdw>
                  </a:effectLst>
                  <a:latin typeface="Arial" charset="0"/>
                  <a:ea typeface="굴림" charset="-127"/>
                </a:rPr>
                <a:t>3</a:t>
              </a:r>
            </a:p>
          </p:txBody>
        </p:sp>
        <p:sp>
          <p:nvSpPr>
            <p:cNvPr id="95" name="Rectangle 84">
              <a:extLst>
                <a:ext uri="{FF2B5EF4-FFF2-40B4-BE49-F238E27FC236}">
                  <a16:creationId xmlns:a16="http://schemas.microsoft.com/office/drawing/2014/main" id="{7F486758-749D-8849-9767-C19E48909BCB}"/>
                </a:ext>
              </a:extLst>
            </p:cNvPr>
            <p:cNvSpPr>
              <a:spLocks noChangeArrowheads="1"/>
            </p:cNvSpPr>
            <p:nvPr/>
          </p:nvSpPr>
          <p:spPr bwMode="auto">
            <a:xfrm>
              <a:off x="4137" y="2613"/>
              <a:ext cx="54" cy="93"/>
            </a:xfrm>
            <a:prstGeom prst="rect">
              <a:avLst/>
            </a:prstGeom>
            <a:noFill/>
            <a:ln w="9525">
              <a:noFill/>
              <a:miter lim="800000"/>
              <a:headEnd/>
              <a:tailEnd/>
            </a:ln>
          </p:spPr>
          <p:txBody>
            <a:bodyPr wrap="none" lIns="0" tIns="0" rIns="0" bIns="0">
              <a:spAutoFit/>
            </a:bodyPr>
            <a:lstStyle/>
            <a:p>
              <a:pPr marL="533400" indent="-533400">
                <a:lnSpc>
                  <a:spcPct val="80000"/>
                </a:lnSpc>
                <a:spcBef>
                  <a:spcPct val="50000"/>
                </a:spcBef>
                <a:buClr>
                  <a:srgbClr val="BDB7D7"/>
                </a:buClr>
                <a:defRPr/>
              </a:pPr>
              <a:r>
                <a:rPr lang="en-US" altLang="ko-KR" sz="1200">
                  <a:solidFill>
                    <a:schemeClr val="bg1"/>
                  </a:solidFill>
                  <a:effectLst>
                    <a:outerShdw blurRad="38100" dist="38100" dir="2700000" algn="tl">
                      <a:srgbClr val="808080"/>
                    </a:outerShdw>
                  </a:effectLst>
                  <a:latin typeface="Arial" charset="0"/>
                  <a:ea typeface="굴림" charset="-127"/>
                </a:rPr>
                <a:t>4</a:t>
              </a:r>
            </a:p>
          </p:txBody>
        </p:sp>
        <p:sp>
          <p:nvSpPr>
            <p:cNvPr id="96" name="Rectangle 85">
              <a:extLst>
                <a:ext uri="{FF2B5EF4-FFF2-40B4-BE49-F238E27FC236}">
                  <a16:creationId xmlns:a16="http://schemas.microsoft.com/office/drawing/2014/main" id="{656C14DF-05A2-184D-BF3A-8B4DD6F8BC28}"/>
                </a:ext>
              </a:extLst>
            </p:cNvPr>
            <p:cNvSpPr>
              <a:spLocks noChangeArrowheads="1"/>
            </p:cNvSpPr>
            <p:nvPr/>
          </p:nvSpPr>
          <p:spPr bwMode="auto">
            <a:xfrm>
              <a:off x="4445" y="2613"/>
              <a:ext cx="54" cy="93"/>
            </a:xfrm>
            <a:prstGeom prst="rect">
              <a:avLst/>
            </a:prstGeom>
            <a:noFill/>
            <a:ln w="9525">
              <a:noFill/>
              <a:miter lim="800000"/>
              <a:headEnd/>
              <a:tailEnd/>
            </a:ln>
          </p:spPr>
          <p:txBody>
            <a:bodyPr wrap="none" lIns="0" tIns="0" rIns="0" bIns="0">
              <a:spAutoFit/>
            </a:bodyPr>
            <a:lstStyle/>
            <a:p>
              <a:pPr marL="533400" indent="-533400">
                <a:lnSpc>
                  <a:spcPct val="80000"/>
                </a:lnSpc>
                <a:spcBef>
                  <a:spcPct val="50000"/>
                </a:spcBef>
                <a:buClr>
                  <a:srgbClr val="BDB7D7"/>
                </a:buClr>
                <a:defRPr/>
              </a:pPr>
              <a:r>
                <a:rPr lang="en-US" altLang="ko-KR" sz="1200">
                  <a:solidFill>
                    <a:schemeClr val="bg1"/>
                  </a:solidFill>
                  <a:effectLst>
                    <a:outerShdw blurRad="38100" dist="38100" dir="2700000" algn="tl">
                      <a:srgbClr val="808080"/>
                    </a:outerShdw>
                  </a:effectLst>
                  <a:latin typeface="Arial" charset="0"/>
                  <a:ea typeface="굴림" charset="-127"/>
                </a:rPr>
                <a:t>5</a:t>
              </a:r>
            </a:p>
          </p:txBody>
        </p:sp>
        <p:sp>
          <p:nvSpPr>
            <p:cNvPr id="97" name="Rectangle 86">
              <a:extLst>
                <a:ext uri="{FF2B5EF4-FFF2-40B4-BE49-F238E27FC236}">
                  <a16:creationId xmlns:a16="http://schemas.microsoft.com/office/drawing/2014/main" id="{71637788-D160-2742-AC9E-86745FBDE31E}"/>
                </a:ext>
              </a:extLst>
            </p:cNvPr>
            <p:cNvSpPr>
              <a:spLocks noChangeArrowheads="1"/>
            </p:cNvSpPr>
            <p:nvPr/>
          </p:nvSpPr>
          <p:spPr bwMode="auto">
            <a:xfrm>
              <a:off x="4755" y="2613"/>
              <a:ext cx="54" cy="93"/>
            </a:xfrm>
            <a:prstGeom prst="rect">
              <a:avLst/>
            </a:prstGeom>
            <a:noFill/>
            <a:ln w="9525">
              <a:noFill/>
              <a:miter lim="800000"/>
              <a:headEnd/>
              <a:tailEnd/>
            </a:ln>
          </p:spPr>
          <p:txBody>
            <a:bodyPr wrap="none" lIns="0" tIns="0" rIns="0" bIns="0">
              <a:spAutoFit/>
            </a:bodyPr>
            <a:lstStyle/>
            <a:p>
              <a:pPr marL="533400" indent="-533400">
                <a:lnSpc>
                  <a:spcPct val="80000"/>
                </a:lnSpc>
                <a:spcBef>
                  <a:spcPct val="50000"/>
                </a:spcBef>
                <a:buClr>
                  <a:srgbClr val="BDB7D7"/>
                </a:buClr>
                <a:defRPr/>
              </a:pPr>
              <a:r>
                <a:rPr lang="en-US" altLang="ko-KR" sz="1200">
                  <a:solidFill>
                    <a:schemeClr val="bg1"/>
                  </a:solidFill>
                  <a:effectLst>
                    <a:outerShdw blurRad="38100" dist="38100" dir="2700000" algn="tl">
                      <a:srgbClr val="808080"/>
                    </a:outerShdw>
                  </a:effectLst>
                  <a:latin typeface="Arial" charset="0"/>
                  <a:ea typeface="굴림" charset="-127"/>
                </a:rPr>
                <a:t>6</a:t>
              </a:r>
            </a:p>
          </p:txBody>
        </p:sp>
        <p:sp>
          <p:nvSpPr>
            <p:cNvPr id="98" name="Rectangle 87">
              <a:extLst>
                <a:ext uri="{FF2B5EF4-FFF2-40B4-BE49-F238E27FC236}">
                  <a16:creationId xmlns:a16="http://schemas.microsoft.com/office/drawing/2014/main" id="{B10D6071-B15E-2143-B1E2-754BFB3310C8}"/>
                </a:ext>
              </a:extLst>
            </p:cNvPr>
            <p:cNvSpPr>
              <a:spLocks noChangeArrowheads="1"/>
            </p:cNvSpPr>
            <p:nvPr/>
          </p:nvSpPr>
          <p:spPr bwMode="auto">
            <a:xfrm>
              <a:off x="5022" y="2613"/>
              <a:ext cx="54" cy="93"/>
            </a:xfrm>
            <a:prstGeom prst="rect">
              <a:avLst/>
            </a:prstGeom>
            <a:noFill/>
            <a:ln w="9525">
              <a:noFill/>
              <a:miter lim="800000"/>
              <a:headEnd/>
              <a:tailEnd/>
            </a:ln>
          </p:spPr>
          <p:txBody>
            <a:bodyPr wrap="none" lIns="0" tIns="0" rIns="0" bIns="0">
              <a:spAutoFit/>
            </a:bodyPr>
            <a:lstStyle/>
            <a:p>
              <a:pPr marL="533400" indent="-533400">
                <a:lnSpc>
                  <a:spcPct val="80000"/>
                </a:lnSpc>
                <a:spcBef>
                  <a:spcPct val="50000"/>
                </a:spcBef>
                <a:buClr>
                  <a:srgbClr val="BDB7D7"/>
                </a:buClr>
                <a:defRPr/>
              </a:pPr>
              <a:r>
                <a:rPr lang="en-US" altLang="ko-KR" sz="1200">
                  <a:solidFill>
                    <a:schemeClr val="bg1"/>
                  </a:solidFill>
                  <a:effectLst>
                    <a:outerShdw blurRad="38100" dist="38100" dir="2700000" algn="tl">
                      <a:srgbClr val="808080"/>
                    </a:outerShdw>
                  </a:effectLst>
                  <a:latin typeface="Arial" charset="0"/>
                  <a:ea typeface="굴림" charset="-127"/>
                </a:rPr>
                <a:t>7</a:t>
              </a:r>
            </a:p>
          </p:txBody>
        </p:sp>
        <p:sp>
          <p:nvSpPr>
            <p:cNvPr id="99" name="Rectangle 88">
              <a:extLst>
                <a:ext uri="{FF2B5EF4-FFF2-40B4-BE49-F238E27FC236}">
                  <a16:creationId xmlns:a16="http://schemas.microsoft.com/office/drawing/2014/main" id="{21C684FC-10A2-D44C-97A8-74EEE196B13D}"/>
                </a:ext>
              </a:extLst>
            </p:cNvPr>
            <p:cNvSpPr>
              <a:spLocks noChangeArrowheads="1"/>
            </p:cNvSpPr>
            <p:nvPr/>
          </p:nvSpPr>
          <p:spPr bwMode="auto">
            <a:xfrm>
              <a:off x="5328" y="2613"/>
              <a:ext cx="54" cy="93"/>
            </a:xfrm>
            <a:prstGeom prst="rect">
              <a:avLst/>
            </a:prstGeom>
            <a:noFill/>
            <a:ln w="9525">
              <a:noFill/>
              <a:miter lim="800000"/>
              <a:headEnd/>
              <a:tailEnd/>
            </a:ln>
          </p:spPr>
          <p:txBody>
            <a:bodyPr wrap="none" lIns="0" tIns="0" rIns="0" bIns="0">
              <a:spAutoFit/>
            </a:bodyPr>
            <a:lstStyle/>
            <a:p>
              <a:pPr marL="533400" indent="-533400">
                <a:lnSpc>
                  <a:spcPct val="80000"/>
                </a:lnSpc>
                <a:spcBef>
                  <a:spcPct val="50000"/>
                </a:spcBef>
                <a:buClr>
                  <a:srgbClr val="BDB7D7"/>
                </a:buClr>
                <a:defRPr/>
              </a:pPr>
              <a:r>
                <a:rPr lang="en-US" altLang="ko-KR" sz="1200">
                  <a:solidFill>
                    <a:schemeClr val="bg1"/>
                  </a:solidFill>
                  <a:effectLst>
                    <a:outerShdw blurRad="38100" dist="38100" dir="2700000" algn="tl">
                      <a:srgbClr val="808080"/>
                    </a:outerShdw>
                  </a:effectLst>
                  <a:latin typeface="Arial" charset="0"/>
                  <a:ea typeface="굴림" charset="-127"/>
                </a:rPr>
                <a:t>8</a:t>
              </a:r>
            </a:p>
          </p:txBody>
        </p:sp>
        <p:sp>
          <p:nvSpPr>
            <p:cNvPr id="100" name="Rectangle 89">
              <a:extLst>
                <a:ext uri="{FF2B5EF4-FFF2-40B4-BE49-F238E27FC236}">
                  <a16:creationId xmlns:a16="http://schemas.microsoft.com/office/drawing/2014/main" id="{2DDDD346-18B3-4947-809F-AA20EE28FA2C}"/>
                </a:ext>
              </a:extLst>
            </p:cNvPr>
            <p:cNvSpPr>
              <a:spLocks noChangeArrowheads="1"/>
            </p:cNvSpPr>
            <p:nvPr/>
          </p:nvSpPr>
          <p:spPr bwMode="auto">
            <a:xfrm rot="-5400000">
              <a:off x="1970" y="3135"/>
              <a:ext cx="13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Eyes that progressed (%)</a:t>
              </a:r>
            </a:p>
          </p:txBody>
        </p:sp>
        <p:sp>
          <p:nvSpPr>
            <p:cNvPr id="101" name="Rectangle 90">
              <a:extLst>
                <a:ext uri="{FF2B5EF4-FFF2-40B4-BE49-F238E27FC236}">
                  <a16:creationId xmlns:a16="http://schemas.microsoft.com/office/drawing/2014/main" id="{48FD1AD6-9551-2948-91E5-51267027BB49}"/>
                </a:ext>
              </a:extLst>
            </p:cNvPr>
            <p:cNvSpPr>
              <a:spLocks noChangeArrowheads="1"/>
            </p:cNvSpPr>
            <p:nvPr/>
          </p:nvSpPr>
          <p:spPr bwMode="auto">
            <a:xfrm>
              <a:off x="3361" y="3026"/>
              <a:ext cx="437" cy="83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102" name="Rectangle 91">
              <a:extLst>
                <a:ext uri="{FF2B5EF4-FFF2-40B4-BE49-F238E27FC236}">
                  <a16:creationId xmlns:a16="http://schemas.microsoft.com/office/drawing/2014/main" id="{83FE3331-B451-0845-AEEB-685D2127DFE4}"/>
                </a:ext>
              </a:extLst>
            </p:cNvPr>
            <p:cNvSpPr>
              <a:spLocks noChangeArrowheads="1"/>
            </p:cNvSpPr>
            <p:nvPr/>
          </p:nvSpPr>
          <p:spPr bwMode="auto">
            <a:xfrm>
              <a:off x="4600" y="3576"/>
              <a:ext cx="437" cy="28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103" name="Line 92">
              <a:extLst>
                <a:ext uri="{FF2B5EF4-FFF2-40B4-BE49-F238E27FC236}">
                  <a16:creationId xmlns:a16="http://schemas.microsoft.com/office/drawing/2014/main" id="{B81B7943-5DE2-A045-9EA3-2F723B6E2D9D}"/>
                </a:ext>
              </a:extLst>
            </p:cNvPr>
            <p:cNvSpPr>
              <a:spLocks noChangeShapeType="1"/>
            </p:cNvSpPr>
            <p:nvPr/>
          </p:nvSpPr>
          <p:spPr bwMode="auto">
            <a:xfrm>
              <a:off x="2975" y="2787"/>
              <a:ext cx="2" cy="1075"/>
            </a:xfrm>
            <a:prstGeom prst="line">
              <a:avLst/>
            </a:prstGeom>
            <a:noFill/>
            <a:ln w="476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4" name="Line 93">
              <a:extLst>
                <a:ext uri="{FF2B5EF4-FFF2-40B4-BE49-F238E27FC236}">
                  <a16:creationId xmlns:a16="http://schemas.microsoft.com/office/drawing/2014/main" id="{655035D7-1AA5-934D-B134-7B32C79D9FA8}"/>
                </a:ext>
              </a:extLst>
            </p:cNvPr>
            <p:cNvSpPr>
              <a:spLocks noChangeShapeType="1"/>
            </p:cNvSpPr>
            <p:nvPr/>
          </p:nvSpPr>
          <p:spPr bwMode="auto">
            <a:xfrm>
              <a:off x="2950" y="3862"/>
              <a:ext cx="25" cy="1"/>
            </a:xfrm>
            <a:prstGeom prst="line">
              <a:avLst/>
            </a:prstGeom>
            <a:noFill/>
            <a:ln w="47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5" name="Line 94">
              <a:extLst>
                <a:ext uri="{FF2B5EF4-FFF2-40B4-BE49-F238E27FC236}">
                  <a16:creationId xmlns:a16="http://schemas.microsoft.com/office/drawing/2014/main" id="{64407F99-C2B4-614A-9A1E-F2E406F40FAF}"/>
                </a:ext>
              </a:extLst>
            </p:cNvPr>
            <p:cNvSpPr>
              <a:spLocks noChangeShapeType="1"/>
            </p:cNvSpPr>
            <p:nvPr/>
          </p:nvSpPr>
          <p:spPr bwMode="auto">
            <a:xfrm>
              <a:off x="2950" y="3744"/>
              <a:ext cx="25" cy="1"/>
            </a:xfrm>
            <a:prstGeom prst="line">
              <a:avLst/>
            </a:prstGeom>
            <a:noFill/>
            <a:ln w="47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6" name="Line 95">
              <a:extLst>
                <a:ext uri="{FF2B5EF4-FFF2-40B4-BE49-F238E27FC236}">
                  <a16:creationId xmlns:a16="http://schemas.microsoft.com/office/drawing/2014/main" id="{B4D1A94A-5972-0848-B980-884DBEBFB70A}"/>
                </a:ext>
              </a:extLst>
            </p:cNvPr>
            <p:cNvSpPr>
              <a:spLocks noChangeShapeType="1"/>
            </p:cNvSpPr>
            <p:nvPr/>
          </p:nvSpPr>
          <p:spPr bwMode="auto">
            <a:xfrm>
              <a:off x="2950" y="3625"/>
              <a:ext cx="25" cy="0"/>
            </a:xfrm>
            <a:prstGeom prst="line">
              <a:avLst/>
            </a:prstGeom>
            <a:noFill/>
            <a:ln w="47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7" name="Line 96">
              <a:extLst>
                <a:ext uri="{FF2B5EF4-FFF2-40B4-BE49-F238E27FC236}">
                  <a16:creationId xmlns:a16="http://schemas.microsoft.com/office/drawing/2014/main" id="{2E747224-2D10-CE48-AD6B-B8435258A896}"/>
                </a:ext>
              </a:extLst>
            </p:cNvPr>
            <p:cNvSpPr>
              <a:spLocks noChangeShapeType="1"/>
            </p:cNvSpPr>
            <p:nvPr/>
          </p:nvSpPr>
          <p:spPr bwMode="auto">
            <a:xfrm>
              <a:off x="2950" y="3505"/>
              <a:ext cx="25" cy="1"/>
            </a:xfrm>
            <a:prstGeom prst="line">
              <a:avLst/>
            </a:prstGeom>
            <a:noFill/>
            <a:ln w="47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8" name="Line 97">
              <a:extLst>
                <a:ext uri="{FF2B5EF4-FFF2-40B4-BE49-F238E27FC236}">
                  <a16:creationId xmlns:a16="http://schemas.microsoft.com/office/drawing/2014/main" id="{7D6A07B5-9A86-CB43-8403-C3E7CA7EEA0C}"/>
                </a:ext>
              </a:extLst>
            </p:cNvPr>
            <p:cNvSpPr>
              <a:spLocks noChangeShapeType="1"/>
            </p:cNvSpPr>
            <p:nvPr/>
          </p:nvSpPr>
          <p:spPr bwMode="auto">
            <a:xfrm>
              <a:off x="2950" y="3387"/>
              <a:ext cx="25" cy="1"/>
            </a:xfrm>
            <a:prstGeom prst="line">
              <a:avLst/>
            </a:prstGeom>
            <a:noFill/>
            <a:ln w="47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9" name="Line 98">
              <a:extLst>
                <a:ext uri="{FF2B5EF4-FFF2-40B4-BE49-F238E27FC236}">
                  <a16:creationId xmlns:a16="http://schemas.microsoft.com/office/drawing/2014/main" id="{C1E20E08-7045-6747-8F6E-46FB59960307}"/>
                </a:ext>
              </a:extLst>
            </p:cNvPr>
            <p:cNvSpPr>
              <a:spLocks noChangeShapeType="1"/>
            </p:cNvSpPr>
            <p:nvPr/>
          </p:nvSpPr>
          <p:spPr bwMode="auto">
            <a:xfrm>
              <a:off x="2950" y="3264"/>
              <a:ext cx="25" cy="1"/>
            </a:xfrm>
            <a:prstGeom prst="line">
              <a:avLst/>
            </a:prstGeom>
            <a:noFill/>
            <a:ln w="47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bg1"/>
                </a:solidFill>
              </a:endParaRPr>
            </a:p>
          </p:txBody>
        </p:sp>
        <p:sp>
          <p:nvSpPr>
            <p:cNvPr id="110" name="Line 99">
              <a:extLst>
                <a:ext uri="{FF2B5EF4-FFF2-40B4-BE49-F238E27FC236}">
                  <a16:creationId xmlns:a16="http://schemas.microsoft.com/office/drawing/2014/main" id="{6F3FD4F0-754D-C84F-B2E6-CE4877632F86}"/>
                </a:ext>
              </a:extLst>
            </p:cNvPr>
            <p:cNvSpPr>
              <a:spLocks noChangeShapeType="1"/>
            </p:cNvSpPr>
            <p:nvPr/>
          </p:nvSpPr>
          <p:spPr bwMode="auto">
            <a:xfrm>
              <a:off x="2950" y="3145"/>
              <a:ext cx="25" cy="0"/>
            </a:xfrm>
            <a:prstGeom prst="line">
              <a:avLst/>
            </a:prstGeom>
            <a:noFill/>
            <a:ln w="47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1" name="Line 100">
              <a:extLst>
                <a:ext uri="{FF2B5EF4-FFF2-40B4-BE49-F238E27FC236}">
                  <a16:creationId xmlns:a16="http://schemas.microsoft.com/office/drawing/2014/main" id="{B4E72211-0251-2940-BD24-F8AAFA910257}"/>
                </a:ext>
              </a:extLst>
            </p:cNvPr>
            <p:cNvSpPr>
              <a:spLocks noChangeShapeType="1"/>
            </p:cNvSpPr>
            <p:nvPr/>
          </p:nvSpPr>
          <p:spPr bwMode="auto">
            <a:xfrm>
              <a:off x="2950" y="3026"/>
              <a:ext cx="25" cy="1"/>
            </a:xfrm>
            <a:prstGeom prst="line">
              <a:avLst/>
            </a:prstGeom>
            <a:noFill/>
            <a:ln w="47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2" name="Line 101">
              <a:extLst>
                <a:ext uri="{FF2B5EF4-FFF2-40B4-BE49-F238E27FC236}">
                  <a16:creationId xmlns:a16="http://schemas.microsoft.com/office/drawing/2014/main" id="{B52DFD79-5554-8740-B1F2-623610117144}"/>
                </a:ext>
              </a:extLst>
            </p:cNvPr>
            <p:cNvSpPr>
              <a:spLocks noChangeShapeType="1"/>
            </p:cNvSpPr>
            <p:nvPr/>
          </p:nvSpPr>
          <p:spPr bwMode="auto">
            <a:xfrm>
              <a:off x="2950" y="2906"/>
              <a:ext cx="25" cy="1"/>
            </a:xfrm>
            <a:prstGeom prst="line">
              <a:avLst/>
            </a:prstGeom>
            <a:noFill/>
            <a:ln w="47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3" name="Line 102">
              <a:extLst>
                <a:ext uri="{FF2B5EF4-FFF2-40B4-BE49-F238E27FC236}">
                  <a16:creationId xmlns:a16="http://schemas.microsoft.com/office/drawing/2014/main" id="{8DD7C41B-B855-D64B-A386-9DAF60FE8EFC}"/>
                </a:ext>
              </a:extLst>
            </p:cNvPr>
            <p:cNvSpPr>
              <a:spLocks noChangeShapeType="1"/>
            </p:cNvSpPr>
            <p:nvPr/>
          </p:nvSpPr>
          <p:spPr bwMode="auto">
            <a:xfrm>
              <a:off x="2950" y="2787"/>
              <a:ext cx="25" cy="1"/>
            </a:xfrm>
            <a:prstGeom prst="line">
              <a:avLst/>
            </a:prstGeom>
            <a:noFill/>
            <a:ln w="47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4" name="Line 103">
              <a:extLst>
                <a:ext uri="{FF2B5EF4-FFF2-40B4-BE49-F238E27FC236}">
                  <a16:creationId xmlns:a16="http://schemas.microsoft.com/office/drawing/2014/main" id="{A2E7740B-C58B-A44F-8739-658410352DCC}"/>
                </a:ext>
              </a:extLst>
            </p:cNvPr>
            <p:cNvSpPr>
              <a:spLocks noChangeShapeType="1"/>
            </p:cNvSpPr>
            <p:nvPr/>
          </p:nvSpPr>
          <p:spPr bwMode="auto">
            <a:xfrm>
              <a:off x="2940" y="3862"/>
              <a:ext cx="35" cy="1"/>
            </a:xfrm>
            <a:prstGeom prst="line">
              <a:avLst/>
            </a:prstGeom>
            <a:noFill/>
            <a:ln w="47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5" name="Line 104">
              <a:extLst>
                <a:ext uri="{FF2B5EF4-FFF2-40B4-BE49-F238E27FC236}">
                  <a16:creationId xmlns:a16="http://schemas.microsoft.com/office/drawing/2014/main" id="{FB67446C-E0C9-D84F-9496-CE1A9704FEB2}"/>
                </a:ext>
              </a:extLst>
            </p:cNvPr>
            <p:cNvSpPr>
              <a:spLocks noChangeShapeType="1"/>
            </p:cNvSpPr>
            <p:nvPr/>
          </p:nvSpPr>
          <p:spPr bwMode="auto">
            <a:xfrm>
              <a:off x="2940" y="3505"/>
              <a:ext cx="35" cy="1"/>
            </a:xfrm>
            <a:prstGeom prst="line">
              <a:avLst/>
            </a:prstGeom>
            <a:noFill/>
            <a:ln w="47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6" name="Line 105">
              <a:extLst>
                <a:ext uri="{FF2B5EF4-FFF2-40B4-BE49-F238E27FC236}">
                  <a16:creationId xmlns:a16="http://schemas.microsoft.com/office/drawing/2014/main" id="{C1D884C4-7364-8541-8171-E7203A8511E4}"/>
                </a:ext>
              </a:extLst>
            </p:cNvPr>
            <p:cNvSpPr>
              <a:spLocks noChangeShapeType="1"/>
            </p:cNvSpPr>
            <p:nvPr/>
          </p:nvSpPr>
          <p:spPr bwMode="auto">
            <a:xfrm>
              <a:off x="2940" y="3145"/>
              <a:ext cx="35" cy="0"/>
            </a:xfrm>
            <a:prstGeom prst="line">
              <a:avLst/>
            </a:prstGeom>
            <a:noFill/>
            <a:ln w="47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7" name="Line 106">
              <a:extLst>
                <a:ext uri="{FF2B5EF4-FFF2-40B4-BE49-F238E27FC236}">
                  <a16:creationId xmlns:a16="http://schemas.microsoft.com/office/drawing/2014/main" id="{30B6EDD2-C348-214F-BCD9-FFC39C43689E}"/>
                </a:ext>
              </a:extLst>
            </p:cNvPr>
            <p:cNvSpPr>
              <a:spLocks noChangeShapeType="1"/>
            </p:cNvSpPr>
            <p:nvPr/>
          </p:nvSpPr>
          <p:spPr bwMode="auto">
            <a:xfrm>
              <a:off x="2940" y="2787"/>
              <a:ext cx="35" cy="1"/>
            </a:xfrm>
            <a:prstGeom prst="line">
              <a:avLst/>
            </a:prstGeom>
            <a:noFill/>
            <a:ln w="47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8" name="Line 107">
              <a:extLst>
                <a:ext uri="{FF2B5EF4-FFF2-40B4-BE49-F238E27FC236}">
                  <a16:creationId xmlns:a16="http://schemas.microsoft.com/office/drawing/2014/main" id="{B39788BF-007F-784C-922E-BFFD6A9E4A6C}"/>
                </a:ext>
              </a:extLst>
            </p:cNvPr>
            <p:cNvSpPr>
              <a:spLocks noChangeShapeType="1"/>
            </p:cNvSpPr>
            <p:nvPr/>
          </p:nvSpPr>
          <p:spPr bwMode="auto">
            <a:xfrm>
              <a:off x="2975" y="3862"/>
              <a:ext cx="2441" cy="1"/>
            </a:xfrm>
            <a:prstGeom prst="line">
              <a:avLst/>
            </a:prstGeom>
            <a:noFill/>
            <a:ln w="4763">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9" name="Line 108">
              <a:extLst>
                <a:ext uri="{FF2B5EF4-FFF2-40B4-BE49-F238E27FC236}">
                  <a16:creationId xmlns:a16="http://schemas.microsoft.com/office/drawing/2014/main" id="{E8C76C71-308F-9F41-9055-E7D6AF483E1F}"/>
                </a:ext>
              </a:extLst>
            </p:cNvPr>
            <p:cNvSpPr>
              <a:spLocks noChangeShapeType="1"/>
            </p:cNvSpPr>
            <p:nvPr/>
          </p:nvSpPr>
          <p:spPr bwMode="auto">
            <a:xfrm flipV="1">
              <a:off x="2975" y="3862"/>
              <a:ext cx="2" cy="36"/>
            </a:xfrm>
            <a:prstGeom prst="line">
              <a:avLst/>
            </a:prstGeom>
            <a:noFill/>
            <a:ln w="47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0" name="Line 109">
              <a:extLst>
                <a:ext uri="{FF2B5EF4-FFF2-40B4-BE49-F238E27FC236}">
                  <a16:creationId xmlns:a16="http://schemas.microsoft.com/office/drawing/2014/main" id="{BE992731-3E0D-294C-BE88-E71586EBC455}"/>
                </a:ext>
              </a:extLst>
            </p:cNvPr>
            <p:cNvSpPr>
              <a:spLocks noChangeShapeType="1"/>
            </p:cNvSpPr>
            <p:nvPr/>
          </p:nvSpPr>
          <p:spPr bwMode="auto">
            <a:xfrm flipV="1">
              <a:off x="4196" y="3862"/>
              <a:ext cx="1" cy="36"/>
            </a:xfrm>
            <a:prstGeom prst="line">
              <a:avLst/>
            </a:prstGeom>
            <a:noFill/>
            <a:ln w="47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1" name="Line 110">
              <a:extLst>
                <a:ext uri="{FF2B5EF4-FFF2-40B4-BE49-F238E27FC236}">
                  <a16:creationId xmlns:a16="http://schemas.microsoft.com/office/drawing/2014/main" id="{AB909DD3-6171-5D4F-ACE3-96E507429E1B}"/>
                </a:ext>
              </a:extLst>
            </p:cNvPr>
            <p:cNvSpPr>
              <a:spLocks noChangeShapeType="1"/>
            </p:cNvSpPr>
            <p:nvPr/>
          </p:nvSpPr>
          <p:spPr bwMode="auto">
            <a:xfrm flipV="1">
              <a:off x="5416" y="3862"/>
              <a:ext cx="1" cy="36"/>
            </a:xfrm>
            <a:prstGeom prst="line">
              <a:avLst/>
            </a:prstGeom>
            <a:noFill/>
            <a:ln w="47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2" name="Rectangle 111">
              <a:extLst>
                <a:ext uri="{FF2B5EF4-FFF2-40B4-BE49-F238E27FC236}">
                  <a16:creationId xmlns:a16="http://schemas.microsoft.com/office/drawing/2014/main" id="{51FFA54E-5F29-1D43-B3FD-64265E33DCBD}"/>
                </a:ext>
              </a:extLst>
            </p:cNvPr>
            <p:cNvSpPr>
              <a:spLocks noChangeArrowheads="1"/>
            </p:cNvSpPr>
            <p:nvPr/>
          </p:nvSpPr>
          <p:spPr bwMode="auto">
            <a:xfrm>
              <a:off x="3475" y="2852"/>
              <a:ext cx="25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lnSpc>
                  <a:spcPct val="80000"/>
                </a:lnSpc>
                <a:spcBef>
                  <a:spcPct val="50000"/>
                </a:spcBef>
                <a:buClr>
                  <a:srgbClr val="BDB7D7"/>
                </a:buClr>
              </a:pPr>
              <a:r>
                <a:rPr lang="en-US" altLang="ko-KR" sz="1600">
                  <a:solidFill>
                    <a:schemeClr val="bg1"/>
                  </a:solidFill>
                  <a:latin typeface="Arial" panose="020B0604020202020204" pitchFamily="34" charset="0"/>
                  <a:ea typeface="굴림" panose="020B0600000101010101" pitchFamily="34" charset="-127"/>
                </a:rPr>
                <a:t>35%</a:t>
              </a:r>
              <a:endParaRPr lang="en-US" altLang="ko-KR" sz="1800">
                <a:solidFill>
                  <a:schemeClr val="bg1"/>
                </a:solidFill>
                <a:latin typeface="Arial" panose="020B0604020202020204" pitchFamily="34" charset="0"/>
                <a:ea typeface="굴림" panose="020B0600000101010101" pitchFamily="34" charset="-127"/>
              </a:endParaRPr>
            </a:p>
          </p:txBody>
        </p:sp>
        <p:sp>
          <p:nvSpPr>
            <p:cNvPr id="123" name="Rectangle 112">
              <a:extLst>
                <a:ext uri="{FF2B5EF4-FFF2-40B4-BE49-F238E27FC236}">
                  <a16:creationId xmlns:a16="http://schemas.microsoft.com/office/drawing/2014/main" id="{45014125-47B8-424C-AA43-9430C4830FB6}"/>
                </a:ext>
              </a:extLst>
            </p:cNvPr>
            <p:cNvSpPr>
              <a:spLocks noChangeArrowheads="1"/>
            </p:cNvSpPr>
            <p:nvPr/>
          </p:nvSpPr>
          <p:spPr bwMode="auto">
            <a:xfrm>
              <a:off x="4714" y="3402"/>
              <a:ext cx="25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lnSpc>
                  <a:spcPct val="80000"/>
                </a:lnSpc>
                <a:spcBef>
                  <a:spcPct val="50000"/>
                </a:spcBef>
                <a:buClr>
                  <a:srgbClr val="BDB7D7"/>
                </a:buClr>
              </a:pPr>
              <a:r>
                <a:rPr lang="en-US" altLang="ko-KR" sz="1600">
                  <a:solidFill>
                    <a:schemeClr val="bg1"/>
                  </a:solidFill>
                  <a:latin typeface="Arial" panose="020B0604020202020204" pitchFamily="34" charset="0"/>
                  <a:ea typeface="굴림" panose="020B0600000101010101" pitchFamily="34" charset="-127"/>
                </a:rPr>
                <a:t>12%</a:t>
              </a:r>
              <a:endParaRPr lang="en-US" altLang="ko-KR" sz="1800">
                <a:solidFill>
                  <a:schemeClr val="bg1"/>
                </a:solidFill>
                <a:latin typeface="Arial" panose="020B0604020202020204" pitchFamily="34" charset="0"/>
                <a:ea typeface="굴림" panose="020B0600000101010101" pitchFamily="34" charset="-127"/>
              </a:endParaRPr>
            </a:p>
          </p:txBody>
        </p:sp>
        <p:sp>
          <p:nvSpPr>
            <p:cNvPr id="124" name="Rectangle 113">
              <a:extLst>
                <a:ext uri="{FF2B5EF4-FFF2-40B4-BE49-F238E27FC236}">
                  <a16:creationId xmlns:a16="http://schemas.microsoft.com/office/drawing/2014/main" id="{5FF07730-062B-9D4E-A8A6-FB978536DC83}"/>
                </a:ext>
              </a:extLst>
            </p:cNvPr>
            <p:cNvSpPr>
              <a:spLocks noChangeArrowheads="1"/>
            </p:cNvSpPr>
            <p:nvPr/>
          </p:nvSpPr>
          <p:spPr bwMode="auto">
            <a:xfrm>
              <a:off x="2851" y="3799"/>
              <a:ext cx="54" cy="93"/>
            </a:xfrm>
            <a:prstGeom prst="rect">
              <a:avLst/>
            </a:prstGeom>
            <a:noFill/>
            <a:ln w="9525">
              <a:noFill/>
              <a:miter lim="800000"/>
              <a:headEnd/>
              <a:tailEnd/>
            </a:ln>
          </p:spPr>
          <p:txBody>
            <a:bodyPr wrap="none" lIns="0" tIns="0" rIns="0" bIns="0">
              <a:spAutoFit/>
            </a:bodyPr>
            <a:lstStyle/>
            <a:p>
              <a:pPr marL="533400" indent="-533400">
                <a:lnSpc>
                  <a:spcPct val="80000"/>
                </a:lnSpc>
                <a:spcBef>
                  <a:spcPct val="50000"/>
                </a:spcBef>
                <a:buClr>
                  <a:srgbClr val="BDB7D7"/>
                </a:buClr>
                <a:defRPr/>
              </a:pPr>
              <a:r>
                <a:rPr lang="en-US" altLang="ko-KR" sz="1200">
                  <a:solidFill>
                    <a:schemeClr val="bg1"/>
                  </a:solidFill>
                  <a:effectLst>
                    <a:outerShdw blurRad="38100" dist="38100" dir="2700000" algn="tl">
                      <a:srgbClr val="808080"/>
                    </a:outerShdw>
                  </a:effectLst>
                  <a:latin typeface="Arial" charset="0"/>
                  <a:ea typeface="굴림" charset="-127"/>
                </a:rPr>
                <a:t>0</a:t>
              </a:r>
            </a:p>
          </p:txBody>
        </p:sp>
        <p:sp>
          <p:nvSpPr>
            <p:cNvPr id="125" name="Rectangle 114">
              <a:extLst>
                <a:ext uri="{FF2B5EF4-FFF2-40B4-BE49-F238E27FC236}">
                  <a16:creationId xmlns:a16="http://schemas.microsoft.com/office/drawing/2014/main" id="{6A708224-5B61-714F-BCE4-B4730D505C60}"/>
                </a:ext>
              </a:extLst>
            </p:cNvPr>
            <p:cNvSpPr>
              <a:spLocks noChangeArrowheads="1"/>
            </p:cNvSpPr>
            <p:nvPr/>
          </p:nvSpPr>
          <p:spPr bwMode="auto">
            <a:xfrm>
              <a:off x="2800" y="3440"/>
              <a:ext cx="12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lnSpc>
                  <a:spcPct val="80000"/>
                </a:lnSpc>
                <a:spcBef>
                  <a:spcPct val="50000"/>
                </a:spcBef>
                <a:buClr>
                  <a:srgbClr val="BDB7D7"/>
                </a:buClr>
              </a:pPr>
              <a:r>
                <a:rPr lang="en-US" altLang="ko-KR" sz="1400">
                  <a:solidFill>
                    <a:schemeClr val="bg1"/>
                  </a:solidFill>
                  <a:latin typeface="Arial" panose="020B0604020202020204" pitchFamily="34" charset="0"/>
                  <a:ea typeface="굴림" panose="020B0600000101010101" pitchFamily="34" charset="-127"/>
                </a:rPr>
                <a:t>15</a:t>
              </a:r>
            </a:p>
          </p:txBody>
        </p:sp>
        <p:sp>
          <p:nvSpPr>
            <p:cNvPr id="126" name="Rectangle 115">
              <a:extLst>
                <a:ext uri="{FF2B5EF4-FFF2-40B4-BE49-F238E27FC236}">
                  <a16:creationId xmlns:a16="http://schemas.microsoft.com/office/drawing/2014/main" id="{C02E5B26-6237-9E48-947E-EA2608869A6F}"/>
                </a:ext>
              </a:extLst>
            </p:cNvPr>
            <p:cNvSpPr>
              <a:spLocks noChangeArrowheads="1"/>
            </p:cNvSpPr>
            <p:nvPr/>
          </p:nvSpPr>
          <p:spPr bwMode="auto">
            <a:xfrm>
              <a:off x="2800" y="3080"/>
              <a:ext cx="107"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lnSpc>
                  <a:spcPct val="80000"/>
                </a:lnSpc>
                <a:spcBef>
                  <a:spcPct val="50000"/>
                </a:spcBef>
                <a:buClr>
                  <a:srgbClr val="BDB7D7"/>
                </a:buClr>
              </a:pPr>
              <a:r>
                <a:rPr lang="en-US" altLang="ko-KR" sz="1200">
                  <a:solidFill>
                    <a:schemeClr val="bg1"/>
                  </a:solidFill>
                  <a:latin typeface="Arial" panose="020B0604020202020204" pitchFamily="34" charset="0"/>
                  <a:ea typeface="굴림" panose="020B0600000101010101" pitchFamily="34" charset="-127"/>
                </a:rPr>
                <a:t>30</a:t>
              </a:r>
            </a:p>
          </p:txBody>
        </p:sp>
        <p:sp>
          <p:nvSpPr>
            <p:cNvPr id="127" name="Rectangle 116">
              <a:extLst>
                <a:ext uri="{FF2B5EF4-FFF2-40B4-BE49-F238E27FC236}">
                  <a16:creationId xmlns:a16="http://schemas.microsoft.com/office/drawing/2014/main" id="{119B5B17-4B0E-5D44-8ACF-E98DB8718EE0}"/>
                </a:ext>
              </a:extLst>
            </p:cNvPr>
            <p:cNvSpPr>
              <a:spLocks noChangeArrowheads="1"/>
            </p:cNvSpPr>
            <p:nvPr/>
          </p:nvSpPr>
          <p:spPr bwMode="auto">
            <a:xfrm>
              <a:off x="2800" y="2724"/>
              <a:ext cx="107"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lnSpc>
                  <a:spcPct val="80000"/>
                </a:lnSpc>
                <a:spcBef>
                  <a:spcPct val="50000"/>
                </a:spcBef>
                <a:buClr>
                  <a:srgbClr val="BDB7D7"/>
                </a:buClr>
              </a:pPr>
              <a:r>
                <a:rPr lang="en-US" altLang="ko-KR" sz="1200">
                  <a:solidFill>
                    <a:schemeClr val="bg1"/>
                  </a:solidFill>
                  <a:latin typeface="Arial" panose="020B0604020202020204" pitchFamily="34" charset="0"/>
                  <a:ea typeface="굴림" panose="020B0600000101010101" pitchFamily="34" charset="-127"/>
                </a:rPr>
                <a:t>45</a:t>
              </a:r>
            </a:p>
          </p:txBody>
        </p:sp>
        <p:sp>
          <p:nvSpPr>
            <p:cNvPr id="128" name="Rectangle 117">
              <a:extLst>
                <a:ext uri="{FF2B5EF4-FFF2-40B4-BE49-F238E27FC236}">
                  <a16:creationId xmlns:a16="http://schemas.microsoft.com/office/drawing/2014/main" id="{78080C40-D613-FE4D-849D-8F1438DB15AC}"/>
                </a:ext>
              </a:extLst>
            </p:cNvPr>
            <p:cNvSpPr>
              <a:spLocks noChangeArrowheads="1"/>
            </p:cNvSpPr>
            <p:nvPr/>
          </p:nvSpPr>
          <p:spPr bwMode="auto">
            <a:xfrm>
              <a:off x="3201" y="3969"/>
              <a:ext cx="764"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lnSpc>
                  <a:spcPct val="80000"/>
                </a:lnSpc>
                <a:spcBef>
                  <a:spcPct val="50000"/>
                </a:spcBef>
                <a:buClr>
                  <a:srgbClr val="BDB7D7"/>
                </a:buClr>
              </a:pPr>
              <a:r>
                <a:rPr lang="en-US" altLang="ko-KR" sz="1400">
                  <a:solidFill>
                    <a:schemeClr val="bg1"/>
                  </a:solidFill>
                  <a:latin typeface="Arial" panose="020B0604020202020204" pitchFamily="34" charset="0"/>
                  <a:ea typeface="굴림" panose="020B0600000101010101" pitchFamily="34" charset="-127"/>
                </a:rPr>
                <a:t>Untreated eyes</a:t>
              </a:r>
            </a:p>
          </p:txBody>
        </p:sp>
        <p:sp>
          <p:nvSpPr>
            <p:cNvPr id="129" name="Rectangle 118">
              <a:extLst>
                <a:ext uri="{FF2B5EF4-FFF2-40B4-BE49-F238E27FC236}">
                  <a16:creationId xmlns:a16="http://schemas.microsoft.com/office/drawing/2014/main" id="{798F715A-6000-2D44-BA8E-93B663BAB582}"/>
                </a:ext>
              </a:extLst>
            </p:cNvPr>
            <p:cNvSpPr>
              <a:spLocks noChangeArrowheads="1"/>
            </p:cNvSpPr>
            <p:nvPr/>
          </p:nvSpPr>
          <p:spPr bwMode="auto">
            <a:xfrm>
              <a:off x="4493" y="3968"/>
              <a:ext cx="653"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lnSpc>
                  <a:spcPct val="80000"/>
                </a:lnSpc>
                <a:spcBef>
                  <a:spcPct val="50000"/>
                </a:spcBef>
                <a:buClr>
                  <a:srgbClr val="BDB7D7"/>
                </a:buClr>
              </a:pPr>
              <a:r>
                <a:rPr lang="en-US" altLang="ko-KR" sz="1400">
                  <a:solidFill>
                    <a:schemeClr val="bg1"/>
                  </a:solidFill>
                  <a:latin typeface="Arial" panose="020B0604020202020204" pitchFamily="34" charset="0"/>
                  <a:ea typeface="굴림" panose="020B0600000101010101" pitchFamily="34" charset="-127"/>
                </a:rPr>
                <a:t>Treated eyes</a:t>
              </a:r>
            </a:p>
          </p:txBody>
        </p:sp>
        <p:grpSp>
          <p:nvGrpSpPr>
            <p:cNvPr id="130" name="Group 119">
              <a:extLst>
                <a:ext uri="{FF2B5EF4-FFF2-40B4-BE49-F238E27FC236}">
                  <a16:creationId xmlns:a16="http://schemas.microsoft.com/office/drawing/2014/main" id="{B872FD9D-2EC9-6849-907E-E30626E884B5}"/>
                </a:ext>
              </a:extLst>
            </p:cNvPr>
            <p:cNvGrpSpPr>
              <a:grpSpLocks/>
            </p:cNvGrpSpPr>
            <p:nvPr/>
          </p:nvGrpSpPr>
          <p:grpSpPr bwMode="auto">
            <a:xfrm>
              <a:off x="2930" y="1220"/>
              <a:ext cx="2463" cy="273"/>
              <a:chOff x="2930" y="1220"/>
              <a:chExt cx="2463" cy="273"/>
            </a:xfrm>
          </p:grpSpPr>
          <p:sp>
            <p:nvSpPr>
              <p:cNvPr id="131" name="Line 120">
                <a:extLst>
                  <a:ext uri="{FF2B5EF4-FFF2-40B4-BE49-F238E27FC236}">
                    <a16:creationId xmlns:a16="http://schemas.microsoft.com/office/drawing/2014/main" id="{58EAC421-A149-984A-A6DA-82EB3C62A85C}"/>
                  </a:ext>
                </a:extLst>
              </p:cNvPr>
              <p:cNvSpPr>
                <a:spLocks noChangeShapeType="1"/>
              </p:cNvSpPr>
              <p:nvPr/>
            </p:nvSpPr>
            <p:spPr bwMode="gray">
              <a:xfrm>
                <a:off x="3408" y="1220"/>
                <a:ext cx="0" cy="28"/>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nvGrpSpPr>
              <p:cNvPr id="132" name="Group 121">
                <a:extLst>
                  <a:ext uri="{FF2B5EF4-FFF2-40B4-BE49-F238E27FC236}">
                    <a16:creationId xmlns:a16="http://schemas.microsoft.com/office/drawing/2014/main" id="{D645F6CB-1C9B-7341-ADDF-888855ABE139}"/>
                  </a:ext>
                </a:extLst>
              </p:cNvPr>
              <p:cNvGrpSpPr>
                <a:grpSpLocks/>
              </p:cNvGrpSpPr>
              <p:nvPr/>
            </p:nvGrpSpPr>
            <p:grpSpPr bwMode="auto">
              <a:xfrm>
                <a:off x="2930" y="1220"/>
                <a:ext cx="2463" cy="273"/>
                <a:chOff x="2930" y="1220"/>
                <a:chExt cx="2463" cy="273"/>
              </a:xfrm>
            </p:grpSpPr>
            <p:sp>
              <p:nvSpPr>
                <p:cNvPr id="133" name="Line 122">
                  <a:extLst>
                    <a:ext uri="{FF2B5EF4-FFF2-40B4-BE49-F238E27FC236}">
                      <a16:creationId xmlns:a16="http://schemas.microsoft.com/office/drawing/2014/main" id="{BDA33028-7BE7-C649-A16B-85D6BC74F191}"/>
                    </a:ext>
                  </a:extLst>
                </p:cNvPr>
                <p:cNvSpPr>
                  <a:spLocks noChangeShapeType="1"/>
                </p:cNvSpPr>
                <p:nvPr/>
              </p:nvSpPr>
              <p:spPr bwMode="gray">
                <a:xfrm>
                  <a:off x="2930" y="1220"/>
                  <a:ext cx="478" cy="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34" name="Line 123">
                  <a:extLst>
                    <a:ext uri="{FF2B5EF4-FFF2-40B4-BE49-F238E27FC236}">
                      <a16:creationId xmlns:a16="http://schemas.microsoft.com/office/drawing/2014/main" id="{1B8C7C10-545D-D340-BC6E-335BBDAA68BB}"/>
                    </a:ext>
                  </a:extLst>
                </p:cNvPr>
                <p:cNvSpPr>
                  <a:spLocks noChangeShapeType="1"/>
                </p:cNvSpPr>
                <p:nvPr/>
              </p:nvSpPr>
              <p:spPr bwMode="gray">
                <a:xfrm>
                  <a:off x="3403" y="1248"/>
                  <a:ext cx="338" cy="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35" name="Line 124">
                  <a:extLst>
                    <a:ext uri="{FF2B5EF4-FFF2-40B4-BE49-F238E27FC236}">
                      <a16:creationId xmlns:a16="http://schemas.microsoft.com/office/drawing/2014/main" id="{6E7913AB-4AEB-6D48-90CE-DCAD40EB3209}"/>
                    </a:ext>
                  </a:extLst>
                </p:cNvPr>
                <p:cNvSpPr>
                  <a:spLocks noChangeShapeType="1"/>
                </p:cNvSpPr>
                <p:nvPr/>
              </p:nvSpPr>
              <p:spPr bwMode="gray">
                <a:xfrm>
                  <a:off x="3731" y="1285"/>
                  <a:ext cx="338" cy="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36" name="Line 125">
                  <a:extLst>
                    <a:ext uri="{FF2B5EF4-FFF2-40B4-BE49-F238E27FC236}">
                      <a16:creationId xmlns:a16="http://schemas.microsoft.com/office/drawing/2014/main" id="{2D3F16B3-7276-CB4C-8695-5F76D3677BE0}"/>
                    </a:ext>
                  </a:extLst>
                </p:cNvPr>
                <p:cNvSpPr>
                  <a:spLocks noChangeShapeType="1"/>
                </p:cNvSpPr>
                <p:nvPr/>
              </p:nvSpPr>
              <p:spPr bwMode="gray">
                <a:xfrm>
                  <a:off x="3737" y="1253"/>
                  <a:ext cx="0" cy="28"/>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37" name="Line 126">
                  <a:extLst>
                    <a:ext uri="{FF2B5EF4-FFF2-40B4-BE49-F238E27FC236}">
                      <a16:creationId xmlns:a16="http://schemas.microsoft.com/office/drawing/2014/main" id="{63979B7B-4943-804B-9F14-E6D29D99C01E}"/>
                    </a:ext>
                  </a:extLst>
                </p:cNvPr>
                <p:cNvSpPr>
                  <a:spLocks noChangeShapeType="1"/>
                </p:cNvSpPr>
                <p:nvPr/>
              </p:nvSpPr>
              <p:spPr bwMode="gray">
                <a:xfrm>
                  <a:off x="4360" y="1488"/>
                  <a:ext cx="1033" cy="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38" name="Line 127">
                  <a:extLst>
                    <a:ext uri="{FF2B5EF4-FFF2-40B4-BE49-F238E27FC236}">
                      <a16:creationId xmlns:a16="http://schemas.microsoft.com/office/drawing/2014/main" id="{0A40F354-5397-6A4C-9CD8-584F46436BBB}"/>
                    </a:ext>
                  </a:extLst>
                </p:cNvPr>
                <p:cNvSpPr>
                  <a:spLocks noChangeShapeType="1"/>
                </p:cNvSpPr>
                <p:nvPr/>
              </p:nvSpPr>
              <p:spPr bwMode="gray">
                <a:xfrm>
                  <a:off x="4064" y="1290"/>
                  <a:ext cx="0" cy="28"/>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39" name="Line 128">
                  <a:extLst>
                    <a:ext uri="{FF2B5EF4-FFF2-40B4-BE49-F238E27FC236}">
                      <a16:creationId xmlns:a16="http://schemas.microsoft.com/office/drawing/2014/main" id="{DB26699E-10E9-AF4F-BBF2-7319EF770E24}"/>
                    </a:ext>
                  </a:extLst>
                </p:cNvPr>
                <p:cNvSpPr>
                  <a:spLocks noChangeShapeType="1"/>
                </p:cNvSpPr>
                <p:nvPr/>
              </p:nvSpPr>
              <p:spPr bwMode="gray">
                <a:xfrm>
                  <a:off x="4119" y="1315"/>
                  <a:ext cx="3" cy="5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40" name="Line 129">
                  <a:extLst>
                    <a:ext uri="{FF2B5EF4-FFF2-40B4-BE49-F238E27FC236}">
                      <a16:creationId xmlns:a16="http://schemas.microsoft.com/office/drawing/2014/main" id="{785A74D0-5FA7-9D47-A017-F6C378113144}"/>
                    </a:ext>
                  </a:extLst>
                </p:cNvPr>
                <p:cNvSpPr>
                  <a:spLocks noChangeShapeType="1"/>
                </p:cNvSpPr>
                <p:nvPr/>
              </p:nvSpPr>
              <p:spPr bwMode="gray">
                <a:xfrm>
                  <a:off x="4296" y="1403"/>
                  <a:ext cx="0" cy="5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41" name="Line 130">
                  <a:extLst>
                    <a:ext uri="{FF2B5EF4-FFF2-40B4-BE49-F238E27FC236}">
                      <a16:creationId xmlns:a16="http://schemas.microsoft.com/office/drawing/2014/main" id="{8F1BE0F7-E790-C04A-A622-1C1FC2AA6908}"/>
                    </a:ext>
                  </a:extLst>
                </p:cNvPr>
                <p:cNvSpPr>
                  <a:spLocks noChangeShapeType="1"/>
                </p:cNvSpPr>
                <p:nvPr/>
              </p:nvSpPr>
              <p:spPr bwMode="gray">
                <a:xfrm>
                  <a:off x="4215" y="1363"/>
                  <a:ext cx="0" cy="35"/>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42" name="Line 131">
                  <a:extLst>
                    <a:ext uri="{FF2B5EF4-FFF2-40B4-BE49-F238E27FC236}">
                      <a16:creationId xmlns:a16="http://schemas.microsoft.com/office/drawing/2014/main" id="{005C89A0-4880-D148-9E3A-33AABE32592A}"/>
                    </a:ext>
                  </a:extLst>
                </p:cNvPr>
                <p:cNvSpPr>
                  <a:spLocks noChangeShapeType="1"/>
                </p:cNvSpPr>
                <p:nvPr/>
              </p:nvSpPr>
              <p:spPr bwMode="gray">
                <a:xfrm>
                  <a:off x="4060" y="1318"/>
                  <a:ext cx="59" cy="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43" name="Line 132">
                  <a:extLst>
                    <a:ext uri="{FF2B5EF4-FFF2-40B4-BE49-F238E27FC236}">
                      <a16:creationId xmlns:a16="http://schemas.microsoft.com/office/drawing/2014/main" id="{F2DB6E60-FFBB-F145-B4FB-F401CDC4188C}"/>
                    </a:ext>
                  </a:extLst>
                </p:cNvPr>
                <p:cNvSpPr>
                  <a:spLocks noChangeShapeType="1"/>
                </p:cNvSpPr>
                <p:nvPr/>
              </p:nvSpPr>
              <p:spPr bwMode="gray">
                <a:xfrm>
                  <a:off x="4119" y="1366"/>
                  <a:ext cx="99" cy="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44" name="Line 133">
                  <a:extLst>
                    <a:ext uri="{FF2B5EF4-FFF2-40B4-BE49-F238E27FC236}">
                      <a16:creationId xmlns:a16="http://schemas.microsoft.com/office/drawing/2014/main" id="{3D01370C-98ED-B04D-B294-25AADB32C654}"/>
                    </a:ext>
                  </a:extLst>
                </p:cNvPr>
                <p:cNvSpPr>
                  <a:spLocks noChangeShapeType="1"/>
                </p:cNvSpPr>
                <p:nvPr/>
              </p:nvSpPr>
              <p:spPr bwMode="gray">
                <a:xfrm flipV="1">
                  <a:off x="4211" y="1403"/>
                  <a:ext cx="85" cy="2"/>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45" name="Line 134">
                  <a:extLst>
                    <a:ext uri="{FF2B5EF4-FFF2-40B4-BE49-F238E27FC236}">
                      <a16:creationId xmlns:a16="http://schemas.microsoft.com/office/drawing/2014/main" id="{AD352D15-F992-914E-958F-2DA4442EA163}"/>
                    </a:ext>
                  </a:extLst>
                </p:cNvPr>
                <p:cNvSpPr>
                  <a:spLocks noChangeShapeType="1"/>
                </p:cNvSpPr>
                <p:nvPr/>
              </p:nvSpPr>
              <p:spPr bwMode="gray">
                <a:xfrm>
                  <a:off x="4296" y="1450"/>
                  <a:ext cx="64" cy="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46" name="Line 135">
                  <a:extLst>
                    <a:ext uri="{FF2B5EF4-FFF2-40B4-BE49-F238E27FC236}">
                      <a16:creationId xmlns:a16="http://schemas.microsoft.com/office/drawing/2014/main" id="{F1A260EC-4618-574C-A636-D44EDE3B85FB}"/>
                    </a:ext>
                  </a:extLst>
                </p:cNvPr>
                <p:cNvSpPr>
                  <a:spLocks noChangeShapeType="1"/>
                </p:cNvSpPr>
                <p:nvPr/>
              </p:nvSpPr>
              <p:spPr bwMode="gray">
                <a:xfrm>
                  <a:off x="4355" y="1449"/>
                  <a:ext cx="0" cy="44"/>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grpSp>
      <p:sp>
        <p:nvSpPr>
          <p:cNvPr id="147" name="Text Box 136">
            <a:extLst>
              <a:ext uri="{FF2B5EF4-FFF2-40B4-BE49-F238E27FC236}">
                <a16:creationId xmlns:a16="http://schemas.microsoft.com/office/drawing/2014/main" id="{72800ACD-DD18-D14A-AEE2-1A2208472EE1}"/>
              </a:ext>
            </a:extLst>
          </p:cNvPr>
          <p:cNvSpPr txBox="1">
            <a:spLocks noChangeArrowheads="1"/>
          </p:cNvSpPr>
          <p:nvPr/>
        </p:nvSpPr>
        <p:spPr bwMode="auto">
          <a:xfrm>
            <a:off x="5497514" y="6559550"/>
            <a:ext cx="5127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r>
              <a:rPr lang="en-US" altLang="ko-KR" sz="1200" dirty="0">
                <a:solidFill>
                  <a:schemeClr val="bg1"/>
                </a:solidFill>
                <a:latin typeface="Arial" panose="020B0604020202020204" pitchFamily="34" charset="0"/>
                <a:ea typeface="굴림" panose="020B0600000101010101" pitchFamily="34" charset="-127"/>
              </a:rPr>
              <a:t>CNTG Study Group. </a:t>
            </a:r>
            <a:r>
              <a:rPr lang="en-US" altLang="ko-KR" sz="1200" i="1" dirty="0">
                <a:solidFill>
                  <a:schemeClr val="bg1"/>
                </a:solidFill>
                <a:latin typeface="Arial" panose="020B0604020202020204" pitchFamily="34" charset="0"/>
                <a:ea typeface="굴림" panose="020B0600000101010101" pitchFamily="34" charset="-127"/>
              </a:rPr>
              <a:t>Am J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1998; 126: 487</a:t>
            </a:r>
            <a:r>
              <a:rPr lang="en-US" altLang="ko-KR" sz="1200" dirty="0">
                <a:solidFill>
                  <a:schemeClr val="bg1"/>
                </a:solidFill>
                <a:latin typeface="Arial" panose="020B0604020202020204" pitchFamily="34" charset="0"/>
                <a:ea typeface="굴림" panose="020B0600000101010101" pitchFamily="34" charset="-127"/>
                <a:cs typeface="Arial" panose="020B0604020202020204" pitchFamily="34" charset="0"/>
              </a:rPr>
              <a:t>–497 and </a:t>
            </a:r>
            <a:r>
              <a:rPr lang="en-US" altLang="ko-KR" sz="1200" dirty="0">
                <a:solidFill>
                  <a:schemeClr val="bg1"/>
                </a:solidFill>
                <a:latin typeface="Arial" panose="020B0604020202020204" pitchFamily="34" charset="0"/>
                <a:ea typeface="굴림" panose="020B0600000101010101" pitchFamily="34" charset="-127"/>
              </a:rPr>
              <a:t>498–505.</a:t>
            </a:r>
          </a:p>
        </p:txBody>
      </p:sp>
    </p:spTree>
    <p:extLst>
      <p:ext uri="{BB962C8B-B14F-4D97-AF65-F5344CB8AC3E}">
        <p14:creationId xmlns:p14="http://schemas.microsoft.com/office/powerpoint/2010/main" val="4111064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CNTGS: </a:t>
            </a:r>
          </a:p>
          <a:p>
            <a:r>
              <a:rPr lang="en-US" sz="2000" b="1" dirty="0">
                <a:latin typeface="Arial" panose="020B0604020202020204" pitchFamily="34" charset="0"/>
                <a:ea typeface="굴림" panose="020B0600000101010101" pitchFamily="34" charset="-127"/>
                <a:cs typeface="Arial" panose="020B0604020202020204" pitchFamily="34" charset="0"/>
              </a:rPr>
              <a:t>Cataract development</a:t>
            </a:r>
            <a:endParaRPr lang="en-US" sz="2000" b="1" dirty="0">
              <a:latin typeface="Arial" panose="020B0604020202020204" pitchFamily="34" charset="0"/>
              <a:cs typeface="Arial" panose="020B0604020202020204" pitchFamily="34" charset="0"/>
            </a:endParaRPr>
          </a:p>
        </p:txBody>
      </p:sp>
      <p:sp>
        <p:nvSpPr>
          <p:cNvPr id="147" name="Text Box 136">
            <a:extLst>
              <a:ext uri="{FF2B5EF4-FFF2-40B4-BE49-F238E27FC236}">
                <a16:creationId xmlns:a16="http://schemas.microsoft.com/office/drawing/2014/main" id="{72800ACD-DD18-D14A-AEE2-1A2208472EE1}"/>
              </a:ext>
            </a:extLst>
          </p:cNvPr>
          <p:cNvSpPr txBox="1">
            <a:spLocks noChangeArrowheads="1"/>
          </p:cNvSpPr>
          <p:nvPr/>
        </p:nvSpPr>
        <p:spPr bwMode="auto">
          <a:xfrm>
            <a:off x="5497514" y="6559550"/>
            <a:ext cx="5127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r>
              <a:rPr lang="en-US" altLang="ko-KR" sz="1200" dirty="0">
                <a:solidFill>
                  <a:schemeClr val="bg1"/>
                </a:solidFill>
                <a:latin typeface="Arial" panose="020B0604020202020204" pitchFamily="34" charset="0"/>
                <a:ea typeface="굴림" panose="020B0600000101010101" pitchFamily="34" charset="-127"/>
              </a:rPr>
              <a:t>CNTG Study Group. </a:t>
            </a:r>
            <a:r>
              <a:rPr lang="en-US" altLang="ko-KR" sz="1200" i="1" dirty="0">
                <a:solidFill>
                  <a:schemeClr val="bg1"/>
                </a:solidFill>
                <a:latin typeface="Arial" panose="020B0604020202020204" pitchFamily="34" charset="0"/>
                <a:ea typeface="굴림" panose="020B0600000101010101" pitchFamily="34" charset="-127"/>
              </a:rPr>
              <a:t>Am J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1998; 126: 487</a:t>
            </a:r>
            <a:r>
              <a:rPr lang="en-US" altLang="ko-KR" sz="1200" dirty="0">
                <a:solidFill>
                  <a:schemeClr val="bg1"/>
                </a:solidFill>
                <a:latin typeface="Arial" panose="020B0604020202020204" pitchFamily="34" charset="0"/>
                <a:ea typeface="굴림" panose="020B0600000101010101" pitchFamily="34" charset="-127"/>
                <a:cs typeface="Arial" panose="020B0604020202020204" pitchFamily="34" charset="0"/>
              </a:rPr>
              <a:t>–497 and </a:t>
            </a:r>
            <a:r>
              <a:rPr lang="en-US" altLang="ko-KR" sz="1200" dirty="0">
                <a:solidFill>
                  <a:schemeClr val="bg1"/>
                </a:solidFill>
                <a:latin typeface="Arial" panose="020B0604020202020204" pitchFamily="34" charset="0"/>
                <a:ea typeface="굴림" panose="020B0600000101010101" pitchFamily="34" charset="-127"/>
              </a:rPr>
              <a:t>498–505.</a:t>
            </a:r>
          </a:p>
        </p:txBody>
      </p:sp>
      <p:graphicFrame>
        <p:nvGraphicFramePr>
          <p:cNvPr id="148" name="Group 3">
            <a:extLst>
              <a:ext uri="{FF2B5EF4-FFF2-40B4-BE49-F238E27FC236}">
                <a16:creationId xmlns:a16="http://schemas.microsoft.com/office/drawing/2014/main" id="{84305B7D-4A11-A346-9864-E37CCA6550D2}"/>
              </a:ext>
            </a:extLst>
          </p:cNvPr>
          <p:cNvGraphicFramePr>
            <a:graphicFrameLocks/>
          </p:cNvGraphicFramePr>
          <p:nvPr>
            <p:extLst>
              <p:ext uri="{D42A27DB-BD31-4B8C-83A1-F6EECF244321}">
                <p14:modId xmlns:p14="http://schemas.microsoft.com/office/powerpoint/2010/main" val="916352108"/>
              </p:ext>
            </p:extLst>
          </p:nvPr>
        </p:nvGraphicFramePr>
        <p:xfrm>
          <a:off x="1070784" y="1450974"/>
          <a:ext cx="9330515" cy="4597402"/>
        </p:xfrm>
        <a:graphic>
          <a:graphicData uri="http://schemas.openxmlformats.org/drawingml/2006/table">
            <a:tbl>
              <a:tblPr>
                <a:tableStyleId>{775DCB02-9BB8-47FD-8907-85C794F793BA}</a:tableStyleId>
              </a:tblPr>
              <a:tblGrid>
                <a:gridCol w="3436054">
                  <a:extLst>
                    <a:ext uri="{9D8B030D-6E8A-4147-A177-3AD203B41FA5}">
                      <a16:colId xmlns:a16="http://schemas.microsoft.com/office/drawing/2014/main" val="20000"/>
                    </a:ext>
                  </a:extLst>
                </a:gridCol>
                <a:gridCol w="2262116">
                  <a:extLst>
                    <a:ext uri="{9D8B030D-6E8A-4147-A177-3AD203B41FA5}">
                      <a16:colId xmlns:a16="http://schemas.microsoft.com/office/drawing/2014/main" val="20001"/>
                    </a:ext>
                  </a:extLst>
                </a:gridCol>
                <a:gridCol w="2031521">
                  <a:extLst>
                    <a:ext uri="{9D8B030D-6E8A-4147-A177-3AD203B41FA5}">
                      <a16:colId xmlns:a16="http://schemas.microsoft.com/office/drawing/2014/main" val="20002"/>
                    </a:ext>
                  </a:extLst>
                </a:gridCol>
                <a:gridCol w="1600824">
                  <a:extLst>
                    <a:ext uri="{9D8B030D-6E8A-4147-A177-3AD203B41FA5}">
                      <a16:colId xmlns:a16="http://schemas.microsoft.com/office/drawing/2014/main" val="20003"/>
                    </a:ext>
                  </a:extLst>
                </a:gridCol>
              </a:tblGrid>
              <a:tr h="1282181">
                <a:tc>
                  <a:txBody>
                    <a:bodyPr/>
                    <a:lstStyle/>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en-US" altLang="ko-KR" sz="2000" b="1" u="none" strike="noStrike" cap="none" normalizeH="0" baseline="0" dirty="0">
                          <a:ln>
                            <a:noFill/>
                          </a:ln>
                          <a:solidFill>
                            <a:schemeClr val="bg1"/>
                          </a:solidFill>
                          <a:effectLst/>
                          <a:latin typeface="Arial" panose="020B0604020202020204" pitchFamily="34" charset="0"/>
                          <a:cs typeface="Arial" panose="020B0604020202020204" pitchFamily="34" charset="0"/>
                        </a:rPr>
                        <a:t>Patient </a:t>
                      </a:r>
                      <a:br>
                        <a:rPr kumimoji="0" lang="en-US" altLang="ko-KR" sz="2000" b="1" u="none" strike="noStrike" cap="none" normalizeH="0" baseline="0" dirty="0">
                          <a:ln>
                            <a:noFill/>
                          </a:ln>
                          <a:solidFill>
                            <a:schemeClr val="bg1"/>
                          </a:solidFill>
                          <a:effectLst/>
                          <a:latin typeface="Arial" panose="020B0604020202020204" pitchFamily="34" charset="0"/>
                          <a:cs typeface="Arial" panose="020B0604020202020204" pitchFamily="34" charset="0"/>
                        </a:rPr>
                      </a:br>
                      <a:r>
                        <a:rPr kumimoji="0" lang="en-US" altLang="ko-KR" sz="2000" b="1" u="none" strike="noStrike" cap="none" normalizeH="0" baseline="0" dirty="0">
                          <a:ln>
                            <a:noFill/>
                          </a:ln>
                          <a:solidFill>
                            <a:schemeClr val="bg1"/>
                          </a:solidFill>
                          <a:effectLst/>
                          <a:latin typeface="Arial" panose="020B0604020202020204" pitchFamily="34" charset="0"/>
                          <a:cs typeface="Arial" panose="020B0604020202020204" pitchFamily="34" charset="0"/>
                        </a:rPr>
                        <a:t>characteristics</a:t>
                      </a:r>
                      <a:endParaRPr kumimoji="0" lang="en-AU" altLang="ko-KR" sz="2000" b="1"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en-US" altLang="ko-KR" sz="2000" b="1" u="none" strike="noStrike" cap="none" normalizeH="0" baseline="0" dirty="0">
                          <a:ln>
                            <a:noFill/>
                          </a:ln>
                          <a:solidFill>
                            <a:schemeClr val="bg1"/>
                          </a:solidFill>
                          <a:effectLst/>
                          <a:latin typeface="Arial" panose="020B0604020202020204" pitchFamily="34" charset="0"/>
                          <a:cs typeface="Arial" panose="020B0604020202020204" pitchFamily="34" charset="0"/>
                        </a:rPr>
                        <a:t>Control</a:t>
                      </a:r>
                    </a:p>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en-US" altLang="ko-KR" sz="2000" b="1" u="none" strike="noStrike" cap="none" normalizeH="0" baseline="0" dirty="0">
                          <a:ln>
                            <a:noFill/>
                          </a:ln>
                          <a:solidFill>
                            <a:schemeClr val="bg1"/>
                          </a:solidFill>
                          <a:effectLst/>
                          <a:latin typeface="Arial" panose="020B0604020202020204" pitchFamily="34" charset="0"/>
                          <a:cs typeface="Arial" panose="020B0604020202020204" pitchFamily="34" charset="0"/>
                        </a:rPr>
                        <a:t>group</a:t>
                      </a:r>
                    </a:p>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en-US" altLang="ko-KR" sz="2000" b="1" u="none" strike="noStrike" cap="none" normalizeH="0" baseline="0" dirty="0">
                          <a:ln>
                            <a:noFill/>
                          </a:ln>
                          <a:solidFill>
                            <a:schemeClr val="bg1"/>
                          </a:solidFill>
                          <a:effectLst/>
                          <a:latin typeface="Arial" panose="020B0604020202020204" pitchFamily="34" charset="0"/>
                          <a:cs typeface="Arial" panose="020B0604020202020204" pitchFamily="34" charset="0"/>
                        </a:rPr>
                        <a:t>(n = 79)</a:t>
                      </a:r>
                      <a:endParaRPr kumimoji="0" lang="en-AU" altLang="ko-KR" sz="2000" b="1"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en-US" altLang="ko-KR" sz="2000" b="1" u="none" strike="noStrike" cap="none" normalizeH="0" baseline="0">
                          <a:ln>
                            <a:noFill/>
                          </a:ln>
                          <a:solidFill>
                            <a:schemeClr val="bg1"/>
                          </a:solidFill>
                          <a:effectLst/>
                          <a:latin typeface="Arial" panose="020B0604020202020204" pitchFamily="34" charset="0"/>
                          <a:cs typeface="Arial" panose="020B0604020202020204" pitchFamily="34" charset="0"/>
                        </a:rPr>
                        <a:t>Treated</a:t>
                      </a:r>
                    </a:p>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en-US" altLang="ko-KR" sz="2000" b="1" u="none" strike="noStrike" cap="none" normalizeH="0" baseline="0">
                          <a:ln>
                            <a:noFill/>
                          </a:ln>
                          <a:solidFill>
                            <a:schemeClr val="bg1"/>
                          </a:solidFill>
                          <a:effectLst/>
                          <a:latin typeface="Arial" panose="020B0604020202020204" pitchFamily="34" charset="0"/>
                          <a:cs typeface="Arial" panose="020B0604020202020204" pitchFamily="34" charset="0"/>
                        </a:rPr>
                        <a:t>group</a:t>
                      </a:r>
                    </a:p>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en-US" altLang="ko-KR" sz="2000" b="1" u="none" strike="noStrike" cap="none" normalizeH="0" baseline="0">
                          <a:ln>
                            <a:noFill/>
                          </a:ln>
                          <a:solidFill>
                            <a:schemeClr val="bg1"/>
                          </a:solidFill>
                          <a:effectLst/>
                          <a:latin typeface="Arial" panose="020B0604020202020204" pitchFamily="34" charset="0"/>
                          <a:cs typeface="Arial" panose="020B0604020202020204" pitchFamily="34" charset="0"/>
                        </a:rPr>
                        <a:t>(n = 61)</a:t>
                      </a:r>
                      <a:endParaRPr kumimoji="0" lang="en-AU" altLang="ko-KR" sz="2000" b="1" i="0" u="none" strike="noStrike" cap="none" normalizeH="0" baseline="0">
                        <a:ln>
                          <a:noFill/>
                        </a:ln>
                        <a:solidFill>
                          <a:schemeClr val="bg1"/>
                        </a:solidFill>
                        <a:effectLst/>
                        <a:latin typeface="Arial" panose="020B0604020202020204" pitchFamily="34" charset="0"/>
                        <a:ea typeface="굴림" charset="-127"/>
                        <a:cs typeface="Arial" panose="020B060402020202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en-US" altLang="ko-KR" sz="2000" b="1" u="none" strike="noStrike" cap="none" normalizeH="0" baseline="0" dirty="0">
                          <a:ln>
                            <a:noFill/>
                          </a:ln>
                          <a:solidFill>
                            <a:schemeClr val="bg1"/>
                          </a:solidFill>
                          <a:effectLst/>
                          <a:latin typeface="Arial" panose="020B0604020202020204" pitchFamily="34" charset="0"/>
                          <a:cs typeface="Arial" panose="020B0604020202020204" pitchFamily="34" charset="0"/>
                        </a:rPr>
                        <a:t>P </a:t>
                      </a:r>
                      <a:br>
                        <a:rPr kumimoji="0" lang="en-US" altLang="ko-KR" sz="2000" b="1" u="none" strike="noStrike" cap="none" normalizeH="0" baseline="0" dirty="0">
                          <a:ln>
                            <a:noFill/>
                          </a:ln>
                          <a:solidFill>
                            <a:schemeClr val="bg1"/>
                          </a:solidFill>
                          <a:effectLst/>
                          <a:latin typeface="Arial" panose="020B0604020202020204" pitchFamily="34" charset="0"/>
                          <a:cs typeface="Arial" panose="020B0604020202020204" pitchFamily="34" charset="0"/>
                        </a:rPr>
                      </a:br>
                      <a:r>
                        <a:rPr kumimoji="0" lang="en-US" altLang="ko-KR" sz="2000" b="1" u="none" strike="noStrike" cap="none" normalizeH="0" baseline="0" dirty="0">
                          <a:ln>
                            <a:noFill/>
                          </a:ln>
                          <a:solidFill>
                            <a:schemeClr val="bg1"/>
                          </a:solidFill>
                          <a:effectLst/>
                          <a:latin typeface="Arial" panose="020B0604020202020204" pitchFamily="34" charset="0"/>
                          <a:cs typeface="Arial" panose="020B0604020202020204" pitchFamily="34" charset="0"/>
                        </a:rPr>
                        <a:t>value</a:t>
                      </a:r>
                      <a:endParaRPr kumimoji="0" lang="en-AU" altLang="ko-KR" sz="2000" b="1"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endParaRPr>
                    </a:p>
                  </a:txBody>
                  <a:tcPr anchor="ctr" horzOverflow="overflow"/>
                </a:tc>
                <a:extLst>
                  <a:ext uri="{0D108BD9-81ED-4DB2-BD59-A6C34878D82A}">
                    <a16:rowId xmlns:a16="http://schemas.microsoft.com/office/drawing/2014/main" val="10000"/>
                  </a:ext>
                </a:extLst>
              </a:tr>
              <a:tr h="1612411">
                <a:tc>
                  <a:txBody>
                    <a:bodyPr/>
                    <a:lstStyle/>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en-US"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rPr>
                        <a:t> Developed cataract</a:t>
                      </a:r>
                      <a:br>
                        <a:rPr kumimoji="0" lang="en-US"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rPr>
                      </a:br>
                      <a:r>
                        <a:rPr kumimoji="0" lang="en-US"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rPr>
                        <a:t>[n (%)]</a:t>
                      </a:r>
                      <a:endParaRPr kumimoji="0" lang="en-US" altLang="ko-KR" sz="2000" b="0" i="0" u="none" strike="noStrike" cap="none" normalizeH="0" baseline="0" dirty="0">
                        <a:ln>
                          <a:noFill/>
                        </a:ln>
                        <a:solidFill>
                          <a:schemeClr val="bg1"/>
                        </a:solidFill>
                        <a:effectLst/>
                        <a:latin typeface="Arial" panose="020B0604020202020204" pitchFamily="34" charset="0"/>
                        <a:ea typeface="Osaka" charset="-128"/>
                        <a:cs typeface="Arial" panose="020B060402020202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en-US"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sym typeface="Symbol" pitchFamily="18" charset="2"/>
                        </a:rPr>
                        <a:t>11 (14%)</a:t>
                      </a:r>
                      <a:endParaRPr kumimoji="0" lang="en-AU" altLang="ko-KR" sz="20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en-US"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sym typeface="Symbol" pitchFamily="18" charset="2"/>
                        </a:rPr>
                        <a:t>23 (38%)</a:t>
                      </a:r>
                      <a:endParaRPr kumimoji="0" lang="en-AU" altLang="ko-KR" sz="20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en-US" altLang="ko-KR" sz="2000" b="0" u="none" strike="noStrike" cap="none" normalizeH="0" baseline="0">
                          <a:ln>
                            <a:noFill/>
                          </a:ln>
                          <a:solidFill>
                            <a:schemeClr val="bg1"/>
                          </a:solidFill>
                          <a:effectLst/>
                          <a:latin typeface="Arial" panose="020B0604020202020204" pitchFamily="34" charset="0"/>
                          <a:cs typeface="Arial" panose="020B0604020202020204" pitchFamily="34" charset="0"/>
                        </a:rPr>
                        <a:t>0.0011</a:t>
                      </a:r>
                      <a:endParaRPr kumimoji="0" lang="en-AU" altLang="ko-KR" sz="2000" b="0" i="0" u="none" strike="noStrike" cap="none" normalizeH="0" baseline="0">
                        <a:ln>
                          <a:noFill/>
                        </a:ln>
                        <a:solidFill>
                          <a:schemeClr val="bg1"/>
                        </a:solidFill>
                        <a:effectLst/>
                        <a:latin typeface="Arial" panose="020B0604020202020204" pitchFamily="34" charset="0"/>
                        <a:ea typeface="굴림" charset="-127"/>
                        <a:cs typeface="Arial" panose="020B0604020202020204" pitchFamily="34" charset="0"/>
                      </a:endParaRPr>
                    </a:p>
                  </a:txBody>
                  <a:tcPr anchor="ctr" horzOverflow="overflow"/>
                </a:tc>
                <a:extLst>
                  <a:ext uri="{0D108BD9-81ED-4DB2-BD59-A6C34878D82A}">
                    <a16:rowId xmlns:a16="http://schemas.microsoft.com/office/drawing/2014/main" val="10001"/>
                  </a:ext>
                </a:extLst>
              </a:tr>
              <a:tr h="1702810">
                <a:tc>
                  <a:txBody>
                    <a:bodyPr/>
                    <a:lstStyle/>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en-US" altLang="ko-KR" sz="2000" b="0" u="none" strike="noStrike" cap="none" normalizeH="0" baseline="0">
                          <a:ln>
                            <a:noFill/>
                          </a:ln>
                          <a:solidFill>
                            <a:schemeClr val="bg1"/>
                          </a:solidFill>
                          <a:effectLst/>
                          <a:latin typeface="Arial" panose="020B0604020202020204" pitchFamily="34" charset="0"/>
                          <a:cs typeface="Arial" panose="020B0604020202020204" pitchFamily="34" charset="0"/>
                        </a:rPr>
                        <a:t>Mean </a:t>
                      </a:r>
                      <a:r>
                        <a:rPr kumimoji="0" lang="en-US" altLang="ko-KR" sz="2000" b="0" u="none" strike="noStrike" cap="none" normalizeH="0" baseline="0">
                          <a:ln>
                            <a:noFill/>
                          </a:ln>
                          <a:solidFill>
                            <a:schemeClr val="bg1"/>
                          </a:solidFill>
                          <a:effectLst/>
                          <a:latin typeface="Arial" panose="020B0604020202020204" pitchFamily="34" charset="0"/>
                          <a:cs typeface="Arial" panose="020B0604020202020204" pitchFamily="34" charset="0"/>
                          <a:sym typeface="Symbol" pitchFamily="18" charset="2"/>
                        </a:rPr>
                        <a:t> SD time (days)</a:t>
                      </a:r>
                    </a:p>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en-US" altLang="ko-KR" sz="2000" b="0" u="none" strike="noStrike" cap="none" normalizeH="0" baseline="0">
                          <a:ln>
                            <a:noFill/>
                          </a:ln>
                          <a:solidFill>
                            <a:schemeClr val="bg1"/>
                          </a:solidFill>
                          <a:effectLst/>
                          <a:latin typeface="Arial" panose="020B0604020202020204" pitchFamily="34" charset="0"/>
                          <a:cs typeface="Arial" panose="020B0604020202020204" pitchFamily="34" charset="0"/>
                          <a:sym typeface="Symbol" pitchFamily="18" charset="2"/>
                        </a:rPr>
                        <a:t>from randomisation to cataract</a:t>
                      </a:r>
                      <a:endParaRPr kumimoji="0" lang="en-AU" altLang="ko-KR" sz="2000" b="0" i="0" u="none" strike="noStrike" cap="none" normalizeH="0" baseline="0">
                        <a:ln>
                          <a:noFill/>
                        </a:ln>
                        <a:solidFill>
                          <a:schemeClr val="bg1"/>
                        </a:solidFill>
                        <a:effectLst/>
                        <a:latin typeface="Arial" panose="020B0604020202020204" pitchFamily="34" charset="0"/>
                        <a:ea typeface="굴림" charset="-127"/>
                        <a:cs typeface="Arial" panose="020B060402020202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en-US" altLang="ko-KR" sz="2000" b="0" u="none" strike="noStrike" cap="none" normalizeH="0" baseline="0">
                          <a:ln>
                            <a:noFill/>
                          </a:ln>
                          <a:solidFill>
                            <a:schemeClr val="bg1"/>
                          </a:solidFill>
                          <a:effectLst/>
                          <a:latin typeface="Arial" panose="020B0604020202020204" pitchFamily="34" charset="0"/>
                          <a:cs typeface="Arial" panose="020B0604020202020204" pitchFamily="34" charset="0"/>
                          <a:sym typeface="Symbol" pitchFamily="18" charset="2"/>
                        </a:rPr>
                        <a:t>1443 785</a:t>
                      </a:r>
                      <a:endParaRPr kumimoji="0" lang="en-AU" altLang="ko-KR" sz="2000" b="0" i="0" u="none" strike="noStrike" cap="none" normalizeH="0" baseline="0">
                        <a:ln>
                          <a:noFill/>
                        </a:ln>
                        <a:solidFill>
                          <a:schemeClr val="bg1"/>
                        </a:solidFill>
                        <a:effectLst/>
                        <a:latin typeface="Arial" panose="020B0604020202020204" pitchFamily="34" charset="0"/>
                        <a:ea typeface="Osaka" charset="-128"/>
                        <a:cs typeface="Arial" panose="020B0604020202020204" pitchFamily="34" charset="0"/>
                        <a:sym typeface="Symbol" pitchFamily="18" charset="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sym typeface="Symbol" pitchFamily="18" charset="2"/>
                        </a:rPr>
                        <a:t>1200  694</a:t>
                      </a:r>
                      <a:endParaRPr kumimoji="0" lang="en-AU" altLang="ko-KR" sz="2000" b="0" i="0" u="none" strike="noStrike" cap="none" normalizeH="0" baseline="0" dirty="0">
                        <a:ln>
                          <a:noFill/>
                        </a:ln>
                        <a:solidFill>
                          <a:schemeClr val="bg1"/>
                        </a:solidFill>
                        <a:effectLst/>
                        <a:latin typeface="Arial" panose="020B0604020202020204" pitchFamily="34" charset="0"/>
                        <a:ea typeface="Osaka" charset="-128"/>
                        <a:cs typeface="Arial" panose="020B0604020202020204" pitchFamily="34" charset="0"/>
                        <a:sym typeface="Symbol" pitchFamily="18" charset="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rPr>
                        <a:t>0.31</a:t>
                      </a:r>
                      <a:endParaRPr kumimoji="0" lang="en-AU" altLang="ko-KR" sz="2000" b="0" i="0" u="none" strike="noStrike" cap="none" normalizeH="0" baseline="0" dirty="0">
                        <a:ln>
                          <a:noFill/>
                        </a:ln>
                        <a:solidFill>
                          <a:schemeClr val="bg1"/>
                        </a:solidFill>
                        <a:effectLst/>
                        <a:latin typeface="Arial" panose="020B0604020202020204" pitchFamily="34" charset="0"/>
                        <a:ea typeface="Osaka" charset="-128"/>
                        <a:cs typeface="Arial" panose="020B0604020202020204" pitchFamily="34" charset="0"/>
                      </a:endParaRPr>
                    </a:p>
                  </a:txBody>
                  <a:tcPr anchor="ctr" horzOverflow="overflow"/>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70679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9782" y="826337"/>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CNTGS:</a:t>
            </a:r>
          </a:p>
          <a:p>
            <a:r>
              <a:rPr lang="en-US" sz="2000" b="1" dirty="0">
                <a:latin typeface="Arial" panose="020B0604020202020204" pitchFamily="34" charset="0"/>
                <a:ea typeface="굴림" panose="020B0600000101010101" pitchFamily="34" charset="-127"/>
                <a:cs typeface="Arial" panose="020B0604020202020204" pitchFamily="34" charset="0"/>
              </a:rPr>
              <a:t>Discussion</a:t>
            </a:r>
            <a:endParaRPr lang="en-US" sz="2000" b="1" dirty="0">
              <a:latin typeface="Arial" panose="020B0604020202020204" pitchFamily="34" charset="0"/>
              <a:cs typeface="Arial" panose="020B0604020202020204" pitchFamily="34" charset="0"/>
            </a:endParaRPr>
          </a:p>
        </p:txBody>
      </p:sp>
      <p:sp>
        <p:nvSpPr>
          <p:cNvPr id="12" name="Rectangle 3">
            <a:extLst>
              <a:ext uri="{FF2B5EF4-FFF2-40B4-BE49-F238E27FC236}">
                <a16:creationId xmlns:a16="http://schemas.microsoft.com/office/drawing/2014/main" id="{91FE328F-3D7F-C74C-989F-F7D7299D95CD}"/>
              </a:ext>
            </a:extLst>
          </p:cNvPr>
          <p:cNvSpPr txBox="1">
            <a:spLocks noChangeArrowheads="1"/>
          </p:cNvSpPr>
          <p:nvPr/>
        </p:nvSpPr>
        <p:spPr>
          <a:xfrm>
            <a:off x="533961" y="1577892"/>
            <a:ext cx="11015035" cy="38100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IOP is a factor in deterioration of vision from NTG</a:t>
            </a:r>
          </a:p>
          <a:p>
            <a:endPar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endParaRPr>
          </a:p>
          <a:p>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This study shows that lowering IOP in such patients decreases the risk of progressive visual loss</a:t>
            </a:r>
          </a:p>
          <a:p>
            <a:endPar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endParaRPr>
          </a:p>
          <a:p>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Since 65% of untreated patients did not progress during follow-up, factors other </a:t>
            </a:r>
            <a:b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b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than IOP influence progression in individual patients</a:t>
            </a:r>
          </a:p>
        </p:txBody>
      </p:sp>
      <p:sp>
        <p:nvSpPr>
          <p:cNvPr id="8" name="Text Box 136">
            <a:extLst>
              <a:ext uri="{FF2B5EF4-FFF2-40B4-BE49-F238E27FC236}">
                <a16:creationId xmlns:a16="http://schemas.microsoft.com/office/drawing/2014/main" id="{0AF7D296-D57D-1349-BADE-918A74E4C08A}"/>
              </a:ext>
            </a:extLst>
          </p:cNvPr>
          <p:cNvSpPr txBox="1">
            <a:spLocks noChangeArrowheads="1"/>
          </p:cNvSpPr>
          <p:nvPr/>
        </p:nvSpPr>
        <p:spPr bwMode="auto">
          <a:xfrm>
            <a:off x="5819049" y="6503267"/>
            <a:ext cx="5127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r>
              <a:rPr lang="en-US" altLang="ko-KR" sz="1200" dirty="0">
                <a:solidFill>
                  <a:schemeClr val="bg1"/>
                </a:solidFill>
                <a:latin typeface="Arial" panose="020B0604020202020204" pitchFamily="34" charset="0"/>
                <a:ea typeface="굴림" panose="020B0600000101010101" pitchFamily="34" charset="-127"/>
              </a:rPr>
              <a:t>CNTG Study Group. </a:t>
            </a:r>
            <a:r>
              <a:rPr lang="en-US" altLang="ko-KR" sz="1200" i="1" dirty="0">
                <a:solidFill>
                  <a:schemeClr val="bg1"/>
                </a:solidFill>
                <a:latin typeface="Arial" panose="020B0604020202020204" pitchFamily="34" charset="0"/>
                <a:ea typeface="굴림" panose="020B0600000101010101" pitchFamily="34" charset="-127"/>
              </a:rPr>
              <a:t>Am J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1998; 126: 487</a:t>
            </a:r>
            <a:r>
              <a:rPr lang="en-US" altLang="ko-KR" sz="1200" dirty="0">
                <a:solidFill>
                  <a:schemeClr val="bg1"/>
                </a:solidFill>
                <a:latin typeface="Arial" panose="020B0604020202020204" pitchFamily="34" charset="0"/>
                <a:ea typeface="굴림" panose="020B0600000101010101" pitchFamily="34" charset="-127"/>
                <a:cs typeface="Arial" panose="020B0604020202020204" pitchFamily="34" charset="0"/>
              </a:rPr>
              <a:t>–497 and </a:t>
            </a:r>
            <a:r>
              <a:rPr lang="en-US" altLang="ko-KR" sz="1200" dirty="0">
                <a:solidFill>
                  <a:schemeClr val="bg1"/>
                </a:solidFill>
                <a:latin typeface="Arial" panose="020B0604020202020204" pitchFamily="34" charset="0"/>
                <a:ea typeface="굴림" panose="020B0600000101010101" pitchFamily="34" charset="-127"/>
              </a:rPr>
              <a:t>498–505.</a:t>
            </a:r>
          </a:p>
        </p:txBody>
      </p:sp>
    </p:spTree>
    <p:extLst>
      <p:ext uri="{BB962C8B-B14F-4D97-AF65-F5344CB8AC3E}">
        <p14:creationId xmlns:p14="http://schemas.microsoft.com/office/powerpoint/2010/main" val="3649280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9782" y="826337"/>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CNTGS:</a:t>
            </a:r>
          </a:p>
          <a:p>
            <a:r>
              <a:rPr lang="en-US" sz="2000" b="1" dirty="0">
                <a:latin typeface="Arial" panose="020B0604020202020204" pitchFamily="34" charset="0"/>
                <a:ea typeface="굴림" panose="020B0600000101010101" pitchFamily="34" charset="-127"/>
                <a:cs typeface="Arial" panose="020B0604020202020204" pitchFamily="34" charset="0"/>
              </a:rPr>
              <a:t>Conclusion</a:t>
            </a:r>
            <a:endParaRPr lang="en-US" sz="2000" b="1" dirty="0">
              <a:latin typeface="Arial" panose="020B0604020202020204" pitchFamily="34" charset="0"/>
              <a:cs typeface="Arial" panose="020B0604020202020204" pitchFamily="34" charset="0"/>
            </a:endParaRPr>
          </a:p>
        </p:txBody>
      </p:sp>
      <p:sp>
        <p:nvSpPr>
          <p:cNvPr id="12" name="Rectangle 3">
            <a:extLst>
              <a:ext uri="{FF2B5EF4-FFF2-40B4-BE49-F238E27FC236}">
                <a16:creationId xmlns:a16="http://schemas.microsoft.com/office/drawing/2014/main" id="{91FE328F-3D7F-C74C-989F-F7D7299D95CD}"/>
              </a:ext>
            </a:extLst>
          </p:cNvPr>
          <p:cNvSpPr txBox="1">
            <a:spLocks noChangeArrowheads="1"/>
          </p:cNvSpPr>
          <p:nvPr/>
        </p:nvSpPr>
        <p:spPr>
          <a:xfrm>
            <a:off x="533961" y="1577892"/>
            <a:ext cx="11015035" cy="38100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In NTG patients, lowering IOP by at least 30% led to a lower rate of visual field loss than was seen in NTG patients who did not receive treatment</a:t>
            </a:r>
          </a:p>
          <a:p>
            <a:pPr marL="0" indent="0">
              <a:buNone/>
            </a:pPr>
            <a:endPar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endParaRPr>
          </a:p>
          <a:p>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Therapy that lowers IOP effectively with no side effects is likely to benefit patients at risk of visual field loss from NTG</a:t>
            </a:r>
          </a:p>
        </p:txBody>
      </p:sp>
      <p:sp>
        <p:nvSpPr>
          <p:cNvPr id="8" name="Text Box 136">
            <a:extLst>
              <a:ext uri="{FF2B5EF4-FFF2-40B4-BE49-F238E27FC236}">
                <a16:creationId xmlns:a16="http://schemas.microsoft.com/office/drawing/2014/main" id="{0AF7D296-D57D-1349-BADE-918A74E4C08A}"/>
              </a:ext>
            </a:extLst>
          </p:cNvPr>
          <p:cNvSpPr txBox="1">
            <a:spLocks noChangeArrowheads="1"/>
          </p:cNvSpPr>
          <p:nvPr/>
        </p:nvSpPr>
        <p:spPr bwMode="auto">
          <a:xfrm>
            <a:off x="5819049" y="6503267"/>
            <a:ext cx="5127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r>
              <a:rPr lang="en-US" altLang="ko-KR" sz="1200" dirty="0">
                <a:solidFill>
                  <a:schemeClr val="bg1"/>
                </a:solidFill>
                <a:latin typeface="Arial" panose="020B0604020202020204" pitchFamily="34" charset="0"/>
                <a:ea typeface="굴림" panose="020B0600000101010101" pitchFamily="34" charset="-127"/>
              </a:rPr>
              <a:t>CNTG Study Group. </a:t>
            </a:r>
            <a:r>
              <a:rPr lang="en-US" altLang="ko-KR" sz="1200" i="1" dirty="0">
                <a:solidFill>
                  <a:schemeClr val="bg1"/>
                </a:solidFill>
                <a:latin typeface="Arial" panose="020B0604020202020204" pitchFamily="34" charset="0"/>
                <a:ea typeface="굴림" panose="020B0600000101010101" pitchFamily="34" charset="-127"/>
              </a:rPr>
              <a:t>Am J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1998; 126: 487</a:t>
            </a:r>
            <a:r>
              <a:rPr lang="en-US" altLang="ko-KR" sz="1200" dirty="0">
                <a:solidFill>
                  <a:schemeClr val="bg1"/>
                </a:solidFill>
                <a:latin typeface="Arial" panose="020B0604020202020204" pitchFamily="34" charset="0"/>
                <a:ea typeface="굴림" panose="020B0600000101010101" pitchFamily="34" charset="-127"/>
                <a:cs typeface="Arial" panose="020B0604020202020204" pitchFamily="34" charset="0"/>
              </a:rPr>
              <a:t>–497 and </a:t>
            </a:r>
            <a:r>
              <a:rPr lang="en-US" altLang="ko-KR" sz="1200" dirty="0">
                <a:solidFill>
                  <a:schemeClr val="bg1"/>
                </a:solidFill>
                <a:latin typeface="Arial" panose="020B0604020202020204" pitchFamily="34" charset="0"/>
                <a:ea typeface="굴림" panose="020B0600000101010101" pitchFamily="34" charset="-127"/>
              </a:rPr>
              <a:t>498–505.</a:t>
            </a:r>
          </a:p>
        </p:txBody>
      </p:sp>
    </p:spTree>
    <p:extLst>
      <p:ext uri="{BB962C8B-B14F-4D97-AF65-F5344CB8AC3E}">
        <p14:creationId xmlns:p14="http://schemas.microsoft.com/office/powerpoint/2010/main" val="172447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25194"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4" name="Rectangle 3">
            <a:extLst>
              <a:ext uri="{FF2B5EF4-FFF2-40B4-BE49-F238E27FC236}">
                <a16:creationId xmlns:a16="http://schemas.microsoft.com/office/drawing/2014/main" id="{696CF6DA-4F58-3640-8038-B7901FCC1412}"/>
              </a:ext>
            </a:extLst>
          </p:cNvPr>
          <p:cNvSpPr/>
          <p:nvPr/>
        </p:nvSpPr>
        <p:spPr>
          <a:xfrm>
            <a:off x="141670" y="6586"/>
            <a:ext cx="9995557" cy="830997"/>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CIGTS </a:t>
            </a:r>
            <a:r>
              <a:rPr lang="en-US" sz="3200" b="1" dirty="0">
                <a:latin typeface="Arial" panose="020B0604020202020204" pitchFamily="34" charset="0"/>
                <a:cs typeface="Arial" panose="020B0604020202020204" pitchFamily="34" charset="0"/>
              </a:rPr>
              <a:t>: </a:t>
            </a:r>
            <a:r>
              <a:rPr lang="en-NZ" sz="1600" b="1" dirty="0">
                <a:latin typeface="Arial" panose="020B0604020202020204" pitchFamily="34" charset="0"/>
                <a:ea typeface="굴림" panose="020B0600000101010101" pitchFamily="34" charset="-127"/>
                <a:cs typeface="Arial" panose="020B0604020202020204" pitchFamily="34" charset="0"/>
              </a:rPr>
              <a:t>T</a:t>
            </a:r>
            <a:r>
              <a:rPr lang="en-NZ" altLang="ko-KR" sz="1600" dirty="0">
                <a:latin typeface="Arial" panose="020B0604020202020204" pitchFamily="34" charset="0"/>
                <a:ea typeface="굴림" panose="020B0600000101010101" pitchFamily="34" charset="-127"/>
                <a:cs typeface="Arial" panose="020B0604020202020204" pitchFamily="34" charset="0"/>
              </a:rPr>
              <a:t>he Collaborative Initial Glaucoma Treatment Study :  </a:t>
            </a:r>
          </a:p>
          <a:p>
            <a:r>
              <a:rPr lang="en-NZ" altLang="ko-KR" sz="1600" dirty="0">
                <a:latin typeface="Arial" panose="020B0604020202020204" pitchFamily="34" charset="0"/>
                <a:ea typeface="굴림" panose="020B0600000101010101" pitchFamily="34" charset="-127"/>
                <a:cs typeface="Arial" panose="020B0604020202020204" pitchFamily="34" charset="0"/>
              </a:rPr>
              <a:t>          comparing initial treatment randomized to medications or surgery</a:t>
            </a:r>
            <a:endParaRPr lang="en-US" sz="1600" b="1" dirty="0">
              <a:latin typeface="Arial" panose="020B0604020202020204" pitchFamily="34" charset="0"/>
              <a:cs typeface="Arial" panose="020B0604020202020204" pitchFamily="34" charset="0"/>
            </a:endParaRPr>
          </a:p>
        </p:txBody>
      </p:sp>
      <p:sp>
        <p:nvSpPr>
          <p:cNvPr id="17" name="Content Placeholder 4">
            <a:extLst>
              <a:ext uri="{FF2B5EF4-FFF2-40B4-BE49-F238E27FC236}">
                <a16:creationId xmlns:a16="http://schemas.microsoft.com/office/drawing/2014/main" id="{24A324D4-21AD-EF4A-B0A6-FC59152F3FA9}"/>
              </a:ext>
            </a:extLst>
          </p:cNvPr>
          <p:cNvSpPr txBox="1">
            <a:spLocks/>
          </p:cNvSpPr>
          <p:nvPr/>
        </p:nvSpPr>
        <p:spPr>
          <a:xfrm>
            <a:off x="644820" y="1856436"/>
            <a:ext cx="10301854" cy="348431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2400" b="1" dirty="0">
                <a:solidFill>
                  <a:schemeClr val="bg1"/>
                </a:solidFill>
                <a:latin typeface="Arial" panose="020B0604020202020204" pitchFamily="34" charset="0"/>
                <a:cs typeface="Arial" panose="020B0604020202020204" pitchFamily="34" charset="0"/>
              </a:rPr>
              <a:t>Aim of study: </a:t>
            </a:r>
          </a:p>
          <a:p>
            <a:r>
              <a:rPr lang="en-US" sz="2400" dirty="0">
                <a:solidFill>
                  <a:schemeClr val="bg1"/>
                </a:solidFill>
                <a:latin typeface="Arial" panose="020B0604020202020204" pitchFamily="34" charset="0"/>
                <a:cs typeface="Arial" panose="020B0604020202020204" pitchFamily="34" charset="0"/>
              </a:rPr>
              <a:t>To report interim outcome data, using all available follow-up through 5 years after treatment initiation, in the Collaborative Initial Glaucoma Treatment Study (CIGTS).</a:t>
            </a:r>
          </a:p>
          <a:p>
            <a:r>
              <a:rPr lang="en-US" sz="2400" dirty="0">
                <a:solidFill>
                  <a:schemeClr val="bg1"/>
                </a:solidFill>
                <a:latin typeface="Arial" panose="020B0604020202020204" pitchFamily="34" charset="0"/>
                <a:cs typeface="Arial" panose="020B0604020202020204" pitchFamily="34" charset="0"/>
              </a:rPr>
              <a:t>VF loss was the primary outcome variable in CIGTS. Secondary outcomes of visual acuity (VA), IOP, and cataract were also studied.</a:t>
            </a:r>
          </a:p>
          <a:p>
            <a:endParaRPr lang="en-US" sz="2400" dirty="0">
              <a:solidFill>
                <a:schemeClr val="bg1"/>
              </a:solidFill>
              <a:latin typeface="Arial" panose="020B0604020202020204" pitchFamily="34" charset="0"/>
              <a:cs typeface="Arial" panose="020B0604020202020204" pitchFamily="34" charset="0"/>
            </a:endParaRPr>
          </a:p>
        </p:txBody>
      </p:sp>
      <p:sp>
        <p:nvSpPr>
          <p:cNvPr id="3" name="Text Box 15">
            <a:extLst>
              <a:ext uri="{FF2B5EF4-FFF2-40B4-BE49-F238E27FC236}">
                <a16:creationId xmlns:a16="http://schemas.microsoft.com/office/drawing/2014/main" id="{46F8BBCF-3195-EFA5-674B-D75C6364EB15}"/>
              </a:ext>
            </a:extLst>
          </p:cNvPr>
          <p:cNvSpPr txBox="1">
            <a:spLocks noChangeArrowheads="1"/>
          </p:cNvSpPr>
          <p:nvPr/>
        </p:nvSpPr>
        <p:spPr bwMode="auto">
          <a:xfrm>
            <a:off x="7150800" y="6581622"/>
            <a:ext cx="37655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lnSpc>
                <a:spcPct val="80000"/>
              </a:lnSpc>
              <a:spcBef>
                <a:spcPct val="50000"/>
              </a:spcBef>
              <a:buClr>
                <a:srgbClr val="BDB7D7"/>
              </a:buClr>
            </a:pPr>
            <a:r>
              <a:rPr lang="en-US" altLang="ko-KR" sz="1200" dirty="0" err="1">
                <a:solidFill>
                  <a:schemeClr val="bg1"/>
                </a:solidFill>
                <a:latin typeface="Arial" panose="020B0604020202020204" pitchFamily="34" charset="0"/>
                <a:ea typeface="굴림" panose="020B0600000101010101" pitchFamily="34" charset="-127"/>
              </a:rPr>
              <a:t>Lichter</a:t>
            </a:r>
            <a:r>
              <a:rPr lang="en-US" altLang="ko-KR" sz="1200" dirty="0">
                <a:solidFill>
                  <a:schemeClr val="bg1"/>
                </a:solidFill>
                <a:latin typeface="Arial" panose="020B0604020202020204" pitchFamily="34" charset="0"/>
                <a:ea typeface="굴림" panose="020B0600000101010101" pitchFamily="34" charset="-127"/>
              </a:rPr>
              <a:t> PR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Ophthalmology</a:t>
            </a:r>
            <a:r>
              <a:rPr lang="en-US" altLang="ko-KR" sz="1200" dirty="0">
                <a:solidFill>
                  <a:schemeClr val="bg1"/>
                </a:solidFill>
                <a:latin typeface="Arial" panose="020B0604020202020204" pitchFamily="34" charset="0"/>
                <a:ea typeface="굴림" panose="020B0600000101010101" pitchFamily="34" charset="-127"/>
              </a:rPr>
              <a:t> 2001; 108: 1943–53.</a:t>
            </a:r>
          </a:p>
        </p:txBody>
      </p:sp>
    </p:spTree>
    <p:extLst>
      <p:ext uri="{BB962C8B-B14F-4D97-AF65-F5344CB8AC3E}">
        <p14:creationId xmlns:p14="http://schemas.microsoft.com/office/powerpoint/2010/main" val="4240583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17729"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CIGTS: </a:t>
            </a:r>
          </a:p>
          <a:p>
            <a:r>
              <a:rPr lang="en-US" sz="2000" b="1" dirty="0">
                <a:latin typeface="Arial" panose="020B0604020202020204" pitchFamily="34" charset="0"/>
                <a:ea typeface="굴림" panose="020B0600000101010101" pitchFamily="34" charset="-127"/>
                <a:cs typeface="Arial" panose="020B0604020202020204" pitchFamily="34" charset="0"/>
              </a:rPr>
              <a:t>Lowering IOP minimizes vision loss in NTG patients</a:t>
            </a:r>
            <a:endParaRPr lang="en-US" sz="2000" b="1" dirty="0">
              <a:latin typeface="Arial" panose="020B0604020202020204" pitchFamily="34" charset="0"/>
              <a:cs typeface="Arial" panose="020B0604020202020204" pitchFamily="34" charset="0"/>
            </a:endParaRPr>
          </a:p>
        </p:txBody>
      </p:sp>
      <p:sp>
        <p:nvSpPr>
          <p:cNvPr id="148" name="Rectangle 1027">
            <a:extLst>
              <a:ext uri="{FF2B5EF4-FFF2-40B4-BE49-F238E27FC236}">
                <a16:creationId xmlns:a16="http://schemas.microsoft.com/office/drawing/2014/main" id="{2B664E65-E632-A241-A883-F1DFE065EE5F}"/>
              </a:ext>
            </a:extLst>
          </p:cNvPr>
          <p:cNvSpPr txBox="1">
            <a:spLocks noChangeArrowheads="1"/>
          </p:cNvSpPr>
          <p:nvPr/>
        </p:nvSpPr>
        <p:spPr>
          <a:xfrm>
            <a:off x="322443" y="1450975"/>
            <a:ext cx="4690992" cy="44973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169863" indent="-169863">
              <a:lnSpc>
                <a:spcPct val="90000"/>
              </a:lnSpc>
              <a:spcBef>
                <a:spcPct val="30000"/>
              </a:spcBef>
              <a:buFont typeface="Wingdings 3" charset="2"/>
              <a:buNone/>
            </a:pP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607 patients with newly diagnosed OAG</a:t>
            </a:r>
          </a:p>
          <a:p>
            <a:pPr marL="169863" indent="-169863">
              <a:lnSpc>
                <a:spcPct val="90000"/>
              </a:lnSpc>
              <a:spcBef>
                <a:spcPct val="30000"/>
              </a:spcBef>
            </a:pP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Medical treatment versus surgery</a:t>
            </a:r>
            <a:endPar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endParaRPr>
          </a:p>
          <a:p>
            <a:pPr marL="169863" indent="-169863">
              <a:lnSpc>
                <a:spcPct val="90000"/>
              </a:lnSpc>
              <a:spcBef>
                <a:spcPct val="30000"/>
              </a:spcBef>
              <a:buFont typeface="Wingdings 3" charset="2"/>
              <a:buNone/>
            </a:pP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Target IOP</a:t>
            </a:r>
          </a:p>
          <a:p>
            <a:pPr marL="169863" indent="-169863">
              <a:lnSpc>
                <a:spcPct val="90000"/>
              </a:lnSpc>
              <a:spcBef>
                <a:spcPct val="30000"/>
              </a:spcBef>
            </a:pP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Low target pressure set by formula</a:t>
            </a:r>
            <a:endPar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endParaRPr>
          </a:p>
          <a:p>
            <a:pPr marL="169863" indent="-169863">
              <a:lnSpc>
                <a:spcPct val="90000"/>
              </a:lnSpc>
              <a:spcBef>
                <a:spcPct val="30000"/>
              </a:spcBef>
              <a:buFont typeface="Wingdings 3" charset="2"/>
              <a:buNone/>
            </a:pP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Results</a:t>
            </a:r>
          </a:p>
          <a:p>
            <a:pPr marL="169863" indent="-169863">
              <a:lnSpc>
                <a:spcPct val="90000"/>
              </a:lnSpc>
              <a:spcBef>
                <a:spcPct val="30000"/>
              </a:spcBef>
            </a:pP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Both medical treatment and surgery lower IOP and prevent visual field loss</a:t>
            </a:r>
          </a:p>
          <a:p>
            <a:pPr marL="169863" indent="-169863">
              <a:lnSpc>
                <a:spcPct val="90000"/>
              </a:lnSpc>
              <a:spcBef>
                <a:spcPct val="30000"/>
              </a:spcBef>
              <a:buFont typeface="Wingdings 3" charset="2"/>
              <a:buNone/>
            </a:pPr>
            <a:r>
              <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rPr>
              <a:t>Conclusion</a:t>
            </a:r>
          </a:p>
          <a:p>
            <a:pPr marL="169863" indent="-169863">
              <a:lnSpc>
                <a:spcPct val="90000"/>
              </a:lnSpc>
              <a:spcBef>
                <a:spcPct val="30000"/>
              </a:spcBef>
            </a:pPr>
            <a:r>
              <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rPr>
              <a:t>With aggressive therapy aimed at IOP-lowering, visual field loss in general is minimal</a:t>
            </a:r>
            <a:endParaRPr lang="en-US" altLang="ko-KR"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grpSp>
        <p:nvGrpSpPr>
          <p:cNvPr id="149" name="Group 1028">
            <a:extLst>
              <a:ext uri="{FF2B5EF4-FFF2-40B4-BE49-F238E27FC236}">
                <a16:creationId xmlns:a16="http://schemas.microsoft.com/office/drawing/2014/main" id="{1A5EBAFC-8977-3246-9FC0-21E7CA1250AD}"/>
              </a:ext>
            </a:extLst>
          </p:cNvPr>
          <p:cNvGrpSpPr>
            <a:grpSpLocks/>
          </p:cNvGrpSpPr>
          <p:nvPr/>
        </p:nvGrpSpPr>
        <p:grpSpPr bwMode="auto">
          <a:xfrm>
            <a:off x="5203107" y="1554897"/>
            <a:ext cx="4894263" cy="4894263"/>
            <a:chOff x="2390" y="1086"/>
            <a:chExt cx="3083" cy="3083"/>
          </a:xfrm>
        </p:grpSpPr>
        <p:sp>
          <p:nvSpPr>
            <p:cNvPr id="150" name="Freeform 1029">
              <a:extLst>
                <a:ext uri="{FF2B5EF4-FFF2-40B4-BE49-F238E27FC236}">
                  <a16:creationId xmlns:a16="http://schemas.microsoft.com/office/drawing/2014/main" id="{4FCDB436-1F91-4B41-B153-26B0B63F14FB}"/>
                </a:ext>
              </a:extLst>
            </p:cNvPr>
            <p:cNvSpPr>
              <a:spLocks/>
            </p:cNvSpPr>
            <p:nvPr/>
          </p:nvSpPr>
          <p:spPr bwMode="auto">
            <a:xfrm>
              <a:off x="3037" y="1315"/>
              <a:ext cx="2302" cy="675"/>
            </a:xfrm>
            <a:custGeom>
              <a:avLst/>
              <a:gdLst>
                <a:gd name="T0" fmla="*/ 0 w 2400"/>
                <a:gd name="T1" fmla="*/ 0 h 762"/>
                <a:gd name="T2" fmla="*/ 74 w 2400"/>
                <a:gd name="T3" fmla="*/ 129 h 762"/>
                <a:gd name="T4" fmla="*/ 143 w 2400"/>
                <a:gd name="T5" fmla="*/ 144 h 762"/>
                <a:gd name="T6" fmla="*/ 291 w 2400"/>
                <a:gd name="T7" fmla="*/ 160 h 762"/>
                <a:gd name="T8" fmla="*/ 429 w 2400"/>
                <a:gd name="T9" fmla="*/ 161 h 762"/>
                <a:gd name="T10" fmla="*/ 584 w 2400"/>
                <a:gd name="T11" fmla="*/ 167 h 762"/>
                <a:gd name="T12" fmla="*/ 726 w 2400"/>
                <a:gd name="T13" fmla="*/ 172 h 762"/>
                <a:gd name="T14" fmla="*/ 868 w 2400"/>
                <a:gd name="T15" fmla="*/ 175 h 762"/>
                <a:gd name="T16" fmla="*/ 1019 w 2400"/>
                <a:gd name="T17" fmla="*/ 178 h 762"/>
                <a:gd name="T18" fmla="*/ 1170 w 2400"/>
                <a:gd name="T19" fmla="*/ 174 h 762"/>
                <a:gd name="T20" fmla="*/ 1317 w 2400"/>
                <a:gd name="T21" fmla="*/ 175 h 762"/>
                <a:gd name="T22" fmla="*/ 1456 w 2400"/>
                <a:gd name="T23" fmla="*/ 175 h 7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0"/>
                <a:gd name="T37" fmla="*/ 0 h 762"/>
                <a:gd name="T38" fmla="*/ 2400 w 2400"/>
                <a:gd name="T39" fmla="*/ 762 h 7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0" h="762">
                  <a:moveTo>
                    <a:pt x="0" y="0"/>
                  </a:moveTo>
                  <a:lnTo>
                    <a:pt x="122" y="555"/>
                  </a:lnTo>
                  <a:lnTo>
                    <a:pt x="237" y="618"/>
                  </a:lnTo>
                  <a:lnTo>
                    <a:pt x="480" y="689"/>
                  </a:lnTo>
                  <a:lnTo>
                    <a:pt x="708" y="692"/>
                  </a:lnTo>
                  <a:lnTo>
                    <a:pt x="963" y="715"/>
                  </a:lnTo>
                  <a:lnTo>
                    <a:pt x="1198" y="736"/>
                  </a:lnTo>
                  <a:lnTo>
                    <a:pt x="1432" y="745"/>
                  </a:lnTo>
                  <a:lnTo>
                    <a:pt x="1679" y="762"/>
                  </a:lnTo>
                  <a:lnTo>
                    <a:pt x="1931" y="742"/>
                  </a:lnTo>
                  <a:lnTo>
                    <a:pt x="2171" y="755"/>
                  </a:lnTo>
                  <a:lnTo>
                    <a:pt x="2400" y="755"/>
                  </a:lnTo>
                </a:path>
              </a:pathLst>
            </a:cu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151" name="AutoShape 1030">
              <a:extLst>
                <a:ext uri="{FF2B5EF4-FFF2-40B4-BE49-F238E27FC236}">
                  <a16:creationId xmlns:a16="http://schemas.microsoft.com/office/drawing/2014/main" id="{8CE5790C-0D25-DA49-AEF6-AEACE54127EE}"/>
                </a:ext>
              </a:extLst>
            </p:cNvPr>
            <p:cNvSpPr>
              <a:spLocks noChangeAspect="1" noChangeArrowheads="1" noTextEdit="1"/>
            </p:cNvSpPr>
            <p:nvPr/>
          </p:nvSpPr>
          <p:spPr bwMode="auto">
            <a:xfrm>
              <a:off x="2896" y="2539"/>
              <a:ext cx="2436" cy="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chemeClr val="bg1"/>
                </a:solidFill>
              </a:endParaRPr>
            </a:p>
          </p:txBody>
        </p:sp>
        <p:sp>
          <p:nvSpPr>
            <p:cNvPr id="152" name="Text Box 1031">
              <a:extLst>
                <a:ext uri="{FF2B5EF4-FFF2-40B4-BE49-F238E27FC236}">
                  <a16:creationId xmlns:a16="http://schemas.microsoft.com/office/drawing/2014/main" id="{3529FAD1-0388-5E43-917D-5B33F4E56D60}"/>
                </a:ext>
              </a:extLst>
            </p:cNvPr>
            <p:cNvSpPr txBox="1">
              <a:spLocks noChangeArrowheads="1"/>
            </p:cNvSpPr>
            <p:nvPr/>
          </p:nvSpPr>
          <p:spPr bwMode="auto">
            <a:xfrm rot="-5400000">
              <a:off x="1925" y="3008"/>
              <a:ext cx="1302"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600">
                  <a:solidFill>
                    <a:schemeClr val="bg1"/>
                  </a:solidFill>
                  <a:latin typeface="Arial" panose="020B0604020202020204" pitchFamily="34" charset="0"/>
                  <a:ea typeface="굴림" panose="020B0600000101010101" pitchFamily="34" charset="-127"/>
                </a:rPr>
                <a:t>Mean visual field score</a:t>
              </a:r>
            </a:p>
          </p:txBody>
        </p:sp>
        <p:sp>
          <p:nvSpPr>
            <p:cNvPr id="153" name="Text Box 1032">
              <a:extLst>
                <a:ext uri="{FF2B5EF4-FFF2-40B4-BE49-F238E27FC236}">
                  <a16:creationId xmlns:a16="http://schemas.microsoft.com/office/drawing/2014/main" id="{6A8CAB2C-5F8F-6B48-BD54-9ADB6BB5DCEB}"/>
                </a:ext>
              </a:extLst>
            </p:cNvPr>
            <p:cNvSpPr txBox="1">
              <a:spLocks noChangeArrowheads="1"/>
            </p:cNvSpPr>
            <p:nvPr/>
          </p:nvSpPr>
          <p:spPr bwMode="auto">
            <a:xfrm>
              <a:off x="3429" y="3956"/>
              <a:ext cx="149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600">
                  <a:solidFill>
                    <a:schemeClr val="bg1"/>
                  </a:solidFill>
                  <a:latin typeface="Arial" panose="020B0604020202020204" pitchFamily="34" charset="0"/>
                  <a:ea typeface="굴림" panose="020B0600000101010101" pitchFamily="34" charset="-127"/>
                </a:rPr>
                <a:t>Time (months)</a:t>
              </a:r>
            </a:p>
          </p:txBody>
        </p:sp>
        <p:sp>
          <p:nvSpPr>
            <p:cNvPr id="154" name="Text Box 1033">
              <a:extLst>
                <a:ext uri="{FF2B5EF4-FFF2-40B4-BE49-F238E27FC236}">
                  <a16:creationId xmlns:a16="http://schemas.microsoft.com/office/drawing/2014/main" id="{B480017C-9EC2-1245-8D9E-CDA83CD80A6B}"/>
                </a:ext>
              </a:extLst>
            </p:cNvPr>
            <p:cNvSpPr txBox="1">
              <a:spLocks noChangeArrowheads="1"/>
            </p:cNvSpPr>
            <p:nvPr/>
          </p:nvSpPr>
          <p:spPr bwMode="auto">
            <a:xfrm>
              <a:off x="2696" y="3407"/>
              <a:ext cx="22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spcBef>
                  <a:spcPct val="50000"/>
                </a:spcBef>
              </a:pPr>
              <a:r>
                <a:rPr lang="en-US" altLang="ko-KR" sz="1200">
                  <a:solidFill>
                    <a:schemeClr val="bg1"/>
                  </a:solidFill>
                  <a:latin typeface="Arial" panose="020B0604020202020204" pitchFamily="34" charset="0"/>
                  <a:ea typeface="굴림" panose="020B0600000101010101" pitchFamily="34" charset="-127"/>
                </a:rPr>
                <a:t>2</a:t>
              </a:r>
            </a:p>
          </p:txBody>
        </p:sp>
        <p:sp>
          <p:nvSpPr>
            <p:cNvPr id="155" name="Text Box 1034">
              <a:extLst>
                <a:ext uri="{FF2B5EF4-FFF2-40B4-BE49-F238E27FC236}">
                  <a16:creationId xmlns:a16="http://schemas.microsoft.com/office/drawing/2014/main" id="{503B1E84-5F35-904C-B24D-90FBF1D17DC7}"/>
                </a:ext>
              </a:extLst>
            </p:cNvPr>
            <p:cNvSpPr txBox="1">
              <a:spLocks noChangeArrowheads="1"/>
            </p:cNvSpPr>
            <p:nvPr/>
          </p:nvSpPr>
          <p:spPr bwMode="auto">
            <a:xfrm>
              <a:off x="3381" y="3844"/>
              <a:ext cx="23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12</a:t>
              </a:r>
            </a:p>
          </p:txBody>
        </p:sp>
        <p:sp>
          <p:nvSpPr>
            <p:cNvPr id="156" name="Text Box 1035">
              <a:extLst>
                <a:ext uri="{FF2B5EF4-FFF2-40B4-BE49-F238E27FC236}">
                  <a16:creationId xmlns:a16="http://schemas.microsoft.com/office/drawing/2014/main" id="{239B5A65-FE64-7D44-9D22-5625328E2D2E}"/>
                </a:ext>
              </a:extLst>
            </p:cNvPr>
            <p:cNvSpPr txBox="1">
              <a:spLocks noChangeArrowheads="1"/>
            </p:cNvSpPr>
            <p:nvPr/>
          </p:nvSpPr>
          <p:spPr bwMode="auto">
            <a:xfrm>
              <a:off x="3814" y="3844"/>
              <a:ext cx="25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24</a:t>
              </a:r>
            </a:p>
          </p:txBody>
        </p:sp>
        <p:sp>
          <p:nvSpPr>
            <p:cNvPr id="157" name="Text Box 1036">
              <a:extLst>
                <a:ext uri="{FF2B5EF4-FFF2-40B4-BE49-F238E27FC236}">
                  <a16:creationId xmlns:a16="http://schemas.microsoft.com/office/drawing/2014/main" id="{84D3B447-6820-B541-9F01-75133161EC03}"/>
                </a:ext>
              </a:extLst>
            </p:cNvPr>
            <p:cNvSpPr txBox="1">
              <a:spLocks noChangeArrowheads="1"/>
            </p:cNvSpPr>
            <p:nvPr/>
          </p:nvSpPr>
          <p:spPr bwMode="auto">
            <a:xfrm>
              <a:off x="4251" y="3844"/>
              <a:ext cx="27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36</a:t>
              </a:r>
            </a:p>
          </p:txBody>
        </p:sp>
        <p:sp>
          <p:nvSpPr>
            <p:cNvPr id="158" name="Text Box 1037">
              <a:extLst>
                <a:ext uri="{FF2B5EF4-FFF2-40B4-BE49-F238E27FC236}">
                  <a16:creationId xmlns:a16="http://schemas.microsoft.com/office/drawing/2014/main" id="{4C585772-17D2-4043-8832-3D4AA613DB2A}"/>
                </a:ext>
              </a:extLst>
            </p:cNvPr>
            <p:cNvSpPr txBox="1">
              <a:spLocks noChangeArrowheads="1"/>
            </p:cNvSpPr>
            <p:nvPr/>
          </p:nvSpPr>
          <p:spPr bwMode="auto">
            <a:xfrm>
              <a:off x="4717" y="3844"/>
              <a:ext cx="2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48</a:t>
              </a:r>
            </a:p>
          </p:txBody>
        </p:sp>
        <p:sp>
          <p:nvSpPr>
            <p:cNvPr id="159" name="Text Box 1038">
              <a:extLst>
                <a:ext uri="{FF2B5EF4-FFF2-40B4-BE49-F238E27FC236}">
                  <a16:creationId xmlns:a16="http://schemas.microsoft.com/office/drawing/2014/main" id="{4BDEED16-E23D-BD4C-B5E2-2BD6816B791B}"/>
                </a:ext>
              </a:extLst>
            </p:cNvPr>
            <p:cNvSpPr txBox="1">
              <a:spLocks noChangeArrowheads="1"/>
            </p:cNvSpPr>
            <p:nvPr/>
          </p:nvSpPr>
          <p:spPr bwMode="auto">
            <a:xfrm>
              <a:off x="5150" y="3844"/>
              <a:ext cx="27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60</a:t>
              </a:r>
            </a:p>
          </p:txBody>
        </p:sp>
        <p:sp>
          <p:nvSpPr>
            <p:cNvPr id="160" name="Text Box 1039">
              <a:extLst>
                <a:ext uri="{FF2B5EF4-FFF2-40B4-BE49-F238E27FC236}">
                  <a16:creationId xmlns:a16="http://schemas.microsoft.com/office/drawing/2014/main" id="{2EB239E2-EED1-BF4A-822B-CA26385AFD1E}"/>
                </a:ext>
              </a:extLst>
            </p:cNvPr>
            <p:cNvSpPr txBox="1">
              <a:spLocks noChangeArrowheads="1"/>
            </p:cNvSpPr>
            <p:nvPr/>
          </p:nvSpPr>
          <p:spPr bwMode="auto">
            <a:xfrm>
              <a:off x="2973" y="3844"/>
              <a:ext cx="15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0</a:t>
              </a:r>
            </a:p>
          </p:txBody>
        </p:sp>
        <p:sp>
          <p:nvSpPr>
            <p:cNvPr id="161" name="Text Box 1040">
              <a:extLst>
                <a:ext uri="{FF2B5EF4-FFF2-40B4-BE49-F238E27FC236}">
                  <a16:creationId xmlns:a16="http://schemas.microsoft.com/office/drawing/2014/main" id="{A18F2FFB-D125-184A-8770-E55478892A06}"/>
                </a:ext>
              </a:extLst>
            </p:cNvPr>
            <p:cNvSpPr txBox="1">
              <a:spLocks noChangeArrowheads="1"/>
            </p:cNvSpPr>
            <p:nvPr/>
          </p:nvSpPr>
          <p:spPr bwMode="auto">
            <a:xfrm>
              <a:off x="3601" y="3844"/>
              <a:ext cx="25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18</a:t>
              </a:r>
            </a:p>
          </p:txBody>
        </p:sp>
        <p:sp>
          <p:nvSpPr>
            <p:cNvPr id="162" name="Text Box 1041">
              <a:extLst>
                <a:ext uri="{FF2B5EF4-FFF2-40B4-BE49-F238E27FC236}">
                  <a16:creationId xmlns:a16="http://schemas.microsoft.com/office/drawing/2014/main" id="{D4A01C0D-D53E-8943-B55F-D9044A5541EE}"/>
                </a:ext>
              </a:extLst>
            </p:cNvPr>
            <p:cNvSpPr txBox="1">
              <a:spLocks noChangeArrowheads="1"/>
            </p:cNvSpPr>
            <p:nvPr/>
          </p:nvSpPr>
          <p:spPr bwMode="auto">
            <a:xfrm>
              <a:off x="4028" y="3844"/>
              <a:ext cx="27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30</a:t>
              </a:r>
            </a:p>
          </p:txBody>
        </p:sp>
        <p:sp>
          <p:nvSpPr>
            <p:cNvPr id="163" name="Text Box 1042">
              <a:extLst>
                <a:ext uri="{FF2B5EF4-FFF2-40B4-BE49-F238E27FC236}">
                  <a16:creationId xmlns:a16="http://schemas.microsoft.com/office/drawing/2014/main" id="{C01AFF53-EB32-1F45-B3FA-7CEC8ED4BA95}"/>
                </a:ext>
              </a:extLst>
            </p:cNvPr>
            <p:cNvSpPr txBox="1">
              <a:spLocks noChangeArrowheads="1"/>
            </p:cNvSpPr>
            <p:nvPr/>
          </p:nvSpPr>
          <p:spPr bwMode="auto">
            <a:xfrm>
              <a:off x="4498" y="3844"/>
              <a:ext cx="23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42</a:t>
              </a:r>
            </a:p>
          </p:txBody>
        </p:sp>
        <p:sp>
          <p:nvSpPr>
            <p:cNvPr id="164" name="Text Box 1043">
              <a:extLst>
                <a:ext uri="{FF2B5EF4-FFF2-40B4-BE49-F238E27FC236}">
                  <a16:creationId xmlns:a16="http://schemas.microsoft.com/office/drawing/2014/main" id="{9E5874F4-FF03-F14C-A3F0-814EFDE4E4EE}"/>
                </a:ext>
              </a:extLst>
            </p:cNvPr>
            <p:cNvSpPr txBox="1">
              <a:spLocks noChangeArrowheads="1"/>
            </p:cNvSpPr>
            <p:nvPr/>
          </p:nvSpPr>
          <p:spPr bwMode="auto">
            <a:xfrm>
              <a:off x="4925" y="3844"/>
              <a:ext cx="27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54</a:t>
              </a:r>
            </a:p>
          </p:txBody>
        </p:sp>
        <p:sp>
          <p:nvSpPr>
            <p:cNvPr id="165" name="Text Box 1044">
              <a:extLst>
                <a:ext uri="{FF2B5EF4-FFF2-40B4-BE49-F238E27FC236}">
                  <a16:creationId xmlns:a16="http://schemas.microsoft.com/office/drawing/2014/main" id="{97EE6413-650E-1844-81CF-7C5352BF3171}"/>
                </a:ext>
              </a:extLst>
            </p:cNvPr>
            <p:cNvSpPr txBox="1">
              <a:spLocks noChangeArrowheads="1"/>
            </p:cNvSpPr>
            <p:nvPr/>
          </p:nvSpPr>
          <p:spPr bwMode="auto">
            <a:xfrm>
              <a:off x="2696" y="3089"/>
              <a:ext cx="22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spcBef>
                  <a:spcPct val="50000"/>
                </a:spcBef>
              </a:pPr>
              <a:r>
                <a:rPr lang="en-US" altLang="ko-KR" sz="1200">
                  <a:solidFill>
                    <a:schemeClr val="bg1"/>
                  </a:solidFill>
                  <a:latin typeface="Arial" panose="020B0604020202020204" pitchFamily="34" charset="0"/>
                  <a:ea typeface="굴림" panose="020B0600000101010101" pitchFamily="34" charset="-127"/>
                </a:rPr>
                <a:t>4</a:t>
              </a:r>
            </a:p>
          </p:txBody>
        </p:sp>
        <p:sp>
          <p:nvSpPr>
            <p:cNvPr id="166" name="Text Box 1045">
              <a:extLst>
                <a:ext uri="{FF2B5EF4-FFF2-40B4-BE49-F238E27FC236}">
                  <a16:creationId xmlns:a16="http://schemas.microsoft.com/office/drawing/2014/main" id="{0CE54273-E55B-1E48-BE0E-7FBF4624F359}"/>
                </a:ext>
              </a:extLst>
            </p:cNvPr>
            <p:cNvSpPr txBox="1">
              <a:spLocks noChangeArrowheads="1"/>
            </p:cNvSpPr>
            <p:nvPr/>
          </p:nvSpPr>
          <p:spPr bwMode="auto">
            <a:xfrm>
              <a:off x="2696" y="2771"/>
              <a:ext cx="22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spcBef>
                  <a:spcPct val="50000"/>
                </a:spcBef>
              </a:pPr>
              <a:r>
                <a:rPr lang="en-US" altLang="ko-KR" sz="1200">
                  <a:solidFill>
                    <a:schemeClr val="bg1"/>
                  </a:solidFill>
                  <a:latin typeface="Arial" panose="020B0604020202020204" pitchFamily="34" charset="0"/>
                  <a:ea typeface="굴림" panose="020B0600000101010101" pitchFamily="34" charset="-127"/>
                </a:rPr>
                <a:t>6</a:t>
              </a:r>
            </a:p>
          </p:txBody>
        </p:sp>
        <p:sp>
          <p:nvSpPr>
            <p:cNvPr id="167" name="Text Box 1046">
              <a:extLst>
                <a:ext uri="{FF2B5EF4-FFF2-40B4-BE49-F238E27FC236}">
                  <a16:creationId xmlns:a16="http://schemas.microsoft.com/office/drawing/2014/main" id="{5ACEE73F-DCC5-4241-B986-920DB0312BF2}"/>
                </a:ext>
              </a:extLst>
            </p:cNvPr>
            <p:cNvSpPr txBox="1">
              <a:spLocks noChangeArrowheads="1"/>
            </p:cNvSpPr>
            <p:nvPr/>
          </p:nvSpPr>
          <p:spPr bwMode="auto">
            <a:xfrm>
              <a:off x="2696" y="2612"/>
              <a:ext cx="22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spcBef>
                  <a:spcPct val="50000"/>
                </a:spcBef>
              </a:pPr>
              <a:r>
                <a:rPr lang="en-US" altLang="ko-KR" sz="1200">
                  <a:solidFill>
                    <a:schemeClr val="bg1"/>
                  </a:solidFill>
                  <a:latin typeface="Arial" panose="020B0604020202020204" pitchFamily="34" charset="0"/>
                  <a:ea typeface="굴림" panose="020B0600000101010101" pitchFamily="34" charset="-127"/>
                </a:rPr>
                <a:t>7</a:t>
              </a:r>
            </a:p>
          </p:txBody>
        </p:sp>
        <p:sp>
          <p:nvSpPr>
            <p:cNvPr id="168" name="Text Box 1047">
              <a:extLst>
                <a:ext uri="{FF2B5EF4-FFF2-40B4-BE49-F238E27FC236}">
                  <a16:creationId xmlns:a16="http://schemas.microsoft.com/office/drawing/2014/main" id="{74D7F980-A227-A844-AC88-2D4AD56511CB}"/>
                </a:ext>
              </a:extLst>
            </p:cNvPr>
            <p:cNvSpPr txBox="1">
              <a:spLocks noChangeArrowheads="1"/>
            </p:cNvSpPr>
            <p:nvPr/>
          </p:nvSpPr>
          <p:spPr bwMode="auto">
            <a:xfrm>
              <a:off x="2696" y="2930"/>
              <a:ext cx="22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spcBef>
                  <a:spcPct val="50000"/>
                </a:spcBef>
              </a:pPr>
              <a:r>
                <a:rPr lang="en-US" altLang="ko-KR" sz="1200">
                  <a:solidFill>
                    <a:schemeClr val="bg1"/>
                  </a:solidFill>
                  <a:latin typeface="Arial" panose="020B0604020202020204" pitchFamily="34" charset="0"/>
                  <a:ea typeface="굴림" panose="020B0600000101010101" pitchFamily="34" charset="-127"/>
                </a:rPr>
                <a:t>5</a:t>
              </a:r>
            </a:p>
          </p:txBody>
        </p:sp>
        <p:sp>
          <p:nvSpPr>
            <p:cNvPr id="169" name="Text Box 1048">
              <a:extLst>
                <a:ext uri="{FF2B5EF4-FFF2-40B4-BE49-F238E27FC236}">
                  <a16:creationId xmlns:a16="http://schemas.microsoft.com/office/drawing/2014/main" id="{4F160518-5D36-0246-8970-A308CD40E898}"/>
                </a:ext>
              </a:extLst>
            </p:cNvPr>
            <p:cNvSpPr txBox="1">
              <a:spLocks noChangeArrowheads="1"/>
            </p:cNvSpPr>
            <p:nvPr/>
          </p:nvSpPr>
          <p:spPr bwMode="auto">
            <a:xfrm>
              <a:off x="2696" y="3248"/>
              <a:ext cx="22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spcBef>
                  <a:spcPct val="50000"/>
                </a:spcBef>
              </a:pPr>
              <a:r>
                <a:rPr lang="en-US" altLang="ko-KR" sz="1200">
                  <a:solidFill>
                    <a:schemeClr val="bg1"/>
                  </a:solidFill>
                  <a:latin typeface="Arial" panose="020B0604020202020204" pitchFamily="34" charset="0"/>
                  <a:ea typeface="굴림" panose="020B0600000101010101" pitchFamily="34" charset="-127"/>
                </a:rPr>
                <a:t>3</a:t>
              </a:r>
            </a:p>
          </p:txBody>
        </p:sp>
        <p:sp>
          <p:nvSpPr>
            <p:cNvPr id="170" name="Text Box 1049">
              <a:extLst>
                <a:ext uri="{FF2B5EF4-FFF2-40B4-BE49-F238E27FC236}">
                  <a16:creationId xmlns:a16="http://schemas.microsoft.com/office/drawing/2014/main" id="{06AC2C6E-C8C8-0448-AEAC-0B50F8072ECD}"/>
                </a:ext>
              </a:extLst>
            </p:cNvPr>
            <p:cNvSpPr txBox="1">
              <a:spLocks noChangeArrowheads="1"/>
            </p:cNvSpPr>
            <p:nvPr/>
          </p:nvSpPr>
          <p:spPr bwMode="auto">
            <a:xfrm>
              <a:off x="2696" y="3566"/>
              <a:ext cx="22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spcBef>
                  <a:spcPct val="50000"/>
                </a:spcBef>
              </a:pPr>
              <a:r>
                <a:rPr lang="en-US" altLang="ko-KR" sz="1200">
                  <a:solidFill>
                    <a:schemeClr val="bg1"/>
                  </a:solidFill>
                  <a:latin typeface="Arial" panose="020B0604020202020204" pitchFamily="34" charset="0"/>
                  <a:ea typeface="굴림" panose="020B0600000101010101" pitchFamily="34" charset="-127"/>
                </a:rPr>
                <a:t>1</a:t>
              </a:r>
            </a:p>
          </p:txBody>
        </p:sp>
        <p:sp>
          <p:nvSpPr>
            <p:cNvPr id="171" name="Text Box 1050">
              <a:extLst>
                <a:ext uri="{FF2B5EF4-FFF2-40B4-BE49-F238E27FC236}">
                  <a16:creationId xmlns:a16="http://schemas.microsoft.com/office/drawing/2014/main" id="{7403BBB2-71DC-2E45-8DBA-C53A298DABDF}"/>
                </a:ext>
              </a:extLst>
            </p:cNvPr>
            <p:cNvSpPr txBox="1">
              <a:spLocks noChangeArrowheads="1"/>
            </p:cNvSpPr>
            <p:nvPr/>
          </p:nvSpPr>
          <p:spPr bwMode="auto">
            <a:xfrm>
              <a:off x="2696" y="3725"/>
              <a:ext cx="22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spcBef>
                  <a:spcPct val="50000"/>
                </a:spcBef>
              </a:pPr>
              <a:r>
                <a:rPr lang="en-US" altLang="ko-KR" sz="1200">
                  <a:solidFill>
                    <a:schemeClr val="bg1"/>
                  </a:solidFill>
                  <a:latin typeface="Arial" panose="020B0604020202020204" pitchFamily="34" charset="0"/>
                  <a:ea typeface="굴림" panose="020B0600000101010101" pitchFamily="34" charset="-127"/>
                </a:rPr>
                <a:t>0</a:t>
              </a:r>
            </a:p>
          </p:txBody>
        </p:sp>
        <p:sp>
          <p:nvSpPr>
            <p:cNvPr id="172" name="Line 1051">
              <a:extLst>
                <a:ext uri="{FF2B5EF4-FFF2-40B4-BE49-F238E27FC236}">
                  <a16:creationId xmlns:a16="http://schemas.microsoft.com/office/drawing/2014/main" id="{7935DA6E-B79B-5445-9DFA-E856DA8C5801}"/>
                </a:ext>
              </a:extLst>
            </p:cNvPr>
            <p:cNvSpPr>
              <a:spLocks noChangeShapeType="1"/>
            </p:cNvSpPr>
            <p:nvPr/>
          </p:nvSpPr>
          <p:spPr bwMode="auto">
            <a:xfrm>
              <a:off x="4851" y="2955"/>
              <a:ext cx="1" cy="20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73" name="Line 1052">
              <a:extLst>
                <a:ext uri="{FF2B5EF4-FFF2-40B4-BE49-F238E27FC236}">
                  <a16:creationId xmlns:a16="http://schemas.microsoft.com/office/drawing/2014/main" id="{8F69E9A4-706F-744C-94C5-F90927C9CF96}"/>
                </a:ext>
              </a:extLst>
            </p:cNvPr>
            <p:cNvSpPr>
              <a:spLocks noChangeShapeType="1"/>
            </p:cNvSpPr>
            <p:nvPr/>
          </p:nvSpPr>
          <p:spPr bwMode="auto">
            <a:xfrm>
              <a:off x="5061" y="2946"/>
              <a:ext cx="1" cy="224"/>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74" name="Line 1053">
              <a:extLst>
                <a:ext uri="{FF2B5EF4-FFF2-40B4-BE49-F238E27FC236}">
                  <a16:creationId xmlns:a16="http://schemas.microsoft.com/office/drawing/2014/main" id="{8B88AB89-6F50-CA48-8BC4-81683E27FCAB}"/>
                </a:ext>
              </a:extLst>
            </p:cNvPr>
            <p:cNvSpPr>
              <a:spLocks noChangeShapeType="1"/>
            </p:cNvSpPr>
            <p:nvPr/>
          </p:nvSpPr>
          <p:spPr bwMode="auto">
            <a:xfrm>
              <a:off x="5080" y="2932"/>
              <a:ext cx="1" cy="220"/>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75" name="Freeform 1054">
              <a:extLst>
                <a:ext uri="{FF2B5EF4-FFF2-40B4-BE49-F238E27FC236}">
                  <a16:creationId xmlns:a16="http://schemas.microsoft.com/office/drawing/2014/main" id="{D2F76C40-3210-E843-B6F2-D3552497677D}"/>
                </a:ext>
              </a:extLst>
            </p:cNvPr>
            <p:cNvSpPr>
              <a:spLocks/>
            </p:cNvSpPr>
            <p:nvPr/>
          </p:nvSpPr>
          <p:spPr bwMode="auto">
            <a:xfrm>
              <a:off x="5051" y="3025"/>
              <a:ext cx="46" cy="33"/>
            </a:xfrm>
            <a:custGeom>
              <a:avLst/>
              <a:gdLst>
                <a:gd name="T0" fmla="*/ 30 w 48"/>
                <a:gd name="T1" fmla="*/ 4 h 37"/>
                <a:gd name="T2" fmla="*/ 30 w 48"/>
                <a:gd name="T3" fmla="*/ 4 h 37"/>
                <a:gd name="T4" fmla="*/ 29 w 48"/>
                <a:gd name="T5" fmla="*/ 7 h 37"/>
                <a:gd name="T6" fmla="*/ 26 w 48"/>
                <a:gd name="T7" fmla="*/ 8 h 37"/>
                <a:gd name="T8" fmla="*/ 21 w 48"/>
                <a:gd name="T9" fmla="*/ 10 h 37"/>
                <a:gd name="T10" fmla="*/ 12 w 48"/>
                <a:gd name="T11" fmla="*/ 10 h 37"/>
                <a:gd name="T12" fmla="*/ 12 w 48"/>
                <a:gd name="T13" fmla="*/ 10 h 37"/>
                <a:gd name="T14" fmla="*/ 12 w 48"/>
                <a:gd name="T15" fmla="*/ 10 h 37"/>
                <a:gd name="T16" fmla="*/ 8 w 48"/>
                <a:gd name="T17" fmla="*/ 8 h 37"/>
                <a:gd name="T18" fmla="*/ 2 w 48"/>
                <a:gd name="T19" fmla="*/ 7 h 37"/>
                <a:gd name="T20" fmla="*/ 0 w 48"/>
                <a:gd name="T21" fmla="*/ 4 h 37"/>
                <a:gd name="T22" fmla="*/ 0 w 48"/>
                <a:gd name="T23" fmla="*/ 4 h 37"/>
                <a:gd name="T24" fmla="*/ 2 w 48"/>
                <a:gd name="T25" fmla="*/ 4 h 37"/>
                <a:gd name="T26" fmla="*/ 8 w 48"/>
                <a:gd name="T27" fmla="*/ 4 h 37"/>
                <a:gd name="T28" fmla="*/ 12 w 48"/>
                <a:gd name="T29" fmla="*/ 1 h 37"/>
                <a:gd name="T30" fmla="*/ 12 w 48"/>
                <a:gd name="T31" fmla="*/ 0 h 37"/>
                <a:gd name="T32" fmla="*/ 12 w 48"/>
                <a:gd name="T33" fmla="*/ 0 h 37"/>
                <a:gd name="T34" fmla="*/ 21 w 48"/>
                <a:gd name="T35" fmla="*/ 1 h 37"/>
                <a:gd name="T36" fmla="*/ 26 w 48"/>
                <a:gd name="T37" fmla="*/ 4 h 37"/>
                <a:gd name="T38" fmla="*/ 29 w 48"/>
                <a:gd name="T39" fmla="*/ 4 h 37"/>
                <a:gd name="T40" fmla="*/ 30 w 48"/>
                <a:gd name="T41" fmla="*/ 4 h 37"/>
                <a:gd name="T42" fmla="*/ 30 w 48"/>
                <a:gd name="T43" fmla="*/ 4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7"/>
                <a:gd name="T68" fmla="*/ 48 w 48"/>
                <a:gd name="T69" fmla="*/ 37 h 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7">
                  <a:moveTo>
                    <a:pt x="48" y="18"/>
                  </a:moveTo>
                  <a:lnTo>
                    <a:pt x="48" y="18"/>
                  </a:lnTo>
                  <a:lnTo>
                    <a:pt x="46" y="26"/>
                  </a:lnTo>
                  <a:lnTo>
                    <a:pt x="41" y="31"/>
                  </a:lnTo>
                  <a:lnTo>
                    <a:pt x="33" y="36"/>
                  </a:lnTo>
                  <a:lnTo>
                    <a:pt x="24" y="37"/>
                  </a:lnTo>
                  <a:lnTo>
                    <a:pt x="15" y="36"/>
                  </a:lnTo>
                  <a:lnTo>
                    <a:pt x="8" y="31"/>
                  </a:lnTo>
                  <a:lnTo>
                    <a:pt x="2" y="26"/>
                  </a:lnTo>
                  <a:lnTo>
                    <a:pt x="0" y="18"/>
                  </a:lnTo>
                  <a:lnTo>
                    <a:pt x="2" y="11"/>
                  </a:lnTo>
                  <a:lnTo>
                    <a:pt x="8" y="5"/>
                  </a:lnTo>
                  <a:lnTo>
                    <a:pt x="15" y="1"/>
                  </a:lnTo>
                  <a:lnTo>
                    <a:pt x="24" y="0"/>
                  </a:lnTo>
                  <a:lnTo>
                    <a:pt x="33" y="1"/>
                  </a:lnTo>
                  <a:lnTo>
                    <a:pt x="41" y="5"/>
                  </a:lnTo>
                  <a:lnTo>
                    <a:pt x="46" y="11"/>
                  </a:lnTo>
                  <a:lnTo>
                    <a:pt x="48" y="18"/>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176" name="Freeform 1055">
              <a:extLst>
                <a:ext uri="{FF2B5EF4-FFF2-40B4-BE49-F238E27FC236}">
                  <a16:creationId xmlns:a16="http://schemas.microsoft.com/office/drawing/2014/main" id="{96CD932A-716C-7A47-95E6-E735CFD3C19B}"/>
                </a:ext>
              </a:extLst>
            </p:cNvPr>
            <p:cNvSpPr>
              <a:spLocks/>
            </p:cNvSpPr>
            <p:nvPr/>
          </p:nvSpPr>
          <p:spPr bwMode="auto">
            <a:xfrm>
              <a:off x="4829" y="3039"/>
              <a:ext cx="44" cy="33"/>
            </a:xfrm>
            <a:custGeom>
              <a:avLst/>
              <a:gdLst>
                <a:gd name="T0" fmla="*/ 28 w 46"/>
                <a:gd name="T1" fmla="*/ 3 h 38"/>
                <a:gd name="T2" fmla="*/ 28 w 46"/>
                <a:gd name="T3" fmla="*/ 3 h 38"/>
                <a:gd name="T4" fmla="*/ 27 w 46"/>
                <a:gd name="T5" fmla="*/ 5 h 38"/>
                <a:gd name="T6" fmla="*/ 25 w 46"/>
                <a:gd name="T7" fmla="*/ 6 h 38"/>
                <a:gd name="T8" fmla="*/ 22 w 46"/>
                <a:gd name="T9" fmla="*/ 7 h 38"/>
                <a:gd name="T10" fmla="*/ 12 w 46"/>
                <a:gd name="T11" fmla="*/ 8 h 38"/>
                <a:gd name="T12" fmla="*/ 12 w 46"/>
                <a:gd name="T13" fmla="*/ 8 h 38"/>
                <a:gd name="T14" fmla="*/ 11 w 46"/>
                <a:gd name="T15" fmla="*/ 7 h 38"/>
                <a:gd name="T16" fmla="*/ 6 w 46"/>
                <a:gd name="T17" fmla="*/ 6 h 38"/>
                <a:gd name="T18" fmla="*/ 2 w 46"/>
                <a:gd name="T19" fmla="*/ 5 h 38"/>
                <a:gd name="T20" fmla="*/ 0 w 46"/>
                <a:gd name="T21" fmla="*/ 3 h 38"/>
                <a:gd name="T22" fmla="*/ 0 w 46"/>
                <a:gd name="T23" fmla="*/ 3 h 38"/>
                <a:gd name="T24" fmla="*/ 2 w 46"/>
                <a:gd name="T25" fmla="*/ 3 h 38"/>
                <a:gd name="T26" fmla="*/ 6 w 46"/>
                <a:gd name="T27" fmla="*/ 3 h 38"/>
                <a:gd name="T28" fmla="*/ 11 w 46"/>
                <a:gd name="T29" fmla="*/ 2 h 38"/>
                <a:gd name="T30" fmla="*/ 12 w 46"/>
                <a:gd name="T31" fmla="*/ 0 h 38"/>
                <a:gd name="T32" fmla="*/ 12 w 46"/>
                <a:gd name="T33" fmla="*/ 0 h 38"/>
                <a:gd name="T34" fmla="*/ 22 w 46"/>
                <a:gd name="T35" fmla="*/ 2 h 38"/>
                <a:gd name="T36" fmla="*/ 25 w 46"/>
                <a:gd name="T37" fmla="*/ 3 h 38"/>
                <a:gd name="T38" fmla="*/ 27 w 46"/>
                <a:gd name="T39" fmla="*/ 3 h 38"/>
                <a:gd name="T40" fmla="*/ 28 w 46"/>
                <a:gd name="T41" fmla="*/ 3 h 38"/>
                <a:gd name="T42" fmla="*/ 28 w 46"/>
                <a:gd name="T43" fmla="*/ 3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38"/>
                <a:gd name="T68" fmla="*/ 46 w 46"/>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38">
                  <a:moveTo>
                    <a:pt x="46" y="19"/>
                  </a:moveTo>
                  <a:lnTo>
                    <a:pt x="46" y="19"/>
                  </a:lnTo>
                  <a:lnTo>
                    <a:pt x="45" y="26"/>
                  </a:lnTo>
                  <a:lnTo>
                    <a:pt x="41" y="32"/>
                  </a:lnTo>
                  <a:lnTo>
                    <a:pt x="34" y="37"/>
                  </a:lnTo>
                  <a:lnTo>
                    <a:pt x="24" y="38"/>
                  </a:lnTo>
                  <a:lnTo>
                    <a:pt x="15" y="37"/>
                  </a:lnTo>
                  <a:lnTo>
                    <a:pt x="6" y="32"/>
                  </a:lnTo>
                  <a:lnTo>
                    <a:pt x="2" y="26"/>
                  </a:lnTo>
                  <a:lnTo>
                    <a:pt x="0" y="19"/>
                  </a:lnTo>
                  <a:lnTo>
                    <a:pt x="2" y="12"/>
                  </a:lnTo>
                  <a:lnTo>
                    <a:pt x="6" y="6"/>
                  </a:lnTo>
                  <a:lnTo>
                    <a:pt x="15" y="2"/>
                  </a:lnTo>
                  <a:lnTo>
                    <a:pt x="24" y="0"/>
                  </a:lnTo>
                  <a:lnTo>
                    <a:pt x="34" y="2"/>
                  </a:lnTo>
                  <a:lnTo>
                    <a:pt x="41" y="6"/>
                  </a:lnTo>
                  <a:lnTo>
                    <a:pt x="45" y="12"/>
                  </a:lnTo>
                  <a:lnTo>
                    <a:pt x="46" y="19"/>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177" name="Line 1056">
              <a:extLst>
                <a:ext uri="{FF2B5EF4-FFF2-40B4-BE49-F238E27FC236}">
                  <a16:creationId xmlns:a16="http://schemas.microsoft.com/office/drawing/2014/main" id="{18EF319A-BF49-5E49-815F-B7F5E137B84A}"/>
                </a:ext>
              </a:extLst>
            </p:cNvPr>
            <p:cNvSpPr>
              <a:spLocks noChangeShapeType="1"/>
            </p:cNvSpPr>
            <p:nvPr/>
          </p:nvSpPr>
          <p:spPr bwMode="auto">
            <a:xfrm>
              <a:off x="3068" y="2935"/>
              <a:ext cx="1" cy="157"/>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78" name="Line 1057">
              <a:extLst>
                <a:ext uri="{FF2B5EF4-FFF2-40B4-BE49-F238E27FC236}">
                  <a16:creationId xmlns:a16="http://schemas.microsoft.com/office/drawing/2014/main" id="{77098A67-9DBE-A448-80BA-C96B6CC1BADB}"/>
                </a:ext>
              </a:extLst>
            </p:cNvPr>
            <p:cNvSpPr>
              <a:spLocks noChangeShapeType="1"/>
            </p:cNvSpPr>
            <p:nvPr/>
          </p:nvSpPr>
          <p:spPr bwMode="auto">
            <a:xfrm>
              <a:off x="3050" y="3020"/>
              <a:ext cx="1" cy="15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79" name="Line 1058">
              <a:extLst>
                <a:ext uri="{FF2B5EF4-FFF2-40B4-BE49-F238E27FC236}">
                  <a16:creationId xmlns:a16="http://schemas.microsoft.com/office/drawing/2014/main" id="{F6A12E4B-55EA-3C44-8374-FFDC3223DE5C}"/>
                </a:ext>
              </a:extLst>
            </p:cNvPr>
            <p:cNvSpPr>
              <a:spLocks noChangeShapeType="1"/>
            </p:cNvSpPr>
            <p:nvPr/>
          </p:nvSpPr>
          <p:spPr bwMode="auto">
            <a:xfrm>
              <a:off x="3165" y="3055"/>
              <a:ext cx="1" cy="178"/>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80" name="Line 1059">
              <a:extLst>
                <a:ext uri="{FF2B5EF4-FFF2-40B4-BE49-F238E27FC236}">
                  <a16:creationId xmlns:a16="http://schemas.microsoft.com/office/drawing/2014/main" id="{D35F050F-1DF5-9E41-8D8E-45C0ACD391B0}"/>
                </a:ext>
              </a:extLst>
            </p:cNvPr>
            <p:cNvSpPr>
              <a:spLocks noChangeShapeType="1"/>
            </p:cNvSpPr>
            <p:nvPr/>
          </p:nvSpPr>
          <p:spPr bwMode="auto">
            <a:xfrm>
              <a:off x="3281" y="3030"/>
              <a:ext cx="1" cy="177"/>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81" name="Line 1060">
              <a:extLst>
                <a:ext uri="{FF2B5EF4-FFF2-40B4-BE49-F238E27FC236}">
                  <a16:creationId xmlns:a16="http://schemas.microsoft.com/office/drawing/2014/main" id="{24B16B90-F146-A148-BA35-1AB468F44E61}"/>
                </a:ext>
              </a:extLst>
            </p:cNvPr>
            <p:cNvSpPr>
              <a:spLocks noChangeShapeType="1"/>
            </p:cNvSpPr>
            <p:nvPr/>
          </p:nvSpPr>
          <p:spPr bwMode="auto">
            <a:xfrm>
              <a:off x="3501" y="3089"/>
              <a:ext cx="1" cy="1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82" name="Line 1061">
              <a:extLst>
                <a:ext uri="{FF2B5EF4-FFF2-40B4-BE49-F238E27FC236}">
                  <a16:creationId xmlns:a16="http://schemas.microsoft.com/office/drawing/2014/main" id="{68EC8F1E-94FE-6C47-B112-6FFC5A8F1980}"/>
                </a:ext>
              </a:extLst>
            </p:cNvPr>
            <p:cNvSpPr>
              <a:spLocks noChangeShapeType="1"/>
            </p:cNvSpPr>
            <p:nvPr/>
          </p:nvSpPr>
          <p:spPr bwMode="auto">
            <a:xfrm>
              <a:off x="3722" y="3057"/>
              <a:ext cx="1" cy="178"/>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83" name="Line 1062">
              <a:extLst>
                <a:ext uri="{FF2B5EF4-FFF2-40B4-BE49-F238E27FC236}">
                  <a16:creationId xmlns:a16="http://schemas.microsoft.com/office/drawing/2014/main" id="{72E6D01E-2480-9942-8066-242B3D8C977E}"/>
                </a:ext>
              </a:extLst>
            </p:cNvPr>
            <p:cNvSpPr>
              <a:spLocks noChangeShapeType="1"/>
            </p:cNvSpPr>
            <p:nvPr/>
          </p:nvSpPr>
          <p:spPr bwMode="auto">
            <a:xfrm>
              <a:off x="3740" y="2958"/>
              <a:ext cx="1" cy="178"/>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84" name="Line 1063">
              <a:extLst>
                <a:ext uri="{FF2B5EF4-FFF2-40B4-BE49-F238E27FC236}">
                  <a16:creationId xmlns:a16="http://schemas.microsoft.com/office/drawing/2014/main" id="{2BA156DC-4D64-F14B-B962-342F9F6B7FAB}"/>
                </a:ext>
              </a:extLst>
            </p:cNvPr>
            <p:cNvSpPr>
              <a:spLocks noChangeShapeType="1"/>
            </p:cNvSpPr>
            <p:nvPr/>
          </p:nvSpPr>
          <p:spPr bwMode="auto">
            <a:xfrm>
              <a:off x="3942" y="3086"/>
              <a:ext cx="0" cy="178"/>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85" name="Line 1064">
              <a:extLst>
                <a:ext uri="{FF2B5EF4-FFF2-40B4-BE49-F238E27FC236}">
                  <a16:creationId xmlns:a16="http://schemas.microsoft.com/office/drawing/2014/main" id="{03E27D14-729A-044E-882C-920184054B47}"/>
                </a:ext>
              </a:extLst>
            </p:cNvPr>
            <p:cNvSpPr>
              <a:spLocks noChangeShapeType="1"/>
            </p:cNvSpPr>
            <p:nvPr/>
          </p:nvSpPr>
          <p:spPr bwMode="auto">
            <a:xfrm>
              <a:off x="3961" y="2931"/>
              <a:ext cx="1" cy="19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86" name="Line 1065">
              <a:extLst>
                <a:ext uri="{FF2B5EF4-FFF2-40B4-BE49-F238E27FC236}">
                  <a16:creationId xmlns:a16="http://schemas.microsoft.com/office/drawing/2014/main" id="{4F3CC298-F922-0C45-844F-25052F52C9F9}"/>
                </a:ext>
              </a:extLst>
            </p:cNvPr>
            <p:cNvSpPr>
              <a:spLocks noChangeShapeType="1"/>
            </p:cNvSpPr>
            <p:nvPr/>
          </p:nvSpPr>
          <p:spPr bwMode="auto">
            <a:xfrm>
              <a:off x="4185" y="2946"/>
              <a:ext cx="1" cy="200"/>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87" name="Line 1066">
              <a:extLst>
                <a:ext uri="{FF2B5EF4-FFF2-40B4-BE49-F238E27FC236}">
                  <a16:creationId xmlns:a16="http://schemas.microsoft.com/office/drawing/2014/main" id="{769B5423-AB86-7E49-9F22-E06B27810897}"/>
                </a:ext>
              </a:extLst>
            </p:cNvPr>
            <p:cNvSpPr>
              <a:spLocks noChangeShapeType="1"/>
            </p:cNvSpPr>
            <p:nvPr/>
          </p:nvSpPr>
          <p:spPr bwMode="auto">
            <a:xfrm>
              <a:off x="4386" y="3016"/>
              <a:ext cx="0" cy="19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88" name="Line 1067">
              <a:extLst>
                <a:ext uri="{FF2B5EF4-FFF2-40B4-BE49-F238E27FC236}">
                  <a16:creationId xmlns:a16="http://schemas.microsoft.com/office/drawing/2014/main" id="{A79A187D-87A9-7E4E-8CB2-B258F65DD250}"/>
                </a:ext>
              </a:extLst>
            </p:cNvPr>
            <p:cNvSpPr>
              <a:spLocks noChangeShapeType="1"/>
            </p:cNvSpPr>
            <p:nvPr/>
          </p:nvSpPr>
          <p:spPr bwMode="auto">
            <a:xfrm>
              <a:off x="4406" y="2975"/>
              <a:ext cx="1" cy="197"/>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89" name="Line 1068">
              <a:extLst>
                <a:ext uri="{FF2B5EF4-FFF2-40B4-BE49-F238E27FC236}">
                  <a16:creationId xmlns:a16="http://schemas.microsoft.com/office/drawing/2014/main" id="{A0152C8F-8ED1-FB4A-ABA0-CEA7B2E1AEA1}"/>
                </a:ext>
              </a:extLst>
            </p:cNvPr>
            <p:cNvSpPr>
              <a:spLocks noChangeShapeType="1"/>
            </p:cNvSpPr>
            <p:nvPr/>
          </p:nvSpPr>
          <p:spPr bwMode="auto">
            <a:xfrm>
              <a:off x="4626" y="2899"/>
              <a:ext cx="1" cy="20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90" name="Line 1069">
              <a:extLst>
                <a:ext uri="{FF2B5EF4-FFF2-40B4-BE49-F238E27FC236}">
                  <a16:creationId xmlns:a16="http://schemas.microsoft.com/office/drawing/2014/main" id="{935ECC8D-51B4-8346-9D11-5147BAF4E840}"/>
                </a:ext>
              </a:extLst>
            </p:cNvPr>
            <p:cNvSpPr>
              <a:spLocks noChangeShapeType="1"/>
            </p:cNvSpPr>
            <p:nvPr/>
          </p:nvSpPr>
          <p:spPr bwMode="auto">
            <a:xfrm>
              <a:off x="4607" y="3024"/>
              <a:ext cx="1" cy="192"/>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91" name="Line 1070">
              <a:extLst>
                <a:ext uri="{FF2B5EF4-FFF2-40B4-BE49-F238E27FC236}">
                  <a16:creationId xmlns:a16="http://schemas.microsoft.com/office/drawing/2014/main" id="{4C88AD2B-497A-5F41-B84E-D48813AD9D13}"/>
                </a:ext>
              </a:extLst>
            </p:cNvPr>
            <p:cNvSpPr>
              <a:spLocks noChangeShapeType="1"/>
            </p:cNvSpPr>
            <p:nvPr/>
          </p:nvSpPr>
          <p:spPr bwMode="auto">
            <a:xfrm>
              <a:off x="4830" y="2983"/>
              <a:ext cx="1" cy="207"/>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92" name="Line 1071">
              <a:extLst>
                <a:ext uri="{FF2B5EF4-FFF2-40B4-BE49-F238E27FC236}">
                  <a16:creationId xmlns:a16="http://schemas.microsoft.com/office/drawing/2014/main" id="{C24BB129-1356-D54F-8D3D-81640DC856F0}"/>
                </a:ext>
              </a:extLst>
            </p:cNvPr>
            <p:cNvSpPr>
              <a:spLocks noChangeShapeType="1"/>
            </p:cNvSpPr>
            <p:nvPr/>
          </p:nvSpPr>
          <p:spPr bwMode="auto">
            <a:xfrm>
              <a:off x="5286" y="2908"/>
              <a:ext cx="1" cy="254"/>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93" name="Line 1072">
              <a:extLst>
                <a:ext uri="{FF2B5EF4-FFF2-40B4-BE49-F238E27FC236}">
                  <a16:creationId xmlns:a16="http://schemas.microsoft.com/office/drawing/2014/main" id="{237FBC1F-98D7-B444-87D3-47C44A7FFF71}"/>
                </a:ext>
              </a:extLst>
            </p:cNvPr>
            <p:cNvSpPr>
              <a:spLocks noChangeShapeType="1"/>
            </p:cNvSpPr>
            <p:nvPr/>
          </p:nvSpPr>
          <p:spPr bwMode="auto">
            <a:xfrm>
              <a:off x="5305" y="2874"/>
              <a:ext cx="1" cy="253"/>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94" name="Line 1073">
              <a:extLst>
                <a:ext uri="{FF2B5EF4-FFF2-40B4-BE49-F238E27FC236}">
                  <a16:creationId xmlns:a16="http://schemas.microsoft.com/office/drawing/2014/main" id="{2BB5DB6E-9FAC-E747-A1B1-D1AB1B03DCEA}"/>
                </a:ext>
              </a:extLst>
            </p:cNvPr>
            <p:cNvSpPr>
              <a:spLocks noChangeShapeType="1"/>
            </p:cNvSpPr>
            <p:nvPr/>
          </p:nvSpPr>
          <p:spPr bwMode="auto">
            <a:xfrm>
              <a:off x="4167" y="3029"/>
              <a:ext cx="1" cy="19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95" name="Line 1074">
              <a:extLst>
                <a:ext uri="{FF2B5EF4-FFF2-40B4-BE49-F238E27FC236}">
                  <a16:creationId xmlns:a16="http://schemas.microsoft.com/office/drawing/2014/main" id="{4347C65A-D4AF-9D4B-9A40-6F07EB3623C9}"/>
                </a:ext>
              </a:extLst>
            </p:cNvPr>
            <p:cNvSpPr>
              <a:spLocks noChangeShapeType="1"/>
            </p:cNvSpPr>
            <p:nvPr/>
          </p:nvSpPr>
          <p:spPr bwMode="auto">
            <a:xfrm>
              <a:off x="3182" y="2920"/>
              <a:ext cx="1" cy="186"/>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96" name="Line 1075">
              <a:extLst>
                <a:ext uri="{FF2B5EF4-FFF2-40B4-BE49-F238E27FC236}">
                  <a16:creationId xmlns:a16="http://schemas.microsoft.com/office/drawing/2014/main" id="{46AC9238-9259-F248-A9BE-C08D36F70407}"/>
                </a:ext>
              </a:extLst>
            </p:cNvPr>
            <p:cNvSpPr>
              <a:spLocks noChangeShapeType="1"/>
            </p:cNvSpPr>
            <p:nvPr/>
          </p:nvSpPr>
          <p:spPr bwMode="auto">
            <a:xfrm>
              <a:off x="3300" y="2926"/>
              <a:ext cx="1" cy="184"/>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97" name="Line 1076">
              <a:extLst>
                <a:ext uri="{FF2B5EF4-FFF2-40B4-BE49-F238E27FC236}">
                  <a16:creationId xmlns:a16="http://schemas.microsoft.com/office/drawing/2014/main" id="{D67A7EE7-A790-4A43-B9BD-1917F9919904}"/>
                </a:ext>
              </a:extLst>
            </p:cNvPr>
            <p:cNvSpPr>
              <a:spLocks noChangeShapeType="1"/>
            </p:cNvSpPr>
            <p:nvPr/>
          </p:nvSpPr>
          <p:spPr bwMode="auto">
            <a:xfrm>
              <a:off x="3518" y="2898"/>
              <a:ext cx="1" cy="194"/>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98" name="Line 1077">
              <a:extLst>
                <a:ext uri="{FF2B5EF4-FFF2-40B4-BE49-F238E27FC236}">
                  <a16:creationId xmlns:a16="http://schemas.microsoft.com/office/drawing/2014/main" id="{932B39A9-9E28-0943-BC73-2F380706E075}"/>
                </a:ext>
              </a:extLst>
            </p:cNvPr>
            <p:cNvSpPr>
              <a:spLocks noChangeShapeType="1"/>
            </p:cNvSpPr>
            <p:nvPr/>
          </p:nvSpPr>
          <p:spPr bwMode="auto">
            <a:xfrm>
              <a:off x="5290" y="2872"/>
              <a:ext cx="29"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99" name="Line 1078">
              <a:extLst>
                <a:ext uri="{FF2B5EF4-FFF2-40B4-BE49-F238E27FC236}">
                  <a16:creationId xmlns:a16="http://schemas.microsoft.com/office/drawing/2014/main" id="{A17FD2A9-9948-1247-A97B-FC92979CA779}"/>
                </a:ext>
              </a:extLst>
            </p:cNvPr>
            <p:cNvSpPr>
              <a:spLocks noChangeShapeType="1"/>
            </p:cNvSpPr>
            <p:nvPr/>
          </p:nvSpPr>
          <p:spPr bwMode="auto">
            <a:xfrm>
              <a:off x="5290" y="3127"/>
              <a:ext cx="29"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00" name="Line 1079">
              <a:extLst>
                <a:ext uri="{FF2B5EF4-FFF2-40B4-BE49-F238E27FC236}">
                  <a16:creationId xmlns:a16="http://schemas.microsoft.com/office/drawing/2014/main" id="{05B42371-7514-7C4E-AA6F-ADCD83A940B7}"/>
                </a:ext>
              </a:extLst>
            </p:cNvPr>
            <p:cNvSpPr>
              <a:spLocks noChangeShapeType="1"/>
            </p:cNvSpPr>
            <p:nvPr/>
          </p:nvSpPr>
          <p:spPr bwMode="auto">
            <a:xfrm>
              <a:off x="5272" y="3162"/>
              <a:ext cx="30"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01" name="Line 1080">
              <a:extLst>
                <a:ext uri="{FF2B5EF4-FFF2-40B4-BE49-F238E27FC236}">
                  <a16:creationId xmlns:a16="http://schemas.microsoft.com/office/drawing/2014/main" id="{B0A48274-CBC4-EE44-93A9-00C913B55E57}"/>
                </a:ext>
              </a:extLst>
            </p:cNvPr>
            <p:cNvSpPr>
              <a:spLocks noChangeShapeType="1"/>
            </p:cNvSpPr>
            <p:nvPr/>
          </p:nvSpPr>
          <p:spPr bwMode="auto">
            <a:xfrm>
              <a:off x="5272" y="2907"/>
              <a:ext cx="30" cy="0"/>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02" name="Line 1081">
              <a:extLst>
                <a:ext uri="{FF2B5EF4-FFF2-40B4-BE49-F238E27FC236}">
                  <a16:creationId xmlns:a16="http://schemas.microsoft.com/office/drawing/2014/main" id="{8CD64146-9078-6F43-94B0-6F46ACEFA81D}"/>
                </a:ext>
              </a:extLst>
            </p:cNvPr>
            <p:cNvSpPr>
              <a:spLocks noChangeShapeType="1"/>
            </p:cNvSpPr>
            <p:nvPr/>
          </p:nvSpPr>
          <p:spPr bwMode="auto">
            <a:xfrm>
              <a:off x="5065" y="2932"/>
              <a:ext cx="30"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03" name="Line 1082">
              <a:extLst>
                <a:ext uri="{FF2B5EF4-FFF2-40B4-BE49-F238E27FC236}">
                  <a16:creationId xmlns:a16="http://schemas.microsoft.com/office/drawing/2014/main" id="{2404BF56-39A1-B74B-A456-595B990E3CD9}"/>
                </a:ext>
              </a:extLst>
            </p:cNvPr>
            <p:cNvSpPr>
              <a:spLocks noChangeShapeType="1"/>
            </p:cNvSpPr>
            <p:nvPr/>
          </p:nvSpPr>
          <p:spPr bwMode="auto">
            <a:xfrm>
              <a:off x="5065" y="3152"/>
              <a:ext cx="30"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04" name="Line 1083">
              <a:extLst>
                <a:ext uri="{FF2B5EF4-FFF2-40B4-BE49-F238E27FC236}">
                  <a16:creationId xmlns:a16="http://schemas.microsoft.com/office/drawing/2014/main" id="{3F90934E-CF2F-E44D-8A9E-845EEB8DAA8E}"/>
                </a:ext>
              </a:extLst>
            </p:cNvPr>
            <p:cNvSpPr>
              <a:spLocks noChangeShapeType="1"/>
            </p:cNvSpPr>
            <p:nvPr/>
          </p:nvSpPr>
          <p:spPr bwMode="auto">
            <a:xfrm>
              <a:off x="5044" y="3171"/>
              <a:ext cx="30"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05" name="Line 1084">
              <a:extLst>
                <a:ext uri="{FF2B5EF4-FFF2-40B4-BE49-F238E27FC236}">
                  <a16:creationId xmlns:a16="http://schemas.microsoft.com/office/drawing/2014/main" id="{2BDED6BF-E175-544A-9A78-05D2C47F7051}"/>
                </a:ext>
              </a:extLst>
            </p:cNvPr>
            <p:cNvSpPr>
              <a:spLocks noChangeShapeType="1"/>
            </p:cNvSpPr>
            <p:nvPr/>
          </p:nvSpPr>
          <p:spPr bwMode="auto">
            <a:xfrm>
              <a:off x="5044" y="2946"/>
              <a:ext cx="30" cy="0"/>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06" name="Line 1085">
              <a:extLst>
                <a:ext uri="{FF2B5EF4-FFF2-40B4-BE49-F238E27FC236}">
                  <a16:creationId xmlns:a16="http://schemas.microsoft.com/office/drawing/2014/main" id="{6A593282-AB35-A141-A42D-D9CD0A6A0ABB}"/>
                </a:ext>
              </a:extLst>
            </p:cNvPr>
            <p:cNvSpPr>
              <a:spLocks noChangeShapeType="1"/>
            </p:cNvSpPr>
            <p:nvPr/>
          </p:nvSpPr>
          <p:spPr bwMode="auto">
            <a:xfrm>
              <a:off x="4834" y="2955"/>
              <a:ext cx="30"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07" name="Line 1086">
              <a:extLst>
                <a:ext uri="{FF2B5EF4-FFF2-40B4-BE49-F238E27FC236}">
                  <a16:creationId xmlns:a16="http://schemas.microsoft.com/office/drawing/2014/main" id="{1663CCF6-E1CF-CA48-9DF5-195DA3C43F24}"/>
                </a:ext>
              </a:extLst>
            </p:cNvPr>
            <p:cNvSpPr>
              <a:spLocks noChangeShapeType="1"/>
            </p:cNvSpPr>
            <p:nvPr/>
          </p:nvSpPr>
          <p:spPr bwMode="auto">
            <a:xfrm>
              <a:off x="4834" y="3155"/>
              <a:ext cx="30"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08" name="Line 1087">
              <a:extLst>
                <a:ext uri="{FF2B5EF4-FFF2-40B4-BE49-F238E27FC236}">
                  <a16:creationId xmlns:a16="http://schemas.microsoft.com/office/drawing/2014/main" id="{6CB57A53-BD4D-DE4F-85E7-BC8B67FB5D2A}"/>
                </a:ext>
              </a:extLst>
            </p:cNvPr>
            <p:cNvSpPr>
              <a:spLocks noChangeShapeType="1"/>
            </p:cNvSpPr>
            <p:nvPr/>
          </p:nvSpPr>
          <p:spPr bwMode="auto">
            <a:xfrm>
              <a:off x="4815" y="3189"/>
              <a:ext cx="30"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09" name="Line 1088">
              <a:extLst>
                <a:ext uri="{FF2B5EF4-FFF2-40B4-BE49-F238E27FC236}">
                  <a16:creationId xmlns:a16="http://schemas.microsoft.com/office/drawing/2014/main" id="{12A2722A-F7D2-5E44-85AF-1106949AD704}"/>
                </a:ext>
              </a:extLst>
            </p:cNvPr>
            <p:cNvSpPr>
              <a:spLocks noChangeShapeType="1"/>
            </p:cNvSpPr>
            <p:nvPr/>
          </p:nvSpPr>
          <p:spPr bwMode="auto">
            <a:xfrm>
              <a:off x="4591" y="3215"/>
              <a:ext cx="29"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10" name="Line 1089">
              <a:extLst>
                <a:ext uri="{FF2B5EF4-FFF2-40B4-BE49-F238E27FC236}">
                  <a16:creationId xmlns:a16="http://schemas.microsoft.com/office/drawing/2014/main" id="{3E641E5E-28E5-E64B-B22B-ED512C6339D4}"/>
                </a:ext>
              </a:extLst>
            </p:cNvPr>
            <p:cNvSpPr>
              <a:spLocks noChangeShapeType="1"/>
            </p:cNvSpPr>
            <p:nvPr/>
          </p:nvSpPr>
          <p:spPr bwMode="auto">
            <a:xfrm>
              <a:off x="4591" y="3023"/>
              <a:ext cx="29"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11" name="Line 1090">
              <a:extLst>
                <a:ext uri="{FF2B5EF4-FFF2-40B4-BE49-F238E27FC236}">
                  <a16:creationId xmlns:a16="http://schemas.microsoft.com/office/drawing/2014/main" id="{4325CD61-BE92-5C44-AF2D-B20C38697D52}"/>
                </a:ext>
              </a:extLst>
            </p:cNvPr>
            <p:cNvSpPr>
              <a:spLocks noChangeShapeType="1"/>
            </p:cNvSpPr>
            <p:nvPr/>
          </p:nvSpPr>
          <p:spPr bwMode="auto">
            <a:xfrm>
              <a:off x="4612" y="3106"/>
              <a:ext cx="28"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12" name="Line 1091">
              <a:extLst>
                <a:ext uri="{FF2B5EF4-FFF2-40B4-BE49-F238E27FC236}">
                  <a16:creationId xmlns:a16="http://schemas.microsoft.com/office/drawing/2014/main" id="{0447270F-3C76-904E-901B-D3B04A17F212}"/>
                </a:ext>
              </a:extLst>
            </p:cNvPr>
            <p:cNvSpPr>
              <a:spLocks noChangeShapeType="1"/>
            </p:cNvSpPr>
            <p:nvPr/>
          </p:nvSpPr>
          <p:spPr bwMode="auto">
            <a:xfrm>
              <a:off x="4612" y="2899"/>
              <a:ext cx="28"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13" name="Line 1092">
              <a:extLst>
                <a:ext uri="{FF2B5EF4-FFF2-40B4-BE49-F238E27FC236}">
                  <a16:creationId xmlns:a16="http://schemas.microsoft.com/office/drawing/2014/main" id="{2C7A9CDD-1E44-CB41-9FC1-762D2176F9A3}"/>
                </a:ext>
              </a:extLst>
            </p:cNvPr>
            <p:cNvSpPr>
              <a:spLocks noChangeShapeType="1"/>
            </p:cNvSpPr>
            <p:nvPr/>
          </p:nvSpPr>
          <p:spPr bwMode="auto">
            <a:xfrm>
              <a:off x="4393" y="2975"/>
              <a:ext cx="28"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14" name="Line 1093">
              <a:extLst>
                <a:ext uri="{FF2B5EF4-FFF2-40B4-BE49-F238E27FC236}">
                  <a16:creationId xmlns:a16="http://schemas.microsoft.com/office/drawing/2014/main" id="{7743B03E-C5B4-3445-A038-0AE69D9961C0}"/>
                </a:ext>
              </a:extLst>
            </p:cNvPr>
            <p:cNvSpPr>
              <a:spLocks noChangeShapeType="1"/>
            </p:cNvSpPr>
            <p:nvPr/>
          </p:nvSpPr>
          <p:spPr bwMode="auto">
            <a:xfrm>
              <a:off x="4393" y="3172"/>
              <a:ext cx="28"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15" name="Line 1094">
              <a:extLst>
                <a:ext uri="{FF2B5EF4-FFF2-40B4-BE49-F238E27FC236}">
                  <a16:creationId xmlns:a16="http://schemas.microsoft.com/office/drawing/2014/main" id="{6F86AD62-9CE2-4843-9317-ADEC794606DA}"/>
                </a:ext>
              </a:extLst>
            </p:cNvPr>
            <p:cNvSpPr>
              <a:spLocks noChangeShapeType="1"/>
            </p:cNvSpPr>
            <p:nvPr/>
          </p:nvSpPr>
          <p:spPr bwMode="auto">
            <a:xfrm>
              <a:off x="4370" y="3206"/>
              <a:ext cx="30"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16" name="Line 1095">
              <a:extLst>
                <a:ext uri="{FF2B5EF4-FFF2-40B4-BE49-F238E27FC236}">
                  <a16:creationId xmlns:a16="http://schemas.microsoft.com/office/drawing/2014/main" id="{832586CC-6948-D544-A6D6-821FD6D51743}"/>
                </a:ext>
              </a:extLst>
            </p:cNvPr>
            <p:cNvSpPr>
              <a:spLocks noChangeShapeType="1"/>
            </p:cNvSpPr>
            <p:nvPr/>
          </p:nvSpPr>
          <p:spPr bwMode="auto">
            <a:xfrm>
              <a:off x="4370" y="3015"/>
              <a:ext cx="30"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17" name="Line 1096">
              <a:extLst>
                <a:ext uri="{FF2B5EF4-FFF2-40B4-BE49-F238E27FC236}">
                  <a16:creationId xmlns:a16="http://schemas.microsoft.com/office/drawing/2014/main" id="{7705ACFE-2E18-C84C-ABE6-88DD0555B333}"/>
                </a:ext>
              </a:extLst>
            </p:cNvPr>
            <p:cNvSpPr>
              <a:spLocks noChangeShapeType="1"/>
            </p:cNvSpPr>
            <p:nvPr/>
          </p:nvSpPr>
          <p:spPr bwMode="auto">
            <a:xfrm>
              <a:off x="4169" y="2944"/>
              <a:ext cx="30"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18" name="Line 1097">
              <a:extLst>
                <a:ext uri="{FF2B5EF4-FFF2-40B4-BE49-F238E27FC236}">
                  <a16:creationId xmlns:a16="http://schemas.microsoft.com/office/drawing/2014/main" id="{45FE4301-4485-8C4E-9D2B-6D7BC2A8E61A}"/>
                </a:ext>
              </a:extLst>
            </p:cNvPr>
            <p:cNvSpPr>
              <a:spLocks noChangeShapeType="1"/>
            </p:cNvSpPr>
            <p:nvPr/>
          </p:nvSpPr>
          <p:spPr bwMode="auto">
            <a:xfrm>
              <a:off x="4169" y="3146"/>
              <a:ext cx="30"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19" name="Line 1098">
              <a:extLst>
                <a:ext uri="{FF2B5EF4-FFF2-40B4-BE49-F238E27FC236}">
                  <a16:creationId xmlns:a16="http://schemas.microsoft.com/office/drawing/2014/main" id="{510420E8-5670-974B-A1F3-70629ED483F1}"/>
                </a:ext>
              </a:extLst>
            </p:cNvPr>
            <p:cNvSpPr>
              <a:spLocks noChangeShapeType="1"/>
            </p:cNvSpPr>
            <p:nvPr/>
          </p:nvSpPr>
          <p:spPr bwMode="auto">
            <a:xfrm>
              <a:off x="4152" y="3029"/>
              <a:ext cx="27"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20" name="Line 1099">
              <a:extLst>
                <a:ext uri="{FF2B5EF4-FFF2-40B4-BE49-F238E27FC236}">
                  <a16:creationId xmlns:a16="http://schemas.microsoft.com/office/drawing/2014/main" id="{282E68EB-18EF-C24D-B38A-D21064C9019D}"/>
                </a:ext>
              </a:extLst>
            </p:cNvPr>
            <p:cNvSpPr>
              <a:spLocks noChangeShapeType="1"/>
            </p:cNvSpPr>
            <p:nvPr/>
          </p:nvSpPr>
          <p:spPr bwMode="auto">
            <a:xfrm>
              <a:off x="4152" y="3220"/>
              <a:ext cx="27"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21" name="Line 1100">
              <a:extLst>
                <a:ext uri="{FF2B5EF4-FFF2-40B4-BE49-F238E27FC236}">
                  <a16:creationId xmlns:a16="http://schemas.microsoft.com/office/drawing/2014/main" id="{2875CC06-71C2-4843-8F22-141A6F758925}"/>
                </a:ext>
              </a:extLst>
            </p:cNvPr>
            <p:cNvSpPr>
              <a:spLocks noChangeShapeType="1"/>
            </p:cNvSpPr>
            <p:nvPr/>
          </p:nvSpPr>
          <p:spPr bwMode="auto">
            <a:xfrm>
              <a:off x="3927" y="3264"/>
              <a:ext cx="28"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22" name="Line 1101">
              <a:extLst>
                <a:ext uri="{FF2B5EF4-FFF2-40B4-BE49-F238E27FC236}">
                  <a16:creationId xmlns:a16="http://schemas.microsoft.com/office/drawing/2014/main" id="{CA5DB3FE-302E-8343-AC4B-7EDF1E53AFC0}"/>
                </a:ext>
              </a:extLst>
            </p:cNvPr>
            <p:cNvSpPr>
              <a:spLocks noChangeShapeType="1"/>
            </p:cNvSpPr>
            <p:nvPr/>
          </p:nvSpPr>
          <p:spPr bwMode="auto">
            <a:xfrm>
              <a:off x="3927" y="3087"/>
              <a:ext cx="28"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23" name="Line 1102">
              <a:extLst>
                <a:ext uri="{FF2B5EF4-FFF2-40B4-BE49-F238E27FC236}">
                  <a16:creationId xmlns:a16="http://schemas.microsoft.com/office/drawing/2014/main" id="{3D0275EE-321C-A649-9DCC-E71BB91D5359}"/>
                </a:ext>
              </a:extLst>
            </p:cNvPr>
            <p:cNvSpPr>
              <a:spLocks noChangeShapeType="1"/>
            </p:cNvSpPr>
            <p:nvPr/>
          </p:nvSpPr>
          <p:spPr bwMode="auto">
            <a:xfrm>
              <a:off x="3946" y="3126"/>
              <a:ext cx="29"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24" name="Line 1103">
              <a:extLst>
                <a:ext uri="{FF2B5EF4-FFF2-40B4-BE49-F238E27FC236}">
                  <a16:creationId xmlns:a16="http://schemas.microsoft.com/office/drawing/2014/main" id="{DB03FDFE-2EF0-7841-BB5C-397320540139}"/>
                </a:ext>
              </a:extLst>
            </p:cNvPr>
            <p:cNvSpPr>
              <a:spLocks noChangeShapeType="1"/>
            </p:cNvSpPr>
            <p:nvPr/>
          </p:nvSpPr>
          <p:spPr bwMode="auto">
            <a:xfrm>
              <a:off x="3946" y="2932"/>
              <a:ext cx="29"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25" name="Line 1104">
              <a:extLst>
                <a:ext uri="{FF2B5EF4-FFF2-40B4-BE49-F238E27FC236}">
                  <a16:creationId xmlns:a16="http://schemas.microsoft.com/office/drawing/2014/main" id="{1FC7067A-4C98-8F4A-812B-001E31032595}"/>
                </a:ext>
              </a:extLst>
            </p:cNvPr>
            <p:cNvSpPr>
              <a:spLocks noChangeShapeType="1"/>
            </p:cNvSpPr>
            <p:nvPr/>
          </p:nvSpPr>
          <p:spPr bwMode="auto">
            <a:xfrm>
              <a:off x="3726" y="2958"/>
              <a:ext cx="29"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26" name="Line 1105">
              <a:extLst>
                <a:ext uri="{FF2B5EF4-FFF2-40B4-BE49-F238E27FC236}">
                  <a16:creationId xmlns:a16="http://schemas.microsoft.com/office/drawing/2014/main" id="{3646D28F-8D65-B547-A899-57AB31F1BF42}"/>
                </a:ext>
              </a:extLst>
            </p:cNvPr>
            <p:cNvSpPr>
              <a:spLocks noChangeShapeType="1"/>
            </p:cNvSpPr>
            <p:nvPr/>
          </p:nvSpPr>
          <p:spPr bwMode="auto">
            <a:xfrm>
              <a:off x="3726" y="3135"/>
              <a:ext cx="29"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27" name="Line 1106">
              <a:extLst>
                <a:ext uri="{FF2B5EF4-FFF2-40B4-BE49-F238E27FC236}">
                  <a16:creationId xmlns:a16="http://schemas.microsoft.com/office/drawing/2014/main" id="{69672394-C287-9C4A-90BD-9758EB897576}"/>
                </a:ext>
              </a:extLst>
            </p:cNvPr>
            <p:cNvSpPr>
              <a:spLocks noChangeShapeType="1"/>
            </p:cNvSpPr>
            <p:nvPr/>
          </p:nvSpPr>
          <p:spPr bwMode="auto">
            <a:xfrm>
              <a:off x="3709" y="3235"/>
              <a:ext cx="27"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28" name="Line 1107">
              <a:extLst>
                <a:ext uri="{FF2B5EF4-FFF2-40B4-BE49-F238E27FC236}">
                  <a16:creationId xmlns:a16="http://schemas.microsoft.com/office/drawing/2014/main" id="{2B861905-37AF-D546-BEFE-06538E30849E}"/>
                </a:ext>
              </a:extLst>
            </p:cNvPr>
            <p:cNvSpPr>
              <a:spLocks noChangeShapeType="1"/>
            </p:cNvSpPr>
            <p:nvPr/>
          </p:nvSpPr>
          <p:spPr bwMode="auto">
            <a:xfrm>
              <a:off x="3709" y="3057"/>
              <a:ext cx="27"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29" name="Line 1108">
              <a:extLst>
                <a:ext uri="{FF2B5EF4-FFF2-40B4-BE49-F238E27FC236}">
                  <a16:creationId xmlns:a16="http://schemas.microsoft.com/office/drawing/2014/main" id="{92816959-C363-F746-A7C2-617330D0ED46}"/>
                </a:ext>
              </a:extLst>
            </p:cNvPr>
            <p:cNvSpPr>
              <a:spLocks noChangeShapeType="1"/>
            </p:cNvSpPr>
            <p:nvPr/>
          </p:nvSpPr>
          <p:spPr bwMode="auto">
            <a:xfrm>
              <a:off x="3503" y="2899"/>
              <a:ext cx="30"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30" name="Line 1109">
              <a:extLst>
                <a:ext uri="{FF2B5EF4-FFF2-40B4-BE49-F238E27FC236}">
                  <a16:creationId xmlns:a16="http://schemas.microsoft.com/office/drawing/2014/main" id="{FADD5D68-3120-0649-A9A1-21D9FC6A4951}"/>
                </a:ext>
              </a:extLst>
            </p:cNvPr>
            <p:cNvSpPr>
              <a:spLocks noChangeShapeType="1"/>
            </p:cNvSpPr>
            <p:nvPr/>
          </p:nvSpPr>
          <p:spPr bwMode="auto">
            <a:xfrm>
              <a:off x="3285" y="2925"/>
              <a:ext cx="27"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31" name="Line 1110">
              <a:extLst>
                <a:ext uri="{FF2B5EF4-FFF2-40B4-BE49-F238E27FC236}">
                  <a16:creationId xmlns:a16="http://schemas.microsoft.com/office/drawing/2014/main" id="{0AA51342-6BBD-814E-B4CA-0582B2FDDB0E}"/>
                </a:ext>
              </a:extLst>
            </p:cNvPr>
            <p:cNvSpPr>
              <a:spLocks noChangeShapeType="1"/>
            </p:cNvSpPr>
            <p:nvPr/>
          </p:nvSpPr>
          <p:spPr bwMode="auto">
            <a:xfrm>
              <a:off x="3265" y="3031"/>
              <a:ext cx="30"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32" name="Line 1111">
              <a:extLst>
                <a:ext uri="{FF2B5EF4-FFF2-40B4-BE49-F238E27FC236}">
                  <a16:creationId xmlns:a16="http://schemas.microsoft.com/office/drawing/2014/main" id="{6117EB0A-3F9C-D144-A92F-A8ECBC7198EC}"/>
                </a:ext>
              </a:extLst>
            </p:cNvPr>
            <p:cNvSpPr>
              <a:spLocks noChangeShapeType="1"/>
            </p:cNvSpPr>
            <p:nvPr/>
          </p:nvSpPr>
          <p:spPr bwMode="auto">
            <a:xfrm>
              <a:off x="3265" y="3207"/>
              <a:ext cx="30"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33" name="Line 1112">
              <a:extLst>
                <a:ext uri="{FF2B5EF4-FFF2-40B4-BE49-F238E27FC236}">
                  <a16:creationId xmlns:a16="http://schemas.microsoft.com/office/drawing/2014/main" id="{957E8651-8420-6846-B42E-9FBDDB8B576C}"/>
                </a:ext>
              </a:extLst>
            </p:cNvPr>
            <p:cNvSpPr>
              <a:spLocks noChangeShapeType="1"/>
            </p:cNvSpPr>
            <p:nvPr/>
          </p:nvSpPr>
          <p:spPr bwMode="auto">
            <a:xfrm>
              <a:off x="3149" y="3233"/>
              <a:ext cx="28" cy="0"/>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34" name="Line 1113">
              <a:extLst>
                <a:ext uri="{FF2B5EF4-FFF2-40B4-BE49-F238E27FC236}">
                  <a16:creationId xmlns:a16="http://schemas.microsoft.com/office/drawing/2014/main" id="{18CB2BB3-AF09-5B42-92CA-7AF98296641F}"/>
                </a:ext>
              </a:extLst>
            </p:cNvPr>
            <p:cNvSpPr>
              <a:spLocks noChangeShapeType="1"/>
            </p:cNvSpPr>
            <p:nvPr/>
          </p:nvSpPr>
          <p:spPr bwMode="auto">
            <a:xfrm>
              <a:off x="3149" y="3055"/>
              <a:ext cx="28" cy="0"/>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35" name="Line 1114">
              <a:extLst>
                <a:ext uri="{FF2B5EF4-FFF2-40B4-BE49-F238E27FC236}">
                  <a16:creationId xmlns:a16="http://schemas.microsoft.com/office/drawing/2014/main" id="{84006444-81EB-8E4D-AE2A-075BF76F3653}"/>
                </a:ext>
              </a:extLst>
            </p:cNvPr>
            <p:cNvSpPr>
              <a:spLocks noChangeShapeType="1"/>
            </p:cNvSpPr>
            <p:nvPr/>
          </p:nvSpPr>
          <p:spPr bwMode="auto">
            <a:xfrm>
              <a:off x="3167" y="3106"/>
              <a:ext cx="29"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36" name="Line 1115">
              <a:extLst>
                <a:ext uri="{FF2B5EF4-FFF2-40B4-BE49-F238E27FC236}">
                  <a16:creationId xmlns:a16="http://schemas.microsoft.com/office/drawing/2014/main" id="{E9DB2865-2E5A-B146-85F9-79619F252921}"/>
                </a:ext>
              </a:extLst>
            </p:cNvPr>
            <p:cNvSpPr>
              <a:spLocks noChangeShapeType="1"/>
            </p:cNvSpPr>
            <p:nvPr/>
          </p:nvSpPr>
          <p:spPr bwMode="auto">
            <a:xfrm>
              <a:off x="3167" y="2918"/>
              <a:ext cx="29"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37" name="Line 1116">
              <a:extLst>
                <a:ext uri="{FF2B5EF4-FFF2-40B4-BE49-F238E27FC236}">
                  <a16:creationId xmlns:a16="http://schemas.microsoft.com/office/drawing/2014/main" id="{69070B62-9341-8345-9547-145DFAE1D190}"/>
                </a:ext>
              </a:extLst>
            </p:cNvPr>
            <p:cNvSpPr>
              <a:spLocks noChangeShapeType="1"/>
            </p:cNvSpPr>
            <p:nvPr/>
          </p:nvSpPr>
          <p:spPr bwMode="auto">
            <a:xfrm>
              <a:off x="3052" y="2935"/>
              <a:ext cx="29"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38" name="Line 1117">
              <a:extLst>
                <a:ext uri="{FF2B5EF4-FFF2-40B4-BE49-F238E27FC236}">
                  <a16:creationId xmlns:a16="http://schemas.microsoft.com/office/drawing/2014/main" id="{9A54CED4-BB77-1344-A873-34619647F1A5}"/>
                </a:ext>
              </a:extLst>
            </p:cNvPr>
            <p:cNvSpPr>
              <a:spLocks noChangeShapeType="1"/>
            </p:cNvSpPr>
            <p:nvPr/>
          </p:nvSpPr>
          <p:spPr bwMode="auto">
            <a:xfrm>
              <a:off x="3052" y="3092"/>
              <a:ext cx="29"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39" name="Line 1118">
              <a:extLst>
                <a:ext uri="{FF2B5EF4-FFF2-40B4-BE49-F238E27FC236}">
                  <a16:creationId xmlns:a16="http://schemas.microsoft.com/office/drawing/2014/main" id="{83DBF642-ED30-814B-9D4C-6C70CC86E833}"/>
                </a:ext>
              </a:extLst>
            </p:cNvPr>
            <p:cNvSpPr>
              <a:spLocks noChangeShapeType="1"/>
            </p:cNvSpPr>
            <p:nvPr/>
          </p:nvSpPr>
          <p:spPr bwMode="auto">
            <a:xfrm>
              <a:off x="3034" y="3020"/>
              <a:ext cx="28"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40" name="Line 1119">
              <a:extLst>
                <a:ext uri="{FF2B5EF4-FFF2-40B4-BE49-F238E27FC236}">
                  <a16:creationId xmlns:a16="http://schemas.microsoft.com/office/drawing/2014/main" id="{1D791C79-F17E-0E49-836E-9515DC62ECF8}"/>
                </a:ext>
              </a:extLst>
            </p:cNvPr>
            <p:cNvSpPr>
              <a:spLocks noChangeShapeType="1"/>
            </p:cNvSpPr>
            <p:nvPr/>
          </p:nvSpPr>
          <p:spPr bwMode="auto">
            <a:xfrm>
              <a:off x="3034" y="3171"/>
              <a:ext cx="28"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41" name="Line 1120">
              <a:extLst>
                <a:ext uri="{FF2B5EF4-FFF2-40B4-BE49-F238E27FC236}">
                  <a16:creationId xmlns:a16="http://schemas.microsoft.com/office/drawing/2014/main" id="{4BD8CBD1-772B-3E45-AF53-0A54B464B38A}"/>
                </a:ext>
              </a:extLst>
            </p:cNvPr>
            <p:cNvSpPr>
              <a:spLocks noChangeShapeType="1"/>
            </p:cNvSpPr>
            <p:nvPr/>
          </p:nvSpPr>
          <p:spPr bwMode="auto">
            <a:xfrm>
              <a:off x="3285" y="3110"/>
              <a:ext cx="27"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42" name="Line 1121">
              <a:extLst>
                <a:ext uri="{FF2B5EF4-FFF2-40B4-BE49-F238E27FC236}">
                  <a16:creationId xmlns:a16="http://schemas.microsoft.com/office/drawing/2014/main" id="{531049C2-F723-3F48-A331-390A0B8E37B7}"/>
                </a:ext>
              </a:extLst>
            </p:cNvPr>
            <p:cNvSpPr>
              <a:spLocks noChangeShapeType="1"/>
            </p:cNvSpPr>
            <p:nvPr/>
          </p:nvSpPr>
          <p:spPr bwMode="auto">
            <a:xfrm>
              <a:off x="3503" y="3092"/>
              <a:ext cx="30"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43" name="Line 1122">
              <a:extLst>
                <a:ext uri="{FF2B5EF4-FFF2-40B4-BE49-F238E27FC236}">
                  <a16:creationId xmlns:a16="http://schemas.microsoft.com/office/drawing/2014/main" id="{BC216B56-CF40-3A44-897A-A6D040B844F0}"/>
                </a:ext>
              </a:extLst>
            </p:cNvPr>
            <p:cNvSpPr>
              <a:spLocks noChangeShapeType="1"/>
            </p:cNvSpPr>
            <p:nvPr/>
          </p:nvSpPr>
          <p:spPr bwMode="auto">
            <a:xfrm>
              <a:off x="3484" y="3089"/>
              <a:ext cx="28"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44" name="Line 1123">
              <a:extLst>
                <a:ext uri="{FF2B5EF4-FFF2-40B4-BE49-F238E27FC236}">
                  <a16:creationId xmlns:a16="http://schemas.microsoft.com/office/drawing/2014/main" id="{6D56E68A-DE2E-3640-979E-BCE39C36F665}"/>
                </a:ext>
              </a:extLst>
            </p:cNvPr>
            <p:cNvSpPr>
              <a:spLocks noChangeShapeType="1"/>
            </p:cNvSpPr>
            <p:nvPr/>
          </p:nvSpPr>
          <p:spPr bwMode="auto">
            <a:xfrm>
              <a:off x="3486" y="3261"/>
              <a:ext cx="30"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45" name="Line 1124">
              <a:extLst>
                <a:ext uri="{FF2B5EF4-FFF2-40B4-BE49-F238E27FC236}">
                  <a16:creationId xmlns:a16="http://schemas.microsoft.com/office/drawing/2014/main" id="{BF6606A7-3532-F441-AD15-3CE07AE28175}"/>
                </a:ext>
              </a:extLst>
            </p:cNvPr>
            <p:cNvSpPr>
              <a:spLocks noChangeShapeType="1"/>
            </p:cNvSpPr>
            <p:nvPr/>
          </p:nvSpPr>
          <p:spPr bwMode="auto">
            <a:xfrm>
              <a:off x="4815" y="2983"/>
              <a:ext cx="30"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46" name="Freeform 1125">
              <a:extLst>
                <a:ext uri="{FF2B5EF4-FFF2-40B4-BE49-F238E27FC236}">
                  <a16:creationId xmlns:a16="http://schemas.microsoft.com/office/drawing/2014/main" id="{29AD8621-74AC-204E-8BAA-806CFEA177C8}"/>
                </a:ext>
              </a:extLst>
            </p:cNvPr>
            <p:cNvSpPr>
              <a:spLocks/>
            </p:cNvSpPr>
            <p:nvPr/>
          </p:nvSpPr>
          <p:spPr bwMode="auto">
            <a:xfrm>
              <a:off x="3052" y="3046"/>
              <a:ext cx="2240" cy="134"/>
            </a:xfrm>
            <a:custGeom>
              <a:avLst/>
              <a:gdLst>
                <a:gd name="T0" fmla="*/ 0 w 2336"/>
                <a:gd name="T1" fmla="*/ 13 h 152"/>
                <a:gd name="T2" fmla="*/ 73 w 2336"/>
                <a:gd name="T3" fmla="*/ 26 h 152"/>
                <a:gd name="T4" fmla="*/ 147 w 2336"/>
                <a:gd name="T5" fmla="*/ 18 h 152"/>
                <a:gd name="T6" fmla="*/ 280 w 2336"/>
                <a:gd name="T7" fmla="*/ 33 h 152"/>
                <a:gd name="T8" fmla="*/ 423 w 2336"/>
                <a:gd name="T9" fmla="*/ 26 h 152"/>
                <a:gd name="T10" fmla="*/ 560 w 2336"/>
                <a:gd name="T11" fmla="*/ 34 h 152"/>
                <a:gd name="T12" fmla="*/ 703 w 2336"/>
                <a:gd name="T13" fmla="*/ 20 h 152"/>
                <a:gd name="T14" fmla="*/ 846 w 2336"/>
                <a:gd name="T15" fmla="*/ 17 h 152"/>
                <a:gd name="T16" fmla="*/ 982 w 2336"/>
                <a:gd name="T17" fmla="*/ 18 h 152"/>
                <a:gd name="T18" fmla="*/ 1123 w 2336"/>
                <a:gd name="T19" fmla="*/ 10 h 152"/>
                <a:gd name="T20" fmla="*/ 1270 w 2336"/>
                <a:gd name="T21" fmla="*/ 5 h 152"/>
                <a:gd name="T22" fmla="*/ 1411 w 2336"/>
                <a:gd name="T23" fmla="*/ 0 h 1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36"/>
                <a:gd name="T37" fmla="*/ 0 h 152"/>
                <a:gd name="T38" fmla="*/ 2336 w 2336"/>
                <a:gd name="T39" fmla="*/ 152 h 1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36" h="152">
                  <a:moveTo>
                    <a:pt x="0" y="59"/>
                  </a:moveTo>
                  <a:lnTo>
                    <a:pt x="120" y="114"/>
                  </a:lnTo>
                  <a:lnTo>
                    <a:pt x="243" y="84"/>
                  </a:lnTo>
                  <a:lnTo>
                    <a:pt x="464" y="147"/>
                  </a:lnTo>
                  <a:lnTo>
                    <a:pt x="699" y="118"/>
                  </a:lnTo>
                  <a:lnTo>
                    <a:pt x="926" y="152"/>
                  </a:lnTo>
                  <a:lnTo>
                    <a:pt x="1163" y="88"/>
                  </a:lnTo>
                  <a:lnTo>
                    <a:pt x="1401" y="75"/>
                  </a:lnTo>
                  <a:lnTo>
                    <a:pt x="1625" y="84"/>
                  </a:lnTo>
                  <a:lnTo>
                    <a:pt x="1857" y="46"/>
                  </a:lnTo>
                  <a:lnTo>
                    <a:pt x="2100" y="24"/>
                  </a:lnTo>
                  <a:lnTo>
                    <a:pt x="2336" y="0"/>
                  </a:lnTo>
                </a:path>
              </a:pathLst>
            </a:custGeom>
            <a:noFill/>
            <a:ln w="11113">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47" name="Freeform 1126">
              <a:extLst>
                <a:ext uri="{FF2B5EF4-FFF2-40B4-BE49-F238E27FC236}">
                  <a16:creationId xmlns:a16="http://schemas.microsoft.com/office/drawing/2014/main" id="{050886DC-61C4-2542-87FE-DA4AFF34F9F5}"/>
                </a:ext>
              </a:extLst>
            </p:cNvPr>
            <p:cNvSpPr>
              <a:spLocks/>
            </p:cNvSpPr>
            <p:nvPr/>
          </p:nvSpPr>
          <p:spPr bwMode="auto">
            <a:xfrm>
              <a:off x="3068" y="3000"/>
              <a:ext cx="2239" cy="71"/>
            </a:xfrm>
            <a:custGeom>
              <a:avLst/>
              <a:gdLst>
                <a:gd name="T0" fmla="*/ 0 w 2335"/>
                <a:gd name="T1" fmla="*/ 4 h 80"/>
                <a:gd name="T2" fmla="*/ 71 w 2335"/>
                <a:gd name="T3" fmla="*/ 4 h 80"/>
                <a:gd name="T4" fmla="*/ 146 w 2335"/>
                <a:gd name="T5" fmla="*/ 6 h 80"/>
                <a:gd name="T6" fmla="*/ 283 w 2335"/>
                <a:gd name="T7" fmla="*/ 0 h 80"/>
                <a:gd name="T8" fmla="*/ 425 w 2335"/>
                <a:gd name="T9" fmla="*/ 16 h 80"/>
                <a:gd name="T10" fmla="*/ 563 w 2335"/>
                <a:gd name="T11" fmla="*/ 8 h 80"/>
                <a:gd name="T12" fmla="*/ 703 w 2335"/>
                <a:gd name="T13" fmla="*/ 12 h 80"/>
                <a:gd name="T14" fmla="*/ 842 w 2335"/>
                <a:gd name="T15" fmla="*/ 20 h 80"/>
                <a:gd name="T16" fmla="*/ 976 w 2335"/>
                <a:gd name="T17" fmla="*/ 4 h 80"/>
                <a:gd name="T18" fmla="*/ 1123 w 2335"/>
                <a:gd name="T19" fmla="*/ 16 h 80"/>
                <a:gd name="T20" fmla="*/ 1271 w 2335"/>
                <a:gd name="T21" fmla="*/ 12 h 80"/>
                <a:gd name="T22" fmla="*/ 1410 w 2335"/>
                <a:gd name="T23" fmla="*/ 4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35"/>
                <a:gd name="T37" fmla="*/ 0 h 80"/>
                <a:gd name="T38" fmla="*/ 2335 w 2335"/>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35" h="80">
                  <a:moveTo>
                    <a:pt x="0" y="20"/>
                  </a:moveTo>
                  <a:lnTo>
                    <a:pt x="117" y="16"/>
                  </a:lnTo>
                  <a:lnTo>
                    <a:pt x="242" y="25"/>
                  </a:lnTo>
                  <a:lnTo>
                    <a:pt x="469" y="0"/>
                  </a:lnTo>
                  <a:lnTo>
                    <a:pt x="704" y="64"/>
                  </a:lnTo>
                  <a:lnTo>
                    <a:pt x="931" y="33"/>
                  </a:lnTo>
                  <a:lnTo>
                    <a:pt x="1163" y="51"/>
                  </a:lnTo>
                  <a:lnTo>
                    <a:pt x="1393" y="80"/>
                  </a:lnTo>
                  <a:lnTo>
                    <a:pt x="1619" y="9"/>
                  </a:lnTo>
                  <a:lnTo>
                    <a:pt x="1857" y="64"/>
                  </a:lnTo>
                  <a:lnTo>
                    <a:pt x="2103" y="51"/>
                  </a:lnTo>
                  <a:lnTo>
                    <a:pt x="2335" y="4"/>
                  </a:lnTo>
                </a:path>
              </a:pathLst>
            </a:custGeom>
            <a:noFill/>
            <a:ln w="11113">
              <a:solidFill>
                <a:srgbClr val="BDB7D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48" name="Freeform 1127">
              <a:extLst>
                <a:ext uri="{FF2B5EF4-FFF2-40B4-BE49-F238E27FC236}">
                  <a16:creationId xmlns:a16="http://schemas.microsoft.com/office/drawing/2014/main" id="{211F8E49-C307-464C-AC72-AF09B24C4D29}"/>
                </a:ext>
              </a:extLst>
            </p:cNvPr>
            <p:cNvSpPr>
              <a:spLocks/>
            </p:cNvSpPr>
            <p:nvPr/>
          </p:nvSpPr>
          <p:spPr bwMode="auto">
            <a:xfrm>
              <a:off x="3029" y="3078"/>
              <a:ext cx="46" cy="34"/>
            </a:xfrm>
            <a:custGeom>
              <a:avLst/>
              <a:gdLst>
                <a:gd name="T0" fmla="*/ 30 w 48"/>
                <a:gd name="T1" fmla="*/ 4 h 38"/>
                <a:gd name="T2" fmla="*/ 30 w 48"/>
                <a:gd name="T3" fmla="*/ 4 h 38"/>
                <a:gd name="T4" fmla="*/ 29 w 48"/>
                <a:gd name="T5" fmla="*/ 7 h 38"/>
                <a:gd name="T6" fmla="*/ 26 w 48"/>
                <a:gd name="T7" fmla="*/ 9 h 38"/>
                <a:gd name="T8" fmla="*/ 21 w 48"/>
                <a:gd name="T9" fmla="*/ 10 h 38"/>
                <a:gd name="T10" fmla="*/ 12 w 48"/>
                <a:gd name="T11" fmla="*/ 10 h 38"/>
                <a:gd name="T12" fmla="*/ 12 w 48"/>
                <a:gd name="T13" fmla="*/ 10 h 38"/>
                <a:gd name="T14" fmla="*/ 12 w 48"/>
                <a:gd name="T15" fmla="*/ 10 h 38"/>
                <a:gd name="T16" fmla="*/ 7 w 48"/>
                <a:gd name="T17" fmla="*/ 9 h 38"/>
                <a:gd name="T18" fmla="*/ 2 w 48"/>
                <a:gd name="T19" fmla="*/ 7 h 38"/>
                <a:gd name="T20" fmla="*/ 0 w 48"/>
                <a:gd name="T21" fmla="*/ 4 h 38"/>
                <a:gd name="T22" fmla="*/ 0 w 48"/>
                <a:gd name="T23" fmla="*/ 4 h 38"/>
                <a:gd name="T24" fmla="*/ 2 w 48"/>
                <a:gd name="T25" fmla="*/ 4 h 38"/>
                <a:gd name="T26" fmla="*/ 7 w 48"/>
                <a:gd name="T27" fmla="*/ 4 h 38"/>
                <a:gd name="T28" fmla="*/ 12 w 48"/>
                <a:gd name="T29" fmla="*/ 2 h 38"/>
                <a:gd name="T30" fmla="*/ 12 w 48"/>
                <a:gd name="T31" fmla="*/ 0 h 38"/>
                <a:gd name="T32" fmla="*/ 12 w 48"/>
                <a:gd name="T33" fmla="*/ 0 h 38"/>
                <a:gd name="T34" fmla="*/ 21 w 48"/>
                <a:gd name="T35" fmla="*/ 2 h 38"/>
                <a:gd name="T36" fmla="*/ 26 w 48"/>
                <a:gd name="T37" fmla="*/ 4 h 38"/>
                <a:gd name="T38" fmla="*/ 29 w 48"/>
                <a:gd name="T39" fmla="*/ 4 h 38"/>
                <a:gd name="T40" fmla="*/ 30 w 48"/>
                <a:gd name="T41" fmla="*/ 4 h 38"/>
                <a:gd name="T42" fmla="*/ 30 w 48"/>
                <a:gd name="T43" fmla="*/ 4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8"/>
                <a:gd name="T68" fmla="*/ 48 w 48"/>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8">
                  <a:moveTo>
                    <a:pt x="48" y="19"/>
                  </a:moveTo>
                  <a:lnTo>
                    <a:pt x="48" y="19"/>
                  </a:lnTo>
                  <a:lnTo>
                    <a:pt x="46" y="26"/>
                  </a:lnTo>
                  <a:lnTo>
                    <a:pt x="41" y="32"/>
                  </a:lnTo>
                  <a:lnTo>
                    <a:pt x="33" y="36"/>
                  </a:lnTo>
                  <a:lnTo>
                    <a:pt x="24" y="38"/>
                  </a:lnTo>
                  <a:lnTo>
                    <a:pt x="15" y="36"/>
                  </a:lnTo>
                  <a:lnTo>
                    <a:pt x="7" y="32"/>
                  </a:lnTo>
                  <a:lnTo>
                    <a:pt x="2" y="26"/>
                  </a:lnTo>
                  <a:lnTo>
                    <a:pt x="0" y="19"/>
                  </a:lnTo>
                  <a:lnTo>
                    <a:pt x="2" y="12"/>
                  </a:lnTo>
                  <a:lnTo>
                    <a:pt x="7" y="6"/>
                  </a:lnTo>
                  <a:lnTo>
                    <a:pt x="15" y="2"/>
                  </a:lnTo>
                  <a:lnTo>
                    <a:pt x="24" y="0"/>
                  </a:lnTo>
                  <a:lnTo>
                    <a:pt x="33" y="2"/>
                  </a:lnTo>
                  <a:lnTo>
                    <a:pt x="41" y="6"/>
                  </a:lnTo>
                  <a:lnTo>
                    <a:pt x="46" y="12"/>
                  </a:lnTo>
                  <a:lnTo>
                    <a:pt x="48" y="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49" name="Freeform 1128">
              <a:extLst>
                <a:ext uri="{FF2B5EF4-FFF2-40B4-BE49-F238E27FC236}">
                  <a16:creationId xmlns:a16="http://schemas.microsoft.com/office/drawing/2014/main" id="{EF058BD9-B6DB-4A43-80CD-335D1AB9C9F5}"/>
                </a:ext>
              </a:extLst>
            </p:cNvPr>
            <p:cNvSpPr>
              <a:spLocks/>
            </p:cNvSpPr>
            <p:nvPr/>
          </p:nvSpPr>
          <p:spPr bwMode="auto">
            <a:xfrm>
              <a:off x="3140" y="3125"/>
              <a:ext cx="46" cy="33"/>
            </a:xfrm>
            <a:custGeom>
              <a:avLst/>
              <a:gdLst>
                <a:gd name="T0" fmla="*/ 30 w 48"/>
                <a:gd name="T1" fmla="*/ 3 h 38"/>
                <a:gd name="T2" fmla="*/ 30 w 48"/>
                <a:gd name="T3" fmla="*/ 3 h 38"/>
                <a:gd name="T4" fmla="*/ 29 w 48"/>
                <a:gd name="T5" fmla="*/ 5 h 38"/>
                <a:gd name="T6" fmla="*/ 26 w 48"/>
                <a:gd name="T7" fmla="*/ 6 h 38"/>
                <a:gd name="T8" fmla="*/ 21 w 48"/>
                <a:gd name="T9" fmla="*/ 7 h 38"/>
                <a:gd name="T10" fmla="*/ 12 w 48"/>
                <a:gd name="T11" fmla="*/ 8 h 38"/>
                <a:gd name="T12" fmla="*/ 12 w 48"/>
                <a:gd name="T13" fmla="*/ 8 h 38"/>
                <a:gd name="T14" fmla="*/ 12 w 48"/>
                <a:gd name="T15" fmla="*/ 7 h 38"/>
                <a:gd name="T16" fmla="*/ 7 w 48"/>
                <a:gd name="T17" fmla="*/ 6 h 38"/>
                <a:gd name="T18" fmla="*/ 2 w 48"/>
                <a:gd name="T19" fmla="*/ 5 h 38"/>
                <a:gd name="T20" fmla="*/ 0 w 48"/>
                <a:gd name="T21" fmla="*/ 3 h 38"/>
                <a:gd name="T22" fmla="*/ 0 w 48"/>
                <a:gd name="T23" fmla="*/ 3 h 38"/>
                <a:gd name="T24" fmla="*/ 2 w 48"/>
                <a:gd name="T25" fmla="*/ 3 h 38"/>
                <a:gd name="T26" fmla="*/ 7 w 48"/>
                <a:gd name="T27" fmla="*/ 3 h 38"/>
                <a:gd name="T28" fmla="*/ 12 w 48"/>
                <a:gd name="T29" fmla="*/ 2 h 38"/>
                <a:gd name="T30" fmla="*/ 12 w 48"/>
                <a:gd name="T31" fmla="*/ 0 h 38"/>
                <a:gd name="T32" fmla="*/ 12 w 48"/>
                <a:gd name="T33" fmla="*/ 0 h 38"/>
                <a:gd name="T34" fmla="*/ 21 w 48"/>
                <a:gd name="T35" fmla="*/ 2 h 38"/>
                <a:gd name="T36" fmla="*/ 26 w 48"/>
                <a:gd name="T37" fmla="*/ 3 h 38"/>
                <a:gd name="T38" fmla="*/ 29 w 48"/>
                <a:gd name="T39" fmla="*/ 3 h 38"/>
                <a:gd name="T40" fmla="*/ 30 w 48"/>
                <a:gd name="T41" fmla="*/ 3 h 38"/>
                <a:gd name="T42" fmla="*/ 30 w 48"/>
                <a:gd name="T43" fmla="*/ 3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8"/>
                <a:gd name="T68" fmla="*/ 48 w 48"/>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8">
                  <a:moveTo>
                    <a:pt x="48" y="19"/>
                  </a:moveTo>
                  <a:lnTo>
                    <a:pt x="48" y="19"/>
                  </a:lnTo>
                  <a:lnTo>
                    <a:pt x="46" y="26"/>
                  </a:lnTo>
                  <a:lnTo>
                    <a:pt x="40" y="32"/>
                  </a:lnTo>
                  <a:lnTo>
                    <a:pt x="33" y="37"/>
                  </a:lnTo>
                  <a:lnTo>
                    <a:pt x="24" y="38"/>
                  </a:lnTo>
                  <a:lnTo>
                    <a:pt x="15" y="37"/>
                  </a:lnTo>
                  <a:lnTo>
                    <a:pt x="7" y="32"/>
                  </a:lnTo>
                  <a:lnTo>
                    <a:pt x="2" y="26"/>
                  </a:lnTo>
                  <a:lnTo>
                    <a:pt x="0" y="19"/>
                  </a:lnTo>
                  <a:lnTo>
                    <a:pt x="2" y="12"/>
                  </a:lnTo>
                  <a:lnTo>
                    <a:pt x="7" y="6"/>
                  </a:lnTo>
                  <a:lnTo>
                    <a:pt x="15" y="2"/>
                  </a:lnTo>
                  <a:lnTo>
                    <a:pt x="24" y="0"/>
                  </a:lnTo>
                  <a:lnTo>
                    <a:pt x="33" y="2"/>
                  </a:lnTo>
                  <a:lnTo>
                    <a:pt x="40" y="6"/>
                  </a:lnTo>
                  <a:lnTo>
                    <a:pt x="46" y="12"/>
                  </a:lnTo>
                  <a:lnTo>
                    <a:pt x="48" y="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50" name="Freeform 1129">
              <a:extLst>
                <a:ext uri="{FF2B5EF4-FFF2-40B4-BE49-F238E27FC236}">
                  <a16:creationId xmlns:a16="http://schemas.microsoft.com/office/drawing/2014/main" id="{2737565D-9879-0947-8D1D-03CDFC9ACBA2}"/>
                </a:ext>
              </a:extLst>
            </p:cNvPr>
            <p:cNvSpPr>
              <a:spLocks/>
            </p:cNvSpPr>
            <p:nvPr/>
          </p:nvSpPr>
          <p:spPr bwMode="auto">
            <a:xfrm>
              <a:off x="3258" y="3101"/>
              <a:ext cx="46" cy="34"/>
            </a:xfrm>
            <a:custGeom>
              <a:avLst/>
              <a:gdLst>
                <a:gd name="T0" fmla="*/ 30 w 48"/>
                <a:gd name="T1" fmla="*/ 4 h 38"/>
                <a:gd name="T2" fmla="*/ 30 w 48"/>
                <a:gd name="T3" fmla="*/ 4 h 38"/>
                <a:gd name="T4" fmla="*/ 29 w 48"/>
                <a:gd name="T5" fmla="*/ 7 h 38"/>
                <a:gd name="T6" fmla="*/ 26 w 48"/>
                <a:gd name="T7" fmla="*/ 9 h 38"/>
                <a:gd name="T8" fmla="*/ 21 w 48"/>
                <a:gd name="T9" fmla="*/ 10 h 38"/>
                <a:gd name="T10" fmla="*/ 12 w 48"/>
                <a:gd name="T11" fmla="*/ 10 h 38"/>
                <a:gd name="T12" fmla="*/ 12 w 48"/>
                <a:gd name="T13" fmla="*/ 10 h 38"/>
                <a:gd name="T14" fmla="*/ 12 w 48"/>
                <a:gd name="T15" fmla="*/ 10 h 38"/>
                <a:gd name="T16" fmla="*/ 8 w 48"/>
                <a:gd name="T17" fmla="*/ 9 h 38"/>
                <a:gd name="T18" fmla="*/ 2 w 48"/>
                <a:gd name="T19" fmla="*/ 7 h 38"/>
                <a:gd name="T20" fmla="*/ 0 w 48"/>
                <a:gd name="T21" fmla="*/ 4 h 38"/>
                <a:gd name="T22" fmla="*/ 0 w 48"/>
                <a:gd name="T23" fmla="*/ 4 h 38"/>
                <a:gd name="T24" fmla="*/ 2 w 48"/>
                <a:gd name="T25" fmla="*/ 4 h 38"/>
                <a:gd name="T26" fmla="*/ 8 w 48"/>
                <a:gd name="T27" fmla="*/ 4 h 38"/>
                <a:gd name="T28" fmla="*/ 12 w 48"/>
                <a:gd name="T29" fmla="*/ 2 h 38"/>
                <a:gd name="T30" fmla="*/ 12 w 48"/>
                <a:gd name="T31" fmla="*/ 0 h 38"/>
                <a:gd name="T32" fmla="*/ 12 w 48"/>
                <a:gd name="T33" fmla="*/ 0 h 38"/>
                <a:gd name="T34" fmla="*/ 21 w 48"/>
                <a:gd name="T35" fmla="*/ 2 h 38"/>
                <a:gd name="T36" fmla="*/ 26 w 48"/>
                <a:gd name="T37" fmla="*/ 4 h 38"/>
                <a:gd name="T38" fmla="*/ 29 w 48"/>
                <a:gd name="T39" fmla="*/ 4 h 38"/>
                <a:gd name="T40" fmla="*/ 30 w 48"/>
                <a:gd name="T41" fmla="*/ 4 h 38"/>
                <a:gd name="T42" fmla="*/ 30 w 48"/>
                <a:gd name="T43" fmla="*/ 4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8"/>
                <a:gd name="T68" fmla="*/ 48 w 48"/>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8">
                  <a:moveTo>
                    <a:pt x="48" y="19"/>
                  </a:moveTo>
                  <a:lnTo>
                    <a:pt x="48" y="19"/>
                  </a:lnTo>
                  <a:lnTo>
                    <a:pt x="46" y="26"/>
                  </a:lnTo>
                  <a:lnTo>
                    <a:pt x="41" y="32"/>
                  </a:lnTo>
                  <a:lnTo>
                    <a:pt x="33" y="37"/>
                  </a:lnTo>
                  <a:lnTo>
                    <a:pt x="24" y="38"/>
                  </a:lnTo>
                  <a:lnTo>
                    <a:pt x="15" y="37"/>
                  </a:lnTo>
                  <a:lnTo>
                    <a:pt x="8" y="32"/>
                  </a:lnTo>
                  <a:lnTo>
                    <a:pt x="2" y="26"/>
                  </a:lnTo>
                  <a:lnTo>
                    <a:pt x="0" y="19"/>
                  </a:lnTo>
                  <a:lnTo>
                    <a:pt x="2" y="12"/>
                  </a:lnTo>
                  <a:lnTo>
                    <a:pt x="8" y="6"/>
                  </a:lnTo>
                  <a:lnTo>
                    <a:pt x="15" y="2"/>
                  </a:lnTo>
                  <a:lnTo>
                    <a:pt x="24" y="0"/>
                  </a:lnTo>
                  <a:lnTo>
                    <a:pt x="33" y="2"/>
                  </a:lnTo>
                  <a:lnTo>
                    <a:pt x="41" y="6"/>
                  </a:lnTo>
                  <a:lnTo>
                    <a:pt x="46" y="12"/>
                  </a:lnTo>
                  <a:lnTo>
                    <a:pt x="48" y="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51" name="Freeform 1130">
              <a:extLst>
                <a:ext uri="{FF2B5EF4-FFF2-40B4-BE49-F238E27FC236}">
                  <a16:creationId xmlns:a16="http://schemas.microsoft.com/office/drawing/2014/main" id="{41D80BAB-AFFE-8D4A-8B9E-3342DC614C6A}"/>
                </a:ext>
              </a:extLst>
            </p:cNvPr>
            <p:cNvSpPr>
              <a:spLocks/>
            </p:cNvSpPr>
            <p:nvPr/>
          </p:nvSpPr>
          <p:spPr bwMode="auto">
            <a:xfrm>
              <a:off x="3477" y="3158"/>
              <a:ext cx="45" cy="34"/>
            </a:xfrm>
            <a:custGeom>
              <a:avLst/>
              <a:gdLst>
                <a:gd name="T0" fmla="*/ 34 w 46"/>
                <a:gd name="T1" fmla="*/ 4 h 38"/>
                <a:gd name="T2" fmla="*/ 34 w 46"/>
                <a:gd name="T3" fmla="*/ 4 h 38"/>
                <a:gd name="T4" fmla="*/ 32 w 46"/>
                <a:gd name="T5" fmla="*/ 7 h 38"/>
                <a:gd name="T6" fmla="*/ 28 w 46"/>
                <a:gd name="T7" fmla="*/ 9 h 38"/>
                <a:gd name="T8" fmla="*/ 23 w 46"/>
                <a:gd name="T9" fmla="*/ 10 h 38"/>
                <a:gd name="T10" fmla="*/ 22 w 46"/>
                <a:gd name="T11" fmla="*/ 10 h 38"/>
                <a:gd name="T12" fmla="*/ 22 w 46"/>
                <a:gd name="T13" fmla="*/ 10 h 38"/>
                <a:gd name="T14" fmla="*/ 12 w 46"/>
                <a:gd name="T15" fmla="*/ 10 h 38"/>
                <a:gd name="T16" fmla="*/ 5 w 46"/>
                <a:gd name="T17" fmla="*/ 9 h 38"/>
                <a:gd name="T18" fmla="*/ 1 w 46"/>
                <a:gd name="T19" fmla="*/ 7 h 38"/>
                <a:gd name="T20" fmla="*/ 0 w 46"/>
                <a:gd name="T21" fmla="*/ 4 h 38"/>
                <a:gd name="T22" fmla="*/ 0 w 46"/>
                <a:gd name="T23" fmla="*/ 4 h 38"/>
                <a:gd name="T24" fmla="*/ 1 w 46"/>
                <a:gd name="T25" fmla="*/ 4 h 38"/>
                <a:gd name="T26" fmla="*/ 5 w 46"/>
                <a:gd name="T27" fmla="*/ 4 h 38"/>
                <a:gd name="T28" fmla="*/ 12 w 46"/>
                <a:gd name="T29" fmla="*/ 1 h 38"/>
                <a:gd name="T30" fmla="*/ 22 w 46"/>
                <a:gd name="T31" fmla="*/ 0 h 38"/>
                <a:gd name="T32" fmla="*/ 22 w 46"/>
                <a:gd name="T33" fmla="*/ 0 h 38"/>
                <a:gd name="T34" fmla="*/ 23 w 46"/>
                <a:gd name="T35" fmla="*/ 1 h 38"/>
                <a:gd name="T36" fmla="*/ 28 w 46"/>
                <a:gd name="T37" fmla="*/ 4 h 38"/>
                <a:gd name="T38" fmla="*/ 32 w 46"/>
                <a:gd name="T39" fmla="*/ 4 h 38"/>
                <a:gd name="T40" fmla="*/ 34 w 46"/>
                <a:gd name="T41" fmla="*/ 4 h 38"/>
                <a:gd name="T42" fmla="*/ 34 w 46"/>
                <a:gd name="T43" fmla="*/ 4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38"/>
                <a:gd name="T68" fmla="*/ 46 w 46"/>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38">
                  <a:moveTo>
                    <a:pt x="46" y="19"/>
                  </a:moveTo>
                  <a:lnTo>
                    <a:pt x="46" y="19"/>
                  </a:lnTo>
                  <a:lnTo>
                    <a:pt x="44" y="26"/>
                  </a:lnTo>
                  <a:lnTo>
                    <a:pt x="40" y="32"/>
                  </a:lnTo>
                  <a:lnTo>
                    <a:pt x="31" y="36"/>
                  </a:lnTo>
                  <a:lnTo>
                    <a:pt x="22" y="38"/>
                  </a:lnTo>
                  <a:lnTo>
                    <a:pt x="12" y="36"/>
                  </a:lnTo>
                  <a:lnTo>
                    <a:pt x="5" y="32"/>
                  </a:lnTo>
                  <a:lnTo>
                    <a:pt x="1" y="26"/>
                  </a:lnTo>
                  <a:lnTo>
                    <a:pt x="0" y="19"/>
                  </a:lnTo>
                  <a:lnTo>
                    <a:pt x="1" y="12"/>
                  </a:lnTo>
                  <a:lnTo>
                    <a:pt x="5" y="6"/>
                  </a:lnTo>
                  <a:lnTo>
                    <a:pt x="12" y="1"/>
                  </a:lnTo>
                  <a:lnTo>
                    <a:pt x="22" y="0"/>
                  </a:lnTo>
                  <a:lnTo>
                    <a:pt x="31" y="1"/>
                  </a:lnTo>
                  <a:lnTo>
                    <a:pt x="40" y="6"/>
                  </a:lnTo>
                  <a:lnTo>
                    <a:pt x="44" y="12"/>
                  </a:lnTo>
                  <a:lnTo>
                    <a:pt x="46" y="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52" name="Freeform 1131">
              <a:extLst>
                <a:ext uri="{FF2B5EF4-FFF2-40B4-BE49-F238E27FC236}">
                  <a16:creationId xmlns:a16="http://schemas.microsoft.com/office/drawing/2014/main" id="{8DFEE8C2-A233-A840-8780-3BF7B9AE394E}"/>
                </a:ext>
              </a:extLst>
            </p:cNvPr>
            <p:cNvSpPr>
              <a:spLocks/>
            </p:cNvSpPr>
            <p:nvPr/>
          </p:nvSpPr>
          <p:spPr bwMode="auto">
            <a:xfrm>
              <a:off x="3698" y="3129"/>
              <a:ext cx="45" cy="33"/>
            </a:xfrm>
            <a:custGeom>
              <a:avLst/>
              <a:gdLst>
                <a:gd name="T0" fmla="*/ 29 w 47"/>
                <a:gd name="T1" fmla="*/ 4 h 37"/>
                <a:gd name="T2" fmla="*/ 29 w 47"/>
                <a:gd name="T3" fmla="*/ 4 h 37"/>
                <a:gd name="T4" fmla="*/ 28 w 47"/>
                <a:gd name="T5" fmla="*/ 7 h 37"/>
                <a:gd name="T6" fmla="*/ 25 w 47"/>
                <a:gd name="T7" fmla="*/ 9 h 37"/>
                <a:gd name="T8" fmla="*/ 21 w 47"/>
                <a:gd name="T9" fmla="*/ 10 h 37"/>
                <a:gd name="T10" fmla="*/ 12 w 47"/>
                <a:gd name="T11" fmla="*/ 10 h 37"/>
                <a:gd name="T12" fmla="*/ 12 w 47"/>
                <a:gd name="T13" fmla="*/ 10 h 37"/>
                <a:gd name="T14" fmla="*/ 11 w 47"/>
                <a:gd name="T15" fmla="*/ 10 h 37"/>
                <a:gd name="T16" fmla="*/ 7 w 47"/>
                <a:gd name="T17" fmla="*/ 9 h 37"/>
                <a:gd name="T18" fmla="*/ 1 w 47"/>
                <a:gd name="T19" fmla="*/ 7 h 37"/>
                <a:gd name="T20" fmla="*/ 0 w 47"/>
                <a:gd name="T21" fmla="*/ 4 h 37"/>
                <a:gd name="T22" fmla="*/ 0 w 47"/>
                <a:gd name="T23" fmla="*/ 4 h 37"/>
                <a:gd name="T24" fmla="*/ 1 w 47"/>
                <a:gd name="T25" fmla="*/ 4 h 37"/>
                <a:gd name="T26" fmla="*/ 7 w 47"/>
                <a:gd name="T27" fmla="*/ 4 h 37"/>
                <a:gd name="T28" fmla="*/ 11 w 47"/>
                <a:gd name="T29" fmla="*/ 1 h 37"/>
                <a:gd name="T30" fmla="*/ 12 w 47"/>
                <a:gd name="T31" fmla="*/ 0 h 37"/>
                <a:gd name="T32" fmla="*/ 12 w 47"/>
                <a:gd name="T33" fmla="*/ 0 h 37"/>
                <a:gd name="T34" fmla="*/ 21 w 47"/>
                <a:gd name="T35" fmla="*/ 1 h 37"/>
                <a:gd name="T36" fmla="*/ 25 w 47"/>
                <a:gd name="T37" fmla="*/ 4 h 37"/>
                <a:gd name="T38" fmla="*/ 28 w 47"/>
                <a:gd name="T39" fmla="*/ 4 h 37"/>
                <a:gd name="T40" fmla="*/ 29 w 47"/>
                <a:gd name="T41" fmla="*/ 4 h 37"/>
                <a:gd name="T42" fmla="*/ 29 w 47"/>
                <a:gd name="T43" fmla="*/ 4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37"/>
                <a:gd name="T68" fmla="*/ 47 w 47"/>
                <a:gd name="T69" fmla="*/ 37 h 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37">
                  <a:moveTo>
                    <a:pt x="47" y="19"/>
                  </a:moveTo>
                  <a:lnTo>
                    <a:pt x="47" y="19"/>
                  </a:lnTo>
                  <a:lnTo>
                    <a:pt x="46" y="26"/>
                  </a:lnTo>
                  <a:lnTo>
                    <a:pt x="40" y="32"/>
                  </a:lnTo>
                  <a:lnTo>
                    <a:pt x="33" y="36"/>
                  </a:lnTo>
                  <a:lnTo>
                    <a:pt x="24" y="37"/>
                  </a:lnTo>
                  <a:lnTo>
                    <a:pt x="14" y="36"/>
                  </a:lnTo>
                  <a:lnTo>
                    <a:pt x="7" y="32"/>
                  </a:lnTo>
                  <a:lnTo>
                    <a:pt x="1" y="26"/>
                  </a:lnTo>
                  <a:lnTo>
                    <a:pt x="0" y="19"/>
                  </a:lnTo>
                  <a:lnTo>
                    <a:pt x="1" y="11"/>
                  </a:lnTo>
                  <a:lnTo>
                    <a:pt x="7" y="6"/>
                  </a:lnTo>
                  <a:lnTo>
                    <a:pt x="14" y="1"/>
                  </a:lnTo>
                  <a:lnTo>
                    <a:pt x="24" y="0"/>
                  </a:lnTo>
                  <a:lnTo>
                    <a:pt x="33" y="1"/>
                  </a:lnTo>
                  <a:lnTo>
                    <a:pt x="40" y="6"/>
                  </a:lnTo>
                  <a:lnTo>
                    <a:pt x="46" y="11"/>
                  </a:lnTo>
                  <a:lnTo>
                    <a:pt x="47" y="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53" name="Freeform 1132">
              <a:extLst>
                <a:ext uri="{FF2B5EF4-FFF2-40B4-BE49-F238E27FC236}">
                  <a16:creationId xmlns:a16="http://schemas.microsoft.com/office/drawing/2014/main" id="{E998CFCE-A83E-B248-B890-4E59FA1A6217}"/>
                </a:ext>
              </a:extLst>
            </p:cNvPr>
            <p:cNvSpPr>
              <a:spLocks/>
            </p:cNvSpPr>
            <p:nvPr/>
          </p:nvSpPr>
          <p:spPr bwMode="auto">
            <a:xfrm>
              <a:off x="3915" y="3159"/>
              <a:ext cx="46" cy="33"/>
            </a:xfrm>
            <a:custGeom>
              <a:avLst/>
              <a:gdLst>
                <a:gd name="T0" fmla="*/ 30 w 48"/>
                <a:gd name="T1" fmla="*/ 4 h 37"/>
                <a:gd name="T2" fmla="*/ 30 w 48"/>
                <a:gd name="T3" fmla="*/ 4 h 37"/>
                <a:gd name="T4" fmla="*/ 29 w 48"/>
                <a:gd name="T5" fmla="*/ 6 h 37"/>
                <a:gd name="T6" fmla="*/ 26 w 48"/>
                <a:gd name="T7" fmla="*/ 8 h 37"/>
                <a:gd name="T8" fmla="*/ 21 w 48"/>
                <a:gd name="T9" fmla="*/ 9 h 37"/>
                <a:gd name="T10" fmla="*/ 12 w 48"/>
                <a:gd name="T11" fmla="*/ 10 h 37"/>
                <a:gd name="T12" fmla="*/ 12 w 48"/>
                <a:gd name="T13" fmla="*/ 10 h 37"/>
                <a:gd name="T14" fmla="*/ 12 w 48"/>
                <a:gd name="T15" fmla="*/ 9 h 37"/>
                <a:gd name="T16" fmla="*/ 7 w 48"/>
                <a:gd name="T17" fmla="*/ 8 h 37"/>
                <a:gd name="T18" fmla="*/ 2 w 48"/>
                <a:gd name="T19" fmla="*/ 6 h 37"/>
                <a:gd name="T20" fmla="*/ 0 w 48"/>
                <a:gd name="T21" fmla="*/ 4 h 37"/>
                <a:gd name="T22" fmla="*/ 0 w 48"/>
                <a:gd name="T23" fmla="*/ 4 h 37"/>
                <a:gd name="T24" fmla="*/ 2 w 48"/>
                <a:gd name="T25" fmla="*/ 4 h 37"/>
                <a:gd name="T26" fmla="*/ 7 w 48"/>
                <a:gd name="T27" fmla="*/ 4 h 37"/>
                <a:gd name="T28" fmla="*/ 12 w 48"/>
                <a:gd name="T29" fmla="*/ 2 h 37"/>
                <a:gd name="T30" fmla="*/ 12 w 48"/>
                <a:gd name="T31" fmla="*/ 0 h 37"/>
                <a:gd name="T32" fmla="*/ 12 w 48"/>
                <a:gd name="T33" fmla="*/ 0 h 37"/>
                <a:gd name="T34" fmla="*/ 21 w 48"/>
                <a:gd name="T35" fmla="*/ 2 h 37"/>
                <a:gd name="T36" fmla="*/ 26 w 48"/>
                <a:gd name="T37" fmla="*/ 4 h 37"/>
                <a:gd name="T38" fmla="*/ 29 w 48"/>
                <a:gd name="T39" fmla="*/ 4 h 37"/>
                <a:gd name="T40" fmla="*/ 30 w 48"/>
                <a:gd name="T41" fmla="*/ 4 h 37"/>
                <a:gd name="T42" fmla="*/ 30 w 48"/>
                <a:gd name="T43" fmla="*/ 4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7"/>
                <a:gd name="T68" fmla="*/ 48 w 48"/>
                <a:gd name="T69" fmla="*/ 37 h 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7">
                  <a:moveTo>
                    <a:pt x="48" y="18"/>
                  </a:moveTo>
                  <a:lnTo>
                    <a:pt x="48" y="18"/>
                  </a:lnTo>
                  <a:lnTo>
                    <a:pt x="46" y="25"/>
                  </a:lnTo>
                  <a:lnTo>
                    <a:pt x="41" y="31"/>
                  </a:lnTo>
                  <a:lnTo>
                    <a:pt x="33" y="35"/>
                  </a:lnTo>
                  <a:lnTo>
                    <a:pt x="24" y="37"/>
                  </a:lnTo>
                  <a:lnTo>
                    <a:pt x="15" y="35"/>
                  </a:lnTo>
                  <a:lnTo>
                    <a:pt x="7" y="31"/>
                  </a:lnTo>
                  <a:lnTo>
                    <a:pt x="2" y="25"/>
                  </a:lnTo>
                  <a:lnTo>
                    <a:pt x="0" y="18"/>
                  </a:lnTo>
                  <a:lnTo>
                    <a:pt x="2" y="11"/>
                  </a:lnTo>
                  <a:lnTo>
                    <a:pt x="7" y="5"/>
                  </a:lnTo>
                  <a:lnTo>
                    <a:pt x="15" y="2"/>
                  </a:lnTo>
                  <a:lnTo>
                    <a:pt x="24" y="0"/>
                  </a:lnTo>
                  <a:lnTo>
                    <a:pt x="33" y="2"/>
                  </a:lnTo>
                  <a:lnTo>
                    <a:pt x="41" y="5"/>
                  </a:lnTo>
                  <a:lnTo>
                    <a:pt x="46" y="11"/>
                  </a:lnTo>
                  <a:lnTo>
                    <a:pt x="4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54" name="Freeform 1133">
              <a:extLst>
                <a:ext uri="{FF2B5EF4-FFF2-40B4-BE49-F238E27FC236}">
                  <a16:creationId xmlns:a16="http://schemas.microsoft.com/office/drawing/2014/main" id="{97CA7CD2-14B9-524A-B5A6-90E3C2243AE6}"/>
                </a:ext>
              </a:extLst>
            </p:cNvPr>
            <p:cNvSpPr>
              <a:spLocks/>
            </p:cNvSpPr>
            <p:nvPr/>
          </p:nvSpPr>
          <p:spPr bwMode="auto">
            <a:xfrm>
              <a:off x="4146" y="3104"/>
              <a:ext cx="44" cy="34"/>
            </a:xfrm>
            <a:custGeom>
              <a:avLst/>
              <a:gdLst>
                <a:gd name="T0" fmla="*/ 28 w 46"/>
                <a:gd name="T1" fmla="*/ 4 h 38"/>
                <a:gd name="T2" fmla="*/ 28 w 46"/>
                <a:gd name="T3" fmla="*/ 4 h 38"/>
                <a:gd name="T4" fmla="*/ 27 w 46"/>
                <a:gd name="T5" fmla="*/ 7 h 38"/>
                <a:gd name="T6" fmla="*/ 25 w 46"/>
                <a:gd name="T7" fmla="*/ 9 h 38"/>
                <a:gd name="T8" fmla="*/ 21 w 46"/>
                <a:gd name="T9" fmla="*/ 10 h 38"/>
                <a:gd name="T10" fmla="*/ 12 w 46"/>
                <a:gd name="T11" fmla="*/ 10 h 38"/>
                <a:gd name="T12" fmla="*/ 12 w 46"/>
                <a:gd name="T13" fmla="*/ 10 h 38"/>
                <a:gd name="T14" fmla="*/ 11 w 46"/>
                <a:gd name="T15" fmla="*/ 10 h 38"/>
                <a:gd name="T16" fmla="*/ 6 w 46"/>
                <a:gd name="T17" fmla="*/ 9 h 38"/>
                <a:gd name="T18" fmla="*/ 2 w 46"/>
                <a:gd name="T19" fmla="*/ 7 h 38"/>
                <a:gd name="T20" fmla="*/ 0 w 46"/>
                <a:gd name="T21" fmla="*/ 4 h 38"/>
                <a:gd name="T22" fmla="*/ 0 w 46"/>
                <a:gd name="T23" fmla="*/ 4 h 38"/>
                <a:gd name="T24" fmla="*/ 2 w 46"/>
                <a:gd name="T25" fmla="*/ 4 h 38"/>
                <a:gd name="T26" fmla="*/ 6 w 46"/>
                <a:gd name="T27" fmla="*/ 4 h 38"/>
                <a:gd name="T28" fmla="*/ 11 w 46"/>
                <a:gd name="T29" fmla="*/ 2 h 38"/>
                <a:gd name="T30" fmla="*/ 12 w 46"/>
                <a:gd name="T31" fmla="*/ 0 h 38"/>
                <a:gd name="T32" fmla="*/ 12 w 46"/>
                <a:gd name="T33" fmla="*/ 0 h 38"/>
                <a:gd name="T34" fmla="*/ 21 w 46"/>
                <a:gd name="T35" fmla="*/ 2 h 38"/>
                <a:gd name="T36" fmla="*/ 25 w 46"/>
                <a:gd name="T37" fmla="*/ 4 h 38"/>
                <a:gd name="T38" fmla="*/ 27 w 46"/>
                <a:gd name="T39" fmla="*/ 4 h 38"/>
                <a:gd name="T40" fmla="*/ 28 w 46"/>
                <a:gd name="T41" fmla="*/ 4 h 38"/>
                <a:gd name="T42" fmla="*/ 28 w 46"/>
                <a:gd name="T43" fmla="*/ 4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38"/>
                <a:gd name="T68" fmla="*/ 46 w 46"/>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38">
                  <a:moveTo>
                    <a:pt x="46" y="19"/>
                  </a:moveTo>
                  <a:lnTo>
                    <a:pt x="46" y="19"/>
                  </a:lnTo>
                  <a:lnTo>
                    <a:pt x="44" y="26"/>
                  </a:lnTo>
                  <a:lnTo>
                    <a:pt x="41" y="32"/>
                  </a:lnTo>
                  <a:lnTo>
                    <a:pt x="33" y="36"/>
                  </a:lnTo>
                  <a:lnTo>
                    <a:pt x="24" y="38"/>
                  </a:lnTo>
                  <a:lnTo>
                    <a:pt x="15" y="36"/>
                  </a:lnTo>
                  <a:lnTo>
                    <a:pt x="6" y="32"/>
                  </a:lnTo>
                  <a:lnTo>
                    <a:pt x="2" y="26"/>
                  </a:lnTo>
                  <a:lnTo>
                    <a:pt x="0" y="19"/>
                  </a:lnTo>
                  <a:lnTo>
                    <a:pt x="2" y="12"/>
                  </a:lnTo>
                  <a:lnTo>
                    <a:pt x="6" y="6"/>
                  </a:lnTo>
                  <a:lnTo>
                    <a:pt x="15" y="2"/>
                  </a:lnTo>
                  <a:lnTo>
                    <a:pt x="24" y="0"/>
                  </a:lnTo>
                  <a:lnTo>
                    <a:pt x="33" y="2"/>
                  </a:lnTo>
                  <a:lnTo>
                    <a:pt x="41" y="6"/>
                  </a:lnTo>
                  <a:lnTo>
                    <a:pt x="44" y="12"/>
                  </a:lnTo>
                  <a:lnTo>
                    <a:pt x="46" y="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55" name="Freeform 1134">
              <a:extLst>
                <a:ext uri="{FF2B5EF4-FFF2-40B4-BE49-F238E27FC236}">
                  <a16:creationId xmlns:a16="http://schemas.microsoft.com/office/drawing/2014/main" id="{CE194A72-24C2-6848-A92F-3B83C7F896AA}"/>
                </a:ext>
              </a:extLst>
            </p:cNvPr>
            <p:cNvSpPr>
              <a:spLocks/>
            </p:cNvSpPr>
            <p:nvPr/>
          </p:nvSpPr>
          <p:spPr bwMode="auto">
            <a:xfrm>
              <a:off x="4363" y="3095"/>
              <a:ext cx="46" cy="34"/>
            </a:xfrm>
            <a:custGeom>
              <a:avLst/>
              <a:gdLst>
                <a:gd name="T0" fmla="*/ 35 w 47"/>
                <a:gd name="T1" fmla="*/ 4 h 38"/>
                <a:gd name="T2" fmla="*/ 35 w 47"/>
                <a:gd name="T3" fmla="*/ 4 h 38"/>
                <a:gd name="T4" fmla="*/ 34 w 47"/>
                <a:gd name="T5" fmla="*/ 7 h 38"/>
                <a:gd name="T6" fmla="*/ 28 w 47"/>
                <a:gd name="T7" fmla="*/ 9 h 38"/>
                <a:gd name="T8" fmla="*/ 23 w 47"/>
                <a:gd name="T9" fmla="*/ 10 h 38"/>
                <a:gd name="T10" fmla="*/ 23 w 47"/>
                <a:gd name="T11" fmla="*/ 10 h 38"/>
                <a:gd name="T12" fmla="*/ 23 w 47"/>
                <a:gd name="T13" fmla="*/ 10 h 38"/>
                <a:gd name="T14" fmla="*/ 14 w 47"/>
                <a:gd name="T15" fmla="*/ 10 h 38"/>
                <a:gd name="T16" fmla="*/ 7 w 47"/>
                <a:gd name="T17" fmla="*/ 9 h 38"/>
                <a:gd name="T18" fmla="*/ 1 w 47"/>
                <a:gd name="T19" fmla="*/ 7 h 38"/>
                <a:gd name="T20" fmla="*/ 0 w 47"/>
                <a:gd name="T21" fmla="*/ 4 h 38"/>
                <a:gd name="T22" fmla="*/ 0 w 47"/>
                <a:gd name="T23" fmla="*/ 4 h 38"/>
                <a:gd name="T24" fmla="*/ 1 w 47"/>
                <a:gd name="T25" fmla="*/ 4 h 38"/>
                <a:gd name="T26" fmla="*/ 7 w 47"/>
                <a:gd name="T27" fmla="*/ 4 h 38"/>
                <a:gd name="T28" fmla="*/ 14 w 47"/>
                <a:gd name="T29" fmla="*/ 2 h 38"/>
                <a:gd name="T30" fmla="*/ 23 w 47"/>
                <a:gd name="T31" fmla="*/ 0 h 38"/>
                <a:gd name="T32" fmla="*/ 23 w 47"/>
                <a:gd name="T33" fmla="*/ 0 h 38"/>
                <a:gd name="T34" fmla="*/ 23 w 47"/>
                <a:gd name="T35" fmla="*/ 2 h 38"/>
                <a:gd name="T36" fmla="*/ 28 w 47"/>
                <a:gd name="T37" fmla="*/ 4 h 38"/>
                <a:gd name="T38" fmla="*/ 34 w 47"/>
                <a:gd name="T39" fmla="*/ 4 h 38"/>
                <a:gd name="T40" fmla="*/ 35 w 47"/>
                <a:gd name="T41" fmla="*/ 4 h 38"/>
                <a:gd name="T42" fmla="*/ 35 w 47"/>
                <a:gd name="T43" fmla="*/ 4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38"/>
                <a:gd name="T68" fmla="*/ 47 w 47"/>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38">
                  <a:moveTo>
                    <a:pt x="47" y="19"/>
                  </a:moveTo>
                  <a:lnTo>
                    <a:pt x="47" y="19"/>
                  </a:lnTo>
                  <a:lnTo>
                    <a:pt x="46" y="26"/>
                  </a:lnTo>
                  <a:lnTo>
                    <a:pt x="40" y="32"/>
                  </a:lnTo>
                  <a:lnTo>
                    <a:pt x="33" y="36"/>
                  </a:lnTo>
                  <a:lnTo>
                    <a:pt x="23" y="38"/>
                  </a:lnTo>
                  <a:lnTo>
                    <a:pt x="14" y="36"/>
                  </a:lnTo>
                  <a:lnTo>
                    <a:pt x="7" y="32"/>
                  </a:lnTo>
                  <a:lnTo>
                    <a:pt x="1" y="26"/>
                  </a:lnTo>
                  <a:lnTo>
                    <a:pt x="0" y="19"/>
                  </a:lnTo>
                  <a:lnTo>
                    <a:pt x="1" y="12"/>
                  </a:lnTo>
                  <a:lnTo>
                    <a:pt x="7" y="6"/>
                  </a:lnTo>
                  <a:lnTo>
                    <a:pt x="14" y="2"/>
                  </a:lnTo>
                  <a:lnTo>
                    <a:pt x="23" y="0"/>
                  </a:lnTo>
                  <a:lnTo>
                    <a:pt x="33" y="2"/>
                  </a:lnTo>
                  <a:lnTo>
                    <a:pt x="40" y="6"/>
                  </a:lnTo>
                  <a:lnTo>
                    <a:pt x="46" y="12"/>
                  </a:lnTo>
                  <a:lnTo>
                    <a:pt x="47" y="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56" name="Freeform 1135">
              <a:extLst>
                <a:ext uri="{FF2B5EF4-FFF2-40B4-BE49-F238E27FC236}">
                  <a16:creationId xmlns:a16="http://schemas.microsoft.com/office/drawing/2014/main" id="{0B310AB0-4B0D-1E42-8804-3E6677813D87}"/>
                </a:ext>
              </a:extLst>
            </p:cNvPr>
            <p:cNvSpPr>
              <a:spLocks/>
            </p:cNvSpPr>
            <p:nvPr/>
          </p:nvSpPr>
          <p:spPr bwMode="auto">
            <a:xfrm>
              <a:off x="4582" y="3101"/>
              <a:ext cx="46" cy="33"/>
            </a:xfrm>
            <a:custGeom>
              <a:avLst/>
              <a:gdLst>
                <a:gd name="T0" fmla="*/ 30 w 48"/>
                <a:gd name="T1" fmla="*/ 4 h 37"/>
                <a:gd name="T2" fmla="*/ 30 w 48"/>
                <a:gd name="T3" fmla="*/ 4 h 37"/>
                <a:gd name="T4" fmla="*/ 29 w 48"/>
                <a:gd name="T5" fmla="*/ 7 h 37"/>
                <a:gd name="T6" fmla="*/ 26 w 48"/>
                <a:gd name="T7" fmla="*/ 9 h 37"/>
                <a:gd name="T8" fmla="*/ 21 w 48"/>
                <a:gd name="T9" fmla="*/ 9 h 37"/>
                <a:gd name="T10" fmla="*/ 12 w 48"/>
                <a:gd name="T11" fmla="*/ 10 h 37"/>
                <a:gd name="T12" fmla="*/ 12 w 48"/>
                <a:gd name="T13" fmla="*/ 10 h 37"/>
                <a:gd name="T14" fmla="*/ 12 w 48"/>
                <a:gd name="T15" fmla="*/ 9 h 37"/>
                <a:gd name="T16" fmla="*/ 7 w 48"/>
                <a:gd name="T17" fmla="*/ 9 h 37"/>
                <a:gd name="T18" fmla="*/ 2 w 48"/>
                <a:gd name="T19" fmla="*/ 7 h 37"/>
                <a:gd name="T20" fmla="*/ 0 w 48"/>
                <a:gd name="T21" fmla="*/ 4 h 37"/>
                <a:gd name="T22" fmla="*/ 0 w 48"/>
                <a:gd name="T23" fmla="*/ 4 h 37"/>
                <a:gd name="T24" fmla="*/ 2 w 48"/>
                <a:gd name="T25" fmla="*/ 4 h 37"/>
                <a:gd name="T26" fmla="*/ 7 w 48"/>
                <a:gd name="T27" fmla="*/ 4 h 37"/>
                <a:gd name="T28" fmla="*/ 12 w 48"/>
                <a:gd name="T29" fmla="*/ 2 h 37"/>
                <a:gd name="T30" fmla="*/ 12 w 48"/>
                <a:gd name="T31" fmla="*/ 0 h 37"/>
                <a:gd name="T32" fmla="*/ 12 w 48"/>
                <a:gd name="T33" fmla="*/ 0 h 37"/>
                <a:gd name="T34" fmla="*/ 21 w 48"/>
                <a:gd name="T35" fmla="*/ 2 h 37"/>
                <a:gd name="T36" fmla="*/ 26 w 48"/>
                <a:gd name="T37" fmla="*/ 4 h 37"/>
                <a:gd name="T38" fmla="*/ 29 w 48"/>
                <a:gd name="T39" fmla="*/ 4 h 37"/>
                <a:gd name="T40" fmla="*/ 30 w 48"/>
                <a:gd name="T41" fmla="*/ 4 h 37"/>
                <a:gd name="T42" fmla="*/ 30 w 48"/>
                <a:gd name="T43" fmla="*/ 4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7"/>
                <a:gd name="T68" fmla="*/ 48 w 48"/>
                <a:gd name="T69" fmla="*/ 37 h 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7">
                  <a:moveTo>
                    <a:pt x="48" y="19"/>
                  </a:moveTo>
                  <a:lnTo>
                    <a:pt x="48" y="19"/>
                  </a:lnTo>
                  <a:lnTo>
                    <a:pt x="46" y="26"/>
                  </a:lnTo>
                  <a:lnTo>
                    <a:pt x="40" y="32"/>
                  </a:lnTo>
                  <a:lnTo>
                    <a:pt x="33" y="35"/>
                  </a:lnTo>
                  <a:lnTo>
                    <a:pt x="24" y="37"/>
                  </a:lnTo>
                  <a:lnTo>
                    <a:pt x="14" y="35"/>
                  </a:lnTo>
                  <a:lnTo>
                    <a:pt x="7" y="32"/>
                  </a:lnTo>
                  <a:lnTo>
                    <a:pt x="2" y="26"/>
                  </a:lnTo>
                  <a:lnTo>
                    <a:pt x="0" y="19"/>
                  </a:lnTo>
                  <a:lnTo>
                    <a:pt x="2" y="12"/>
                  </a:lnTo>
                  <a:lnTo>
                    <a:pt x="7" y="6"/>
                  </a:lnTo>
                  <a:lnTo>
                    <a:pt x="14" y="2"/>
                  </a:lnTo>
                  <a:lnTo>
                    <a:pt x="24" y="0"/>
                  </a:lnTo>
                  <a:lnTo>
                    <a:pt x="33" y="2"/>
                  </a:lnTo>
                  <a:lnTo>
                    <a:pt x="40" y="6"/>
                  </a:lnTo>
                  <a:lnTo>
                    <a:pt x="46" y="12"/>
                  </a:lnTo>
                  <a:lnTo>
                    <a:pt x="48" y="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57" name="Freeform 1136">
              <a:extLst>
                <a:ext uri="{FF2B5EF4-FFF2-40B4-BE49-F238E27FC236}">
                  <a16:creationId xmlns:a16="http://schemas.microsoft.com/office/drawing/2014/main" id="{CD9B7A02-4F34-BA49-8021-10E38F20C81C}"/>
                </a:ext>
              </a:extLst>
            </p:cNvPr>
            <p:cNvSpPr>
              <a:spLocks/>
            </p:cNvSpPr>
            <p:nvPr/>
          </p:nvSpPr>
          <p:spPr bwMode="auto">
            <a:xfrm>
              <a:off x="4809" y="3070"/>
              <a:ext cx="46" cy="33"/>
            </a:xfrm>
            <a:custGeom>
              <a:avLst/>
              <a:gdLst>
                <a:gd name="T0" fmla="*/ 30 w 48"/>
                <a:gd name="T1" fmla="*/ 3 h 38"/>
                <a:gd name="T2" fmla="*/ 30 w 48"/>
                <a:gd name="T3" fmla="*/ 3 h 38"/>
                <a:gd name="T4" fmla="*/ 29 w 48"/>
                <a:gd name="T5" fmla="*/ 5 h 38"/>
                <a:gd name="T6" fmla="*/ 26 w 48"/>
                <a:gd name="T7" fmla="*/ 6 h 38"/>
                <a:gd name="T8" fmla="*/ 21 w 48"/>
                <a:gd name="T9" fmla="*/ 7 h 38"/>
                <a:gd name="T10" fmla="*/ 12 w 48"/>
                <a:gd name="T11" fmla="*/ 8 h 38"/>
                <a:gd name="T12" fmla="*/ 12 w 48"/>
                <a:gd name="T13" fmla="*/ 8 h 38"/>
                <a:gd name="T14" fmla="*/ 12 w 48"/>
                <a:gd name="T15" fmla="*/ 7 h 38"/>
                <a:gd name="T16" fmla="*/ 8 w 48"/>
                <a:gd name="T17" fmla="*/ 6 h 38"/>
                <a:gd name="T18" fmla="*/ 2 w 48"/>
                <a:gd name="T19" fmla="*/ 5 h 38"/>
                <a:gd name="T20" fmla="*/ 0 w 48"/>
                <a:gd name="T21" fmla="*/ 3 h 38"/>
                <a:gd name="T22" fmla="*/ 0 w 48"/>
                <a:gd name="T23" fmla="*/ 3 h 38"/>
                <a:gd name="T24" fmla="*/ 2 w 48"/>
                <a:gd name="T25" fmla="*/ 3 h 38"/>
                <a:gd name="T26" fmla="*/ 8 w 48"/>
                <a:gd name="T27" fmla="*/ 3 h 38"/>
                <a:gd name="T28" fmla="*/ 12 w 48"/>
                <a:gd name="T29" fmla="*/ 2 h 38"/>
                <a:gd name="T30" fmla="*/ 12 w 48"/>
                <a:gd name="T31" fmla="*/ 0 h 38"/>
                <a:gd name="T32" fmla="*/ 12 w 48"/>
                <a:gd name="T33" fmla="*/ 0 h 38"/>
                <a:gd name="T34" fmla="*/ 21 w 48"/>
                <a:gd name="T35" fmla="*/ 2 h 38"/>
                <a:gd name="T36" fmla="*/ 26 w 48"/>
                <a:gd name="T37" fmla="*/ 3 h 38"/>
                <a:gd name="T38" fmla="*/ 29 w 48"/>
                <a:gd name="T39" fmla="*/ 3 h 38"/>
                <a:gd name="T40" fmla="*/ 30 w 48"/>
                <a:gd name="T41" fmla="*/ 3 h 38"/>
                <a:gd name="T42" fmla="*/ 30 w 48"/>
                <a:gd name="T43" fmla="*/ 3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8"/>
                <a:gd name="T68" fmla="*/ 48 w 48"/>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8">
                  <a:moveTo>
                    <a:pt x="48" y="19"/>
                  </a:moveTo>
                  <a:lnTo>
                    <a:pt x="48" y="19"/>
                  </a:lnTo>
                  <a:lnTo>
                    <a:pt x="46" y="26"/>
                  </a:lnTo>
                  <a:lnTo>
                    <a:pt x="41" y="32"/>
                  </a:lnTo>
                  <a:lnTo>
                    <a:pt x="33" y="36"/>
                  </a:lnTo>
                  <a:lnTo>
                    <a:pt x="24" y="38"/>
                  </a:lnTo>
                  <a:lnTo>
                    <a:pt x="15" y="36"/>
                  </a:lnTo>
                  <a:lnTo>
                    <a:pt x="8" y="32"/>
                  </a:lnTo>
                  <a:lnTo>
                    <a:pt x="2" y="26"/>
                  </a:lnTo>
                  <a:lnTo>
                    <a:pt x="0" y="19"/>
                  </a:lnTo>
                  <a:lnTo>
                    <a:pt x="2" y="12"/>
                  </a:lnTo>
                  <a:lnTo>
                    <a:pt x="8" y="6"/>
                  </a:lnTo>
                  <a:lnTo>
                    <a:pt x="15" y="2"/>
                  </a:lnTo>
                  <a:lnTo>
                    <a:pt x="24" y="0"/>
                  </a:lnTo>
                  <a:lnTo>
                    <a:pt x="33" y="2"/>
                  </a:lnTo>
                  <a:lnTo>
                    <a:pt x="41" y="6"/>
                  </a:lnTo>
                  <a:lnTo>
                    <a:pt x="46" y="12"/>
                  </a:lnTo>
                  <a:lnTo>
                    <a:pt x="48" y="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58" name="Freeform 1137">
              <a:extLst>
                <a:ext uri="{FF2B5EF4-FFF2-40B4-BE49-F238E27FC236}">
                  <a16:creationId xmlns:a16="http://schemas.microsoft.com/office/drawing/2014/main" id="{6DFD458F-C41F-B04B-91D7-7CD43F165B8B}"/>
                </a:ext>
              </a:extLst>
            </p:cNvPr>
            <p:cNvSpPr>
              <a:spLocks/>
            </p:cNvSpPr>
            <p:nvPr/>
          </p:nvSpPr>
          <p:spPr bwMode="auto">
            <a:xfrm>
              <a:off x="5040" y="3041"/>
              <a:ext cx="45" cy="34"/>
            </a:xfrm>
            <a:custGeom>
              <a:avLst/>
              <a:gdLst>
                <a:gd name="T0" fmla="*/ 34 w 46"/>
                <a:gd name="T1" fmla="*/ 4 h 38"/>
                <a:gd name="T2" fmla="*/ 34 w 46"/>
                <a:gd name="T3" fmla="*/ 4 h 38"/>
                <a:gd name="T4" fmla="*/ 32 w 46"/>
                <a:gd name="T5" fmla="*/ 7 h 38"/>
                <a:gd name="T6" fmla="*/ 27 w 46"/>
                <a:gd name="T7" fmla="*/ 9 h 38"/>
                <a:gd name="T8" fmla="*/ 23 w 46"/>
                <a:gd name="T9" fmla="*/ 10 h 38"/>
                <a:gd name="T10" fmla="*/ 22 w 46"/>
                <a:gd name="T11" fmla="*/ 10 h 38"/>
                <a:gd name="T12" fmla="*/ 22 w 46"/>
                <a:gd name="T13" fmla="*/ 10 h 38"/>
                <a:gd name="T14" fmla="*/ 13 w 46"/>
                <a:gd name="T15" fmla="*/ 10 h 38"/>
                <a:gd name="T16" fmla="*/ 6 w 46"/>
                <a:gd name="T17" fmla="*/ 9 h 38"/>
                <a:gd name="T18" fmla="*/ 2 w 46"/>
                <a:gd name="T19" fmla="*/ 7 h 38"/>
                <a:gd name="T20" fmla="*/ 0 w 46"/>
                <a:gd name="T21" fmla="*/ 4 h 38"/>
                <a:gd name="T22" fmla="*/ 0 w 46"/>
                <a:gd name="T23" fmla="*/ 4 h 38"/>
                <a:gd name="T24" fmla="*/ 2 w 46"/>
                <a:gd name="T25" fmla="*/ 4 h 38"/>
                <a:gd name="T26" fmla="*/ 6 w 46"/>
                <a:gd name="T27" fmla="*/ 4 h 38"/>
                <a:gd name="T28" fmla="*/ 13 w 46"/>
                <a:gd name="T29" fmla="*/ 2 h 38"/>
                <a:gd name="T30" fmla="*/ 22 w 46"/>
                <a:gd name="T31" fmla="*/ 0 h 38"/>
                <a:gd name="T32" fmla="*/ 22 w 46"/>
                <a:gd name="T33" fmla="*/ 0 h 38"/>
                <a:gd name="T34" fmla="*/ 23 w 46"/>
                <a:gd name="T35" fmla="*/ 2 h 38"/>
                <a:gd name="T36" fmla="*/ 27 w 46"/>
                <a:gd name="T37" fmla="*/ 4 h 38"/>
                <a:gd name="T38" fmla="*/ 32 w 46"/>
                <a:gd name="T39" fmla="*/ 4 h 38"/>
                <a:gd name="T40" fmla="*/ 34 w 46"/>
                <a:gd name="T41" fmla="*/ 4 h 38"/>
                <a:gd name="T42" fmla="*/ 34 w 46"/>
                <a:gd name="T43" fmla="*/ 4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38"/>
                <a:gd name="T68" fmla="*/ 46 w 46"/>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38">
                  <a:moveTo>
                    <a:pt x="46" y="19"/>
                  </a:moveTo>
                  <a:lnTo>
                    <a:pt x="46" y="19"/>
                  </a:lnTo>
                  <a:lnTo>
                    <a:pt x="44" y="26"/>
                  </a:lnTo>
                  <a:lnTo>
                    <a:pt x="39" y="32"/>
                  </a:lnTo>
                  <a:lnTo>
                    <a:pt x="32" y="37"/>
                  </a:lnTo>
                  <a:lnTo>
                    <a:pt x="22" y="38"/>
                  </a:lnTo>
                  <a:lnTo>
                    <a:pt x="13" y="37"/>
                  </a:lnTo>
                  <a:lnTo>
                    <a:pt x="6" y="32"/>
                  </a:lnTo>
                  <a:lnTo>
                    <a:pt x="2" y="26"/>
                  </a:lnTo>
                  <a:lnTo>
                    <a:pt x="0" y="19"/>
                  </a:lnTo>
                  <a:lnTo>
                    <a:pt x="2" y="12"/>
                  </a:lnTo>
                  <a:lnTo>
                    <a:pt x="6" y="6"/>
                  </a:lnTo>
                  <a:lnTo>
                    <a:pt x="13" y="2"/>
                  </a:lnTo>
                  <a:lnTo>
                    <a:pt x="22" y="0"/>
                  </a:lnTo>
                  <a:lnTo>
                    <a:pt x="32" y="2"/>
                  </a:lnTo>
                  <a:lnTo>
                    <a:pt x="39" y="6"/>
                  </a:lnTo>
                  <a:lnTo>
                    <a:pt x="44" y="12"/>
                  </a:lnTo>
                  <a:lnTo>
                    <a:pt x="46" y="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59" name="Freeform 1138">
              <a:extLst>
                <a:ext uri="{FF2B5EF4-FFF2-40B4-BE49-F238E27FC236}">
                  <a16:creationId xmlns:a16="http://schemas.microsoft.com/office/drawing/2014/main" id="{AF4ACAC4-CAEE-9041-B250-45CF1865E0BC}"/>
                </a:ext>
              </a:extLst>
            </p:cNvPr>
            <p:cNvSpPr>
              <a:spLocks/>
            </p:cNvSpPr>
            <p:nvPr/>
          </p:nvSpPr>
          <p:spPr bwMode="auto">
            <a:xfrm>
              <a:off x="5263" y="3023"/>
              <a:ext cx="46" cy="32"/>
            </a:xfrm>
            <a:custGeom>
              <a:avLst/>
              <a:gdLst>
                <a:gd name="T0" fmla="*/ 30 w 48"/>
                <a:gd name="T1" fmla="*/ 3 h 37"/>
                <a:gd name="T2" fmla="*/ 30 w 48"/>
                <a:gd name="T3" fmla="*/ 3 h 37"/>
                <a:gd name="T4" fmla="*/ 29 w 48"/>
                <a:gd name="T5" fmla="*/ 4 h 37"/>
                <a:gd name="T6" fmla="*/ 26 w 48"/>
                <a:gd name="T7" fmla="*/ 6 h 37"/>
                <a:gd name="T8" fmla="*/ 21 w 48"/>
                <a:gd name="T9" fmla="*/ 7 h 37"/>
                <a:gd name="T10" fmla="*/ 12 w 48"/>
                <a:gd name="T11" fmla="*/ 7 h 37"/>
                <a:gd name="T12" fmla="*/ 12 w 48"/>
                <a:gd name="T13" fmla="*/ 7 h 37"/>
                <a:gd name="T14" fmla="*/ 12 w 48"/>
                <a:gd name="T15" fmla="*/ 7 h 37"/>
                <a:gd name="T16" fmla="*/ 8 w 48"/>
                <a:gd name="T17" fmla="*/ 6 h 37"/>
                <a:gd name="T18" fmla="*/ 2 w 48"/>
                <a:gd name="T19" fmla="*/ 4 h 37"/>
                <a:gd name="T20" fmla="*/ 0 w 48"/>
                <a:gd name="T21" fmla="*/ 3 h 37"/>
                <a:gd name="T22" fmla="*/ 0 w 48"/>
                <a:gd name="T23" fmla="*/ 3 h 37"/>
                <a:gd name="T24" fmla="*/ 2 w 48"/>
                <a:gd name="T25" fmla="*/ 3 h 37"/>
                <a:gd name="T26" fmla="*/ 8 w 48"/>
                <a:gd name="T27" fmla="*/ 3 h 37"/>
                <a:gd name="T28" fmla="*/ 12 w 48"/>
                <a:gd name="T29" fmla="*/ 1 h 37"/>
                <a:gd name="T30" fmla="*/ 12 w 48"/>
                <a:gd name="T31" fmla="*/ 0 h 37"/>
                <a:gd name="T32" fmla="*/ 12 w 48"/>
                <a:gd name="T33" fmla="*/ 0 h 37"/>
                <a:gd name="T34" fmla="*/ 21 w 48"/>
                <a:gd name="T35" fmla="*/ 1 h 37"/>
                <a:gd name="T36" fmla="*/ 26 w 48"/>
                <a:gd name="T37" fmla="*/ 3 h 37"/>
                <a:gd name="T38" fmla="*/ 29 w 48"/>
                <a:gd name="T39" fmla="*/ 3 h 37"/>
                <a:gd name="T40" fmla="*/ 30 w 48"/>
                <a:gd name="T41" fmla="*/ 3 h 37"/>
                <a:gd name="T42" fmla="*/ 30 w 48"/>
                <a:gd name="T43" fmla="*/ 3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7"/>
                <a:gd name="T68" fmla="*/ 48 w 48"/>
                <a:gd name="T69" fmla="*/ 37 h 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7">
                  <a:moveTo>
                    <a:pt x="48" y="18"/>
                  </a:moveTo>
                  <a:lnTo>
                    <a:pt x="48" y="18"/>
                  </a:lnTo>
                  <a:lnTo>
                    <a:pt x="46" y="26"/>
                  </a:lnTo>
                  <a:lnTo>
                    <a:pt x="41" y="31"/>
                  </a:lnTo>
                  <a:lnTo>
                    <a:pt x="33" y="36"/>
                  </a:lnTo>
                  <a:lnTo>
                    <a:pt x="24" y="37"/>
                  </a:lnTo>
                  <a:lnTo>
                    <a:pt x="15" y="36"/>
                  </a:lnTo>
                  <a:lnTo>
                    <a:pt x="8" y="31"/>
                  </a:lnTo>
                  <a:lnTo>
                    <a:pt x="2" y="26"/>
                  </a:lnTo>
                  <a:lnTo>
                    <a:pt x="0" y="18"/>
                  </a:lnTo>
                  <a:lnTo>
                    <a:pt x="2" y="11"/>
                  </a:lnTo>
                  <a:lnTo>
                    <a:pt x="8" y="5"/>
                  </a:lnTo>
                  <a:lnTo>
                    <a:pt x="15" y="1"/>
                  </a:lnTo>
                  <a:lnTo>
                    <a:pt x="24" y="0"/>
                  </a:lnTo>
                  <a:lnTo>
                    <a:pt x="33" y="1"/>
                  </a:lnTo>
                  <a:lnTo>
                    <a:pt x="41" y="5"/>
                  </a:lnTo>
                  <a:lnTo>
                    <a:pt x="46" y="11"/>
                  </a:lnTo>
                  <a:lnTo>
                    <a:pt x="4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60" name="Freeform 1139">
              <a:extLst>
                <a:ext uri="{FF2B5EF4-FFF2-40B4-BE49-F238E27FC236}">
                  <a16:creationId xmlns:a16="http://schemas.microsoft.com/office/drawing/2014/main" id="{FD90AE74-3D35-6A43-BA4D-1F38F661513A}"/>
                </a:ext>
              </a:extLst>
            </p:cNvPr>
            <p:cNvSpPr>
              <a:spLocks/>
            </p:cNvSpPr>
            <p:nvPr/>
          </p:nvSpPr>
          <p:spPr bwMode="auto">
            <a:xfrm>
              <a:off x="5284" y="2985"/>
              <a:ext cx="44" cy="33"/>
            </a:xfrm>
            <a:custGeom>
              <a:avLst/>
              <a:gdLst>
                <a:gd name="T0" fmla="*/ 28 w 46"/>
                <a:gd name="T1" fmla="*/ 4 h 37"/>
                <a:gd name="T2" fmla="*/ 28 w 46"/>
                <a:gd name="T3" fmla="*/ 4 h 37"/>
                <a:gd name="T4" fmla="*/ 27 w 46"/>
                <a:gd name="T5" fmla="*/ 7 h 37"/>
                <a:gd name="T6" fmla="*/ 25 w 46"/>
                <a:gd name="T7" fmla="*/ 8 h 37"/>
                <a:gd name="T8" fmla="*/ 21 w 46"/>
                <a:gd name="T9" fmla="*/ 10 h 37"/>
                <a:gd name="T10" fmla="*/ 12 w 46"/>
                <a:gd name="T11" fmla="*/ 10 h 37"/>
                <a:gd name="T12" fmla="*/ 12 w 46"/>
                <a:gd name="T13" fmla="*/ 10 h 37"/>
                <a:gd name="T14" fmla="*/ 11 w 46"/>
                <a:gd name="T15" fmla="*/ 10 h 37"/>
                <a:gd name="T16" fmla="*/ 6 w 46"/>
                <a:gd name="T17" fmla="*/ 8 h 37"/>
                <a:gd name="T18" fmla="*/ 2 w 46"/>
                <a:gd name="T19" fmla="*/ 7 h 37"/>
                <a:gd name="T20" fmla="*/ 0 w 46"/>
                <a:gd name="T21" fmla="*/ 4 h 37"/>
                <a:gd name="T22" fmla="*/ 0 w 46"/>
                <a:gd name="T23" fmla="*/ 4 h 37"/>
                <a:gd name="T24" fmla="*/ 2 w 46"/>
                <a:gd name="T25" fmla="*/ 4 h 37"/>
                <a:gd name="T26" fmla="*/ 6 w 46"/>
                <a:gd name="T27" fmla="*/ 4 h 37"/>
                <a:gd name="T28" fmla="*/ 11 w 46"/>
                <a:gd name="T29" fmla="*/ 1 h 37"/>
                <a:gd name="T30" fmla="*/ 12 w 46"/>
                <a:gd name="T31" fmla="*/ 0 h 37"/>
                <a:gd name="T32" fmla="*/ 12 w 46"/>
                <a:gd name="T33" fmla="*/ 0 h 37"/>
                <a:gd name="T34" fmla="*/ 21 w 46"/>
                <a:gd name="T35" fmla="*/ 1 h 37"/>
                <a:gd name="T36" fmla="*/ 25 w 46"/>
                <a:gd name="T37" fmla="*/ 4 h 37"/>
                <a:gd name="T38" fmla="*/ 27 w 46"/>
                <a:gd name="T39" fmla="*/ 4 h 37"/>
                <a:gd name="T40" fmla="*/ 28 w 46"/>
                <a:gd name="T41" fmla="*/ 4 h 37"/>
                <a:gd name="T42" fmla="*/ 28 w 46"/>
                <a:gd name="T43" fmla="*/ 4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37"/>
                <a:gd name="T68" fmla="*/ 46 w 46"/>
                <a:gd name="T69" fmla="*/ 37 h 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37">
                  <a:moveTo>
                    <a:pt x="46" y="18"/>
                  </a:moveTo>
                  <a:lnTo>
                    <a:pt x="46" y="18"/>
                  </a:lnTo>
                  <a:lnTo>
                    <a:pt x="44" y="26"/>
                  </a:lnTo>
                  <a:lnTo>
                    <a:pt x="41" y="31"/>
                  </a:lnTo>
                  <a:lnTo>
                    <a:pt x="33" y="36"/>
                  </a:lnTo>
                  <a:lnTo>
                    <a:pt x="24" y="37"/>
                  </a:lnTo>
                  <a:lnTo>
                    <a:pt x="15" y="36"/>
                  </a:lnTo>
                  <a:lnTo>
                    <a:pt x="6" y="31"/>
                  </a:lnTo>
                  <a:lnTo>
                    <a:pt x="2" y="26"/>
                  </a:lnTo>
                  <a:lnTo>
                    <a:pt x="0" y="18"/>
                  </a:lnTo>
                  <a:lnTo>
                    <a:pt x="2" y="11"/>
                  </a:lnTo>
                  <a:lnTo>
                    <a:pt x="6" y="5"/>
                  </a:lnTo>
                  <a:lnTo>
                    <a:pt x="15" y="1"/>
                  </a:lnTo>
                  <a:lnTo>
                    <a:pt x="24" y="0"/>
                  </a:lnTo>
                  <a:lnTo>
                    <a:pt x="33" y="1"/>
                  </a:lnTo>
                  <a:lnTo>
                    <a:pt x="41" y="5"/>
                  </a:lnTo>
                  <a:lnTo>
                    <a:pt x="44" y="11"/>
                  </a:lnTo>
                  <a:lnTo>
                    <a:pt x="46" y="18"/>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61" name="Freeform 1140">
              <a:extLst>
                <a:ext uri="{FF2B5EF4-FFF2-40B4-BE49-F238E27FC236}">
                  <a16:creationId xmlns:a16="http://schemas.microsoft.com/office/drawing/2014/main" id="{65BEEA75-7F20-8F45-A826-BC47E5B02562}"/>
                </a:ext>
              </a:extLst>
            </p:cNvPr>
            <p:cNvSpPr>
              <a:spLocks/>
            </p:cNvSpPr>
            <p:nvPr/>
          </p:nvSpPr>
          <p:spPr bwMode="auto">
            <a:xfrm>
              <a:off x="4599" y="2985"/>
              <a:ext cx="46" cy="33"/>
            </a:xfrm>
            <a:custGeom>
              <a:avLst/>
              <a:gdLst>
                <a:gd name="T0" fmla="*/ 30 w 48"/>
                <a:gd name="T1" fmla="*/ 4 h 37"/>
                <a:gd name="T2" fmla="*/ 30 w 48"/>
                <a:gd name="T3" fmla="*/ 4 h 37"/>
                <a:gd name="T4" fmla="*/ 29 w 48"/>
                <a:gd name="T5" fmla="*/ 7 h 37"/>
                <a:gd name="T6" fmla="*/ 26 w 48"/>
                <a:gd name="T7" fmla="*/ 8 h 37"/>
                <a:gd name="T8" fmla="*/ 21 w 48"/>
                <a:gd name="T9" fmla="*/ 10 h 37"/>
                <a:gd name="T10" fmla="*/ 12 w 48"/>
                <a:gd name="T11" fmla="*/ 10 h 37"/>
                <a:gd name="T12" fmla="*/ 12 w 48"/>
                <a:gd name="T13" fmla="*/ 10 h 37"/>
                <a:gd name="T14" fmla="*/ 12 w 48"/>
                <a:gd name="T15" fmla="*/ 10 h 37"/>
                <a:gd name="T16" fmla="*/ 8 w 48"/>
                <a:gd name="T17" fmla="*/ 8 h 37"/>
                <a:gd name="T18" fmla="*/ 2 w 48"/>
                <a:gd name="T19" fmla="*/ 7 h 37"/>
                <a:gd name="T20" fmla="*/ 0 w 48"/>
                <a:gd name="T21" fmla="*/ 4 h 37"/>
                <a:gd name="T22" fmla="*/ 0 w 48"/>
                <a:gd name="T23" fmla="*/ 4 h 37"/>
                <a:gd name="T24" fmla="*/ 2 w 48"/>
                <a:gd name="T25" fmla="*/ 4 h 37"/>
                <a:gd name="T26" fmla="*/ 8 w 48"/>
                <a:gd name="T27" fmla="*/ 4 h 37"/>
                <a:gd name="T28" fmla="*/ 12 w 48"/>
                <a:gd name="T29" fmla="*/ 1 h 37"/>
                <a:gd name="T30" fmla="*/ 12 w 48"/>
                <a:gd name="T31" fmla="*/ 0 h 37"/>
                <a:gd name="T32" fmla="*/ 12 w 48"/>
                <a:gd name="T33" fmla="*/ 0 h 37"/>
                <a:gd name="T34" fmla="*/ 21 w 48"/>
                <a:gd name="T35" fmla="*/ 1 h 37"/>
                <a:gd name="T36" fmla="*/ 26 w 48"/>
                <a:gd name="T37" fmla="*/ 4 h 37"/>
                <a:gd name="T38" fmla="*/ 29 w 48"/>
                <a:gd name="T39" fmla="*/ 4 h 37"/>
                <a:gd name="T40" fmla="*/ 30 w 48"/>
                <a:gd name="T41" fmla="*/ 4 h 37"/>
                <a:gd name="T42" fmla="*/ 30 w 48"/>
                <a:gd name="T43" fmla="*/ 4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7"/>
                <a:gd name="T68" fmla="*/ 48 w 48"/>
                <a:gd name="T69" fmla="*/ 37 h 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7">
                  <a:moveTo>
                    <a:pt x="48" y="18"/>
                  </a:moveTo>
                  <a:lnTo>
                    <a:pt x="48" y="18"/>
                  </a:lnTo>
                  <a:lnTo>
                    <a:pt x="46" y="26"/>
                  </a:lnTo>
                  <a:lnTo>
                    <a:pt x="41" y="31"/>
                  </a:lnTo>
                  <a:lnTo>
                    <a:pt x="33" y="36"/>
                  </a:lnTo>
                  <a:lnTo>
                    <a:pt x="24" y="37"/>
                  </a:lnTo>
                  <a:lnTo>
                    <a:pt x="15" y="36"/>
                  </a:lnTo>
                  <a:lnTo>
                    <a:pt x="8" y="31"/>
                  </a:lnTo>
                  <a:lnTo>
                    <a:pt x="2" y="26"/>
                  </a:lnTo>
                  <a:lnTo>
                    <a:pt x="0" y="18"/>
                  </a:lnTo>
                  <a:lnTo>
                    <a:pt x="2" y="11"/>
                  </a:lnTo>
                  <a:lnTo>
                    <a:pt x="8" y="5"/>
                  </a:lnTo>
                  <a:lnTo>
                    <a:pt x="15" y="1"/>
                  </a:lnTo>
                  <a:lnTo>
                    <a:pt x="24" y="0"/>
                  </a:lnTo>
                  <a:lnTo>
                    <a:pt x="33" y="1"/>
                  </a:lnTo>
                  <a:lnTo>
                    <a:pt x="41" y="5"/>
                  </a:lnTo>
                  <a:lnTo>
                    <a:pt x="46" y="11"/>
                  </a:lnTo>
                  <a:lnTo>
                    <a:pt x="48" y="18"/>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62" name="Freeform 1141">
              <a:extLst>
                <a:ext uri="{FF2B5EF4-FFF2-40B4-BE49-F238E27FC236}">
                  <a16:creationId xmlns:a16="http://schemas.microsoft.com/office/drawing/2014/main" id="{550CD54C-A138-CD4E-8E92-9BF732E4B669}"/>
                </a:ext>
              </a:extLst>
            </p:cNvPr>
            <p:cNvSpPr>
              <a:spLocks/>
            </p:cNvSpPr>
            <p:nvPr/>
          </p:nvSpPr>
          <p:spPr bwMode="auto">
            <a:xfrm>
              <a:off x="4383" y="3055"/>
              <a:ext cx="44" cy="32"/>
            </a:xfrm>
            <a:custGeom>
              <a:avLst/>
              <a:gdLst>
                <a:gd name="T0" fmla="*/ 28 w 46"/>
                <a:gd name="T1" fmla="*/ 3 h 37"/>
                <a:gd name="T2" fmla="*/ 28 w 46"/>
                <a:gd name="T3" fmla="*/ 3 h 37"/>
                <a:gd name="T4" fmla="*/ 27 w 46"/>
                <a:gd name="T5" fmla="*/ 4 h 37"/>
                <a:gd name="T6" fmla="*/ 25 w 46"/>
                <a:gd name="T7" fmla="*/ 6 h 37"/>
                <a:gd name="T8" fmla="*/ 19 w 46"/>
                <a:gd name="T9" fmla="*/ 7 h 37"/>
                <a:gd name="T10" fmla="*/ 11 w 46"/>
                <a:gd name="T11" fmla="*/ 7 h 37"/>
                <a:gd name="T12" fmla="*/ 11 w 46"/>
                <a:gd name="T13" fmla="*/ 7 h 37"/>
                <a:gd name="T14" fmla="*/ 11 w 46"/>
                <a:gd name="T15" fmla="*/ 7 h 37"/>
                <a:gd name="T16" fmla="*/ 5 w 46"/>
                <a:gd name="T17" fmla="*/ 6 h 37"/>
                <a:gd name="T18" fmla="*/ 2 w 46"/>
                <a:gd name="T19" fmla="*/ 4 h 37"/>
                <a:gd name="T20" fmla="*/ 0 w 46"/>
                <a:gd name="T21" fmla="*/ 3 h 37"/>
                <a:gd name="T22" fmla="*/ 0 w 46"/>
                <a:gd name="T23" fmla="*/ 3 h 37"/>
                <a:gd name="T24" fmla="*/ 2 w 46"/>
                <a:gd name="T25" fmla="*/ 3 h 37"/>
                <a:gd name="T26" fmla="*/ 5 w 46"/>
                <a:gd name="T27" fmla="*/ 3 h 37"/>
                <a:gd name="T28" fmla="*/ 11 w 46"/>
                <a:gd name="T29" fmla="*/ 1 h 37"/>
                <a:gd name="T30" fmla="*/ 11 w 46"/>
                <a:gd name="T31" fmla="*/ 0 h 37"/>
                <a:gd name="T32" fmla="*/ 11 w 46"/>
                <a:gd name="T33" fmla="*/ 0 h 37"/>
                <a:gd name="T34" fmla="*/ 19 w 46"/>
                <a:gd name="T35" fmla="*/ 1 h 37"/>
                <a:gd name="T36" fmla="*/ 25 w 46"/>
                <a:gd name="T37" fmla="*/ 3 h 37"/>
                <a:gd name="T38" fmla="*/ 27 w 46"/>
                <a:gd name="T39" fmla="*/ 3 h 37"/>
                <a:gd name="T40" fmla="*/ 28 w 46"/>
                <a:gd name="T41" fmla="*/ 3 h 37"/>
                <a:gd name="T42" fmla="*/ 28 w 46"/>
                <a:gd name="T43" fmla="*/ 3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37"/>
                <a:gd name="T68" fmla="*/ 46 w 46"/>
                <a:gd name="T69" fmla="*/ 37 h 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37">
                  <a:moveTo>
                    <a:pt x="46" y="19"/>
                  </a:moveTo>
                  <a:lnTo>
                    <a:pt x="46" y="19"/>
                  </a:lnTo>
                  <a:lnTo>
                    <a:pt x="44" y="26"/>
                  </a:lnTo>
                  <a:lnTo>
                    <a:pt x="40" y="32"/>
                  </a:lnTo>
                  <a:lnTo>
                    <a:pt x="31" y="36"/>
                  </a:lnTo>
                  <a:lnTo>
                    <a:pt x="22" y="37"/>
                  </a:lnTo>
                  <a:lnTo>
                    <a:pt x="13" y="36"/>
                  </a:lnTo>
                  <a:lnTo>
                    <a:pt x="5" y="32"/>
                  </a:lnTo>
                  <a:lnTo>
                    <a:pt x="2" y="26"/>
                  </a:lnTo>
                  <a:lnTo>
                    <a:pt x="0" y="19"/>
                  </a:lnTo>
                  <a:lnTo>
                    <a:pt x="2" y="11"/>
                  </a:lnTo>
                  <a:lnTo>
                    <a:pt x="5" y="6"/>
                  </a:lnTo>
                  <a:lnTo>
                    <a:pt x="13" y="1"/>
                  </a:lnTo>
                  <a:lnTo>
                    <a:pt x="22" y="0"/>
                  </a:lnTo>
                  <a:lnTo>
                    <a:pt x="31" y="1"/>
                  </a:lnTo>
                  <a:lnTo>
                    <a:pt x="40" y="6"/>
                  </a:lnTo>
                  <a:lnTo>
                    <a:pt x="44" y="11"/>
                  </a:lnTo>
                  <a:lnTo>
                    <a:pt x="46" y="19"/>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63" name="Freeform 1142">
              <a:extLst>
                <a:ext uri="{FF2B5EF4-FFF2-40B4-BE49-F238E27FC236}">
                  <a16:creationId xmlns:a16="http://schemas.microsoft.com/office/drawing/2014/main" id="{57DF75F5-778E-5545-BC55-002806E303C9}"/>
                </a:ext>
              </a:extLst>
            </p:cNvPr>
            <p:cNvSpPr>
              <a:spLocks/>
            </p:cNvSpPr>
            <p:nvPr/>
          </p:nvSpPr>
          <p:spPr bwMode="auto">
            <a:xfrm>
              <a:off x="4162" y="3030"/>
              <a:ext cx="44" cy="32"/>
            </a:xfrm>
            <a:custGeom>
              <a:avLst/>
              <a:gdLst>
                <a:gd name="T0" fmla="*/ 28 w 46"/>
                <a:gd name="T1" fmla="*/ 4 h 36"/>
                <a:gd name="T2" fmla="*/ 28 w 46"/>
                <a:gd name="T3" fmla="*/ 4 h 36"/>
                <a:gd name="T4" fmla="*/ 27 w 46"/>
                <a:gd name="T5" fmla="*/ 6 h 36"/>
                <a:gd name="T6" fmla="*/ 24 w 46"/>
                <a:gd name="T7" fmla="*/ 8 h 36"/>
                <a:gd name="T8" fmla="*/ 19 w 46"/>
                <a:gd name="T9" fmla="*/ 9 h 36"/>
                <a:gd name="T10" fmla="*/ 11 w 46"/>
                <a:gd name="T11" fmla="*/ 9 h 36"/>
                <a:gd name="T12" fmla="*/ 11 w 46"/>
                <a:gd name="T13" fmla="*/ 9 h 36"/>
                <a:gd name="T14" fmla="*/ 11 w 46"/>
                <a:gd name="T15" fmla="*/ 9 h 36"/>
                <a:gd name="T16" fmla="*/ 5 w 46"/>
                <a:gd name="T17" fmla="*/ 8 h 36"/>
                <a:gd name="T18" fmla="*/ 2 w 46"/>
                <a:gd name="T19" fmla="*/ 6 h 36"/>
                <a:gd name="T20" fmla="*/ 0 w 46"/>
                <a:gd name="T21" fmla="*/ 4 h 36"/>
                <a:gd name="T22" fmla="*/ 0 w 46"/>
                <a:gd name="T23" fmla="*/ 4 h 36"/>
                <a:gd name="T24" fmla="*/ 2 w 46"/>
                <a:gd name="T25" fmla="*/ 4 h 36"/>
                <a:gd name="T26" fmla="*/ 5 w 46"/>
                <a:gd name="T27" fmla="*/ 4 h 36"/>
                <a:gd name="T28" fmla="*/ 11 w 46"/>
                <a:gd name="T29" fmla="*/ 2 h 36"/>
                <a:gd name="T30" fmla="*/ 11 w 46"/>
                <a:gd name="T31" fmla="*/ 0 h 36"/>
                <a:gd name="T32" fmla="*/ 11 w 46"/>
                <a:gd name="T33" fmla="*/ 0 h 36"/>
                <a:gd name="T34" fmla="*/ 19 w 46"/>
                <a:gd name="T35" fmla="*/ 2 h 36"/>
                <a:gd name="T36" fmla="*/ 24 w 46"/>
                <a:gd name="T37" fmla="*/ 4 h 36"/>
                <a:gd name="T38" fmla="*/ 27 w 46"/>
                <a:gd name="T39" fmla="*/ 4 h 36"/>
                <a:gd name="T40" fmla="*/ 28 w 46"/>
                <a:gd name="T41" fmla="*/ 4 h 36"/>
                <a:gd name="T42" fmla="*/ 28 w 46"/>
                <a:gd name="T43" fmla="*/ 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36"/>
                <a:gd name="T68" fmla="*/ 46 w 4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36">
                  <a:moveTo>
                    <a:pt x="46" y="19"/>
                  </a:moveTo>
                  <a:lnTo>
                    <a:pt x="46" y="19"/>
                  </a:lnTo>
                  <a:lnTo>
                    <a:pt x="44" y="26"/>
                  </a:lnTo>
                  <a:lnTo>
                    <a:pt x="38" y="32"/>
                  </a:lnTo>
                  <a:lnTo>
                    <a:pt x="31" y="35"/>
                  </a:lnTo>
                  <a:lnTo>
                    <a:pt x="22" y="36"/>
                  </a:lnTo>
                  <a:lnTo>
                    <a:pt x="13" y="35"/>
                  </a:lnTo>
                  <a:lnTo>
                    <a:pt x="5" y="32"/>
                  </a:lnTo>
                  <a:lnTo>
                    <a:pt x="2" y="26"/>
                  </a:lnTo>
                  <a:lnTo>
                    <a:pt x="0" y="19"/>
                  </a:lnTo>
                  <a:lnTo>
                    <a:pt x="2" y="12"/>
                  </a:lnTo>
                  <a:lnTo>
                    <a:pt x="5" y="5"/>
                  </a:lnTo>
                  <a:lnTo>
                    <a:pt x="13" y="2"/>
                  </a:lnTo>
                  <a:lnTo>
                    <a:pt x="22" y="0"/>
                  </a:lnTo>
                  <a:lnTo>
                    <a:pt x="31" y="2"/>
                  </a:lnTo>
                  <a:lnTo>
                    <a:pt x="38" y="5"/>
                  </a:lnTo>
                  <a:lnTo>
                    <a:pt x="44" y="12"/>
                  </a:lnTo>
                  <a:lnTo>
                    <a:pt x="46" y="19"/>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64" name="Freeform 1143">
              <a:extLst>
                <a:ext uri="{FF2B5EF4-FFF2-40B4-BE49-F238E27FC236}">
                  <a16:creationId xmlns:a16="http://schemas.microsoft.com/office/drawing/2014/main" id="{F7F78D40-405D-6D4C-9E89-92608C873179}"/>
                </a:ext>
              </a:extLst>
            </p:cNvPr>
            <p:cNvSpPr>
              <a:spLocks/>
            </p:cNvSpPr>
            <p:nvPr/>
          </p:nvSpPr>
          <p:spPr bwMode="auto">
            <a:xfrm>
              <a:off x="3936" y="3013"/>
              <a:ext cx="44" cy="33"/>
            </a:xfrm>
            <a:custGeom>
              <a:avLst/>
              <a:gdLst>
                <a:gd name="T0" fmla="*/ 28 w 46"/>
                <a:gd name="T1" fmla="*/ 4 h 37"/>
                <a:gd name="T2" fmla="*/ 28 w 46"/>
                <a:gd name="T3" fmla="*/ 4 h 37"/>
                <a:gd name="T4" fmla="*/ 27 w 46"/>
                <a:gd name="T5" fmla="*/ 6 h 37"/>
                <a:gd name="T6" fmla="*/ 25 w 46"/>
                <a:gd name="T7" fmla="*/ 9 h 37"/>
                <a:gd name="T8" fmla="*/ 19 w 46"/>
                <a:gd name="T9" fmla="*/ 9 h 37"/>
                <a:gd name="T10" fmla="*/ 11 w 46"/>
                <a:gd name="T11" fmla="*/ 10 h 37"/>
                <a:gd name="T12" fmla="*/ 11 w 46"/>
                <a:gd name="T13" fmla="*/ 10 h 37"/>
                <a:gd name="T14" fmla="*/ 11 w 46"/>
                <a:gd name="T15" fmla="*/ 9 h 37"/>
                <a:gd name="T16" fmla="*/ 6 w 46"/>
                <a:gd name="T17" fmla="*/ 9 h 37"/>
                <a:gd name="T18" fmla="*/ 2 w 46"/>
                <a:gd name="T19" fmla="*/ 6 h 37"/>
                <a:gd name="T20" fmla="*/ 0 w 46"/>
                <a:gd name="T21" fmla="*/ 4 h 37"/>
                <a:gd name="T22" fmla="*/ 0 w 46"/>
                <a:gd name="T23" fmla="*/ 4 h 37"/>
                <a:gd name="T24" fmla="*/ 2 w 46"/>
                <a:gd name="T25" fmla="*/ 4 h 37"/>
                <a:gd name="T26" fmla="*/ 6 w 46"/>
                <a:gd name="T27" fmla="*/ 4 h 37"/>
                <a:gd name="T28" fmla="*/ 11 w 46"/>
                <a:gd name="T29" fmla="*/ 2 h 37"/>
                <a:gd name="T30" fmla="*/ 11 w 46"/>
                <a:gd name="T31" fmla="*/ 0 h 37"/>
                <a:gd name="T32" fmla="*/ 11 w 46"/>
                <a:gd name="T33" fmla="*/ 0 h 37"/>
                <a:gd name="T34" fmla="*/ 19 w 46"/>
                <a:gd name="T35" fmla="*/ 2 h 37"/>
                <a:gd name="T36" fmla="*/ 25 w 46"/>
                <a:gd name="T37" fmla="*/ 4 h 37"/>
                <a:gd name="T38" fmla="*/ 27 w 46"/>
                <a:gd name="T39" fmla="*/ 4 h 37"/>
                <a:gd name="T40" fmla="*/ 28 w 46"/>
                <a:gd name="T41" fmla="*/ 4 h 37"/>
                <a:gd name="T42" fmla="*/ 28 w 46"/>
                <a:gd name="T43" fmla="*/ 4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37"/>
                <a:gd name="T68" fmla="*/ 46 w 46"/>
                <a:gd name="T69" fmla="*/ 37 h 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37">
                  <a:moveTo>
                    <a:pt x="46" y="18"/>
                  </a:moveTo>
                  <a:lnTo>
                    <a:pt x="46" y="18"/>
                  </a:lnTo>
                  <a:lnTo>
                    <a:pt x="44" y="25"/>
                  </a:lnTo>
                  <a:lnTo>
                    <a:pt x="41" y="32"/>
                  </a:lnTo>
                  <a:lnTo>
                    <a:pt x="31" y="35"/>
                  </a:lnTo>
                  <a:lnTo>
                    <a:pt x="22" y="37"/>
                  </a:lnTo>
                  <a:lnTo>
                    <a:pt x="13" y="35"/>
                  </a:lnTo>
                  <a:lnTo>
                    <a:pt x="6" y="32"/>
                  </a:lnTo>
                  <a:lnTo>
                    <a:pt x="2" y="25"/>
                  </a:lnTo>
                  <a:lnTo>
                    <a:pt x="0" y="18"/>
                  </a:lnTo>
                  <a:lnTo>
                    <a:pt x="2" y="11"/>
                  </a:lnTo>
                  <a:lnTo>
                    <a:pt x="6" y="5"/>
                  </a:lnTo>
                  <a:lnTo>
                    <a:pt x="13" y="2"/>
                  </a:lnTo>
                  <a:lnTo>
                    <a:pt x="22" y="0"/>
                  </a:lnTo>
                  <a:lnTo>
                    <a:pt x="31" y="2"/>
                  </a:lnTo>
                  <a:lnTo>
                    <a:pt x="41" y="5"/>
                  </a:lnTo>
                  <a:lnTo>
                    <a:pt x="44" y="11"/>
                  </a:lnTo>
                  <a:lnTo>
                    <a:pt x="46" y="18"/>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65" name="Freeform 1144">
              <a:extLst>
                <a:ext uri="{FF2B5EF4-FFF2-40B4-BE49-F238E27FC236}">
                  <a16:creationId xmlns:a16="http://schemas.microsoft.com/office/drawing/2014/main" id="{1A7A53C6-A554-8F4B-B2FA-0B14C6BE8BA2}"/>
                </a:ext>
              </a:extLst>
            </p:cNvPr>
            <p:cNvSpPr>
              <a:spLocks/>
            </p:cNvSpPr>
            <p:nvPr/>
          </p:nvSpPr>
          <p:spPr bwMode="auto">
            <a:xfrm>
              <a:off x="3717" y="3038"/>
              <a:ext cx="46" cy="32"/>
            </a:xfrm>
            <a:custGeom>
              <a:avLst/>
              <a:gdLst>
                <a:gd name="T0" fmla="*/ 30 w 48"/>
                <a:gd name="T1" fmla="*/ 4 h 36"/>
                <a:gd name="T2" fmla="*/ 30 w 48"/>
                <a:gd name="T3" fmla="*/ 4 h 36"/>
                <a:gd name="T4" fmla="*/ 29 w 48"/>
                <a:gd name="T5" fmla="*/ 6 h 36"/>
                <a:gd name="T6" fmla="*/ 26 w 48"/>
                <a:gd name="T7" fmla="*/ 8 h 36"/>
                <a:gd name="T8" fmla="*/ 21 w 48"/>
                <a:gd name="T9" fmla="*/ 9 h 36"/>
                <a:gd name="T10" fmla="*/ 12 w 48"/>
                <a:gd name="T11" fmla="*/ 9 h 36"/>
                <a:gd name="T12" fmla="*/ 12 w 48"/>
                <a:gd name="T13" fmla="*/ 9 h 36"/>
                <a:gd name="T14" fmla="*/ 12 w 48"/>
                <a:gd name="T15" fmla="*/ 9 h 36"/>
                <a:gd name="T16" fmla="*/ 7 w 48"/>
                <a:gd name="T17" fmla="*/ 8 h 36"/>
                <a:gd name="T18" fmla="*/ 2 w 48"/>
                <a:gd name="T19" fmla="*/ 6 h 36"/>
                <a:gd name="T20" fmla="*/ 0 w 48"/>
                <a:gd name="T21" fmla="*/ 4 h 36"/>
                <a:gd name="T22" fmla="*/ 0 w 48"/>
                <a:gd name="T23" fmla="*/ 4 h 36"/>
                <a:gd name="T24" fmla="*/ 2 w 48"/>
                <a:gd name="T25" fmla="*/ 4 h 36"/>
                <a:gd name="T26" fmla="*/ 7 w 48"/>
                <a:gd name="T27" fmla="*/ 4 h 36"/>
                <a:gd name="T28" fmla="*/ 12 w 48"/>
                <a:gd name="T29" fmla="*/ 1 h 36"/>
                <a:gd name="T30" fmla="*/ 12 w 48"/>
                <a:gd name="T31" fmla="*/ 0 h 36"/>
                <a:gd name="T32" fmla="*/ 12 w 48"/>
                <a:gd name="T33" fmla="*/ 0 h 36"/>
                <a:gd name="T34" fmla="*/ 21 w 48"/>
                <a:gd name="T35" fmla="*/ 1 h 36"/>
                <a:gd name="T36" fmla="*/ 26 w 48"/>
                <a:gd name="T37" fmla="*/ 4 h 36"/>
                <a:gd name="T38" fmla="*/ 29 w 48"/>
                <a:gd name="T39" fmla="*/ 4 h 36"/>
                <a:gd name="T40" fmla="*/ 30 w 48"/>
                <a:gd name="T41" fmla="*/ 4 h 36"/>
                <a:gd name="T42" fmla="*/ 30 w 48"/>
                <a:gd name="T43" fmla="*/ 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6"/>
                <a:gd name="T68" fmla="*/ 48 w 48"/>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6">
                  <a:moveTo>
                    <a:pt x="48" y="19"/>
                  </a:moveTo>
                  <a:lnTo>
                    <a:pt x="48" y="19"/>
                  </a:lnTo>
                  <a:lnTo>
                    <a:pt x="46" y="26"/>
                  </a:lnTo>
                  <a:lnTo>
                    <a:pt x="40" y="32"/>
                  </a:lnTo>
                  <a:lnTo>
                    <a:pt x="33" y="35"/>
                  </a:lnTo>
                  <a:lnTo>
                    <a:pt x="24" y="36"/>
                  </a:lnTo>
                  <a:lnTo>
                    <a:pt x="15" y="35"/>
                  </a:lnTo>
                  <a:lnTo>
                    <a:pt x="7" y="32"/>
                  </a:lnTo>
                  <a:lnTo>
                    <a:pt x="2" y="26"/>
                  </a:lnTo>
                  <a:lnTo>
                    <a:pt x="0" y="19"/>
                  </a:lnTo>
                  <a:lnTo>
                    <a:pt x="2" y="12"/>
                  </a:lnTo>
                  <a:lnTo>
                    <a:pt x="7" y="4"/>
                  </a:lnTo>
                  <a:lnTo>
                    <a:pt x="15" y="1"/>
                  </a:lnTo>
                  <a:lnTo>
                    <a:pt x="24" y="0"/>
                  </a:lnTo>
                  <a:lnTo>
                    <a:pt x="33" y="1"/>
                  </a:lnTo>
                  <a:lnTo>
                    <a:pt x="40" y="4"/>
                  </a:lnTo>
                  <a:lnTo>
                    <a:pt x="46" y="12"/>
                  </a:lnTo>
                  <a:lnTo>
                    <a:pt x="48" y="19"/>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66" name="Freeform 1145">
              <a:extLst>
                <a:ext uri="{FF2B5EF4-FFF2-40B4-BE49-F238E27FC236}">
                  <a16:creationId xmlns:a16="http://schemas.microsoft.com/office/drawing/2014/main" id="{5B254395-D1B9-1A4D-88B7-0EB0B7FE9EBC}"/>
                </a:ext>
              </a:extLst>
            </p:cNvPr>
            <p:cNvSpPr>
              <a:spLocks/>
            </p:cNvSpPr>
            <p:nvPr/>
          </p:nvSpPr>
          <p:spPr bwMode="auto">
            <a:xfrm>
              <a:off x="3493" y="2980"/>
              <a:ext cx="46" cy="33"/>
            </a:xfrm>
            <a:custGeom>
              <a:avLst/>
              <a:gdLst>
                <a:gd name="T0" fmla="*/ 30 w 48"/>
                <a:gd name="T1" fmla="*/ 4 h 37"/>
                <a:gd name="T2" fmla="*/ 30 w 48"/>
                <a:gd name="T3" fmla="*/ 4 h 37"/>
                <a:gd name="T4" fmla="*/ 29 w 48"/>
                <a:gd name="T5" fmla="*/ 7 h 37"/>
                <a:gd name="T6" fmla="*/ 26 w 48"/>
                <a:gd name="T7" fmla="*/ 9 h 37"/>
                <a:gd name="T8" fmla="*/ 21 w 48"/>
                <a:gd name="T9" fmla="*/ 10 h 37"/>
                <a:gd name="T10" fmla="*/ 12 w 48"/>
                <a:gd name="T11" fmla="*/ 10 h 37"/>
                <a:gd name="T12" fmla="*/ 12 w 48"/>
                <a:gd name="T13" fmla="*/ 10 h 37"/>
                <a:gd name="T14" fmla="*/ 12 w 48"/>
                <a:gd name="T15" fmla="*/ 10 h 37"/>
                <a:gd name="T16" fmla="*/ 7 w 48"/>
                <a:gd name="T17" fmla="*/ 9 h 37"/>
                <a:gd name="T18" fmla="*/ 2 w 48"/>
                <a:gd name="T19" fmla="*/ 7 h 37"/>
                <a:gd name="T20" fmla="*/ 0 w 48"/>
                <a:gd name="T21" fmla="*/ 4 h 37"/>
                <a:gd name="T22" fmla="*/ 0 w 48"/>
                <a:gd name="T23" fmla="*/ 4 h 37"/>
                <a:gd name="T24" fmla="*/ 2 w 48"/>
                <a:gd name="T25" fmla="*/ 4 h 37"/>
                <a:gd name="T26" fmla="*/ 7 w 48"/>
                <a:gd name="T27" fmla="*/ 4 h 37"/>
                <a:gd name="T28" fmla="*/ 12 w 48"/>
                <a:gd name="T29" fmla="*/ 1 h 37"/>
                <a:gd name="T30" fmla="*/ 12 w 48"/>
                <a:gd name="T31" fmla="*/ 0 h 37"/>
                <a:gd name="T32" fmla="*/ 12 w 48"/>
                <a:gd name="T33" fmla="*/ 0 h 37"/>
                <a:gd name="T34" fmla="*/ 21 w 48"/>
                <a:gd name="T35" fmla="*/ 1 h 37"/>
                <a:gd name="T36" fmla="*/ 26 w 48"/>
                <a:gd name="T37" fmla="*/ 4 h 37"/>
                <a:gd name="T38" fmla="*/ 29 w 48"/>
                <a:gd name="T39" fmla="*/ 4 h 37"/>
                <a:gd name="T40" fmla="*/ 30 w 48"/>
                <a:gd name="T41" fmla="*/ 4 h 37"/>
                <a:gd name="T42" fmla="*/ 30 w 48"/>
                <a:gd name="T43" fmla="*/ 4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7"/>
                <a:gd name="T68" fmla="*/ 48 w 48"/>
                <a:gd name="T69" fmla="*/ 37 h 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7">
                  <a:moveTo>
                    <a:pt x="48" y="19"/>
                  </a:moveTo>
                  <a:lnTo>
                    <a:pt x="48" y="19"/>
                  </a:lnTo>
                  <a:lnTo>
                    <a:pt x="46" y="26"/>
                  </a:lnTo>
                  <a:lnTo>
                    <a:pt x="41" y="32"/>
                  </a:lnTo>
                  <a:lnTo>
                    <a:pt x="33" y="36"/>
                  </a:lnTo>
                  <a:lnTo>
                    <a:pt x="24" y="37"/>
                  </a:lnTo>
                  <a:lnTo>
                    <a:pt x="15" y="36"/>
                  </a:lnTo>
                  <a:lnTo>
                    <a:pt x="7" y="32"/>
                  </a:lnTo>
                  <a:lnTo>
                    <a:pt x="2" y="26"/>
                  </a:lnTo>
                  <a:lnTo>
                    <a:pt x="0" y="19"/>
                  </a:lnTo>
                  <a:lnTo>
                    <a:pt x="2" y="11"/>
                  </a:lnTo>
                  <a:lnTo>
                    <a:pt x="7" y="6"/>
                  </a:lnTo>
                  <a:lnTo>
                    <a:pt x="15" y="1"/>
                  </a:lnTo>
                  <a:lnTo>
                    <a:pt x="24" y="0"/>
                  </a:lnTo>
                  <a:lnTo>
                    <a:pt x="33" y="1"/>
                  </a:lnTo>
                  <a:lnTo>
                    <a:pt x="41" y="6"/>
                  </a:lnTo>
                  <a:lnTo>
                    <a:pt x="46" y="11"/>
                  </a:lnTo>
                  <a:lnTo>
                    <a:pt x="48" y="19"/>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67" name="Freeform 1146">
              <a:extLst>
                <a:ext uri="{FF2B5EF4-FFF2-40B4-BE49-F238E27FC236}">
                  <a16:creationId xmlns:a16="http://schemas.microsoft.com/office/drawing/2014/main" id="{E3903AAA-0C53-734C-A720-057620A06B53}"/>
                </a:ext>
              </a:extLst>
            </p:cNvPr>
            <p:cNvSpPr>
              <a:spLocks/>
            </p:cNvSpPr>
            <p:nvPr/>
          </p:nvSpPr>
          <p:spPr bwMode="auto">
            <a:xfrm>
              <a:off x="3276" y="3003"/>
              <a:ext cx="44" cy="32"/>
            </a:xfrm>
            <a:custGeom>
              <a:avLst/>
              <a:gdLst>
                <a:gd name="T0" fmla="*/ 28 w 46"/>
                <a:gd name="T1" fmla="*/ 4 h 36"/>
                <a:gd name="T2" fmla="*/ 28 w 46"/>
                <a:gd name="T3" fmla="*/ 4 h 36"/>
                <a:gd name="T4" fmla="*/ 27 w 46"/>
                <a:gd name="T5" fmla="*/ 6 h 36"/>
                <a:gd name="T6" fmla="*/ 25 w 46"/>
                <a:gd name="T7" fmla="*/ 8 h 36"/>
                <a:gd name="T8" fmla="*/ 21 w 46"/>
                <a:gd name="T9" fmla="*/ 9 h 36"/>
                <a:gd name="T10" fmla="*/ 12 w 46"/>
                <a:gd name="T11" fmla="*/ 9 h 36"/>
                <a:gd name="T12" fmla="*/ 12 w 46"/>
                <a:gd name="T13" fmla="*/ 9 h 36"/>
                <a:gd name="T14" fmla="*/ 11 w 46"/>
                <a:gd name="T15" fmla="*/ 9 h 36"/>
                <a:gd name="T16" fmla="*/ 7 w 46"/>
                <a:gd name="T17" fmla="*/ 8 h 36"/>
                <a:gd name="T18" fmla="*/ 2 w 46"/>
                <a:gd name="T19" fmla="*/ 6 h 36"/>
                <a:gd name="T20" fmla="*/ 0 w 46"/>
                <a:gd name="T21" fmla="*/ 4 h 36"/>
                <a:gd name="T22" fmla="*/ 0 w 46"/>
                <a:gd name="T23" fmla="*/ 4 h 36"/>
                <a:gd name="T24" fmla="*/ 2 w 46"/>
                <a:gd name="T25" fmla="*/ 4 h 36"/>
                <a:gd name="T26" fmla="*/ 7 w 46"/>
                <a:gd name="T27" fmla="*/ 4 h 36"/>
                <a:gd name="T28" fmla="*/ 11 w 46"/>
                <a:gd name="T29" fmla="*/ 1 h 36"/>
                <a:gd name="T30" fmla="*/ 12 w 46"/>
                <a:gd name="T31" fmla="*/ 0 h 36"/>
                <a:gd name="T32" fmla="*/ 12 w 46"/>
                <a:gd name="T33" fmla="*/ 0 h 36"/>
                <a:gd name="T34" fmla="*/ 21 w 46"/>
                <a:gd name="T35" fmla="*/ 1 h 36"/>
                <a:gd name="T36" fmla="*/ 25 w 46"/>
                <a:gd name="T37" fmla="*/ 4 h 36"/>
                <a:gd name="T38" fmla="*/ 27 w 46"/>
                <a:gd name="T39" fmla="*/ 4 h 36"/>
                <a:gd name="T40" fmla="*/ 28 w 46"/>
                <a:gd name="T41" fmla="*/ 4 h 36"/>
                <a:gd name="T42" fmla="*/ 28 w 46"/>
                <a:gd name="T43" fmla="*/ 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36"/>
                <a:gd name="T68" fmla="*/ 46 w 4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36">
                  <a:moveTo>
                    <a:pt x="46" y="19"/>
                  </a:moveTo>
                  <a:lnTo>
                    <a:pt x="46" y="19"/>
                  </a:lnTo>
                  <a:lnTo>
                    <a:pt x="44" y="26"/>
                  </a:lnTo>
                  <a:lnTo>
                    <a:pt x="40" y="32"/>
                  </a:lnTo>
                  <a:lnTo>
                    <a:pt x="33" y="35"/>
                  </a:lnTo>
                  <a:lnTo>
                    <a:pt x="24" y="36"/>
                  </a:lnTo>
                  <a:lnTo>
                    <a:pt x="14" y="35"/>
                  </a:lnTo>
                  <a:lnTo>
                    <a:pt x="7" y="32"/>
                  </a:lnTo>
                  <a:lnTo>
                    <a:pt x="2" y="26"/>
                  </a:lnTo>
                  <a:lnTo>
                    <a:pt x="0" y="19"/>
                  </a:lnTo>
                  <a:lnTo>
                    <a:pt x="2" y="11"/>
                  </a:lnTo>
                  <a:lnTo>
                    <a:pt x="7" y="6"/>
                  </a:lnTo>
                  <a:lnTo>
                    <a:pt x="14" y="1"/>
                  </a:lnTo>
                  <a:lnTo>
                    <a:pt x="24" y="0"/>
                  </a:lnTo>
                  <a:lnTo>
                    <a:pt x="33" y="1"/>
                  </a:lnTo>
                  <a:lnTo>
                    <a:pt x="40" y="6"/>
                  </a:lnTo>
                  <a:lnTo>
                    <a:pt x="44" y="11"/>
                  </a:lnTo>
                  <a:lnTo>
                    <a:pt x="46" y="19"/>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68" name="Freeform 1147">
              <a:extLst>
                <a:ext uri="{FF2B5EF4-FFF2-40B4-BE49-F238E27FC236}">
                  <a16:creationId xmlns:a16="http://schemas.microsoft.com/office/drawing/2014/main" id="{45E38912-6E20-1F40-AC33-E13AA077A651}"/>
                </a:ext>
              </a:extLst>
            </p:cNvPr>
            <p:cNvSpPr>
              <a:spLocks/>
            </p:cNvSpPr>
            <p:nvPr/>
          </p:nvSpPr>
          <p:spPr bwMode="auto">
            <a:xfrm>
              <a:off x="3163" y="2994"/>
              <a:ext cx="46" cy="33"/>
            </a:xfrm>
            <a:custGeom>
              <a:avLst/>
              <a:gdLst>
                <a:gd name="T0" fmla="*/ 30 w 48"/>
                <a:gd name="T1" fmla="*/ 4 h 37"/>
                <a:gd name="T2" fmla="*/ 30 w 48"/>
                <a:gd name="T3" fmla="*/ 4 h 37"/>
                <a:gd name="T4" fmla="*/ 29 w 48"/>
                <a:gd name="T5" fmla="*/ 7 h 37"/>
                <a:gd name="T6" fmla="*/ 26 w 48"/>
                <a:gd name="T7" fmla="*/ 9 h 37"/>
                <a:gd name="T8" fmla="*/ 21 w 48"/>
                <a:gd name="T9" fmla="*/ 10 h 37"/>
                <a:gd name="T10" fmla="*/ 12 w 48"/>
                <a:gd name="T11" fmla="*/ 10 h 37"/>
                <a:gd name="T12" fmla="*/ 12 w 48"/>
                <a:gd name="T13" fmla="*/ 10 h 37"/>
                <a:gd name="T14" fmla="*/ 12 w 48"/>
                <a:gd name="T15" fmla="*/ 10 h 37"/>
                <a:gd name="T16" fmla="*/ 7 w 48"/>
                <a:gd name="T17" fmla="*/ 9 h 37"/>
                <a:gd name="T18" fmla="*/ 2 w 48"/>
                <a:gd name="T19" fmla="*/ 7 h 37"/>
                <a:gd name="T20" fmla="*/ 0 w 48"/>
                <a:gd name="T21" fmla="*/ 4 h 37"/>
                <a:gd name="T22" fmla="*/ 0 w 48"/>
                <a:gd name="T23" fmla="*/ 4 h 37"/>
                <a:gd name="T24" fmla="*/ 2 w 48"/>
                <a:gd name="T25" fmla="*/ 4 h 37"/>
                <a:gd name="T26" fmla="*/ 7 w 48"/>
                <a:gd name="T27" fmla="*/ 4 h 37"/>
                <a:gd name="T28" fmla="*/ 12 w 48"/>
                <a:gd name="T29" fmla="*/ 1 h 37"/>
                <a:gd name="T30" fmla="*/ 12 w 48"/>
                <a:gd name="T31" fmla="*/ 0 h 37"/>
                <a:gd name="T32" fmla="*/ 12 w 48"/>
                <a:gd name="T33" fmla="*/ 0 h 37"/>
                <a:gd name="T34" fmla="*/ 21 w 48"/>
                <a:gd name="T35" fmla="*/ 1 h 37"/>
                <a:gd name="T36" fmla="*/ 26 w 48"/>
                <a:gd name="T37" fmla="*/ 4 h 37"/>
                <a:gd name="T38" fmla="*/ 29 w 48"/>
                <a:gd name="T39" fmla="*/ 4 h 37"/>
                <a:gd name="T40" fmla="*/ 30 w 48"/>
                <a:gd name="T41" fmla="*/ 4 h 37"/>
                <a:gd name="T42" fmla="*/ 30 w 48"/>
                <a:gd name="T43" fmla="*/ 4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7"/>
                <a:gd name="T68" fmla="*/ 48 w 48"/>
                <a:gd name="T69" fmla="*/ 37 h 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7">
                  <a:moveTo>
                    <a:pt x="48" y="19"/>
                  </a:moveTo>
                  <a:lnTo>
                    <a:pt x="48" y="19"/>
                  </a:lnTo>
                  <a:lnTo>
                    <a:pt x="46" y="26"/>
                  </a:lnTo>
                  <a:lnTo>
                    <a:pt x="40" y="32"/>
                  </a:lnTo>
                  <a:lnTo>
                    <a:pt x="33" y="36"/>
                  </a:lnTo>
                  <a:lnTo>
                    <a:pt x="24" y="37"/>
                  </a:lnTo>
                  <a:lnTo>
                    <a:pt x="15" y="36"/>
                  </a:lnTo>
                  <a:lnTo>
                    <a:pt x="7" y="32"/>
                  </a:lnTo>
                  <a:lnTo>
                    <a:pt x="2" y="26"/>
                  </a:lnTo>
                  <a:lnTo>
                    <a:pt x="0" y="19"/>
                  </a:lnTo>
                  <a:lnTo>
                    <a:pt x="2" y="11"/>
                  </a:lnTo>
                  <a:lnTo>
                    <a:pt x="7" y="6"/>
                  </a:lnTo>
                  <a:lnTo>
                    <a:pt x="15" y="1"/>
                  </a:lnTo>
                  <a:lnTo>
                    <a:pt x="24" y="0"/>
                  </a:lnTo>
                  <a:lnTo>
                    <a:pt x="33" y="1"/>
                  </a:lnTo>
                  <a:lnTo>
                    <a:pt x="40" y="6"/>
                  </a:lnTo>
                  <a:lnTo>
                    <a:pt x="46" y="11"/>
                  </a:lnTo>
                  <a:lnTo>
                    <a:pt x="48" y="19"/>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69" name="Freeform 1148">
              <a:extLst>
                <a:ext uri="{FF2B5EF4-FFF2-40B4-BE49-F238E27FC236}">
                  <a16:creationId xmlns:a16="http://schemas.microsoft.com/office/drawing/2014/main" id="{CB57867E-97A2-CA42-848F-34249D3716DA}"/>
                </a:ext>
              </a:extLst>
            </p:cNvPr>
            <p:cNvSpPr>
              <a:spLocks/>
            </p:cNvSpPr>
            <p:nvPr/>
          </p:nvSpPr>
          <p:spPr bwMode="auto">
            <a:xfrm>
              <a:off x="3048" y="2998"/>
              <a:ext cx="44" cy="32"/>
            </a:xfrm>
            <a:custGeom>
              <a:avLst/>
              <a:gdLst>
                <a:gd name="T0" fmla="*/ 28 w 46"/>
                <a:gd name="T1" fmla="*/ 4 h 36"/>
                <a:gd name="T2" fmla="*/ 28 w 46"/>
                <a:gd name="T3" fmla="*/ 4 h 36"/>
                <a:gd name="T4" fmla="*/ 27 w 46"/>
                <a:gd name="T5" fmla="*/ 6 h 36"/>
                <a:gd name="T6" fmla="*/ 25 w 46"/>
                <a:gd name="T7" fmla="*/ 8 h 36"/>
                <a:gd name="T8" fmla="*/ 21 w 46"/>
                <a:gd name="T9" fmla="*/ 9 h 36"/>
                <a:gd name="T10" fmla="*/ 12 w 46"/>
                <a:gd name="T11" fmla="*/ 9 h 36"/>
                <a:gd name="T12" fmla="*/ 12 w 46"/>
                <a:gd name="T13" fmla="*/ 9 h 36"/>
                <a:gd name="T14" fmla="*/ 11 w 46"/>
                <a:gd name="T15" fmla="*/ 9 h 36"/>
                <a:gd name="T16" fmla="*/ 8 w 46"/>
                <a:gd name="T17" fmla="*/ 8 h 36"/>
                <a:gd name="T18" fmla="*/ 2 w 46"/>
                <a:gd name="T19" fmla="*/ 6 h 36"/>
                <a:gd name="T20" fmla="*/ 0 w 46"/>
                <a:gd name="T21" fmla="*/ 4 h 36"/>
                <a:gd name="T22" fmla="*/ 0 w 46"/>
                <a:gd name="T23" fmla="*/ 4 h 36"/>
                <a:gd name="T24" fmla="*/ 2 w 46"/>
                <a:gd name="T25" fmla="*/ 4 h 36"/>
                <a:gd name="T26" fmla="*/ 8 w 46"/>
                <a:gd name="T27" fmla="*/ 4 h 36"/>
                <a:gd name="T28" fmla="*/ 11 w 46"/>
                <a:gd name="T29" fmla="*/ 2 h 36"/>
                <a:gd name="T30" fmla="*/ 12 w 46"/>
                <a:gd name="T31" fmla="*/ 0 h 36"/>
                <a:gd name="T32" fmla="*/ 12 w 46"/>
                <a:gd name="T33" fmla="*/ 0 h 36"/>
                <a:gd name="T34" fmla="*/ 21 w 46"/>
                <a:gd name="T35" fmla="*/ 2 h 36"/>
                <a:gd name="T36" fmla="*/ 25 w 46"/>
                <a:gd name="T37" fmla="*/ 4 h 36"/>
                <a:gd name="T38" fmla="*/ 27 w 46"/>
                <a:gd name="T39" fmla="*/ 4 h 36"/>
                <a:gd name="T40" fmla="*/ 28 w 46"/>
                <a:gd name="T41" fmla="*/ 4 h 36"/>
                <a:gd name="T42" fmla="*/ 28 w 46"/>
                <a:gd name="T43" fmla="*/ 4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36"/>
                <a:gd name="T68" fmla="*/ 46 w 4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36">
                  <a:moveTo>
                    <a:pt x="46" y="19"/>
                  </a:moveTo>
                  <a:lnTo>
                    <a:pt x="46" y="19"/>
                  </a:lnTo>
                  <a:lnTo>
                    <a:pt x="44" y="26"/>
                  </a:lnTo>
                  <a:lnTo>
                    <a:pt x="41" y="32"/>
                  </a:lnTo>
                  <a:lnTo>
                    <a:pt x="33" y="35"/>
                  </a:lnTo>
                  <a:lnTo>
                    <a:pt x="24" y="36"/>
                  </a:lnTo>
                  <a:lnTo>
                    <a:pt x="15" y="35"/>
                  </a:lnTo>
                  <a:lnTo>
                    <a:pt x="8" y="32"/>
                  </a:lnTo>
                  <a:lnTo>
                    <a:pt x="2" y="26"/>
                  </a:lnTo>
                  <a:lnTo>
                    <a:pt x="0" y="19"/>
                  </a:lnTo>
                  <a:lnTo>
                    <a:pt x="2" y="12"/>
                  </a:lnTo>
                  <a:lnTo>
                    <a:pt x="8" y="6"/>
                  </a:lnTo>
                  <a:lnTo>
                    <a:pt x="15" y="2"/>
                  </a:lnTo>
                  <a:lnTo>
                    <a:pt x="24" y="0"/>
                  </a:lnTo>
                  <a:lnTo>
                    <a:pt x="33" y="2"/>
                  </a:lnTo>
                  <a:lnTo>
                    <a:pt x="41" y="6"/>
                  </a:lnTo>
                  <a:lnTo>
                    <a:pt x="44" y="12"/>
                  </a:lnTo>
                  <a:lnTo>
                    <a:pt x="46" y="19"/>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70" name="Line 1149">
              <a:extLst>
                <a:ext uri="{FF2B5EF4-FFF2-40B4-BE49-F238E27FC236}">
                  <a16:creationId xmlns:a16="http://schemas.microsoft.com/office/drawing/2014/main" id="{A9167F89-AEEB-F94A-9272-6B3C669E109F}"/>
                </a:ext>
              </a:extLst>
            </p:cNvPr>
            <p:cNvSpPr>
              <a:spLocks noChangeShapeType="1"/>
            </p:cNvSpPr>
            <p:nvPr/>
          </p:nvSpPr>
          <p:spPr bwMode="auto">
            <a:xfrm>
              <a:off x="2903" y="2861"/>
              <a:ext cx="32"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71" name="Rectangle 1150">
              <a:extLst>
                <a:ext uri="{FF2B5EF4-FFF2-40B4-BE49-F238E27FC236}">
                  <a16:creationId xmlns:a16="http://schemas.microsoft.com/office/drawing/2014/main" id="{C4F055A9-D668-F64D-9D51-0DF9474BCCD5}"/>
                </a:ext>
              </a:extLst>
            </p:cNvPr>
            <p:cNvSpPr>
              <a:spLocks noChangeArrowheads="1"/>
            </p:cNvSpPr>
            <p:nvPr/>
          </p:nvSpPr>
          <p:spPr bwMode="auto">
            <a:xfrm>
              <a:off x="4857" y="1174"/>
              <a:ext cx="51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600" dirty="0">
                  <a:solidFill>
                    <a:schemeClr val="bg1"/>
                  </a:solidFill>
                  <a:latin typeface="Arial" panose="020B0604020202020204" pitchFamily="34" charset="0"/>
                  <a:ea typeface="굴림" panose="020B0600000101010101" pitchFamily="34" charset="-127"/>
                </a:rPr>
                <a:t>Medicine</a:t>
              </a:r>
            </a:p>
          </p:txBody>
        </p:sp>
        <p:sp>
          <p:nvSpPr>
            <p:cNvPr id="272" name="Text Box 1151">
              <a:extLst>
                <a:ext uri="{FF2B5EF4-FFF2-40B4-BE49-F238E27FC236}">
                  <a16:creationId xmlns:a16="http://schemas.microsoft.com/office/drawing/2014/main" id="{516E0716-7C02-CE40-9890-2FEA7503DFEE}"/>
                </a:ext>
              </a:extLst>
            </p:cNvPr>
            <p:cNvSpPr txBox="1">
              <a:spLocks noChangeArrowheads="1"/>
            </p:cNvSpPr>
            <p:nvPr/>
          </p:nvSpPr>
          <p:spPr bwMode="auto">
            <a:xfrm rot="-5400000">
              <a:off x="1858" y="1732"/>
              <a:ext cx="127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600" dirty="0">
                  <a:solidFill>
                    <a:schemeClr val="bg1"/>
                  </a:solidFill>
                  <a:latin typeface="Arial" panose="020B0604020202020204" pitchFamily="34" charset="0"/>
                  <a:ea typeface="굴림" panose="020B0600000101010101" pitchFamily="34" charset="-127"/>
                </a:rPr>
                <a:t>Mean IOP (mmHg)</a:t>
              </a:r>
            </a:p>
          </p:txBody>
        </p:sp>
        <p:sp>
          <p:nvSpPr>
            <p:cNvPr id="273" name="Rectangle 1152">
              <a:extLst>
                <a:ext uri="{FF2B5EF4-FFF2-40B4-BE49-F238E27FC236}">
                  <a16:creationId xmlns:a16="http://schemas.microsoft.com/office/drawing/2014/main" id="{246C99D0-0171-BE4F-B54C-000BF8D2C6CA}"/>
                </a:ext>
              </a:extLst>
            </p:cNvPr>
            <p:cNvSpPr>
              <a:spLocks noChangeArrowheads="1"/>
            </p:cNvSpPr>
            <p:nvPr/>
          </p:nvSpPr>
          <p:spPr bwMode="auto">
            <a:xfrm>
              <a:off x="4857" y="1347"/>
              <a:ext cx="44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600" dirty="0">
                  <a:solidFill>
                    <a:schemeClr val="bg1"/>
                  </a:solidFill>
                  <a:latin typeface="Arial" panose="020B0604020202020204" pitchFamily="34" charset="0"/>
                  <a:ea typeface="굴림" panose="020B0600000101010101" pitchFamily="34" charset="-127"/>
                </a:rPr>
                <a:t>Surgery</a:t>
              </a:r>
            </a:p>
          </p:txBody>
        </p:sp>
        <p:sp>
          <p:nvSpPr>
            <p:cNvPr id="274" name="Text Box 1153">
              <a:extLst>
                <a:ext uri="{FF2B5EF4-FFF2-40B4-BE49-F238E27FC236}">
                  <a16:creationId xmlns:a16="http://schemas.microsoft.com/office/drawing/2014/main" id="{8C242EC2-4901-AA4A-A239-D57BAA375D60}"/>
                </a:ext>
              </a:extLst>
            </p:cNvPr>
            <p:cNvSpPr txBox="1">
              <a:spLocks noChangeArrowheads="1"/>
            </p:cNvSpPr>
            <p:nvPr/>
          </p:nvSpPr>
          <p:spPr bwMode="auto">
            <a:xfrm>
              <a:off x="2654" y="2032"/>
              <a:ext cx="26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spcBef>
                  <a:spcPct val="50000"/>
                </a:spcBef>
              </a:pPr>
              <a:r>
                <a:rPr lang="en-US" altLang="ko-KR" sz="1200">
                  <a:solidFill>
                    <a:schemeClr val="bg1"/>
                  </a:solidFill>
                  <a:latin typeface="Arial" panose="020B0604020202020204" pitchFamily="34" charset="0"/>
                  <a:ea typeface="굴림" panose="020B0600000101010101" pitchFamily="34" charset="-127"/>
                </a:rPr>
                <a:t>15</a:t>
              </a:r>
            </a:p>
          </p:txBody>
        </p:sp>
        <p:sp>
          <p:nvSpPr>
            <p:cNvPr id="275" name="Text Box 1154">
              <a:extLst>
                <a:ext uri="{FF2B5EF4-FFF2-40B4-BE49-F238E27FC236}">
                  <a16:creationId xmlns:a16="http://schemas.microsoft.com/office/drawing/2014/main" id="{3BB6EC75-0AAB-C548-9297-AF03441E4A3F}"/>
                </a:ext>
              </a:extLst>
            </p:cNvPr>
            <p:cNvSpPr txBox="1">
              <a:spLocks noChangeArrowheads="1"/>
            </p:cNvSpPr>
            <p:nvPr/>
          </p:nvSpPr>
          <p:spPr bwMode="auto">
            <a:xfrm>
              <a:off x="2650" y="1713"/>
              <a:ext cx="26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spcBef>
                  <a:spcPct val="50000"/>
                </a:spcBef>
              </a:pPr>
              <a:r>
                <a:rPr lang="en-US" altLang="ko-KR" sz="1200">
                  <a:solidFill>
                    <a:schemeClr val="bg1"/>
                  </a:solidFill>
                  <a:latin typeface="Arial" panose="020B0604020202020204" pitchFamily="34" charset="0"/>
                  <a:ea typeface="굴림" panose="020B0600000101010101" pitchFamily="34" charset="-127"/>
                </a:rPr>
                <a:t>20</a:t>
              </a:r>
            </a:p>
          </p:txBody>
        </p:sp>
        <p:sp>
          <p:nvSpPr>
            <p:cNvPr id="276" name="Text Box 1155">
              <a:extLst>
                <a:ext uri="{FF2B5EF4-FFF2-40B4-BE49-F238E27FC236}">
                  <a16:creationId xmlns:a16="http://schemas.microsoft.com/office/drawing/2014/main" id="{7D282DA5-2EDE-084B-828D-BDB8C0D4C3C7}"/>
                </a:ext>
              </a:extLst>
            </p:cNvPr>
            <p:cNvSpPr txBox="1">
              <a:spLocks noChangeArrowheads="1"/>
            </p:cNvSpPr>
            <p:nvPr/>
          </p:nvSpPr>
          <p:spPr bwMode="auto">
            <a:xfrm>
              <a:off x="2658" y="1390"/>
              <a:ext cx="25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spcBef>
                  <a:spcPct val="50000"/>
                </a:spcBef>
              </a:pPr>
              <a:r>
                <a:rPr lang="en-US" altLang="ko-KR" sz="1200">
                  <a:solidFill>
                    <a:schemeClr val="bg1"/>
                  </a:solidFill>
                  <a:latin typeface="Arial" panose="020B0604020202020204" pitchFamily="34" charset="0"/>
                  <a:ea typeface="굴림" panose="020B0600000101010101" pitchFamily="34" charset="-127"/>
                </a:rPr>
                <a:t>25</a:t>
              </a:r>
            </a:p>
          </p:txBody>
        </p:sp>
        <p:sp>
          <p:nvSpPr>
            <p:cNvPr id="277" name="Text Box 1156">
              <a:extLst>
                <a:ext uri="{FF2B5EF4-FFF2-40B4-BE49-F238E27FC236}">
                  <a16:creationId xmlns:a16="http://schemas.microsoft.com/office/drawing/2014/main" id="{918F72FA-3567-A946-893A-DFB8C62E5374}"/>
                </a:ext>
              </a:extLst>
            </p:cNvPr>
            <p:cNvSpPr txBox="1">
              <a:spLocks noChangeArrowheads="1"/>
            </p:cNvSpPr>
            <p:nvPr/>
          </p:nvSpPr>
          <p:spPr bwMode="auto">
            <a:xfrm>
              <a:off x="2654" y="1086"/>
              <a:ext cx="26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spcBef>
                  <a:spcPct val="50000"/>
                </a:spcBef>
              </a:pPr>
              <a:r>
                <a:rPr lang="en-US" altLang="ko-KR" sz="1200">
                  <a:solidFill>
                    <a:schemeClr val="bg1"/>
                  </a:solidFill>
                  <a:latin typeface="Arial" panose="020B0604020202020204" pitchFamily="34" charset="0"/>
                  <a:ea typeface="굴림" panose="020B0600000101010101" pitchFamily="34" charset="-127"/>
                </a:rPr>
                <a:t>30</a:t>
              </a:r>
            </a:p>
          </p:txBody>
        </p:sp>
        <p:sp>
          <p:nvSpPr>
            <p:cNvPr id="278" name="Line 1157">
              <a:extLst>
                <a:ext uri="{FF2B5EF4-FFF2-40B4-BE49-F238E27FC236}">
                  <a16:creationId xmlns:a16="http://schemas.microsoft.com/office/drawing/2014/main" id="{7F41D724-5053-1F4F-B052-D61B5EE0943A}"/>
                </a:ext>
              </a:extLst>
            </p:cNvPr>
            <p:cNvSpPr>
              <a:spLocks noChangeShapeType="1"/>
            </p:cNvSpPr>
            <p:nvPr/>
          </p:nvSpPr>
          <p:spPr bwMode="auto">
            <a:xfrm>
              <a:off x="3043" y="1279"/>
              <a:ext cx="1" cy="8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79" name="Line 1158">
              <a:extLst>
                <a:ext uri="{FF2B5EF4-FFF2-40B4-BE49-F238E27FC236}">
                  <a16:creationId xmlns:a16="http://schemas.microsoft.com/office/drawing/2014/main" id="{3BD889F8-BFF5-AF4A-850E-068ADA175496}"/>
                </a:ext>
              </a:extLst>
            </p:cNvPr>
            <p:cNvSpPr>
              <a:spLocks noChangeShapeType="1"/>
            </p:cNvSpPr>
            <p:nvPr/>
          </p:nvSpPr>
          <p:spPr bwMode="auto">
            <a:xfrm>
              <a:off x="3063" y="1288"/>
              <a:ext cx="1" cy="82"/>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80" name="Line 1159">
              <a:extLst>
                <a:ext uri="{FF2B5EF4-FFF2-40B4-BE49-F238E27FC236}">
                  <a16:creationId xmlns:a16="http://schemas.microsoft.com/office/drawing/2014/main" id="{D97C3E7D-83A2-124C-BE7C-668F617A4C6D}"/>
                </a:ext>
              </a:extLst>
            </p:cNvPr>
            <p:cNvSpPr>
              <a:spLocks noChangeShapeType="1"/>
            </p:cNvSpPr>
            <p:nvPr/>
          </p:nvSpPr>
          <p:spPr bwMode="auto">
            <a:xfrm>
              <a:off x="3023" y="1279"/>
              <a:ext cx="3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81" name="Line 1160">
              <a:extLst>
                <a:ext uri="{FF2B5EF4-FFF2-40B4-BE49-F238E27FC236}">
                  <a16:creationId xmlns:a16="http://schemas.microsoft.com/office/drawing/2014/main" id="{8FCC42E2-EC31-3045-8673-0A520C7182A6}"/>
                </a:ext>
              </a:extLst>
            </p:cNvPr>
            <p:cNvSpPr>
              <a:spLocks noChangeShapeType="1"/>
            </p:cNvSpPr>
            <p:nvPr/>
          </p:nvSpPr>
          <p:spPr bwMode="auto">
            <a:xfrm>
              <a:off x="3045" y="1290"/>
              <a:ext cx="34"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82" name="Line 1161">
              <a:extLst>
                <a:ext uri="{FF2B5EF4-FFF2-40B4-BE49-F238E27FC236}">
                  <a16:creationId xmlns:a16="http://schemas.microsoft.com/office/drawing/2014/main" id="{58F6AF73-99B3-AD4D-830F-75DBAAB2CFCD}"/>
                </a:ext>
              </a:extLst>
            </p:cNvPr>
            <p:cNvSpPr>
              <a:spLocks noChangeShapeType="1"/>
            </p:cNvSpPr>
            <p:nvPr/>
          </p:nvSpPr>
          <p:spPr bwMode="auto">
            <a:xfrm>
              <a:off x="3045" y="1370"/>
              <a:ext cx="34"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83" name="Line 1162">
              <a:extLst>
                <a:ext uri="{FF2B5EF4-FFF2-40B4-BE49-F238E27FC236}">
                  <a16:creationId xmlns:a16="http://schemas.microsoft.com/office/drawing/2014/main" id="{2A837BC8-4B3D-EC4A-8642-1323FBC2D7F9}"/>
                </a:ext>
              </a:extLst>
            </p:cNvPr>
            <p:cNvSpPr>
              <a:spLocks noChangeShapeType="1"/>
            </p:cNvSpPr>
            <p:nvPr/>
          </p:nvSpPr>
          <p:spPr bwMode="auto">
            <a:xfrm>
              <a:off x="3154" y="1776"/>
              <a:ext cx="1" cy="6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84" name="Line 1163">
              <a:extLst>
                <a:ext uri="{FF2B5EF4-FFF2-40B4-BE49-F238E27FC236}">
                  <a16:creationId xmlns:a16="http://schemas.microsoft.com/office/drawing/2014/main" id="{4CD1418E-63AF-F24C-88EA-126DCBA12315}"/>
                </a:ext>
              </a:extLst>
            </p:cNvPr>
            <p:cNvSpPr>
              <a:spLocks noChangeShapeType="1"/>
            </p:cNvSpPr>
            <p:nvPr/>
          </p:nvSpPr>
          <p:spPr bwMode="auto">
            <a:xfrm>
              <a:off x="3268" y="1829"/>
              <a:ext cx="1" cy="6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85" name="Line 1164">
              <a:extLst>
                <a:ext uri="{FF2B5EF4-FFF2-40B4-BE49-F238E27FC236}">
                  <a16:creationId xmlns:a16="http://schemas.microsoft.com/office/drawing/2014/main" id="{7B0BD55A-DD94-DB44-8AE9-ACF6FEE2614C}"/>
                </a:ext>
              </a:extLst>
            </p:cNvPr>
            <p:cNvSpPr>
              <a:spLocks noChangeShapeType="1"/>
            </p:cNvSpPr>
            <p:nvPr/>
          </p:nvSpPr>
          <p:spPr bwMode="auto">
            <a:xfrm>
              <a:off x="3136" y="1840"/>
              <a:ext cx="37"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86" name="Line 1165">
              <a:extLst>
                <a:ext uri="{FF2B5EF4-FFF2-40B4-BE49-F238E27FC236}">
                  <a16:creationId xmlns:a16="http://schemas.microsoft.com/office/drawing/2014/main" id="{2C417591-5C11-5640-A0AE-7A9823B68FE0}"/>
                </a:ext>
              </a:extLst>
            </p:cNvPr>
            <p:cNvSpPr>
              <a:spLocks noChangeShapeType="1"/>
            </p:cNvSpPr>
            <p:nvPr/>
          </p:nvSpPr>
          <p:spPr bwMode="auto">
            <a:xfrm>
              <a:off x="3136" y="1776"/>
              <a:ext cx="37"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87" name="Line 1166">
              <a:extLst>
                <a:ext uri="{FF2B5EF4-FFF2-40B4-BE49-F238E27FC236}">
                  <a16:creationId xmlns:a16="http://schemas.microsoft.com/office/drawing/2014/main" id="{42C40C7E-B517-664C-9E89-AF0935900F8D}"/>
                </a:ext>
              </a:extLst>
            </p:cNvPr>
            <p:cNvSpPr>
              <a:spLocks noChangeShapeType="1"/>
            </p:cNvSpPr>
            <p:nvPr/>
          </p:nvSpPr>
          <p:spPr bwMode="auto">
            <a:xfrm>
              <a:off x="3252" y="1829"/>
              <a:ext cx="35"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88" name="Line 1167">
              <a:extLst>
                <a:ext uri="{FF2B5EF4-FFF2-40B4-BE49-F238E27FC236}">
                  <a16:creationId xmlns:a16="http://schemas.microsoft.com/office/drawing/2014/main" id="{01909C00-262E-374C-AC66-6A677A285BA2}"/>
                </a:ext>
              </a:extLst>
            </p:cNvPr>
            <p:cNvSpPr>
              <a:spLocks noChangeShapeType="1"/>
            </p:cNvSpPr>
            <p:nvPr/>
          </p:nvSpPr>
          <p:spPr bwMode="auto">
            <a:xfrm>
              <a:off x="3252" y="1893"/>
              <a:ext cx="35"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89" name="Line 1168">
              <a:extLst>
                <a:ext uri="{FF2B5EF4-FFF2-40B4-BE49-F238E27FC236}">
                  <a16:creationId xmlns:a16="http://schemas.microsoft.com/office/drawing/2014/main" id="{3F421DAE-A68C-DC4A-98E9-221083974FED}"/>
                </a:ext>
              </a:extLst>
            </p:cNvPr>
            <p:cNvSpPr>
              <a:spLocks noChangeShapeType="1"/>
            </p:cNvSpPr>
            <p:nvPr/>
          </p:nvSpPr>
          <p:spPr bwMode="auto">
            <a:xfrm>
              <a:off x="3493" y="1895"/>
              <a:ext cx="1" cy="5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0" name="Line 1169">
              <a:extLst>
                <a:ext uri="{FF2B5EF4-FFF2-40B4-BE49-F238E27FC236}">
                  <a16:creationId xmlns:a16="http://schemas.microsoft.com/office/drawing/2014/main" id="{917FDCC6-F543-EB45-A22A-06221E596DCF}"/>
                </a:ext>
              </a:extLst>
            </p:cNvPr>
            <p:cNvSpPr>
              <a:spLocks noChangeShapeType="1"/>
            </p:cNvSpPr>
            <p:nvPr/>
          </p:nvSpPr>
          <p:spPr bwMode="auto">
            <a:xfrm>
              <a:off x="3475" y="1895"/>
              <a:ext cx="3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1" name="Line 1170">
              <a:extLst>
                <a:ext uri="{FF2B5EF4-FFF2-40B4-BE49-F238E27FC236}">
                  <a16:creationId xmlns:a16="http://schemas.microsoft.com/office/drawing/2014/main" id="{C6BF6E49-AFB9-0948-BF58-E3392E21DAB5}"/>
                </a:ext>
              </a:extLst>
            </p:cNvPr>
            <p:cNvSpPr>
              <a:spLocks noChangeShapeType="1"/>
            </p:cNvSpPr>
            <p:nvPr/>
          </p:nvSpPr>
          <p:spPr bwMode="auto">
            <a:xfrm>
              <a:off x="3718" y="1903"/>
              <a:ext cx="1" cy="5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2" name="Line 1171">
              <a:extLst>
                <a:ext uri="{FF2B5EF4-FFF2-40B4-BE49-F238E27FC236}">
                  <a16:creationId xmlns:a16="http://schemas.microsoft.com/office/drawing/2014/main" id="{EB969F0E-4105-F347-93E7-01B17F967B79}"/>
                </a:ext>
              </a:extLst>
            </p:cNvPr>
            <p:cNvSpPr>
              <a:spLocks noChangeShapeType="1"/>
            </p:cNvSpPr>
            <p:nvPr/>
          </p:nvSpPr>
          <p:spPr bwMode="auto">
            <a:xfrm>
              <a:off x="3700" y="1903"/>
              <a:ext cx="3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3" name="Line 1172">
              <a:extLst>
                <a:ext uri="{FF2B5EF4-FFF2-40B4-BE49-F238E27FC236}">
                  <a16:creationId xmlns:a16="http://schemas.microsoft.com/office/drawing/2014/main" id="{65063435-ACBC-9049-8658-02FA47121EA7}"/>
                </a:ext>
              </a:extLst>
            </p:cNvPr>
            <p:cNvSpPr>
              <a:spLocks noChangeShapeType="1"/>
            </p:cNvSpPr>
            <p:nvPr/>
          </p:nvSpPr>
          <p:spPr bwMode="auto">
            <a:xfrm>
              <a:off x="3700" y="1957"/>
              <a:ext cx="3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4" name="Line 1173">
              <a:extLst>
                <a:ext uri="{FF2B5EF4-FFF2-40B4-BE49-F238E27FC236}">
                  <a16:creationId xmlns:a16="http://schemas.microsoft.com/office/drawing/2014/main" id="{A2377CCD-7FC7-0B4F-B9D8-60D1252C8867}"/>
                </a:ext>
              </a:extLst>
            </p:cNvPr>
            <p:cNvSpPr>
              <a:spLocks noChangeShapeType="1"/>
            </p:cNvSpPr>
            <p:nvPr/>
          </p:nvSpPr>
          <p:spPr bwMode="auto">
            <a:xfrm>
              <a:off x="3953" y="1918"/>
              <a:ext cx="1" cy="62"/>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5" name="Line 1174">
              <a:extLst>
                <a:ext uri="{FF2B5EF4-FFF2-40B4-BE49-F238E27FC236}">
                  <a16:creationId xmlns:a16="http://schemas.microsoft.com/office/drawing/2014/main" id="{74BC0F9B-F379-E641-960B-DEAF6BCFFE9B}"/>
                </a:ext>
              </a:extLst>
            </p:cNvPr>
            <p:cNvSpPr>
              <a:spLocks noChangeShapeType="1"/>
            </p:cNvSpPr>
            <p:nvPr/>
          </p:nvSpPr>
          <p:spPr bwMode="auto">
            <a:xfrm>
              <a:off x="3935" y="1978"/>
              <a:ext cx="3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6" name="Line 1175">
              <a:extLst>
                <a:ext uri="{FF2B5EF4-FFF2-40B4-BE49-F238E27FC236}">
                  <a16:creationId xmlns:a16="http://schemas.microsoft.com/office/drawing/2014/main" id="{4B9C0BE4-DABD-5348-B43F-BF4DE012EECD}"/>
                </a:ext>
              </a:extLst>
            </p:cNvPr>
            <p:cNvSpPr>
              <a:spLocks noChangeShapeType="1"/>
            </p:cNvSpPr>
            <p:nvPr/>
          </p:nvSpPr>
          <p:spPr bwMode="auto">
            <a:xfrm>
              <a:off x="3935" y="1917"/>
              <a:ext cx="3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7" name="Line 1176">
              <a:extLst>
                <a:ext uri="{FF2B5EF4-FFF2-40B4-BE49-F238E27FC236}">
                  <a16:creationId xmlns:a16="http://schemas.microsoft.com/office/drawing/2014/main" id="{632DB8D3-987F-9348-8FE7-DA94891E8384}"/>
                </a:ext>
              </a:extLst>
            </p:cNvPr>
            <p:cNvSpPr>
              <a:spLocks noChangeShapeType="1"/>
            </p:cNvSpPr>
            <p:nvPr/>
          </p:nvSpPr>
          <p:spPr bwMode="auto">
            <a:xfrm>
              <a:off x="4184" y="1940"/>
              <a:ext cx="1" cy="5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8" name="Line 1177">
              <a:extLst>
                <a:ext uri="{FF2B5EF4-FFF2-40B4-BE49-F238E27FC236}">
                  <a16:creationId xmlns:a16="http://schemas.microsoft.com/office/drawing/2014/main" id="{B93897A0-D3AD-634A-AC24-E05491DF1271}"/>
                </a:ext>
              </a:extLst>
            </p:cNvPr>
            <p:cNvSpPr>
              <a:spLocks noChangeShapeType="1"/>
            </p:cNvSpPr>
            <p:nvPr/>
          </p:nvSpPr>
          <p:spPr bwMode="auto">
            <a:xfrm>
              <a:off x="4166" y="1939"/>
              <a:ext cx="3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9" name="Line 1178">
              <a:extLst>
                <a:ext uri="{FF2B5EF4-FFF2-40B4-BE49-F238E27FC236}">
                  <a16:creationId xmlns:a16="http://schemas.microsoft.com/office/drawing/2014/main" id="{450A9A26-ACA4-D745-BF8D-B0CE5126E089}"/>
                </a:ext>
              </a:extLst>
            </p:cNvPr>
            <p:cNvSpPr>
              <a:spLocks noChangeShapeType="1"/>
            </p:cNvSpPr>
            <p:nvPr/>
          </p:nvSpPr>
          <p:spPr bwMode="auto">
            <a:xfrm>
              <a:off x="4414" y="1947"/>
              <a:ext cx="1" cy="5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0" name="Line 1179">
              <a:extLst>
                <a:ext uri="{FF2B5EF4-FFF2-40B4-BE49-F238E27FC236}">
                  <a16:creationId xmlns:a16="http://schemas.microsoft.com/office/drawing/2014/main" id="{C059B050-D812-604A-9059-5A9B91F5437D}"/>
                </a:ext>
              </a:extLst>
            </p:cNvPr>
            <p:cNvSpPr>
              <a:spLocks noChangeShapeType="1"/>
            </p:cNvSpPr>
            <p:nvPr/>
          </p:nvSpPr>
          <p:spPr bwMode="auto">
            <a:xfrm>
              <a:off x="4397" y="1945"/>
              <a:ext cx="35"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1" name="Line 1180">
              <a:extLst>
                <a:ext uri="{FF2B5EF4-FFF2-40B4-BE49-F238E27FC236}">
                  <a16:creationId xmlns:a16="http://schemas.microsoft.com/office/drawing/2014/main" id="{97F335E2-EEF5-8B4C-9FA1-B6087D3407AF}"/>
                </a:ext>
              </a:extLst>
            </p:cNvPr>
            <p:cNvSpPr>
              <a:spLocks noChangeShapeType="1"/>
            </p:cNvSpPr>
            <p:nvPr/>
          </p:nvSpPr>
          <p:spPr bwMode="auto">
            <a:xfrm>
              <a:off x="4397" y="2003"/>
              <a:ext cx="35"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2" name="Line 1181">
              <a:extLst>
                <a:ext uri="{FF2B5EF4-FFF2-40B4-BE49-F238E27FC236}">
                  <a16:creationId xmlns:a16="http://schemas.microsoft.com/office/drawing/2014/main" id="{0B67563C-2123-7148-BA29-DC97C5633A07}"/>
                </a:ext>
              </a:extLst>
            </p:cNvPr>
            <p:cNvSpPr>
              <a:spLocks noChangeShapeType="1"/>
            </p:cNvSpPr>
            <p:nvPr/>
          </p:nvSpPr>
          <p:spPr bwMode="auto">
            <a:xfrm>
              <a:off x="4651" y="1960"/>
              <a:ext cx="1" cy="5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3" name="Line 1182">
              <a:extLst>
                <a:ext uri="{FF2B5EF4-FFF2-40B4-BE49-F238E27FC236}">
                  <a16:creationId xmlns:a16="http://schemas.microsoft.com/office/drawing/2014/main" id="{2A405112-BFD0-A745-8F7B-954A6D284130}"/>
                </a:ext>
              </a:extLst>
            </p:cNvPr>
            <p:cNvSpPr>
              <a:spLocks noChangeShapeType="1"/>
            </p:cNvSpPr>
            <p:nvPr/>
          </p:nvSpPr>
          <p:spPr bwMode="auto">
            <a:xfrm>
              <a:off x="4887" y="1940"/>
              <a:ext cx="1" cy="5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4" name="Line 1183">
              <a:extLst>
                <a:ext uri="{FF2B5EF4-FFF2-40B4-BE49-F238E27FC236}">
                  <a16:creationId xmlns:a16="http://schemas.microsoft.com/office/drawing/2014/main" id="{6AC88C7A-3017-9545-BD08-D07AFF8BC2F7}"/>
                </a:ext>
              </a:extLst>
            </p:cNvPr>
            <p:cNvSpPr>
              <a:spLocks noChangeShapeType="1"/>
            </p:cNvSpPr>
            <p:nvPr/>
          </p:nvSpPr>
          <p:spPr bwMode="auto">
            <a:xfrm>
              <a:off x="4632" y="2016"/>
              <a:ext cx="35"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5" name="Line 1184">
              <a:extLst>
                <a:ext uri="{FF2B5EF4-FFF2-40B4-BE49-F238E27FC236}">
                  <a16:creationId xmlns:a16="http://schemas.microsoft.com/office/drawing/2014/main" id="{DED1D10F-01E2-8043-B2AE-0583FE7302A5}"/>
                </a:ext>
              </a:extLst>
            </p:cNvPr>
            <p:cNvSpPr>
              <a:spLocks noChangeShapeType="1"/>
            </p:cNvSpPr>
            <p:nvPr/>
          </p:nvSpPr>
          <p:spPr bwMode="auto">
            <a:xfrm>
              <a:off x="4632" y="1961"/>
              <a:ext cx="35"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6" name="Line 1185">
              <a:extLst>
                <a:ext uri="{FF2B5EF4-FFF2-40B4-BE49-F238E27FC236}">
                  <a16:creationId xmlns:a16="http://schemas.microsoft.com/office/drawing/2014/main" id="{E6EE4B05-09DF-8447-82EE-0893B2874F8F}"/>
                </a:ext>
              </a:extLst>
            </p:cNvPr>
            <p:cNvSpPr>
              <a:spLocks noChangeShapeType="1"/>
            </p:cNvSpPr>
            <p:nvPr/>
          </p:nvSpPr>
          <p:spPr bwMode="auto">
            <a:xfrm>
              <a:off x="4869" y="1940"/>
              <a:ext cx="35"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7" name="Line 1186">
              <a:extLst>
                <a:ext uri="{FF2B5EF4-FFF2-40B4-BE49-F238E27FC236}">
                  <a16:creationId xmlns:a16="http://schemas.microsoft.com/office/drawing/2014/main" id="{40730025-7D64-C549-B387-7A0FB005E243}"/>
                </a:ext>
              </a:extLst>
            </p:cNvPr>
            <p:cNvSpPr>
              <a:spLocks noChangeShapeType="1"/>
            </p:cNvSpPr>
            <p:nvPr/>
          </p:nvSpPr>
          <p:spPr bwMode="auto">
            <a:xfrm>
              <a:off x="4869" y="1995"/>
              <a:ext cx="35"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8" name="Line 1187">
              <a:extLst>
                <a:ext uri="{FF2B5EF4-FFF2-40B4-BE49-F238E27FC236}">
                  <a16:creationId xmlns:a16="http://schemas.microsoft.com/office/drawing/2014/main" id="{BF41DC7B-3AEA-E54B-91F5-6315158C00BD}"/>
                </a:ext>
              </a:extLst>
            </p:cNvPr>
            <p:cNvSpPr>
              <a:spLocks noChangeShapeType="1"/>
            </p:cNvSpPr>
            <p:nvPr/>
          </p:nvSpPr>
          <p:spPr bwMode="auto">
            <a:xfrm>
              <a:off x="5117" y="1955"/>
              <a:ext cx="1" cy="62"/>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09" name="Line 1188">
              <a:extLst>
                <a:ext uri="{FF2B5EF4-FFF2-40B4-BE49-F238E27FC236}">
                  <a16:creationId xmlns:a16="http://schemas.microsoft.com/office/drawing/2014/main" id="{41EB9C2F-B6BD-CF44-B61E-24D477A83288}"/>
                </a:ext>
              </a:extLst>
            </p:cNvPr>
            <p:cNvSpPr>
              <a:spLocks noChangeShapeType="1"/>
            </p:cNvSpPr>
            <p:nvPr/>
          </p:nvSpPr>
          <p:spPr bwMode="auto">
            <a:xfrm>
              <a:off x="5343" y="1951"/>
              <a:ext cx="0" cy="6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0" name="Line 1189">
              <a:extLst>
                <a:ext uri="{FF2B5EF4-FFF2-40B4-BE49-F238E27FC236}">
                  <a16:creationId xmlns:a16="http://schemas.microsoft.com/office/drawing/2014/main" id="{6947F302-6603-104E-AA12-AE57C5703DB5}"/>
                </a:ext>
              </a:extLst>
            </p:cNvPr>
            <p:cNvSpPr>
              <a:spLocks noChangeShapeType="1"/>
            </p:cNvSpPr>
            <p:nvPr/>
          </p:nvSpPr>
          <p:spPr bwMode="auto">
            <a:xfrm>
              <a:off x="5099" y="2016"/>
              <a:ext cx="34"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1" name="Line 1190">
              <a:extLst>
                <a:ext uri="{FF2B5EF4-FFF2-40B4-BE49-F238E27FC236}">
                  <a16:creationId xmlns:a16="http://schemas.microsoft.com/office/drawing/2014/main" id="{C56C1762-089A-3646-B6F7-AA2F3AD022D3}"/>
                </a:ext>
              </a:extLst>
            </p:cNvPr>
            <p:cNvSpPr>
              <a:spLocks noChangeShapeType="1"/>
            </p:cNvSpPr>
            <p:nvPr/>
          </p:nvSpPr>
          <p:spPr bwMode="auto">
            <a:xfrm>
              <a:off x="5326" y="2019"/>
              <a:ext cx="35"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2" name="Line 1191">
              <a:extLst>
                <a:ext uri="{FF2B5EF4-FFF2-40B4-BE49-F238E27FC236}">
                  <a16:creationId xmlns:a16="http://schemas.microsoft.com/office/drawing/2014/main" id="{17D0E831-4E8E-D648-99B1-C761436BF632}"/>
                </a:ext>
              </a:extLst>
            </p:cNvPr>
            <p:cNvSpPr>
              <a:spLocks noChangeShapeType="1"/>
            </p:cNvSpPr>
            <p:nvPr/>
          </p:nvSpPr>
          <p:spPr bwMode="auto">
            <a:xfrm>
              <a:off x="5326" y="1950"/>
              <a:ext cx="35"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3" name="Line 1192">
              <a:extLst>
                <a:ext uri="{FF2B5EF4-FFF2-40B4-BE49-F238E27FC236}">
                  <a16:creationId xmlns:a16="http://schemas.microsoft.com/office/drawing/2014/main" id="{E74C6BBD-5A99-5E48-B66F-D7B7BAB32B30}"/>
                </a:ext>
              </a:extLst>
            </p:cNvPr>
            <p:cNvSpPr>
              <a:spLocks noChangeShapeType="1"/>
            </p:cNvSpPr>
            <p:nvPr/>
          </p:nvSpPr>
          <p:spPr bwMode="auto">
            <a:xfrm>
              <a:off x="5099" y="1955"/>
              <a:ext cx="34"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4" name="Line 1193">
              <a:extLst>
                <a:ext uri="{FF2B5EF4-FFF2-40B4-BE49-F238E27FC236}">
                  <a16:creationId xmlns:a16="http://schemas.microsoft.com/office/drawing/2014/main" id="{E12B9667-A5EC-1C40-8AA2-52B1CA173249}"/>
                </a:ext>
              </a:extLst>
            </p:cNvPr>
            <p:cNvSpPr>
              <a:spLocks noChangeShapeType="1"/>
            </p:cNvSpPr>
            <p:nvPr/>
          </p:nvSpPr>
          <p:spPr bwMode="auto">
            <a:xfrm>
              <a:off x="5135" y="2083"/>
              <a:ext cx="1" cy="7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5" name="Line 1194">
              <a:extLst>
                <a:ext uri="{FF2B5EF4-FFF2-40B4-BE49-F238E27FC236}">
                  <a16:creationId xmlns:a16="http://schemas.microsoft.com/office/drawing/2014/main" id="{F87C9A10-72BB-6E4F-9853-E0AB6A9E4130}"/>
                </a:ext>
              </a:extLst>
            </p:cNvPr>
            <p:cNvSpPr>
              <a:spLocks noChangeShapeType="1"/>
            </p:cNvSpPr>
            <p:nvPr/>
          </p:nvSpPr>
          <p:spPr bwMode="auto">
            <a:xfrm>
              <a:off x="5117" y="2083"/>
              <a:ext cx="35"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6" name="Line 1195">
              <a:extLst>
                <a:ext uri="{FF2B5EF4-FFF2-40B4-BE49-F238E27FC236}">
                  <a16:creationId xmlns:a16="http://schemas.microsoft.com/office/drawing/2014/main" id="{6C29000D-4559-2343-8344-85ED4BD26B4B}"/>
                </a:ext>
              </a:extLst>
            </p:cNvPr>
            <p:cNvSpPr>
              <a:spLocks noChangeShapeType="1"/>
            </p:cNvSpPr>
            <p:nvPr/>
          </p:nvSpPr>
          <p:spPr bwMode="auto">
            <a:xfrm>
              <a:off x="5363" y="2074"/>
              <a:ext cx="1" cy="9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7" name="Line 1196">
              <a:extLst>
                <a:ext uri="{FF2B5EF4-FFF2-40B4-BE49-F238E27FC236}">
                  <a16:creationId xmlns:a16="http://schemas.microsoft.com/office/drawing/2014/main" id="{E469DAD9-124B-2444-8760-8F47C3B253C8}"/>
                </a:ext>
              </a:extLst>
            </p:cNvPr>
            <p:cNvSpPr>
              <a:spLocks noChangeShapeType="1"/>
            </p:cNvSpPr>
            <p:nvPr/>
          </p:nvSpPr>
          <p:spPr bwMode="auto">
            <a:xfrm>
              <a:off x="5344" y="2074"/>
              <a:ext cx="37"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8" name="Line 1197">
              <a:extLst>
                <a:ext uri="{FF2B5EF4-FFF2-40B4-BE49-F238E27FC236}">
                  <a16:creationId xmlns:a16="http://schemas.microsoft.com/office/drawing/2014/main" id="{C06F49FD-EF5C-CB41-8653-FF7255B7E02F}"/>
                </a:ext>
              </a:extLst>
            </p:cNvPr>
            <p:cNvSpPr>
              <a:spLocks noChangeShapeType="1"/>
            </p:cNvSpPr>
            <p:nvPr/>
          </p:nvSpPr>
          <p:spPr bwMode="auto">
            <a:xfrm>
              <a:off x="5344" y="2171"/>
              <a:ext cx="37"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19" name="Line 1198">
              <a:extLst>
                <a:ext uri="{FF2B5EF4-FFF2-40B4-BE49-F238E27FC236}">
                  <a16:creationId xmlns:a16="http://schemas.microsoft.com/office/drawing/2014/main" id="{AF212494-5D71-B442-B70F-F29A9C439434}"/>
                </a:ext>
              </a:extLst>
            </p:cNvPr>
            <p:cNvSpPr>
              <a:spLocks noChangeShapeType="1"/>
            </p:cNvSpPr>
            <p:nvPr/>
          </p:nvSpPr>
          <p:spPr bwMode="auto">
            <a:xfrm>
              <a:off x="5117" y="2161"/>
              <a:ext cx="35"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0" name="Line 1199">
              <a:extLst>
                <a:ext uri="{FF2B5EF4-FFF2-40B4-BE49-F238E27FC236}">
                  <a16:creationId xmlns:a16="http://schemas.microsoft.com/office/drawing/2014/main" id="{609FEC65-FAF5-2D46-8019-C305C0C2DE42}"/>
                </a:ext>
              </a:extLst>
            </p:cNvPr>
            <p:cNvSpPr>
              <a:spLocks noChangeShapeType="1"/>
            </p:cNvSpPr>
            <p:nvPr/>
          </p:nvSpPr>
          <p:spPr bwMode="auto">
            <a:xfrm>
              <a:off x="4906" y="2108"/>
              <a:ext cx="1" cy="66"/>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1" name="Line 1200">
              <a:extLst>
                <a:ext uri="{FF2B5EF4-FFF2-40B4-BE49-F238E27FC236}">
                  <a16:creationId xmlns:a16="http://schemas.microsoft.com/office/drawing/2014/main" id="{6CBE0ED8-B007-3F4B-981A-55A09F07590F}"/>
                </a:ext>
              </a:extLst>
            </p:cNvPr>
            <p:cNvSpPr>
              <a:spLocks noChangeShapeType="1"/>
            </p:cNvSpPr>
            <p:nvPr/>
          </p:nvSpPr>
          <p:spPr bwMode="auto">
            <a:xfrm>
              <a:off x="4887" y="2177"/>
              <a:ext cx="35"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2" name="Line 1201">
              <a:extLst>
                <a:ext uri="{FF2B5EF4-FFF2-40B4-BE49-F238E27FC236}">
                  <a16:creationId xmlns:a16="http://schemas.microsoft.com/office/drawing/2014/main" id="{0627F3CC-18B7-454C-B52A-C53B7F0E4BD2}"/>
                </a:ext>
              </a:extLst>
            </p:cNvPr>
            <p:cNvSpPr>
              <a:spLocks noChangeShapeType="1"/>
            </p:cNvSpPr>
            <p:nvPr/>
          </p:nvSpPr>
          <p:spPr bwMode="auto">
            <a:xfrm>
              <a:off x="4669" y="2113"/>
              <a:ext cx="1" cy="72"/>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3" name="Line 1202">
              <a:extLst>
                <a:ext uri="{FF2B5EF4-FFF2-40B4-BE49-F238E27FC236}">
                  <a16:creationId xmlns:a16="http://schemas.microsoft.com/office/drawing/2014/main" id="{A521EEAE-93DD-9744-813C-AD5D9DB57CE6}"/>
                </a:ext>
              </a:extLst>
            </p:cNvPr>
            <p:cNvSpPr>
              <a:spLocks noChangeShapeType="1"/>
            </p:cNvSpPr>
            <p:nvPr/>
          </p:nvSpPr>
          <p:spPr bwMode="auto">
            <a:xfrm>
              <a:off x="4651" y="2187"/>
              <a:ext cx="37"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4" name="Line 1203">
              <a:extLst>
                <a:ext uri="{FF2B5EF4-FFF2-40B4-BE49-F238E27FC236}">
                  <a16:creationId xmlns:a16="http://schemas.microsoft.com/office/drawing/2014/main" id="{48F091D2-0EFA-1445-968F-38583FC16FA5}"/>
                </a:ext>
              </a:extLst>
            </p:cNvPr>
            <p:cNvSpPr>
              <a:spLocks noChangeShapeType="1"/>
            </p:cNvSpPr>
            <p:nvPr/>
          </p:nvSpPr>
          <p:spPr bwMode="auto">
            <a:xfrm>
              <a:off x="4651" y="2113"/>
              <a:ext cx="37"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5" name="Line 1204">
              <a:extLst>
                <a:ext uri="{FF2B5EF4-FFF2-40B4-BE49-F238E27FC236}">
                  <a16:creationId xmlns:a16="http://schemas.microsoft.com/office/drawing/2014/main" id="{D830421A-EC78-6A4D-9CD8-D79CD305D8C0}"/>
                </a:ext>
              </a:extLst>
            </p:cNvPr>
            <p:cNvSpPr>
              <a:spLocks noChangeShapeType="1"/>
            </p:cNvSpPr>
            <p:nvPr/>
          </p:nvSpPr>
          <p:spPr bwMode="auto">
            <a:xfrm>
              <a:off x="4434" y="2076"/>
              <a:ext cx="1" cy="8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6" name="Line 1205">
              <a:extLst>
                <a:ext uri="{FF2B5EF4-FFF2-40B4-BE49-F238E27FC236}">
                  <a16:creationId xmlns:a16="http://schemas.microsoft.com/office/drawing/2014/main" id="{73E7DC14-E0CA-E748-A93C-95D533318BBB}"/>
                </a:ext>
              </a:extLst>
            </p:cNvPr>
            <p:cNvSpPr>
              <a:spLocks noChangeShapeType="1"/>
            </p:cNvSpPr>
            <p:nvPr/>
          </p:nvSpPr>
          <p:spPr bwMode="auto">
            <a:xfrm>
              <a:off x="4417" y="2076"/>
              <a:ext cx="3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7" name="Line 1206">
              <a:extLst>
                <a:ext uri="{FF2B5EF4-FFF2-40B4-BE49-F238E27FC236}">
                  <a16:creationId xmlns:a16="http://schemas.microsoft.com/office/drawing/2014/main" id="{EEF999D7-926B-E440-AA54-D8E5083FE581}"/>
                </a:ext>
              </a:extLst>
            </p:cNvPr>
            <p:cNvSpPr>
              <a:spLocks noChangeShapeType="1"/>
            </p:cNvSpPr>
            <p:nvPr/>
          </p:nvSpPr>
          <p:spPr bwMode="auto">
            <a:xfrm>
              <a:off x="4202" y="2096"/>
              <a:ext cx="1" cy="7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8" name="Line 1207">
              <a:extLst>
                <a:ext uri="{FF2B5EF4-FFF2-40B4-BE49-F238E27FC236}">
                  <a16:creationId xmlns:a16="http://schemas.microsoft.com/office/drawing/2014/main" id="{419DC09C-4ACA-5242-80EF-652A69FA42B8}"/>
                </a:ext>
              </a:extLst>
            </p:cNvPr>
            <p:cNvSpPr>
              <a:spLocks noChangeShapeType="1"/>
            </p:cNvSpPr>
            <p:nvPr/>
          </p:nvSpPr>
          <p:spPr bwMode="auto">
            <a:xfrm>
              <a:off x="4184" y="2096"/>
              <a:ext cx="3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9" name="Line 1208">
              <a:extLst>
                <a:ext uri="{FF2B5EF4-FFF2-40B4-BE49-F238E27FC236}">
                  <a16:creationId xmlns:a16="http://schemas.microsoft.com/office/drawing/2014/main" id="{501CD4BF-7F25-7C4C-9513-4DB51BCE9F8F}"/>
                </a:ext>
              </a:extLst>
            </p:cNvPr>
            <p:cNvSpPr>
              <a:spLocks noChangeShapeType="1"/>
            </p:cNvSpPr>
            <p:nvPr/>
          </p:nvSpPr>
          <p:spPr bwMode="auto">
            <a:xfrm>
              <a:off x="4184" y="2171"/>
              <a:ext cx="3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0" name="Line 1209">
              <a:extLst>
                <a:ext uri="{FF2B5EF4-FFF2-40B4-BE49-F238E27FC236}">
                  <a16:creationId xmlns:a16="http://schemas.microsoft.com/office/drawing/2014/main" id="{402FB2E7-9CFA-3F4A-9151-2F25AACFAB60}"/>
                </a:ext>
              </a:extLst>
            </p:cNvPr>
            <p:cNvSpPr>
              <a:spLocks noChangeShapeType="1"/>
            </p:cNvSpPr>
            <p:nvPr/>
          </p:nvSpPr>
          <p:spPr bwMode="auto">
            <a:xfrm>
              <a:off x="3973" y="2076"/>
              <a:ext cx="1" cy="8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1" name="Line 1210">
              <a:extLst>
                <a:ext uri="{FF2B5EF4-FFF2-40B4-BE49-F238E27FC236}">
                  <a16:creationId xmlns:a16="http://schemas.microsoft.com/office/drawing/2014/main" id="{C3C0567A-D2DE-7F4F-AC9A-E2B23FB6204E}"/>
                </a:ext>
              </a:extLst>
            </p:cNvPr>
            <p:cNvSpPr>
              <a:spLocks noChangeShapeType="1"/>
            </p:cNvSpPr>
            <p:nvPr/>
          </p:nvSpPr>
          <p:spPr bwMode="auto">
            <a:xfrm>
              <a:off x="3955" y="2157"/>
              <a:ext cx="34"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2" name="Line 1211">
              <a:extLst>
                <a:ext uri="{FF2B5EF4-FFF2-40B4-BE49-F238E27FC236}">
                  <a16:creationId xmlns:a16="http://schemas.microsoft.com/office/drawing/2014/main" id="{4E1E92EA-5DF8-D249-9B2D-EC0BFEB0DCB0}"/>
                </a:ext>
              </a:extLst>
            </p:cNvPr>
            <p:cNvSpPr>
              <a:spLocks noChangeShapeType="1"/>
            </p:cNvSpPr>
            <p:nvPr/>
          </p:nvSpPr>
          <p:spPr bwMode="auto">
            <a:xfrm>
              <a:off x="3736" y="2108"/>
              <a:ext cx="1" cy="7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3" name="Line 1212">
              <a:extLst>
                <a:ext uri="{FF2B5EF4-FFF2-40B4-BE49-F238E27FC236}">
                  <a16:creationId xmlns:a16="http://schemas.microsoft.com/office/drawing/2014/main" id="{F5FF2CF0-7B3F-DB4A-933A-134F3B120558}"/>
                </a:ext>
              </a:extLst>
            </p:cNvPr>
            <p:cNvSpPr>
              <a:spLocks noChangeShapeType="1"/>
            </p:cNvSpPr>
            <p:nvPr/>
          </p:nvSpPr>
          <p:spPr bwMode="auto">
            <a:xfrm>
              <a:off x="3718" y="2185"/>
              <a:ext cx="35"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4" name="Line 1213">
              <a:extLst>
                <a:ext uri="{FF2B5EF4-FFF2-40B4-BE49-F238E27FC236}">
                  <a16:creationId xmlns:a16="http://schemas.microsoft.com/office/drawing/2014/main" id="{4983410E-E451-8A41-BF3F-E4DD764DD89B}"/>
                </a:ext>
              </a:extLst>
            </p:cNvPr>
            <p:cNvSpPr>
              <a:spLocks noChangeShapeType="1"/>
            </p:cNvSpPr>
            <p:nvPr/>
          </p:nvSpPr>
          <p:spPr bwMode="auto">
            <a:xfrm>
              <a:off x="3718" y="2110"/>
              <a:ext cx="35"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5" name="Line 1214">
              <a:extLst>
                <a:ext uri="{FF2B5EF4-FFF2-40B4-BE49-F238E27FC236}">
                  <a16:creationId xmlns:a16="http://schemas.microsoft.com/office/drawing/2014/main" id="{0BA197F5-EEC6-BF41-A1D4-D82340863CC8}"/>
                </a:ext>
              </a:extLst>
            </p:cNvPr>
            <p:cNvSpPr>
              <a:spLocks noChangeShapeType="1"/>
            </p:cNvSpPr>
            <p:nvPr/>
          </p:nvSpPr>
          <p:spPr bwMode="auto">
            <a:xfrm>
              <a:off x="3511" y="2128"/>
              <a:ext cx="1" cy="8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6" name="Line 1215">
              <a:extLst>
                <a:ext uri="{FF2B5EF4-FFF2-40B4-BE49-F238E27FC236}">
                  <a16:creationId xmlns:a16="http://schemas.microsoft.com/office/drawing/2014/main" id="{48E31A7C-FE6D-DD4C-9E61-C6EB57DBDF07}"/>
                </a:ext>
              </a:extLst>
            </p:cNvPr>
            <p:cNvSpPr>
              <a:spLocks noChangeShapeType="1"/>
            </p:cNvSpPr>
            <p:nvPr/>
          </p:nvSpPr>
          <p:spPr bwMode="auto">
            <a:xfrm>
              <a:off x="3493" y="2130"/>
              <a:ext cx="3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7" name="Line 1216">
              <a:extLst>
                <a:ext uri="{FF2B5EF4-FFF2-40B4-BE49-F238E27FC236}">
                  <a16:creationId xmlns:a16="http://schemas.microsoft.com/office/drawing/2014/main" id="{57ADD001-FAD9-DC42-B056-E257D44A3941}"/>
                </a:ext>
              </a:extLst>
            </p:cNvPr>
            <p:cNvSpPr>
              <a:spLocks noChangeShapeType="1"/>
            </p:cNvSpPr>
            <p:nvPr/>
          </p:nvSpPr>
          <p:spPr bwMode="auto">
            <a:xfrm>
              <a:off x="3285" y="2161"/>
              <a:ext cx="1" cy="79"/>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8" name="Line 1217">
              <a:extLst>
                <a:ext uri="{FF2B5EF4-FFF2-40B4-BE49-F238E27FC236}">
                  <a16:creationId xmlns:a16="http://schemas.microsoft.com/office/drawing/2014/main" id="{73228130-9611-3C43-BF23-AE1E04E64625}"/>
                </a:ext>
              </a:extLst>
            </p:cNvPr>
            <p:cNvSpPr>
              <a:spLocks noChangeShapeType="1"/>
            </p:cNvSpPr>
            <p:nvPr/>
          </p:nvSpPr>
          <p:spPr bwMode="auto">
            <a:xfrm>
              <a:off x="3266" y="2162"/>
              <a:ext cx="3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39" name="Line 1218">
              <a:extLst>
                <a:ext uri="{FF2B5EF4-FFF2-40B4-BE49-F238E27FC236}">
                  <a16:creationId xmlns:a16="http://schemas.microsoft.com/office/drawing/2014/main" id="{DEA2794D-D43F-2A48-9EA7-69D72526CD74}"/>
                </a:ext>
              </a:extLst>
            </p:cNvPr>
            <p:cNvSpPr>
              <a:spLocks noChangeShapeType="1"/>
            </p:cNvSpPr>
            <p:nvPr/>
          </p:nvSpPr>
          <p:spPr bwMode="auto">
            <a:xfrm>
              <a:off x="3266" y="2238"/>
              <a:ext cx="3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0" name="Line 1219">
              <a:extLst>
                <a:ext uri="{FF2B5EF4-FFF2-40B4-BE49-F238E27FC236}">
                  <a16:creationId xmlns:a16="http://schemas.microsoft.com/office/drawing/2014/main" id="{BA8CC2E0-1BEC-AF4F-886F-8062DD24F25A}"/>
                </a:ext>
              </a:extLst>
            </p:cNvPr>
            <p:cNvSpPr>
              <a:spLocks noChangeShapeType="1"/>
            </p:cNvSpPr>
            <p:nvPr/>
          </p:nvSpPr>
          <p:spPr bwMode="auto">
            <a:xfrm>
              <a:off x="3175" y="2132"/>
              <a:ext cx="1" cy="92"/>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1" name="Line 1220">
              <a:extLst>
                <a:ext uri="{FF2B5EF4-FFF2-40B4-BE49-F238E27FC236}">
                  <a16:creationId xmlns:a16="http://schemas.microsoft.com/office/drawing/2014/main" id="{68B1133B-49D6-694C-B621-F062AC227439}"/>
                </a:ext>
              </a:extLst>
            </p:cNvPr>
            <p:cNvSpPr>
              <a:spLocks noChangeShapeType="1"/>
            </p:cNvSpPr>
            <p:nvPr/>
          </p:nvSpPr>
          <p:spPr bwMode="auto">
            <a:xfrm>
              <a:off x="3156" y="2133"/>
              <a:ext cx="3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2" name="Line 1221">
              <a:extLst>
                <a:ext uri="{FF2B5EF4-FFF2-40B4-BE49-F238E27FC236}">
                  <a16:creationId xmlns:a16="http://schemas.microsoft.com/office/drawing/2014/main" id="{4F2F1AB7-AADA-AA4B-A906-6C5D37608179}"/>
                </a:ext>
              </a:extLst>
            </p:cNvPr>
            <p:cNvSpPr>
              <a:spLocks noChangeShapeType="1"/>
            </p:cNvSpPr>
            <p:nvPr/>
          </p:nvSpPr>
          <p:spPr bwMode="auto">
            <a:xfrm>
              <a:off x="3156" y="2222"/>
              <a:ext cx="3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3" name="Line 1222">
              <a:extLst>
                <a:ext uri="{FF2B5EF4-FFF2-40B4-BE49-F238E27FC236}">
                  <a16:creationId xmlns:a16="http://schemas.microsoft.com/office/drawing/2014/main" id="{3DE0E0D6-F981-EF49-96CF-4B7CE1E4FDB7}"/>
                </a:ext>
              </a:extLst>
            </p:cNvPr>
            <p:cNvSpPr>
              <a:spLocks noChangeShapeType="1"/>
            </p:cNvSpPr>
            <p:nvPr/>
          </p:nvSpPr>
          <p:spPr bwMode="auto">
            <a:xfrm>
              <a:off x="3493" y="2208"/>
              <a:ext cx="3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4" name="Line 1223">
              <a:extLst>
                <a:ext uri="{FF2B5EF4-FFF2-40B4-BE49-F238E27FC236}">
                  <a16:creationId xmlns:a16="http://schemas.microsoft.com/office/drawing/2014/main" id="{A23DB2C3-608C-4D4A-92D3-39DC14AB3902}"/>
                </a:ext>
              </a:extLst>
            </p:cNvPr>
            <p:cNvSpPr>
              <a:spLocks noChangeShapeType="1"/>
            </p:cNvSpPr>
            <p:nvPr/>
          </p:nvSpPr>
          <p:spPr bwMode="auto">
            <a:xfrm>
              <a:off x="3955" y="2075"/>
              <a:ext cx="34"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5" name="Line 1224">
              <a:extLst>
                <a:ext uri="{FF2B5EF4-FFF2-40B4-BE49-F238E27FC236}">
                  <a16:creationId xmlns:a16="http://schemas.microsoft.com/office/drawing/2014/main" id="{FAC853A5-0B3B-E247-9EEE-63BF1FE912B0}"/>
                </a:ext>
              </a:extLst>
            </p:cNvPr>
            <p:cNvSpPr>
              <a:spLocks noChangeShapeType="1"/>
            </p:cNvSpPr>
            <p:nvPr/>
          </p:nvSpPr>
          <p:spPr bwMode="auto">
            <a:xfrm>
              <a:off x="4417" y="2158"/>
              <a:ext cx="3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6" name="Line 1225">
              <a:extLst>
                <a:ext uri="{FF2B5EF4-FFF2-40B4-BE49-F238E27FC236}">
                  <a16:creationId xmlns:a16="http://schemas.microsoft.com/office/drawing/2014/main" id="{CF494500-3D47-2443-99DF-ACCCA9A6FB6B}"/>
                </a:ext>
              </a:extLst>
            </p:cNvPr>
            <p:cNvSpPr>
              <a:spLocks noChangeShapeType="1"/>
            </p:cNvSpPr>
            <p:nvPr/>
          </p:nvSpPr>
          <p:spPr bwMode="auto">
            <a:xfrm>
              <a:off x="4887" y="2108"/>
              <a:ext cx="35"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7" name="Line 1226">
              <a:extLst>
                <a:ext uri="{FF2B5EF4-FFF2-40B4-BE49-F238E27FC236}">
                  <a16:creationId xmlns:a16="http://schemas.microsoft.com/office/drawing/2014/main" id="{49FAB039-38D8-2E4E-8478-05F198AE5F27}"/>
                </a:ext>
              </a:extLst>
            </p:cNvPr>
            <p:cNvSpPr>
              <a:spLocks noChangeShapeType="1"/>
            </p:cNvSpPr>
            <p:nvPr/>
          </p:nvSpPr>
          <p:spPr bwMode="auto">
            <a:xfrm>
              <a:off x="4166" y="1997"/>
              <a:ext cx="3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8" name="Line 1227">
              <a:extLst>
                <a:ext uri="{FF2B5EF4-FFF2-40B4-BE49-F238E27FC236}">
                  <a16:creationId xmlns:a16="http://schemas.microsoft.com/office/drawing/2014/main" id="{73B9FEE1-7FB8-9740-B320-6B8E0726E425}"/>
                </a:ext>
              </a:extLst>
            </p:cNvPr>
            <p:cNvSpPr>
              <a:spLocks noChangeShapeType="1"/>
            </p:cNvSpPr>
            <p:nvPr/>
          </p:nvSpPr>
          <p:spPr bwMode="auto">
            <a:xfrm>
              <a:off x="3475" y="1950"/>
              <a:ext cx="3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9" name="Freeform 1228">
              <a:extLst>
                <a:ext uri="{FF2B5EF4-FFF2-40B4-BE49-F238E27FC236}">
                  <a16:creationId xmlns:a16="http://schemas.microsoft.com/office/drawing/2014/main" id="{FF76C5FB-9309-034F-BCFF-3D9602499BB6}"/>
                </a:ext>
              </a:extLst>
            </p:cNvPr>
            <p:cNvSpPr>
              <a:spLocks/>
            </p:cNvSpPr>
            <p:nvPr/>
          </p:nvSpPr>
          <p:spPr bwMode="auto">
            <a:xfrm>
              <a:off x="3132" y="1789"/>
              <a:ext cx="46" cy="34"/>
            </a:xfrm>
            <a:custGeom>
              <a:avLst/>
              <a:gdLst>
                <a:gd name="T0" fmla="*/ 30 w 48"/>
                <a:gd name="T1" fmla="*/ 4 h 38"/>
                <a:gd name="T2" fmla="*/ 30 w 48"/>
                <a:gd name="T3" fmla="*/ 4 h 38"/>
                <a:gd name="T4" fmla="*/ 29 w 48"/>
                <a:gd name="T5" fmla="*/ 7 h 38"/>
                <a:gd name="T6" fmla="*/ 27 w 48"/>
                <a:gd name="T7" fmla="*/ 9 h 38"/>
                <a:gd name="T8" fmla="*/ 21 w 48"/>
                <a:gd name="T9" fmla="*/ 10 h 38"/>
                <a:gd name="T10" fmla="*/ 12 w 48"/>
                <a:gd name="T11" fmla="*/ 10 h 38"/>
                <a:gd name="T12" fmla="*/ 12 w 48"/>
                <a:gd name="T13" fmla="*/ 10 h 38"/>
                <a:gd name="T14" fmla="*/ 12 w 48"/>
                <a:gd name="T15" fmla="*/ 10 h 38"/>
                <a:gd name="T16" fmla="*/ 6 w 48"/>
                <a:gd name="T17" fmla="*/ 9 h 38"/>
                <a:gd name="T18" fmla="*/ 2 w 48"/>
                <a:gd name="T19" fmla="*/ 7 h 38"/>
                <a:gd name="T20" fmla="*/ 0 w 48"/>
                <a:gd name="T21" fmla="*/ 4 h 38"/>
                <a:gd name="T22" fmla="*/ 0 w 48"/>
                <a:gd name="T23" fmla="*/ 4 h 38"/>
                <a:gd name="T24" fmla="*/ 2 w 48"/>
                <a:gd name="T25" fmla="*/ 4 h 38"/>
                <a:gd name="T26" fmla="*/ 6 w 48"/>
                <a:gd name="T27" fmla="*/ 4 h 38"/>
                <a:gd name="T28" fmla="*/ 12 w 48"/>
                <a:gd name="T29" fmla="*/ 1 h 38"/>
                <a:gd name="T30" fmla="*/ 12 w 48"/>
                <a:gd name="T31" fmla="*/ 0 h 38"/>
                <a:gd name="T32" fmla="*/ 12 w 48"/>
                <a:gd name="T33" fmla="*/ 0 h 38"/>
                <a:gd name="T34" fmla="*/ 21 w 48"/>
                <a:gd name="T35" fmla="*/ 1 h 38"/>
                <a:gd name="T36" fmla="*/ 27 w 48"/>
                <a:gd name="T37" fmla="*/ 4 h 38"/>
                <a:gd name="T38" fmla="*/ 29 w 48"/>
                <a:gd name="T39" fmla="*/ 4 h 38"/>
                <a:gd name="T40" fmla="*/ 30 w 48"/>
                <a:gd name="T41" fmla="*/ 4 h 38"/>
                <a:gd name="T42" fmla="*/ 30 w 48"/>
                <a:gd name="T43" fmla="*/ 4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8"/>
                <a:gd name="T68" fmla="*/ 48 w 48"/>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8">
                  <a:moveTo>
                    <a:pt x="48" y="19"/>
                  </a:moveTo>
                  <a:lnTo>
                    <a:pt x="48" y="19"/>
                  </a:lnTo>
                  <a:lnTo>
                    <a:pt x="46" y="26"/>
                  </a:lnTo>
                  <a:lnTo>
                    <a:pt x="43" y="32"/>
                  </a:lnTo>
                  <a:lnTo>
                    <a:pt x="33" y="36"/>
                  </a:lnTo>
                  <a:lnTo>
                    <a:pt x="23" y="38"/>
                  </a:lnTo>
                  <a:lnTo>
                    <a:pt x="14" y="36"/>
                  </a:lnTo>
                  <a:lnTo>
                    <a:pt x="6" y="32"/>
                  </a:lnTo>
                  <a:lnTo>
                    <a:pt x="2" y="26"/>
                  </a:lnTo>
                  <a:lnTo>
                    <a:pt x="0" y="19"/>
                  </a:lnTo>
                  <a:lnTo>
                    <a:pt x="2" y="11"/>
                  </a:lnTo>
                  <a:lnTo>
                    <a:pt x="6" y="5"/>
                  </a:lnTo>
                  <a:lnTo>
                    <a:pt x="14" y="1"/>
                  </a:lnTo>
                  <a:lnTo>
                    <a:pt x="23" y="0"/>
                  </a:lnTo>
                  <a:lnTo>
                    <a:pt x="33" y="1"/>
                  </a:lnTo>
                  <a:lnTo>
                    <a:pt x="43" y="5"/>
                  </a:lnTo>
                  <a:lnTo>
                    <a:pt x="46" y="11"/>
                  </a:lnTo>
                  <a:lnTo>
                    <a:pt x="48" y="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50" name="Freeform 1229">
              <a:extLst>
                <a:ext uri="{FF2B5EF4-FFF2-40B4-BE49-F238E27FC236}">
                  <a16:creationId xmlns:a16="http://schemas.microsoft.com/office/drawing/2014/main" id="{7A5DFE19-E24F-424E-95D3-0356DEF4D0CA}"/>
                </a:ext>
              </a:extLst>
            </p:cNvPr>
            <p:cNvSpPr>
              <a:spLocks/>
            </p:cNvSpPr>
            <p:nvPr/>
          </p:nvSpPr>
          <p:spPr bwMode="auto">
            <a:xfrm>
              <a:off x="3021" y="1304"/>
              <a:ext cx="46" cy="34"/>
            </a:xfrm>
            <a:custGeom>
              <a:avLst/>
              <a:gdLst>
                <a:gd name="T0" fmla="*/ 30 w 48"/>
                <a:gd name="T1" fmla="*/ 4 h 38"/>
                <a:gd name="T2" fmla="*/ 30 w 48"/>
                <a:gd name="T3" fmla="*/ 4 h 38"/>
                <a:gd name="T4" fmla="*/ 29 w 48"/>
                <a:gd name="T5" fmla="*/ 7 h 38"/>
                <a:gd name="T6" fmla="*/ 27 w 48"/>
                <a:gd name="T7" fmla="*/ 9 h 38"/>
                <a:gd name="T8" fmla="*/ 22 w 48"/>
                <a:gd name="T9" fmla="*/ 10 h 38"/>
                <a:gd name="T10" fmla="*/ 13 w 48"/>
                <a:gd name="T11" fmla="*/ 10 h 38"/>
                <a:gd name="T12" fmla="*/ 13 w 48"/>
                <a:gd name="T13" fmla="*/ 10 h 38"/>
                <a:gd name="T14" fmla="*/ 12 w 48"/>
                <a:gd name="T15" fmla="*/ 10 h 38"/>
                <a:gd name="T16" fmla="*/ 7 w 48"/>
                <a:gd name="T17" fmla="*/ 9 h 38"/>
                <a:gd name="T18" fmla="*/ 2 w 48"/>
                <a:gd name="T19" fmla="*/ 7 h 38"/>
                <a:gd name="T20" fmla="*/ 0 w 48"/>
                <a:gd name="T21" fmla="*/ 4 h 38"/>
                <a:gd name="T22" fmla="*/ 0 w 48"/>
                <a:gd name="T23" fmla="*/ 4 h 38"/>
                <a:gd name="T24" fmla="*/ 2 w 48"/>
                <a:gd name="T25" fmla="*/ 4 h 38"/>
                <a:gd name="T26" fmla="*/ 7 w 48"/>
                <a:gd name="T27" fmla="*/ 4 h 38"/>
                <a:gd name="T28" fmla="*/ 12 w 48"/>
                <a:gd name="T29" fmla="*/ 1 h 38"/>
                <a:gd name="T30" fmla="*/ 13 w 48"/>
                <a:gd name="T31" fmla="*/ 0 h 38"/>
                <a:gd name="T32" fmla="*/ 13 w 48"/>
                <a:gd name="T33" fmla="*/ 0 h 38"/>
                <a:gd name="T34" fmla="*/ 22 w 48"/>
                <a:gd name="T35" fmla="*/ 1 h 38"/>
                <a:gd name="T36" fmla="*/ 27 w 48"/>
                <a:gd name="T37" fmla="*/ 4 h 38"/>
                <a:gd name="T38" fmla="*/ 29 w 48"/>
                <a:gd name="T39" fmla="*/ 4 h 38"/>
                <a:gd name="T40" fmla="*/ 30 w 48"/>
                <a:gd name="T41" fmla="*/ 4 h 38"/>
                <a:gd name="T42" fmla="*/ 30 w 48"/>
                <a:gd name="T43" fmla="*/ 4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8"/>
                <a:gd name="T68" fmla="*/ 48 w 48"/>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8">
                  <a:moveTo>
                    <a:pt x="48" y="19"/>
                  </a:moveTo>
                  <a:lnTo>
                    <a:pt x="48" y="19"/>
                  </a:lnTo>
                  <a:lnTo>
                    <a:pt x="46" y="26"/>
                  </a:lnTo>
                  <a:lnTo>
                    <a:pt x="42" y="32"/>
                  </a:lnTo>
                  <a:lnTo>
                    <a:pt x="34" y="37"/>
                  </a:lnTo>
                  <a:lnTo>
                    <a:pt x="25" y="38"/>
                  </a:lnTo>
                  <a:lnTo>
                    <a:pt x="15" y="37"/>
                  </a:lnTo>
                  <a:lnTo>
                    <a:pt x="7" y="32"/>
                  </a:lnTo>
                  <a:lnTo>
                    <a:pt x="2" y="26"/>
                  </a:lnTo>
                  <a:lnTo>
                    <a:pt x="0" y="19"/>
                  </a:lnTo>
                  <a:lnTo>
                    <a:pt x="2" y="12"/>
                  </a:lnTo>
                  <a:lnTo>
                    <a:pt x="7" y="6"/>
                  </a:lnTo>
                  <a:lnTo>
                    <a:pt x="15" y="1"/>
                  </a:lnTo>
                  <a:lnTo>
                    <a:pt x="25" y="0"/>
                  </a:lnTo>
                  <a:lnTo>
                    <a:pt x="34" y="1"/>
                  </a:lnTo>
                  <a:lnTo>
                    <a:pt x="42" y="6"/>
                  </a:lnTo>
                  <a:lnTo>
                    <a:pt x="46" y="12"/>
                  </a:lnTo>
                  <a:lnTo>
                    <a:pt x="48" y="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51" name="Freeform 1230">
              <a:extLst>
                <a:ext uri="{FF2B5EF4-FFF2-40B4-BE49-F238E27FC236}">
                  <a16:creationId xmlns:a16="http://schemas.microsoft.com/office/drawing/2014/main" id="{D90E4136-216C-9C49-8DFA-AEDF765007E7}"/>
                </a:ext>
              </a:extLst>
            </p:cNvPr>
            <p:cNvSpPr>
              <a:spLocks/>
            </p:cNvSpPr>
            <p:nvPr/>
          </p:nvSpPr>
          <p:spPr bwMode="auto">
            <a:xfrm>
              <a:off x="3241" y="1845"/>
              <a:ext cx="46" cy="34"/>
            </a:xfrm>
            <a:custGeom>
              <a:avLst/>
              <a:gdLst>
                <a:gd name="T0" fmla="*/ 30 w 48"/>
                <a:gd name="T1" fmla="*/ 4 h 38"/>
                <a:gd name="T2" fmla="*/ 30 w 48"/>
                <a:gd name="T3" fmla="*/ 4 h 38"/>
                <a:gd name="T4" fmla="*/ 29 w 48"/>
                <a:gd name="T5" fmla="*/ 7 h 38"/>
                <a:gd name="T6" fmla="*/ 27 w 48"/>
                <a:gd name="T7" fmla="*/ 9 h 38"/>
                <a:gd name="T8" fmla="*/ 23 w 48"/>
                <a:gd name="T9" fmla="*/ 10 h 38"/>
                <a:gd name="T10" fmla="*/ 13 w 48"/>
                <a:gd name="T11" fmla="*/ 10 h 38"/>
                <a:gd name="T12" fmla="*/ 13 w 48"/>
                <a:gd name="T13" fmla="*/ 10 h 38"/>
                <a:gd name="T14" fmla="*/ 12 w 48"/>
                <a:gd name="T15" fmla="*/ 10 h 38"/>
                <a:gd name="T16" fmla="*/ 6 w 48"/>
                <a:gd name="T17" fmla="*/ 9 h 38"/>
                <a:gd name="T18" fmla="*/ 2 w 48"/>
                <a:gd name="T19" fmla="*/ 7 h 38"/>
                <a:gd name="T20" fmla="*/ 0 w 48"/>
                <a:gd name="T21" fmla="*/ 4 h 38"/>
                <a:gd name="T22" fmla="*/ 0 w 48"/>
                <a:gd name="T23" fmla="*/ 4 h 38"/>
                <a:gd name="T24" fmla="*/ 2 w 48"/>
                <a:gd name="T25" fmla="*/ 4 h 38"/>
                <a:gd name="T26" fmla="*/ 6 w 48"/>
                <a:gd name="T27" fmla="*/ 4 h 38"/>
                <a:gd name="T28" fmla="*/ 12 w 48"/>
                <a:gd name="T29" fmla="*/ 1 h 38"/>
                <a:gd name="T30" fmla="*/ 13 w 48"/>
                <a:gd name="T31" fmla="*/ 0 h 38"/>
                <a:gd name="T32" fmla="*/ 13 w 48"/>
                <a:gd name="T33" fmla="*/ 0 h 38"/>
                <a:gd name="T34" fmla="*/ 23 w 48"/>
                <a:gd name="T35" fmla="*/ 1 h 38"/>
                <a:gd name="T36" fmla="*/ 27 w 48"/>
                <a:gd name="T37" fmla="*/ 4 h 38"/>
                <a:gd name="T38" fmla="*/ 29 w 48"/>
                <a:gd name="T39" fmla="*/ 4 h 38"/>
                <a:gd name="T40" fmla="*/ 30 w 48"/>
                <a:gd name="T41" fmla="*/ 4 h 38"/>
                <a:gd name="T42" fmla="*/ 30 w 48"/>
                <a:gd name="T43" fmla="*/ 4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8"/>
                <a:gd name="T68" fmla="*/ 48 w 48"/>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8">
                  <a:moveTo>
                    <a:pt x="48" y="19"/>
                  </a:moveTo>
                  <a:lnTo>
                    <a:pt x="48" y="19"/>
                  </a:lnTo>
                  <a:lnTo>
                    <a:pt x="46" y="26"/>
                  </a:lnTo>
                  <a:lnTo>
                    <a:pt x="43" y="32"/>
                  </a:lnTo>
                  <a:lnTo>
                    <a:pt x="35" y="37"/>
                  </a:lnTo>
                  <a:lnTo>
                    <a:pt x="25" y="38"/>
                  </a:lnTo>
                  <a:lnTo>
                    <a:pt x="16" y="37"/>
                  </a:lnTo>
                  <a:lnTo>
                    <a:pt x="6" y="32"/>
                  </a:lnTo>
                  <a:lnTo>
                    <a:pt x="2" y="26"/>
                  </a:lnTo>
                  <a:lnTo>
                    <a:pt x="0" y="19"/>
                  </a:lnTo>
                  <a:lnTo>
                    <a:pt x="2" y="12"/>
                  </a:lnTo>
                  <a:lnTo>
                    <a:pt x="6" y="6"/>
                  </a:lnTo>
                  <a:lnTo>
                    <a:pt x="16" y="1"/>
                  </a:lnTo>
                  <a:lnTo>
                    <a:pt x="25" y="0"/>
                  </a:lnTo>
                  <a:lnTo>
                    <a:pt x="35" y="1"/>
                  </a:lnTo>
                  <a:lnTo>
                    <a:pt x="43" y="6"/>
                  </a:lnTo>
                  <a:lnTo>
                    <a:pt x="46" y="12"/>
                  </a:lnTo>
                  <a:lnTo>
                    <a:pt x="48" y="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52" name="Freeform 1231">
              <a:extLst>
                <a:ext uri="{FF2B5EF4-FFF2-40B4-BE49-F238E27FC236}">
                  <a16:creationId xmlns:a16="http://schemas.microsoft.com/office/drawing/2014/main" id="{F0A46A2C-162D-F747-9847-C78BCB3684EA}"/>
                </a:ext>
              </a:extLst>
            </p:cNvPr>
            <p:cNvSpPr>
              <a:spLocks/>
            </p:cNvSpPr>
            <p:nvPr/>
          </p:nvSpPr>
          <p:spPr bwMode="auto">
            <a:xfrm>
              <a:off x="3463" y="1906"/>
              <a:ext cx="48" cy="33"/>
            </a:xfrm>
            <a:custGeom>
              <a:avLst/>
              <a:gdLst>
                <a:gd name="T0" fmla="*/ 31 w 50"/>
                <a:gd name="T1" fmla="*/ 4 h 37"/>
                <a:gd name="T2" fmla="*/ 31 w 50"/>
                <a:gd name="T3" fmla="*/ 4 h 37"/>
                <a:gd name="T4" fmla="*/ 30 w 50"/>
                <a:gd name="T5" fmla="*/ 6 h 37"/>
                <a:gd name="T6" fmla="*/ 27 w 50"/>
                <a:gd name="T7" fmla="*/ 9 h 37"/>
                <a:gd name="T8" fmla="*/ 23 w 50"/>
                <a:gd name="T9" fmla="*/ 9 h 37"/>
                <a:gd name="T10" fmla="*/ 13 w 50"/>
                <a:gd name="T11" fmla="*/ 10 h 37"/>
                <a:gd name="T12" fmla="*/ 13 w 50"/>
                <a:gd name="T13" fmla="*/ 10 h 37"/>
                <a:gd name="T14" fmla="*/ 12 w 50"/>
                <a:gd name="T15" fmla="*/ 9 h 37"/>
                <a:gd name="T16" fmla="*/ 8 w 50"/>
                <a:gd name="T17" fmla="*/ 9 h 37"/>
                <a:gd name="T18" fmla="*/ 2 w 50"/>
                <a:gd name="T19" fmla="*/ 6 h 37"/>
                <a:gd name="T20" fmla="*/ 0 w 50"/>
                <a:gd name="T21" fmla="*/ 4 h 37"/>
                <a:gd name="T22" fmla="*/ 0 w 50"/>
                <a:gd name="T23" fmla="*/ 4 h 37"/>
                <a:gd name="T24" fmla="*/ 2 w 50"/>
                <a:gd name="T25" fmla="*/ 4 h 37"/>
                <a:gd name="T26" fmla="*/ 8 w 50"/>
                <a:gd name="T27" fmla="*/ 4 h 37"/>
                <a:gd name="T28" fmla="*/ 12 w 50"/>
                <a:gd name="T29" fmla="*/ 2 h 37"/>
                <a:gd name="T30" fmla="*/ 13 w 50"/>
                <a:gd name="T31" fmla="*/ 0 h 37"/>
                <a:gd name="T32" fmla="*/ 13 w 50"/>
                <a:gd name="T33" fmla="*/ 0 h 37"/>
                <a:gd name="T34" fmla="*/ 23 w 50"/>
                <a:gd name="T35" fmla="*/ 2 h 37"/>
                <a:gd name="T36" fmla="*/ 27 w 50"/>
                <a:gd name="T37" fmla="*/ 4 h 37"/>
                <a:gd name="T38" fmla="*/ 30 w 50"/>
                <a:gd name="T39" fmla="*/ 4 h 37"/>
                <a:gd name="T40" fmla="*/ 31 w 50"/>
                <a:gd name="T41" fmla="*/ 4 h 37"/>
                <a:gd name="T42" fmla="*/ 31 w 50"/>
                <a:gd name="T43" fmla="*/ 4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37"/>
                <a:gd name="T68" fmla="*/ 50 w 50"/>
                <a:gd name="T69" fmla="*/ 37 h 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37">
                  <a:moveTo>
                    <a:pt x="50" y="18"/>
                  </a:moveTo>
                  <a:lnTo>
                    <a:pt x="50" y="18"/>
                  </a:lnTo>
                  <a:lnTo>
                    <a:pt x="48" y="25"/>
                  </a:lnTo>
                  <a:lnTo>
                    <a:pt x="42" y="32"/>
                  </a:lnTo>
                  <a:lnTo>
                    <a:pt x="35" y="35"/>
                  </a:lnTo>
                  <a:lnTo>
                    <a:pt x="25" y="37"/>
                  </a:lnTo>
                  <a:lnTo>
                    <a:pt x="15" y="35"/>
                  </a:lnTo>
                  <a:lnTo>
                    <a:pt x="8" y="32"/>
                  </a:lnTo>
                  <a:lnTo>
                    <a:pt x="2" y="25"/>
                  </a:lnTo>
                  <a:lnTo>
                    <a:pt x="0" y="18"/>
                  </a:lnTo>
                  <a:lnTo>
                    <a:pt x="2" y="10"/>
                  </a:lnTo>
                  <a:lnTo>
                    <a:pt x="8" y="4"/>
                  </a:lnTo>
                  <a:lnTo>
                    <a:pt x="15" y="2"/>
                  </a:lnTo>
                  <a:lnTo>
                    <a:pt x="25" y="0"/>
                  </a:lnTo>
                  <a:lnTo>
                    <a:pt x="35" y="2"/>
                  </a:lnTo>
                  <a:lnTo>
                    <a:pt x="42" y="4"/>
                  </a:lnTo>
                  <a:lnTo>
                    <a:pt x="48" y="10"/>
                  </a:lnTo>
                  <a:lnTo>
                    <a:pt x="50"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53" name="Freeform 1232">
              <a:extLst>
                <a:ext uri="{FF2B5EF4-FFF2-40B4-BE49-F238E27FC236}">
                  <a16:creationId xmlns:a16="http://schemas.microsoft.com/office/drawing/2014/main" id="{ED131594-37C3-A141-8D33-8FC07A9134C5}"/>
                </a:ext>
              </a:extLst>
            </p:cNvPr>
            <p:cNvSpPr>
              <a:spLocks/>
            </p:cNvSpPr>
            <p:nvPr/>
          </p:nvSpPr>
          <p:spPr bwMode="auto">
            <a:xfrm>
              <a:off x="3694" y="1910"/>
              <a:ext cx="46" cy="35"/>
            </a:xfrm>
            <a:custGeom>
              <a:avLst/>
              <a:gdLst>
                <a:gd name="T0" fmla="*/ 30 w 48"/>
                <a:gd name="T1" fmla="*/ 5 h 39"/>
                <a:gd name="T2" fmla="*/ 30 w 48"/>
                <a:gd name="T3" fmla="*/ 5 h 39"/>
                <a:gd name="T4" fmla="*/ 29 w 48"/>
                <a:gd name="T5" fmla="*/ 8 h 39"/>
                <a:gd name="T6" fmla="*/ 26 w 48"/>
                <a:gd name="T7" fmla="*/ 10 h 39"/>
                <a:gd name="T8" fmla="*/ 21 w 48"/>
                <a:gd name="T9" fmla="*/ 11 h 39"/>
                <a:gd name="T10" fmla="*/ 12 w 48"/>
                <a:gd name="T11" fmla="*/ 11 h 39"/>
                <a:gd name="T12" fmla="*/ 12 w 48"/>
                <a:gd name="T13" fmla="*/ 11 h 39"/>
                <a:gd name="T14" fmla="*/ 12 w 48"/>
                <a:gd name="T15" fmla="*/ 11 h 39"/>
                <a:gd name="T16" fmla="*/ 6 w 48"/>
                <a:gd name="T17" fmla="*/ 10 h 39"/>
                <a:gd name="T18" fmla="*/ 2 w 48"/>
                <a:gd name="T19" fmla="*/ 8 h 39"/>
                <a:gd name="T20" fmla="*/ 0 w 48"/>
                <a:gd name="T21" fmla="*/ 5 h 39"/>
                <a:gd name="T22" fmla="*/ 0 w 48"/>
                <a:gd name="T23" fmla="*/ 5 h 39"/>
                <a:gd name="T24" fmla="*/ 2 w 48"/>
                <a:gd name="T25" fmla="*/ 4 h 39"/>
                <a:gd name="T26" fmla="*/ 6 w 48"/>
                <a:gd name="T27" fmla="*/ 4 h 39"/>
                <a:gd name="T28" fmla="*/ 12 w 48"/>
                <a:gd name="T29" fmla="*/ 2 h 39"/>
                <a:gd name="T30" fmla="*/ 12 w 48"/>
                <a:gd name="T31" fmla="*/ 0 h 39"/>
                <a:gd name="T32" fmla="*/ 12 w 48"/>
                <a:gd name="T33" fmla="*/ 0 h 39"/>
                <a:gd name="T34" fmla="*/ 21 w 48"/>
                <a:gd name="T35" fmla="*/ 2 h 39"/>
                <a:gd name="T36" fmla="*/ 26 w 48"/>
                <a:gd name="T37" fmla="*/ 4 h 39"/>
                <a:gd name="T38" fmla="*/ 29 w 48"/>
                <a:gd name="T39" fmla="*/ 4 h 39"/>
                <a:gd name="T40" fmla="*/ 30 w 48"/>
                <a:gd name="T41" fmla="*/ 5 h 39"/>
                <a:gd name="T42" fmla="*/ 30 w 48"/>
                <a:gd name="T43" fmla="*/ 5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9"/>
                <a:gd name="T68" fmla="*/ 48 w 48"/>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9">
                  <a:moveTo>
                    <a:pt x="48" y="20"/>
                  </a:moveTo>
                  <a:lnTo>
                    <a:pt x="48" y="20"/>
                  </a:lnTo>
                  <a:lnTo>
                    <a:pt x="46" y="27"/>
                  </a:lnTo>
                  <a:lnTo>
                    <a:pt x="40" y="33"/>
                  </a:lnTo>
                  <a:lnTo>
                    <a:pt x="33" y="37"/>
                  </a:lnTo>
                  <a:lnTo>
                    <a:pt x="23" y="39"/>
                  </a:lnTo>
                  <a:lnTo>
                    <a:pt x="14" y="37"/>
                  </a:lnTo>
                  <a:lnTo>
                    <a:pt x="6" y="33"/>
                  </a:lnTo>
                  <a:lnTo>
                    <a:pt x="2" y="27"/>
                  </a:lnTo>
                  <a:lnTo>
                    <a:pt x="0" y="20"/>
                  </a:lnTo>
                  <a:lnTo>
                    <a:pt x="2" y="12"/>
                  </a:lnTo>
                  <a:lnTo>
                    <a:pt x="6" y="6"/>
                  </a:lnTo>
                  <a:lnTo>
                    <a:pt x="14" y="2"/>
                  </a:lnTo>
                  <a:lnTo>
                    <a:pt x="23" y="0"/>
                  </a:lnTo>
                  <a:lnTo>
                    <a:pt x="33" y="2"/>
                  </a:lnTo>
                  <a:lnTo>
                    <a:pt x="40" y="6"/>
                  </a:lnTo>
                  <a:lnTo>
                    <a:pt x="46" y="12"/>
                  </a:lnTo>
                  <a:lnTo>
                    <a:pt x="48" y="2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54" name="Freeform 1233">
              <a:extLst>
                <a:ext uri="{FF2B5EF4-FFF2-40B4-BE49-F238E27FC236}">
                  <a16:creationId xmlns:a16="http://schemas.microsoft.com/office/drawing/2014/main" id="{1798CCB8-82B0-4C4B-BDFD-D0FE95F8668E}"/>
                </a:ext>
              </a:extLst>
            </p:cNvPr>
            <p:cNvSpPr>
              <a:spLocks/>
            </p:cNvSpPr>
            <p:nvPr/>
          </p:nvSpPr>
          <p:spPr bwMode="auto">
            <a:xfrm>
              <a:off x="3927" y="1934"/>
              <a:ext cx="46" cy="34"/>
            </a:xfrm>
            <a:custGeom>
              <a:avLst/>
              <a:gdLst>
                <a:gd name="T0" fmla="*/ 30 w 48"/>
                <a:gd name="T1" fmla="*/ 4 h 38"/>
                <a:gd name="T2" fmla="*/ 30 w 48"/>
                <a:gd name="T3" fmla="*/ 4 h 38"/>
                <a:gd name="T4" fmla="*/ 29 w 48"/>
                <a:gd name="T5" fmla="*/ 7 h 38"/>
                <a:gd name="T6" fmla="*/ 26 w 48"/>
                <a:gd name="T7" fmla="*/ 9 h 38"/>
                <a:gd name="T8" fmla="*/ 21 w 48"/>
                <a:gd name="T9" fmla="*/ 10 h 38"/>
                <a:gd name="T10" fmla="*/ 12 w 48"/>
                <a:gd name="T11" fmla="*/ 10 h 38"/>
                <a:gd name="T12" fmla="*/ 12 w 48"/>
                <a:gd name="T13" fmla="*/ 10 h 38"/>
                <a:gd name="T14" fmla="*/ 12 w 48"/>
                <a:gd name="T15" fmla="*/ 10 h 38"/>
                <a:gd name="T16" fmla="*/ 6 w 48"/>
                <a:gd name="T17" fmla="*/ 9 h 38"/>
                <a:gd name="T18" fmla="*/ 2 w 48"/>
                <a:gd name="T19" fmla="*/ 7 h 38"/>
                <a:gd name="T20" fmla="*/ 0 w 48"/>
                <a:gd name="T21" fmla="*/ 4 h 38"/>
                <a:gd name="T22" fmla="*/ 0 w 48"/>
                <a:gd name="T23" fmla="*/ 4 h 38"/>
                <a:gd name="T24" fmla="*/ 2 w 48"/>
                <a:gd name="T25" fmla="*/ 4 h 38"/>
                <a:gd name="T26" fmla="*/ 6 w 48"/>
                <a:gd name="T27" fmla="*/ 4 h 38"/>
                <a:gd name="T28" fmla="*/ 12 w 48"/>
                <a:gd name="T29" fmla="*/ 1 h 38"/>
                <a:gd name="T30" fmla="*/ 12 w 48"/>
                <a:gd name="T31" fmla="*/ 0 h 38"/>
                <a:gd name="T32" fmla="*/ 12 w 48"/>
                <a:gd name="T33" fmla="*/ 0 h 38"/>
                <a:gd name="T34" fmla="*/ 21 w 48"/>
                <a:gd name="T35" fmla="*/ 1 h 38"/>
                <a:gd name="T36" fmla="*/ 26 w 48"/>
                <a:gd name="T37" fmla="*/ 4 h 38"/>
                <a:gd name="T38" fmla="*/ 29 w 48"/>
                <a:gd name="T39" fmla="*/ 4 h 38"/>
                <a:gd name="T40" fmla="*/ 30 w 48"/>
                <a:gd name="T41" fmla="*/ 4 h 38"/>
                <a:gd name="T42" fmla="*/ 30 w 48"/>
                <a:gd name="T43" fmla="*/ 4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8"/>
                <a:gd name="T68" fmla="*/ 48 w 48"/>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8">
                  <a:moveTo>
                    <a:pt x="48" y="19"/>
                  </a:moveTo>
                  <a:lnTo>
                    <a:pt x="48" y="19"/>
                  </a:lnTo>
                  <a:lnTo>
                    <a:pt x="46" y="26"/>
                  </a:lnTo>
                  <a:lnTo>
                    <a:pt x="41" y="32"/>
                  </a:lnTo>
                  <a:lnTo>
                    <a:pt x="33" y="37"/>
                  </a:lnTo>
                  <a:lnTo>
                    <a:pt x="23" y="38"/>
                  </a:lnTo>
                  <a:lnTo>
                    <a:pt x="14" y="37"/>
                  </a:lnTo>
                  <a:lnTo>
                    <a:pt x="6" y="32"/>
                  </a:lnTo>
                  <a:lnTo>
                    <a:pt x="2" y="26"/>
                  </a:lnTo>
                  <a:lnTo>
                    <a:pt x="0" y="19"/>
                  </a:lnTo>
                  <a:lnTo>
                    <a:pt x="2" y="12"/>
                  </a:lnTo>
                  <a:lnTo>
                    <a:pt x="6" y="6"/>
                  </a:lnTo>
                  <a:lnTo>
                    <a:pt x="14" y="1"/>
                  </a:lnTo>
                  <a:lnTo>
                    <a:pt x="23" y="0"/>
                  </a:lnTo>
                  <a:lnTo>
                    <a:pt x="33" y="1"/>
                  </a:lnTo>
                  <a:lnTo>
                    <a:pt x="41" y="6"/>
                  </a:lnTo>
                  <a:lnTo>
                    <a:pt x="46" y="12"/>
                  </a:lnTo>
                  <a:lnTo>
                    <a:pt x="48" y="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55" name="Freeform 1234">
              <a:extLst>
                <a:ext uri="{FF2B5EF4-FFF2-40B4-BE49-F238E27FC236}">
                  <a16:creationId xmlns:a16="http://schemas.microsoft.com/office/drawing/2014/main" id="{09D3FA04-C6C1-3F41-A08C-C3835724DBA3}"/>
                </a:ext>
              </a:extLst>
            </p:cNvPr>
            <p:cNvSpPr>
              <a:spLocks/>
            </p:cNvSpPr>
            <p:nvPr/>
          </p:nvSpPr>
          <p:spPr bwMode="auto">
            <a:xfrm>
              <a:off x="4162" y="1951"/>
              <a:ext cx="48" cy="33"/>
            </a:xfrm>
            <a:custGeom>
              <a:avLst/>
              <a:gdLst>
                <a:gd name="T0" fmla="*/ 31 w 50"/>
                <a:gd name="T1" fmla="*/ 4 h 37"/>
                <a:gd name="T2" fmla="*/ 31 w 50"/>
                <a:gd name="T3" fmla="*/ 4 h 37"/>
                <a:gd name="T4" fmla="*/ 30 w 50"/>
                <a:gd name="T5" fmla="*/ 6 h 37"/>
                <a:gd name="T6" fmla="*/ 27 w 50"/>
                <a:gd name="T7" fmla="*/ 8 h 37"/>
                <a:gd name="T8" fmla="*/ 23 w 50"/>
                <a:gd name="T9" fmla="*/ 9 h 37"/>
                <a:gd name="T10" fmla="*/ 13 w 50"/>
                <a:gd name="T11" fmla="*/ 10 h 37"/>
                <a:gd name="T12" fmla="*/ 13 w 50"/>
                <a:gd name="T13" fmla="*/ 10 h 37"/>
                <a:gd name="T14" fmla="*/ 12 w 50"/>
                <a:gd name="T15" fmla="*/ 9 h 37"/>
                <a:gd name="T16" fmla="*/ 8 w 50"/>
                <a:gd name="T17" fmla="*/ 8 h 37"/>
                <a:gd name="T18" fmla="*/ 2 w 50"/>
                <a:gd name="T19" fmla="*/ 6 h 37"/>
                <a:gd name="T20" fmla="*/ 0 w 50"/>
                <a:gd name="T21" fmla="*/ 4 h 37"/>
                <a:gd name="T22" fmla="*/ 0 w 50"/>
                <a:gd name="T23" fmla="*/ 4 h 37"/>
                <a:gd name="T24" fmla="*/ 2 w 50"/>
                <a:gd name="T25" fmla="*/ 4 h 37"/>
                <a:gd name="T26" fmla="*/ 8 w 50"/>
                <a:gd name="T27" fmla="*/ 4 h 37"/>
                <a:gd name="T28" fmla="*/ 12 w 50"/>
                <a:gd name="T29" fmla="*/ 2 h 37"/>
                <a:gd name="T30" fmla="*/ 13 w 50"/>
                <a:gd name="T31" fmla="*/ 0 h 37"/>
                <a:gd name="T32" fmla="*/ 13 w 50"/>
                <a:gd name="T33" fmla="*/ 0 h 37"/>
                <a:gd name="T34" fmla="*/ 23 w 50"/>
                <a:gd name="T35" fmla="*/ 2 h 37"/>
                <a:gd name="T36" fmla="*/ 27 w 50"/>
                <a:gd name="T37" fmla="*/ 4 h 37"/>
                <a:gd name="T38" fmla="*/ 30 w 50"/>
                <a:gd name="T39" fmla="*/ 4 h 37"/>
                <a:gd name="T40" fmla="*/ 31 w 50"/>
                <a:gd name="T41" fmla="*/ 4 h 37"/>
                <a:gd name="T42" fmla="*/ 31 w 50"/>
                <a:gd name="T43" fmla="*/ 4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37"/>
                <a:gd name="T68" fmla="*/ 50 w 50"/>
                <a:gd name="T69" fmla="*/ 37 h 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37">
                  <a:moveTo>
                    <a:pt x="50" y="18"/>
                  </a:moveTo>
                  <a:lnTo>
                    <a:pt x="50" y="18"/>
                  </a:lnTo>
                  <a:lnTo>
                    <a:pt x="48" y="25"/>
                  </a:lnTo>
                  <a:lnTo>
                    <a:pt x="42" y="31"/>
                  </a:lnTo>
                  <a:lnTo>
                    <a:pt x="35" y="35"/>
                  </a:lnTo>
                  <a:lnTo>
                    <a:pt x="25" y="37"/>
                  </a:lnTo>
                  <a:lnTo>
                    <a:pt x="16" y="35"/>
                  </a:lnTo>
                  <a:lnTo>
                    <a:pt x="8" y="31"/>
                  </a:lnTo>
                  <a:lnTo>
                    <a:pt x="2" y="25"/>
                  </a:lnTo>
                  <a:lnTo>
                    <a:pt x="0" y="18"/>
                  </a:lnTo>
                  <a:lnTo>
                    <a:pt x="2" y="10"/>
                  </a:lnTo>
                  <a:lnTo>
                    <a:pt x="8" y="5"/>
                  </a:lnTo>
                  <a:lnTo>
                    <a:pt x="16" y="2"/>
                  </a:lnTo>
                  <a:lnTo>
                    <a:pt x="25" y="0"/>
                  </a:lnTo>
                  <a:lnTo>
                    <a:pt x="35" y="2"/>
                  </a:lnTo>
                  <a:lnTo>
                    <a:pt x="42" y="5"/>
                  </a:lnTo>
                  <a:lnTo>
                    <a:pt x="48" y="10"/>
                  </a:lnTo>
                  <a:lnTo>
                    <a:pt x="50"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56" name="Freeform 1235">
              <a:extLst>
                <a:ext uri="{FF2B5EF4-FFF2-40B4-BE49-F238E27FC236}">
                  <a16:creationId xmlns:a16="http://schemas.microsoft.com/office/drawing/2014/main" id="{A4F8670A-E7CA-384C-9316-DBF86774DCCD}"/>
                </a:ext>
              </a:extLst>
            </p:cNvPr>
            <p:cNvSpPr>
              <a:spLocks/>
            </p:cNvSpPr>
            <p:nvPr/>
          </p:nvSpPr>
          <p:spPr bwMode="auto">
            <a:xfrm>
              <a:off x="4386" y="1957"/>
              <a:ext cx="48" cy="34"/>
            </a:xfrm>
            <a:custGeom>
              <a:avLst/>
              <a:gdLst>
                <a:gd name="T0" fmla="*/ 31 w 50"/>
                <a:gd name="T1" fmla="*/ 3 h 39"/>
                <a:gd name="T2" fmla="*/ 31 w 50"/>
                <a:gd name="T3" fmla="*/ 3 h 39"/>
                <a:gd name="T4" fmla="*/ 30 w 50"/>
                <a:gd name="T5" fmla="*/ 5 h 39"/>
                <a:gd name="T6" fmla="*/ 27 w 50"/>
                <a:gd name="T7" fmla="*/ 7 h 39"/>
                <a:gd name="T8" fmla="*/ 22 w 50"/>
                <a:gd name="T9" fmla="*/ 7 h 39"/>
                <a:gd name="T10" fmla="*/ 13 w 50"/>
                <a:gd name="T11" fmla="*/ 8 h 39"/>
                <a:gd name="T12" fmla="*/ 13 w 50"/>
                <a:gd name="T13" fmla="*/ 8 h 39"/>
                <a:gd name="T14" fmla="*/ 12 w 50"/>
                <a:gd name="T15" fmla="*/ 7 h 39"/>
                <a:gd name="T16" fmla="*/ 8 w 50"/>
                <a:gd name="T17" fmla="*/ 7 h 39"/>
                <a:gd name="T18" fmla="*/ 2 w 50"/>
                <a:gd name="T19" fmla="*/ 5 h 39"/>
                <a:gd name="T20" fmla="*/ 0 w 50"/>
                <a:gd name="T21" fmla="*/ 3 h 39"/>
                <a:gd name="T22" fmla="*/ 0 w 50"/>
                <a:gd name="T23" fmla="*/ 3 h 39"/>
                <a:gd name="T24" fmla="*/ 2 w 50"/>
                <a:gd name="T25" fmla="*/ 3 h 39"/>
                <a:gd name="T26" fmla="*/ 8 w 50"/>
                <a:gd name="T27" fmla="*/ 3 h 39"/>
                <a:gd name="T28" fmla="*/ 12 w 50"/>
                <a:gd name="T29" fmla="*/ 2 h 39"/>
                <a:gd name="T30" fmla="*/ 13 w 50"/>
                <a:gd name="T31" fmla="*/ 0 h 39"/>
                <a:gd name="T32" fmla="*/ 13 w 50"/>
                <a:gd name="T33" fmla="*/ 0 h 39"/>
                <a:gd name="T34" fmla="*/ 22 w 50"/>
                <a:gd name="T35" fmla="*/ 2 h 39"/>
                <a:gd name="T36" fmla="*/ 27 w 50"/>
                <a:gd name="T37" fmla="*/ 3 h 39"/>
                <a:gd name="T38" fmla="*/ 30 w 50"/>
                <a:gd name="T39" fmla="*/ 3 h 39"/>
                <a:gd name="T40" fmla="*/ 31 w 50"/>
                <a:gd name="T41" fmla="*/ 3 h 39"/>
                <a:gd name="T42" fmla="*/ 31 w 50"/>
                <a:gd name="T43" fmla="*/ 3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39"/>
                <a:gd name="T68" fmla="*/ 50 w 50"/>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39">
                  <a:moveTo>
                    <a:pt x="50" y="20"/>
                  </a:moveTo>
                  <a:lnTo>
                    <a:pt x="50" y="20"/>
                  </a:lnTo>
                  <a:lnTo>
                    <a:pt x="48" y="27"/>
                  </a:lnTo>
                  <a:lnTo>
                    <a:pt x="42" y="33"/>
                  </a:lnTo>
                  <a:lnTo>
                    <a:pt x="34" y="37"/>
                  </a:lnTo>
                  <a:lnTo>
                    <a:pt x="25" y="39"/>
                  </a:lnTo>
                  <a:lnTo>
                    <a:pt x="15" y="37"/>
                  </a:lnTo>
                  <a:lnTo>
                    <a:pt x="8" y="33"/>
                  </a:lnTo>
                  <a:lnTo>
                    <a:pt x="2" y="27"/>
                  </a:lnTo>
                  <a:lnTo>
                    <a:pt x="0" y="20"/>
                  </a:lnTo>
                  <a:lnTo>
                    <a:pt x="2" y="12"/>
                  </a:lnTo>
                  <a:lnTo>
                    <a:pt x="8" y="6"/>
                  </a:lnTo>
                  <a:lnTo>
                    <a:pt x="15" y="2"/>
                  </a:lnTo>
                  <a:lnTo>
                    <a:pt x="25" y="0"/>
                  </a:lnTo>
                  <a:lnTo>
                    <a:pt x="34" y="2"/>
                  </a:lnTo>
                  <a:lnTo>
                    <a:pt x="42" y="6"/>
                  </a:lnTo>
                  <a:lnTo>
                    <a:pt x="48" y="12"/>
                  </a:lnTo>
                  <a:lnTo>
                    <a:pt x="50" y="2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57" name="Freeform 1236">
              <a:extLst>
                <a:ext uri="{FF2B5EF4-FFF2-40B4-BE49-F238E27FC236}">
                  <a16:creationId xmlns:a16="http://schemas.microsoft.com/office/drawing/2014/main" id="{BAD613DD-5308-264D-838B-F18ED8D2BB40}"/>
                </a:ext>
              </a:extLst>
            </p:cNvPr>
            <p:cNvSpPr>
              <a:spLocks/>
            </p:cNvSpPr>
            <p:nvPr/>
          </p:nvSpPr>
          <p:spPr bwMode="auto">
            <a:xfrm>
              <a:off x="4623" y="1973"/>
              <a:ext cx="46" cy="34"/>
            </a:xfrm>
            <a:custGeom>
              <a:avLst/>
              <a:gdLst>
                <a:gd name="T0" fmla="*/ 30 w 48"/>
                <a:gd name="T1" fmla="*/ 4 h 38"/>
                <a:gd name="T2" fmla="*/ 30 w 48"/>
                <a:gd name="T3" fmla="*/ 4 h 38"/>
                <a:gd name="T4" fmla="*/ 29 w 48"/>
                <a:gd name="T5" fmla="*/ 7 h 38"/>
                <a:gd name="T6" fmla="*/ 27 w 48"/>
                <a:gd name="T7" fmla="*/ 9 h 38"/>
                <a:gd name="T8" fmla="*/ 22 w 48"/>
                <a:gd name="T9" fmla="*/ 10 h 38"/>
                <a:gd name="T10" fmla="*/ 13 w 48"/>
                <a:gd name="T11" fmla="*/ 10 h 38"/>
                <a:gd name="T12" fmla="*/ 13 w 48"/>
                <a:gd name="T13" fmla="*/ 10 h 38"/>
                <a:gd name="T14" fmla="*/ 12 w 48"/>
                <a:gd name="T15" fmla="*/ 10 h 38"/>
                <a:gd name="T16" fmla="*/ 7 w 48"/>
                <a:gd name="T17" fmla="*/ 9 h 38"/>
                <a:gd name="T18" fmla="*/ 2 w 48"/>
                <a:gd name="T19" fmla="*/ 7 h 38"/>
                <a:gd name="T20" fmla="*/ 0 w 48"/>
                <a:gd name="T21" fmla="*/ 4 h 38"/>
                <a:gd name="T22" fmla="*/ 0 w 48"/>
                <a:gd name="T23" fmla="*/ 4 h 38"/>
                <a:gd name="T24" fmla="*/ 2 w 48"/>
                <a:gd name="T25" fmla="*/ 4 h 38"/>
                <a:gd name="T26" fmla="*/ 7 w 48"/>
                <a:gd name="T27" fmla="*/ 4 h 38"/>
                <a:gd name="T28" fmla="*/ 12 w 48"/>
                <a:gd name="T29" fmla="*/ 2 h 38"/>
                <a:gd name="T30" fmla="*/ 13 w 48"/>
                <a:gd name="T31" fmla="*/ 0 h 38"/>
                <a:gd name="T32" fmla="*/ 13 w 48"/>
                <a:gd name="T33" fmla="*/ 0 h 38"/>
                <a:gd name="T34" fmla="*/ 22 w 48"/>
                <a:gd name="T35" fmla="*/ 2 h 38"/>
                <a:gd name="T36" fmla="*/ 27 w 48"/>
                <a:gd name="T37" fmla="*/ 4 h 38"/>
                <a:gd name="T38" fmla="*/ 29 w 48"/>
                <a:gd name="T39" fmla="*/ 4 h 38"/>
                <a:gd name="T40" fmla="*/ 30 w 48"/>
                <a:gd name="T41" fmla="*/ 4 h 38"/>
                <a:gd name="T42" fmla="*/ 30 w 48"/>
                <a:gd name="T43" fmla="*/ 4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8"/>
                <a:gd name="T68" fmla="*/ 48 w 48"/>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8">
                  <a:moveTo>
                    <a:pt x="48" y="19"/>
                  </a:moveTo>
                  <a:lnTo>
                    <a:pt x="48" y="19"/>
                  </a:lnTo>
                  <a:lnTo>
                    <a:pt x="46" y="27"/>
                  </a:lnTo>
                  <a:lnTo>
                    <a:pt x="42" y="33"/>
                  </a:lnTo>
                  <a:lnTo>
                    <a:pt x="34" y="37"/>
                  </a:lnTo>
                  <a:lnTo>
                    <a:pt x="25" y="38"/>
                  </a:lnTo>
                  <a:lnTo>
                    <a:pt x="15" y="37"/>
                  </a:lnTo>
                  <a:lnTo>
                    <a:pt x="7" y="33"/>
                  </a:lnTo>
                  <a:lnTo>
                    <a:pt x="2" y="27"/>
                  </a:lnTo>
                  <a:lnTo>
                    <a:pt x="0" y="19"/>
                  </a:lnTo>
                  <a:lnTo>
                    <a:pt x="2" y="12"/>
                  </a:lnTo>
                  <a:lnTo>
                    <a:pt x="7" y="6"/>
                  </a:lnTo>
                  <a:lnTo>
                    <a:pt x="15" y="2"/>
                  </a:lnTo>
                  <a:lnTo>
                    <a:pt x="25" y="0"/>
                  </a:lnTo>
                  <a:lnTo>
                    <a:pt x="34" y="2"/>
                  </a:lnTo>
                  <a:lnTo>
                    <a:pt x="42" y="6"/>
                  </a:lnTo>
                  <a:lnTo>
                    <a:pt x="46" y="12"/>
                  </a:lnTo>
                  <a:lnTo>
                    <a:pt x="48" y="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58" name="Freeform 1237">
              <a:extLst>
                <a:ext uri="{FF2B5EF4-FFF2-40B4-BE49-F238E27FC236}">
                  <a16:creationId xmlns:a16="http://schemas.microsoft.com/office/drawing/2014/main" id="{177E3080-6B17-6048-A712-4DACF415903E}"/>
                </a:ext>
              </a:extLst>
            </p:cNvPr>
            <p:cNvSpPr>
              <a:spLocks/>
            </p:cNvSpPr>
            <p:nvPr/>
          </p:nvSpPr>
          <p:spPr bwMode="auto">
            <a:xfrm>
              <a:off x="4865" y="1955"/>
              <a:ext cx="48" cy="34"/>
            </a:xfrm>
            <a:custGeom>
              <a:avLst/>
              <a:gdLst>
                <a:gd name="T0" fmla="*/ 31 w 50"/>
                <a:gd name="T1" fmla="*/ 4 h 38"/>
                <a:gd name="T2" fmla="*/ 31 w 50"/>
                <a:gd name="T3" fmla="*/ 4 h 38"/>
                <a:gd name="T4" fmla="*/ 30 w 50"/>
                <a:gd name="T5" fmla="*/ 7 h 38"/>
                <a:gd name="T6" fmla="*/ 28 w 50"/>
                <a:gd name="T7" fmla="*/ 9 h 38"/>
                <a:gd name="T8" fmla="*/ 23 w 50"/>
                <a:gd name="T9" fmla="*/ 10 h 38"/>
                <a:gd name="T10" fmla="*/ 13 w 50"/>
                <a:gd name="T11" fmla="*/ 10 h 38"/>
                <a:gd name="T12" fmla="*/ 13 w 50"/>
                <a:gd name="T13" fmla="*/ 10 h 38"/>
                <a:gd name="T14" fmla="*/ 12 w 50"/>
                <a:gd name="T15" fmla="*/ 10 h 38"/>
                <a:gd name="T16" fmla="*/ 8 w 50"/>
                <a:gd name="T17" fmla="*/ 9 h 38"/>
                <a:gd name="T18" fmla="*/ 2 w 50"/>
                <a:gd name="T19" fmla="*/ 7 h 38"/>
                <a:gd name="T20" fmla="*/ 0 w 50"/>
                <a:gd name="T21" fmla="*/ 4 h 38"/>
                <a:gd name="T22" fmla="*/ 0 w 50"/>
                <a:gd name="T23" fmla="*/ 4 h 38"/>
                <a:gd name="T24" fmla="*/ 2 w 50"/>
                <a:gd name="T25" fmla="*/ 4 h 38"/>
                <a:gd name="T26" fmla="*/ 8 w 50"/>
                <a:gd name="T27" fmla="*/ 4 h 38"/>
                <a:gd name="T28" fmla="*/ 12 w 50"/>
                <a:gd name="T29" fmla="*/ 1 h 38"/>
                <a:gd name="T30" fmla="*/ 13 w 50"/>
                <a:gd name="T31" fmla="*/ 0 h 38"/>
                <a:gd name="T32" fmla="*/ 13 w 50"/>
                <a:gd name="T33" fmla="*/ 0 h 38"/>
                <a:gd name="T34" fmla="*/ 23 w 50"/>
                <a:gd name="T35" fmla="*/ 1 h 38"/>
                <a:gd name="T36" fmla="*/ 28 w 50"/>
                <a:gd name="T37" fmla="*/ 4 h 38"/>
                <a:gd name="T38" fmla="*/ 30 w 50"/>
                <a:gd name="T39" fmla="*/ 4 h 38"/>
                <a:gd name="T40" fmla="*/ 31 w 50"/>
                <a:gd name="T41" fmla="*/ 4 h 38"/>
                <a:gd name="T42" fmla="*/ 31 w 50"/>
                <a:gd name="T43" fmla="*/ 4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38"/>
                <a:gd name="T68" fmla="*/ 50 w 50"/>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38">
                  <a:moveTo>
                    <a:pt x="50" y="19"/>
                  </a:moveTo>
                  <a:lnTo>
                    <a:pt x="50" y="19"/>
                  </a:lnTo>
                  <a:lnTo>
                    <a:pt x="48" y="26"/>
                  </a:lnTo>
                  <a:lnTo>
                    <a:pt x="43" y="32"/>
                  </a:lnTo>
                  <a:lnTo>
                    <a:pt x="35" y="36"/>
                  </a:lnTo>
                  <a:lnTo>
                    <a:pt x="25" y="38"/>
                  </a:lnTo>
                  <a:lnTo>
                    <a:pt x="16" y="36"/>
                  </a:lnTo>
                  <a:lnTo>
                    <a:pt x="8" y="32"/>
                  </a:lnTo>
                  <a:lnTo>
                    <a:pt x="2" y="26"/>
                  </a:lnTo>
                  <a:lnTo>
                    <a:pt x="0" y="19"/>
                  </a:lnTo>
                  <a:lnTo>
                    <a:pt x="2" y="11"/>
                  </a:lnTo>
                  <a:lnTo>
                    <a:pt x="8" y="5"/>
                  </a:lnTo>
                  <a:lnTo>
                    <a:pt x="16" y="1"/>
                  </a:lnTo>
                  <a:lnTo>
                    <a:pt x="25" y="0"/>
                  </a:lnTo>
                  <a:lnTo>
                    <a:pt x="35" y="1"/>
                  </a:lnTo>
                  <a:lnTo>
                    <a:pt x="43" y="5"/>
                  </a:lnTo>
                  <a:lnTo>
                    <a:pt x="48" y="11"/>
                  </a:lnTo>
                  <a:lnTo>
                    <a:pt x="50" y="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59" name="Freeform 1238">
              <a:extLst>
                <a:ext uri="{FF2B5EF4-FFF2-40B4-BE49-F238E27FC236}">
                  <a16:creationId xmlns:a16="http://schemas.microsoft.com/office/drawing/2014/main" id="{017E13DA-4354-3647-8954-3B513B7AFCC7}"/>
                </a:ext>
              </a:extLst>
            </p:cNvPr>
            <p:cNvSpPr>
              <a:spLocks/>
            </p:cNvSpPr>
            <p:nvPr/>
          </p:nvSpPr>
          <p:spPr bwMode="auto">
            <a:xfrm>
              <a:off x="5095" y="1967"/>
              <a:ext cx="48" cy="33"/>
            </a:xfrm>
            <a:custGeom>
              <a:avLst/>
              <a:gdLst>
                <a:gd name="T0" fmla="*/ 31 w 50"/>
                <a:gd name="T1" fmla="*/ 3 h 38"/>
                <a:gd name="T2" fmla="*/ 31 w 50"/>
                <a:gd name="T3" fmla="*/ 3 h 38"/>
                <a:gd name="T4" fmla="*/ 30 w 50"/>
                <a:gd name="T5" fmla="*/ 5 h 38"/>
                <a:gd name="T6" fmla="*/ 27 w 50"/>
                <a:gd name="T7" fmla="*/ 6 h 38"/>
                <a:gd name="T8" fmla="*/ 22 w 50"/>
                <a:gd name="T9" fmla="*/ 7 h 38"/>
                <a:gd name="T10" fmla="*/ 13 w 50"/>
                <a:gd name="T11" fmla="*/ 8 h 38"/>
                <a:gd name="T12" fmla="*/ 13 w 50"/>
                <a:gd name="T13" fmla="*/ 8 h 38"/>
                <a:gd name="T14" fmla="*/ 12 w 50"/>
                <a:gd name="T15" fmla="*/ 7 h 38"/>
                <a:gd name="T16" fmla="*/ 7 w 50"/>
                <a:gd name="T17" fmla="*/ 6 h 38"/>
                <a:gd name="T18" fmla="*/ 2 w 50"/>
                <a:gd name="T19" fmla="*/ 5 h 38"/>
                <a:gd name="T20" fmla="*/ 0 w 50"/>
                <a:gd name="T21" fmla="*/ 3 h 38"/>
                <a:gd name="T22" fmla="*/ 0 w 50"/>
                <a:gd name="T23" fmla="*/ 3 h 38"/>
                <a:gd name="T24" fmla="*/ 2 w 50"/>
                <a:gd name="T25" fmla="*/ 3 h 38"/>
                <a:gd name="T26" fmla="*/ 7 w 50"/>
                <a:gd name="T27" fmla="*/ 3 h 38"/>
                <a:gd name="T28" fmla="*/ 12 w 50"/>
                <a:gd name="T29" fmla="*/ 1 h 38"/>
                <a:gd name="T30" fmla="*/ 13 w 50"/>
                <a:gd name="T31" fmla="*/ 0 h 38"/>
                <a:gd name="T32" fmla="*/ 13 w 50"/>
                <a:gd name="T33" fmla="*/ 0 h 38"/>
                <a:gd name="T34" fmla="*/ 22 w 50"/>
                <a:gd name="T35" fmla="*/ 1 h 38"/>
                <a:gd name="T36" fmla="*/ 27 w 50"/>
                <a:gd name="T37" fmla="*/ 3 h 38"/>
                <a:gd name="T38" fmla="*/ 30 w 50"/>
                <a:gd name="T39" fmla="*/ 3 h 38"/>
                <a:gd name="T40" fmla="*/ 31 w 50"/>
                <a:gd name="T41" fmla="*/ 3 h 38"/>
                <a:gd name="T42" fmla="*/ 31 w 50"/>
                <a:gd name="T43" fmla="*/ 3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38"/>
                <a:gd name="T68" fmla="*/ 50 w 50"/>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38">
                  <a:moveTo>
                    <a:pt x="50" y="19"/>
                  </a:moveTo>
                  <a:lnTo>
                    <a:pt x="50" y="19"/>
                  </a:lnTo>
                  <a:lnTo>
                    <a:pt x="48" y="26"/>
                  </a:lnTo>
                  <a:lnTo>
                    <a:pt x="42" y="32"/>
                  </a:lnTo>
                  <a:lnTo>
                    <a:pt x="34" y="37"/>
                  </a:lnTo>
                  <a:lnTo>
                    <a:pt x="25" y="38"/>
                  </a:lnTo>
                  <a:lnTo>
                    <a:pt x="15" y="37"/>
                  </a:lnTo>
                  <a:lnTo>
                    <a:pt x="7" y="32"/>
                  </a:lnTo>
                  <a:lnTo>
                    <a:pt x="2" y="26"/>
                  </a:lnTo>
                  <a:lnTo>
                    <a:pt x="0" y="19"/>
                  </a:lnTo>
                  <a:lnTo>
                    <a:pt x="2" y="12"/>
                  </a:lnTo>
                  <a:lnTo>
                    <a:pt x="7" y="6"/>
                  </a:lnTo>
                  <a:lnTo>
                    <a:pt x="15" y="1"/>
                  </a:lnTo>
                  <a:lnTo>
                    <a:pt x="25" y="0"/>
                  </a:lnTo>
                  <a:lnTo>
                    <a:pt x="34" y="1"/>
                  </a:lnTo>
                  <a:lnTo>
                    <a:pt x="42" y="6"/>
                  </a:lnTo>
                  <a:lnTo>
                    <a:pt x="48" y="12"/>
                  </a:lnTo>
                  <a:lnTo>
                    <a:pt x="50" y="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60" name="Freeform 1239">
              <a:extLst>
                <a:ext uri="{FF2B5EF4-FFF2-40B4-BE49-F238E27FC236}">
                  <a16:creationId xmlns:a16="http://schemas.microsoft.com/office/drawing/2014/main" id="{D16E75E0-73D1-704A-A5C5-4E303C091933}"/>
                </a:ext>
              </a:extLst>
            </p:cNvPr>
            <p:cNvSpPr>
              <a:spLocks/>
            </p:cNvSpPr>
            <p:nvPr/>
          </p:nvSpPr>
          <p:spPr bwMode="auto">
            <a:xfrm>
              <a:off x="5315" y="1967"/>
              <a:ext cx="48" cy="33"/>
            </a:xfrm>
            <a:custGeom>
              <a:avLst/>
              <a:gdLst>
                <a:gd name="T0" fmla="*/ 31 w 50"/>
                <a:gd name="T1" fmla="*/ 3 h 38"/>
                <a:gd name="T2" fmla="*/ 31 w 50"/>
                <a:gd name="T3" fmla="*/ 3 h 38"/>
                <a:gd name="T4" fmla="*/ 30 w 50"/>
                <a:gd name="T5" fmla="*/ 5 h 38"/>
                <a:gd name="T6" fmla="*/ 28 w 50"/>
                <a:gd name="T7" fmla="*/ 6 h 38"/>
                <a:gd name="T8" fmla="*/ 23 w 50"/>
                <a:gd name="T9" fmla="*/ 7 h 38"/>
                <a:gd name="T10" fmla="*/ 13 w 50"/>
                <a:gd name="T11" fmla="*/ 8 h 38"/>
                <a:gd name="T12" fmla="*/ 13 w 50"/>
                <a:gd name="T13" fmla="*/ 8 h 38"/>
                <a:gd name="T14" fmla="*/ 12 w 50"/>
                <a:gd name="T15" fmla="*/ 7 h 38"/>
                <a:gd name="T16" fmla="*/ 8 w 50"/>
                <a:gd name="T17" fmla="*/ 6 h 38"/>
                <a:gd name="T18" fmla="*/ 2 w 50"/>
                <a:gd name="T19" fmla="*/ 5 h 38"/>
                <a:gd name="T20" fmla="*/ 0 w 50"/>
                <a:gd name="T21" fmla="*/ 3 h 38"/>
                <a:gd name="T22" fmla="*/ 0 w 50"/>
                <a:gd name="T23" fmla="*/ 3 h 38"/>
                <a:gd name="T24" fmla="*/ 2 w 50"/>
                <a:gd name="T25" fmla="*/ 3 h 38"/>
                <a:gd name="T26" fmla="*/ 8 w 50"/>
                <a:gd name="T27" fmla="*/ 3 h 38"/>
                <a:gd name="T28" fmla="*/ 12 w 50"/>
                <a:gd name="T29" fmla="*/ 1 h 38"/>
                <a:gd name="T30" fmla="*/ 13 w 50"/>
                <a:gd name="T31" fmla="*/ 0 h 38"/>
                <a:gd name="T32" fmla="*/ 13 w 50"/>
                <a:gd name="T33" fmla="*/ 0 h 38"/>
                <a:gd name="T34" fmla="*/ 23 w 50"/>
                <a:gd name="T35" fmla="*/ 1 h 38"/>
                <a:gd name="T36" fmla="*/ 28 w 50"/>
                <a:gd name="T37" fmla="*/ 3 h 38"/>
                <a:gd name="T38" fmla="*/ 30 w 50"/>
                <a:gd name="T39" fmla="*/ 3 h 38"/>
                <a:gd name="T40" fmla="*/ 31 w 50"/>
                <a:gd name="T41" fmla="*/ 3 h 38"/>
                <a:gd name="T42" fmla="*/ 31 w 50"/>
                <a:gd name="T43" fmla="*/ 3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38"/>
                <a:gd name="T68" fmla="*/ 50 w 50"/>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38">
                  <a:moveTo>
                    <a:pt x="50" y="19"/>
                  </a:moveTo>
                  <a:lnTo>
                    <a:pt x="50" y="19"/>
                  </a:lnTo>
                  <a:lnTo>
                    <a:pt x="48" y="26"/>
                  </a:lnTo>
                  <a:lnTo>
                    <a:pt x="43" y="32"/>
                  </a:lnTo>
                  <a:lnTo>
                    <a:pt x="35" y="37"/>
                  </a:lnTo>
                  <a:lnTo>
                    <a:pt x="25" y="38"/>
                  </a:lnTo>
                  <a:lnTo>
                    <a:pt x="16" y="37"/>
                  </a:lnTo>
                  <a:lnTo>
                    <a:pt x="8" y="32"/>
                  </a:lnTo>
                  <a:lnTo>
                    <a:pt x="2" y="26"/>
                  </a:lnTo>
                  <a:lnTo>
                    <a:pt x="0" y="19"/>
                  </a:lnTo>
                  <a:lnTo>
                    <a:pt x="2" y="12"/>
                  </a:lnTo>
                  <a:lnTo>
                    <a:pt x="8" y="6"/>
                  </a:lnTo>
                  <a:lnTo>
                    <a:pt x="16" y="1"/>
                  </a:lnTo>
                  <a:lnTo>
                    <a:pt x="25" y="0"/>
                  </a:lnTo>
                  <a:lnTo>
                    <a:pt x="35" y="1"/>
                  </a:lnTo>
                  <a:lnTo>
                    <a:pt x="43" y="6"/>
                  </a:lnTo>
                  <a:lnTo>
                    <a:pt x="48" y="12"/>
                  </a:lnTo>
                  <a:lnTo>
                    <a:pt x="50" y="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61" name="Freeform 1240">
              <a:extLst>
                <a:ext uri="{FF2B5EF4-FFF2-40B4-BE49-F238E27FC236}">
                  <a16:creationId xmlns:a16="http://schemas.microsoft.com/office/drawing/2014/main" id="{47F12900-4F35-5449-B03F-28C8E0ABB4C4}"/>
                </a:ext>
              </a:extLst>
            </p:cNvPr>
            <p:cNvSpPr>
              <a:spLocks/>
            </p:cNvSpPr>
            <p:nvPr/>
          </p:nvSpPr>
          <p:spPr bwMode="auto">
            <a:xfrm>
              <a:off x="3033" y="1310"/>
              <a:ext cx="48" cy="35"/>
            </a:xfrm>
            <a:custGeom>
              <a:avLst/>
              <a:gdLst>
                <a:gd name="T0" fmla="*/ 31 w 50"/>
                <a:gd name="T1" fmla="*/ 4 h 39"/>
                <a:gd name="T2" fmla="*/ 31 w 50"/>
                <a:gd name="T3" fmla="*/ 4 h 39"/>
                <a:gd name="T4" fmla="*/ 30 w 50"/>
                <a:gd name="T5" fmla="*/ 8 h 39"/>
                <a:gd name="T6" fmla="*/ 27 w 50"/>
                <a:gd name="T7" fmla="*/ 10 h 39"/>
                <a:gd name="T8" fmla="*/ 23 w 50"/>
                <a:gd name="T9" fmla="*/ 11 h 39"/>
                <a:gd name="T10" fmla="*/ 13 w 50"/>
                <a:gd name="T11" fmla="*/ 11 h 39"/>
                <a:gd name="T12" fmla="*/ 13 w 50"/>
                <a:gd name="T13" fmla="*/ 11 h 39"/>
                <a:gd name="T14" fmla="*/ 12 w 50"/>
                <a:gd name="T15" fmla="*/ 11 h 39"/>
                <a:gd name="T16" fmla="*/ 8 w 50"/>
                <a:gd name="T17" fmla="*/ 10 h 39"/>
                <a:gd name="T18" fmla="*/ 2 w 50"/>
                <a:gd name="T19" fmla="*/ 8 h 39"/>
                <a:gd name="T20" fmla="*/ 0 w 50"/>
                <a:gd name="T21" fmla="*/ 4 h 39"/>
                <a:gd name="T22" fmla="*/ 0 w 50"/>
                <a:gd name="T23" fmla="*/ 4 h 39"/>
                <a:gd name="T24" fmla="*/ 2 w 50"/>
                <a:gd name="T25" fmla="*/ 4 h 39"/>
                <a:gd name="T26" fmla="*/ 8 w 50"/>
                <a:gd name="T27" fmla="*/ 4 h 39"/>
                <a:gd name="T28" fmla="*/ 12 w 50"/>
                <a:gd name="T29" fmla="*/ 2 h 39"/>
                <a:gd name="T30" fmla="*/ 13 w 50"/>
                <a:gd name="T31" fmla="*/ 0 h 39"/>
                <a:gd name="T32" fmla="*/ 13 w 50"/>
                <a:gd name="T33" fmla="*/ 0 h 39"/>
                <a:gd name="T34" fmla="*/ 23 w 50"/>
                <a:gd name="T35" fmla="*/ 2 h 39"/>
                <a:gd name="T36" fmla="*/ 27 w 50"/>
                <a:gd name="T37" fmla="*/ 4 h 39"/>
                <a:gd name="T38" fmla="*/ 30 w 50"/>
                <a:gd name="T39" fmla="*/ 4 h 39"/>
                <a:gd name="T40" fmla="*/ 31 w 50"/>
                <a:gd name="T41" fmla="*/ 4 h 39"/>
                <a:gd name="T42" fmla="*/ 31 w 50"/>
                <a:gd name="T43" fmla="*/ 4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39"/>
                <a:gd name="T68" fmla="*/ 50 w 50"/>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39">
                  <a:moveTo>
                    <a:pt x="50" y="19"/>
                  </a:moveTo>
                  <a:lnTo>
                    <a:pt x="50" y="19"/>
                  </a:lnTo>
                  <a:lnTo>
                    <a:pt x="48" y="27"/>
                  </a:lnTo>
                  <a:lnTo>
                    <a:pt x="42" y="33"/>
                  </a:lnTo>
                  <a:lnTo>
                    <a:pt x="35" y="37"/>
                  </a:lnTo>
                  <a:lnTo>
                    <a:pt x="25" y="39"/>
                  </a:lnTo>
                  <a:lnTo>
                    <a:pt x="15" y="37"/>
                  </a:lnTo>
                  <a:lnTo>
                    <a:pt x="8" y="33"/>
                  </a:lnTo>
                  <a:lnTo>
                    <a:pt x="2" y="27"/>
                  </a:lnTo>
                  <a:lnTo>
                    <a:pt x="0" y="19"/>
                  </a:lnTo>
                  <a:lnTo>
                    <a:pt x="2" y="12"/>
                  </a:lnTo>
                  <a:lnTo>
                    <a:pt x="8" y="6"/>
                  </a:lnTo>
                  <a:lnTo>
                    <a:pt x="15" y="2"/>
                  </a:lnTo>
                  <a:lnTo>
                    <a:pt x="25" y="0"/>
                  </a:lnTo>
                  <a:lnTo>
                    <a:pt x="35" y="2"/>
                  </a:lnTo>
                  <a:lnTo>
                    <a:pt x="42" y="6"/>
                  </a:lnTo>
                  <a:lnTo>
                    <a:pt x="48" y="12"/>
                  </a:lnTo>
                  <a:lnTo>
                    <a:pt x="50" y="19"/>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62" name="Freeform 1241">
              <a:extLst>
                <a:ext uri="{FF2B5EF4-FFF2-40B4-BE49-F238E27FC236}">
                  <a16:creationId xmlns:a16="http://schemas.microsoft.com/office/drawing/2014/main" id="{02E20C25-5A07-CE41-9793-B959A645123B}"/>
                </a:ext>
              </a:extLst>
            </p:cNvPr>
            <p:cNvSpPr>
              <a:spLocks/>
            </p:cNvSpPr>
            <p:nvPr/>
          </p:nvSpPr>
          <p:spPr bwMode="auto">
            <a:xfrm>
              <a:off x="3149" y="2165"/>
              <a:ext cx="46" cy="34"/>
            </a:xfrm>
            <a:custGeom>
              <a:avLst/>
              <a:gdLst>
                <a:gd name="T0" fmla="*/ 30 w 48"/>
                <a:gd name="T1" fmla="*/ 4 h 38"/>
                <a:gd name="T2" fmla="*/ 30 w 48"/>
                <a:gd name="T3" fmla="*/ 4 h 38"/>
                <a:gd name="T4" fmla="*/ 29 w 48"/>
                <a:gd name="T5" fmla="*/ 7 h 38"/>
                <a:gd name="T6" fmla="*/ 27 w 48"/>
                <a:gd name="T7" fmla="*/ 9 h 38"/>
                <a:gd name="T8" fmla="*/ 20 w 48"/>
                <a:gd name="T9" fmla="*/ 10 h 38"/>
                <a:gd name="T10" fmla="*/ 12 w 48"/>
                <a:gd name="T11" fmla="*/ 10 h 38"/>
                <a:gd name="T12" fmla="*/ 12 w 48"/>
                <a:gd name="T13" fmla="*/ 10 h 38"/>
                <a:gd name="T14" fmla="*/ 12 w 48"/>
                <a:gd name="T15" fmla="*/ 10 h 38"/>
                <a:gd name="T16" fmla="*/ 5 w 48"/>
                <a:gd name="T17" fmla="*/ 9 h 38"/>
                <a:gd name="T18" fmla="*/ 2 w 48"/>
                <a:gd name="T19" fmla="*/ 7 h 38"/>
                <a:gd name="T20" fmla="*/ 0 w 48"/>
                <a:gd name="T21" fmla="*/ 4 h 38"/>
                <a:gd name="T22" fmla="*/ 0 w 48"/>
                <a:gd name="T23" fmla="*/ 4 h 38"/>
                <a:gd name="T24" fmla="*/ 2 w 48"/>
                <a:gd name="T25" fmla="*/ 4 h 38"/>
                <a:gd name="T26" fmla="*/ 5 w 48"/>
                <a:gd name="T27" fmla="*/ 4 h 38"/>
                <a:gd name="T28" fmla="*/ 12 w 48"/>
                <a:gd name="T29" fmla="*/ 1 h 38"/>
                <a:gd name="T30" fmla="*/ 12 w 48"/>
                <a:gd name="T31" fmla="*/ 0 h 38"/>
                <a:gd name="T32" fmla="*/ 12 w 48"/>
                <a:gd name="T33" fmla="*/ 0 h 38"/>
                <a:gd name="T34" fmla="*/ 20 w 48"/>
                <a:gd name="T35" fmla="*/ 1 h 38"/>
                <a:gd name="T36" fmla="*/ 27 w 48"/>
                <a:gd name="T37" fmla="*/ 4 h 38"/>
                <a:gd name="T38" fmla="*/ 29 w 48"/>
                <a:gd name="T39" fmla="*/ 4 h 38"/>
                <a:gd name="T40" fmla="*/ 30 w 48"/>
                <a:gd name="T41" fmla="*/ 4 h 38"/>
                <a:gd name="T42" fmla="*/ 30 w 48"/>
                <a:gd name="T43" fmla="*/ 4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8"/>
                <a:gd name="T68" fmla="*/ 48 w 48"/>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8">
                  <a:moveTo>
                    <a:pt x="48" y="19"/>
                  </a:moveTo>
                  <a:lnTo>
                    <a:pt x="48" y="19"/>
                  </a:lnTo>
                  <a:lnTo>
                    <a:pt x="46" y="26"/>
                  </a:lnTo>
                  <a:lnTo>
                    <a:pt x="42" y="32"/>
                  </a:lnTo>
                  <a:lnTo>
                    <a:pt x="32" y="36"/>
                  </a:lnTo>
                  <a:lnTo>
                    <a:pt x="23" y="38"/>
                  </a:lnTo>
                  <a:lnTo>
                    <a:pt x="13" y="36"/>
                  </a:lnTo>
                  <a:lnTo>
                    <a:pt x="5" y="32"/>
                  </a:lnTo>
                  <a:lnTo>
                    <a:pt x="2" y="26"/>
                  </a:lnTo>
                  <a:lnTo>
                    <a:pt x="0" y="19"/>
                  </a:lnTo>
                  <a:lnTo>
                    <a:pt x="2" y="11"/>
                  </a:lnTo>
                  <a:lnTo>
                    <a:pt x="5" y="5"/>
                  </a:lnTo>
                  <a:lnTo>
                    <a:pt x="13" y="1"/>
                  </a:lnTo>
                  <a:lnTo>
                    <a:pt x="23" y="0"/>
                  </a:lnTo>
                  <a:lnTo>
                    <a:pt x="32" y="1"/>
                  </a:lnTo>
                  <a:lnTo>
                    <a:pt x="42" y="5"/>
                  </a:lnTo>
                  <a:lnTo>
                    <a:pt x="46" y="11"/>
                  </a:lnTo>
                  <a:lnTo>
                    <a:pt x="48" y="19"/>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63" name="Freeform 1242">
              <a:extLst>
                <a:ext uri="{FF2B5EF4-FFF2-40B4-BE49-F238E27FC236}">
                  <a16:creationId xmlns:a16="http://schemas.microsoft.com/office/drawing/2014/main" id="{7647F436-EDB7-1944-A983-A21FBACAEA21}"/>
                </a:ext>
              </a:extLst>
            </p:cNvPr>
            <p:cNvSpPr>
              <a:spLocks/>
            </p:cNvSpPr>
            <p:nvPr/>
          </p:nvSpPr>
          <p:spPr bwMode="auto">
            <a:xfrm>
              <a:off x="3260" y="2183"/>
              <a:ext cx="47" cy="33"/>
            </a:xfrm>
            <a:custGeom>
              <a:avLst/>
              <a:gdLst>
                <a:gd name="T0" fmla="*/ 30 w 49"/>
                <a:gd name="T1" fmla="*/ 3 h 38"/>
                <a:gd name="T2" fmla="*/ 30 w 49"/>
                <a:gd name="T3" fmla="*/ 3 h 38"/>
                <a:gd name="T4" fmla="*/ 29 w 49"/>
                <a:gd name="T5" fmla="*/ 5 h 38"/>
                <a:gd name="T6" fmla="*/ 27 w 49"/>
                <a:gd name="T7" fmla="*/ 7 h 38"/>
                <a:gd name="T8" fmla="*/ 22 w 49"/>
                <a:gd name="T9" fmla="*/ 7 h 38"/>
                <a:gd name="T10" fmla="*/ 12 w 49"/>
                <a:gd name="T11" fmla="*/ 8 h 38"/>
                <a:gd name="T12" fmla="*/ 12 w 49"/>
                <a:gd name="T13" fmla="*/ 8 h 38"/>
                <a:gd name="T14" fmla="*/ 12 w 49"/>
                <a:gd name="T15" fmla="*/ 7 h 38"/>
                <a:gd name="T16" fmla="*/ 7 w 49"/>
                <a:gd name="T17" fmla="*/ 7 h 38"/>
                <a:gd name="T18" fmla="*/ 1 w 49"/>
                <a:gd name="T19" fmla="*/ 5 h 38"/>
                <a:gd name="T20" fmla="*/ 0 w 49"/>
                <a:gd name="T21" fmla="*/ 3 h 38"/>
                <a:gd name="T22" fmla="*/ 0 w 49"/>
                <a:gd name="T23" fmla="*/ 3 h 38"/>
                <a:gd name="T24" fmla="*/ 1 w 49"/>
                <a:gd name="T25" fmla="*/ 3 h 38"/>
                <a:gd name="T26" fmla="*/ 7 w 49"/>
                <a:gd name="T27" fmla="*/ 3 h 38"/>
                <a:gd name="T28" fmla="*/ 12 w 49"/>
                <a:gd name="T29" fmla="*/ 2 h 38"/>
                <a:gd name="T30" fmla="*/ 12 w 49"/>
                <a:gd name="T31" fmla="*/ 0 h 38"/>
                <a:gd name="T32" fmla="*/ 12 w 49"/>
                <a:gd name="T33" fmla="*/ 0 h 38"/>
                <a:gd name="T34" fmla="*/ 22 w 49"/>
                <a:gd name="T35" fmla="*/ 2 h 38"/>
                <a:gd name="T36" fmla="*/ 27 w 49"/>
                <a:gd name="T37" fmla="*/ 3 h 38"/>
                <a:gd name="T38" fmla="*/ 29 w 49"/>
                <a:gd name="T39" fmla="*/ 3 h 38"/>
                <a:gd name="T40" fmla="*/ 30 w 49"/>
                <a:gd name="T41" fmla="*/ 3 h 38"/>
                <a:gd name="T42" fmla="*/ 30 w 49"/>
                <a:gd name="T43" fmla="*/ 3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38"/>
                <a:gd name="T68" fmla="*/ 49 w 49"/>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38">
                  <a:moveTo>
                    <a:pt x="49" y="19"/>
                  </a:moveTo>
                  <a:lnTo>
                    <a:pt x="49" y="19"/>
                  </a:lnTo>
                  <a:lnTo>
                    <a:pt x="47" y="27"/>
                  </a:lnTo>
                  <a:lnTo>
                    <a:pt x="42" y="33"/>
                  </a:lnTo>
                  <a:lnTo>
                    <a:pt x="34" y="37"/>
                  </a:lnTo>
                  <a:lnTo>
                    <a:pt x="24" y="38"/>
                  </a:lnTo>
                  <a:lnTo>
                    <a:pt x="15" y="37"/>
                  </a:lnTo>
                  <a:lnTo>
                    <a:pt x="7" y="33"/>
                  </a:lnTo>
                  <a:lnTo>
                    <a:pt x="1" y="27"/>
                  </a:lnTo>
                  <a:lnTo>
                    <a:pt x="0" y="19"/>
                  </a:lnTo>
                  <a:lnTo>
                    <a:pt x="1" y="12"/>
                  </a:lnTo>
                  <a:lnTo>
                    <a:pt x="7" y="6"/>
                  </a:lnTo>
                  <a:lnTo>
                    <a:pt x="15" y="2"/>
                  </a:lnTo>
                  <a:lnTo>
                    <a:pt x="24" y="0"/>
                  </a:lnTo>
                  <a:lnTo>
                    <a:pt x="34" y="2"/>
                  </a:lnTo>
                  <a:lnTo>
                    <a:pt x="42" y="6"/>
                  </a:lnTo>
                  <a:lnTo>
                    <a:pt x="47" y="12"/>
                  </a:lnTo>
                  <a:lnTo>
                    <a:pt x="49" y="19"/>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64" name="Freeform 1243">
              <a:extLst>
                <a:ext uri="{FF2B5EF4-FFF2-40B4-BE49-F238E27FC236}">
                  <a16:creationId xmlns:a16="http://schemas.microsoft.com/office/drawing/2014/main" id="{8861D041-ED31-374A-9FA7-9D265C0CAD1A}"/>
                </a:ext>
              </a:extLst>
            </p:cNvPr>
            <p:cNvSpPr>
              <a:spLocks/>
            </p:cNvSpPr>
            <p:nvPr/>
          </p:nvSpPr>
          <p:spPr bwMode="auto">
            <a:xfrm>
              <a:off x="3491" y="2155"/>
              <a:ext cx="46" cy="35"/>
            </a:xfrm>
            <a:custGeom>
              <a:avLst/>
              <a:gdLst>
                <a:gd name="T0" fmla="*/ 30 w 48"/>
                <a:gd name="T1" fmla="*/ 4 h 39"/>
                <a:gd name="T2" fmla="*/ 30 w 48"/>
                <a:gd name="T3" fmla="*/ 4 h 39"/>
                <a:gd name="T4" fmla="*/ 29 w 48"/>
                <a:gd name="T5" fmla="*/ 8 h 39"/>
                <a:gd name="T6" fmla="*/ 27 w 48"/>
                <a:gd name="T7" fmla="*/ 10 h 39"/>
                <a:gd name="T8" fmla="*/ 20 w 48"/>
                <a:gd name="T9" fmla="*/ 11 h 39"/>
                <a:gd name="T10" fmla="*/ 12 w 48"/>
                <a:gd name="T11" fmla="*/ 11 h 39"/>
                <a:gd name="T12" fmla="*/ 12 w 48"/>
                <a:gd name="T13" fmla="*/ 11 h 39"/>
                <a:gd name="T14" fmla="*/ 12 w 48"/>
                <a:gd name="T15" fmla="*/ 11 h 39"/>
                <a:gd name="T16" fmla="*/ 6 w 48"/>
                <a:gd name="T17" fmla="*/ 10 h 39"/>
                <a:gd name="T18" fmla="*/ 2 w 48"/>
                <a:gd name="T19" fmla="*/ 8 h 39"/>
                <a:gd name="T20" fmla="*/ 0 w 48"/>
                <a:gd name="T21" fmla="*/ 4 h 39"/>
                <a:gd name="T22" fmla="*/ 0 w 48"/>
                <a:gd name="T23" fmla="*/ 4 h 39"/>
                <a:gd name="T24" fmla="*/ 2 w 48"/>
                <a:gd name="T25" fmla="*/ 4 h 39"/>
                <a:gd name="T26" fmla="*/ 6 w 48"/>
                <a:gd name="T27" fmla="*/ 4 h 39"/>
                <a:gd name="T28" fmla="*/ 12 w 48"/>
                <a:gd name="T29" fmla="*/ 2 h 39"/>
                <a:gd name="T30" fmla="*/ 12 w 48"/>
                <a:gd name="T31" fmla="*/ 0 h 39"/>
                <a:gd name="T32" fmla="*/ 12 w 48"/>
                <a:gd name="T33" fmla="*/ 0 h 39"/>
                <a:gd name="T34" fmla="*/ 20 w 48"/>
                <a:gd name="T35" fmla="*/ 2 h 39"/>
                <a:gd name="T36" fmla="*/ 27 w 48"/>
                <a:gd name="T37" fmla="*/ 4 h 39"/>
                <a:gd name="T38" fmla="*/ 29 w 48"/>
                <a:gd name="T39" fmla="*/ 4 h 39"/>
                <a:gd name="T40" fmla="*/ 30 w 48"/>
                <a:gd name="T41" fmla="*/ 4 h 39"/>
                <a:gd name="T42" fmla="*/ 30 w 48"/>
                <a:gd name="T43" fmla="*/ 4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9"/>
                <a:gd name="T68" fmla="*/ 48 w 48"/>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9">
                  <a:moveTo>
                    <a:pt x="48" y="19"/>
                  </a:moveTo>
                  <a:lnTo>
                    <a:pt x="48" y="19"/>
                  </a:lnTo>
                  <a:lnTo>
                    <a:pt x="46" y="27"/>
                  </a:lnTo>
                  <a:lnTo>
                    <a:pt x="42" y="33"/>
                  </a:lnTo>
                  <a:lnTo>
                    <a:pt x="32" y="37"/>
                  </a:lnTo>
                  <a:lnTo>
                    <a:pt x="23" y="39"/>
                  </a:lnTo>
                  <a:lnTo>
                    <a:pt x="13" y="37"/>
                  </a:lnTo>
                  <a:lnTo>
                    <a:pt x="6" y="33"/>
                  </a:lnTo>
                  <a:lnTo>
                    <a:pt x="2" y="27"/>
                  </a:lnTo>
                  <a:lnTo>
                    <a:pt x="0" y="19"/>
                  </a:lnTo>
                  <a:lnTo>
                    <a:pt x="2" y="12"/>
                  </a:lnTo>
                  <a:lnTo>
                    <a:pt x="6" y="6"/>
                  </a:lnTo>
                  <a:lnTo>
                    <a:pt x="13" y="2"/>
                  </a:lnTo>
                  <a:lnTo>
                    <a:pt x="23" y="0"/>
                  </a:lnTo>
                  <a:lnTo>
                    <a:pt x="32" y="2"/>
                  </a:lnTo>
                  <a:lnTo>
                    <a:pt x="42" y="6"/>
                  </a:lnTo>
                  <a:lnTo>
                    <a:pt x="46" y="12"/>
                  </a:lnTo>
                  <a:lnTo>
                    <a:pt x="48" y="19"/>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65" name="Freeform 1244">
              <a:extLst>
                <a:ext uri="{FF2B5EF4-FFF2-40B4-BE49-F238E27FC236}">
                  <a16:creationId xmlns:a16="http://schemas.microsoft.com/office/drawing/2014/main" id="{CA7593D2-E9F7-1442-9FFB-04B9DEA2EFAB}"/>
                </a:ext>
              </a:extLst>
            </p:cNvPr>
            <p:cNvSpPr>
              <a:spLocks/>
            </p:cNvSpPr>
            <p:nvPr/>
          </p:nvSpPr>
          <p:spPr bwMode="auto">
            <a:xfrm>
              <a:off x="3712" y="2131"/>
              <a:ext cx="48" cy="34"/>
            </a:xfrm>
            <a:custGeom>
              <a:avLst/>
              <a:gdLst>
                <a:gd name="T0" fmla="*/ 31 w 50"/>
                <a:gd name="T1" fmla="*/ 3 h 39"/>
                <a:gd name="T2" fmla="*/ 31 w 50"/>
                <a:gd name="T3" fmla="*/ 3 h 39"/>
                <a:gd name="T4" fmla="*/ 30 w 50"/>
                <a:gd name="T5" fmla="*/ 5 h 39"/>
                <a:gd name="T6" fmla="*/ 27 w 50"/>
                <a:gd name="T7" fmla="*/ 7 h 39"/>
                <a:gd name="T8" fmla="*/ 23 w 50"/>
                <a:gd name="T9" fmla="*/ 7 h 39"/>
                <a:gd name="T10" fmla="*/ 13 w 50"/>
                <a:gd name="T11" fmla="*/ 8 h 39"/>
                <a:gd name="T12" fmla="*/ 13 w 50"/>
                <a:gd name="T13" fmla="*/ 8 h 39"/>
                <a:gd name="T14" fmla="*/ 12 w 50"/>
                <a:gd name="T15" fmla="*/ 7 h 39"/>
                <a:gd name="T16" fmla="*/ 8 w 50"/>
                <a:gd name="T17" fmla="*/ 7 h 39"/>
                <a:gd name="T18" fmla="*/ 2 w 50"/>
                <a:gd name="T19" fmla="*/ 5 h 39"/>
                <a:gd name="T20" fmla="*/ 0 w 50"/>
                <a:gd name="T21" fmla="*/ 3 h 39"/>
                <a:gd name="T22" fmla="*/ 0 w 50"/>
                <a:gd name="T23" fmla="*/ 3 h 39"/>
                <a:gd name="T24" fmla="*/ 2 w 50"/>
                <a:gd name="T25" fmla="*/ 3 h 39"/>
                <a:gd name="T26" fmla="*/ 8 w 50"/>
                <a:gd name="T27" fmla="*/ 3 h 39"/>
                <a:gd name="T28" fmla="*/ 12 w 50"/>
                <a:gd name="T29" fmla="*/ 2 h 39"/>
                <a:gd name="T30" fmla="*/ 13 w 50"/>
                <a:gd name="T31" fmla="*/ 0 h 39"/>
                <a:gd name="T32" fmla="*/ 13 w 50"/>
                <a:gd name="T33" fmla="*/ 0 h 39"/>
                <a:gd name="T34" fmla="*/ 23 w 50"/>
                <a:gd name="T35" fmla="*/ 2 h 39"/>
                <a:gd name="T36" fmla="*/ 27 w 50"/>
                <a:gd name="T37" fmla="*/ 3 h 39"/>
                <a:gd name="T38" fmla="*/ 30 w 50"/>
                <a:gd name="T39" fmla="*/ 3 h 39"/>
                <a:gd name="T40" fmla="*/ 31 w 50"/>
                <a:gd name="T41" fmla="*/ 3 h 39"/>
                <a:gd name="T42" fmla="*/ 31 w 50"/>
                <a:gd name="T43" fmla="*/ 3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39"/>
                <a:gd name="T68" fmla="*/ 50 w 50"/>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39">
                  <a:moveTo>
                    <a:pt x="50" y="19"/>
                  </a:moveTo>
                  <a:lnTo>
                    <a:pt x="50" y="19"/>
                  </a:lnTo>
                  <a:lnTo>
                    <a:pt x="48" y="27"/>
                  </a:lnTo>
                  <a:lnTo>
                    <a:pt x="42" y="33"/>
                  </a:lnTo>
                  <a:lnTo>
                    <a:pt x="35" y="37"/>
                  </a:lnTo>
                  <a:lnTo>
                    <a:pt x="25" y="39"/>
                  </a:lnTo>
                  <a:lnTo>
                    <a:pt x="16" y="37"/>
                  </a:lnTo>
                  <a:lnTo>
                    <a:pt x="8" y="33"/>
                  </a:lnTo>
                  <a:lnTo>
                    <a:pt x="2" y="27"/>
                  </a:lnTo>
                  <a:lnTo>
                    <a:pt x="0" y="19"/>
                  </a:lnTo>
                  <a:lnTo>
                    <a:pt x="2" y="12"/>
                  </a:lnTo>
                  <a:lnTo>
                    <a:pt x="8" y="6"/>
                  </a:lnTo>
                  <a:lnTo>
                    <a:pt x="16" y="2"/>
                  </a:lnTo>
                  <a:lnTo>
                    <a:pt x="25" y="0"/>
                  </a:lnTo>
                  <a:lnTo>
                    <a:pt x="35" y="2"/>
                  </a:lnTo>
                  <a:lnTo>
                    <a:pt x="42" y="6"/>
                  </a:lnTo>
                  <a:lnTo>
                    <a:pt x="48" y="12"/>
                  </a:lnTo>
                  <a:lnTo>
                    <a:pt x="50" y="19"/>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66" name="Freeform 1245">
              <a:extLst>
                <a:ext uri="{FF2B5EF4-FFF2-40B4-BE49-F238E27FC236}">
                  <a16:creationId xmlns:a16="http://schemas.microsoft.com/office/drawing/2014/main" id="{8581515D-6C17-E245-8E73-2E23412962F7}"/>
                </a:ext>
              </a:extLst>
            </p:cNvPr>
            <p:cNvSpPr>
              <a:spLocks/>
            </p:cNvSpPr>
            <p:nvPr/>
          </p:nvSpPr>
          <p:spPr bwMode="auto">
            <a:xfrm>
              <a:off x="3949" y="2100"/>
              <a:ext cx="48" cy="33"/>
            </a:xfrm>
            <a:custGeom>
              <a:avLst/>
              <a:gdLst>
                <a:gd name="T0" fmla="*/ 31 w 50"/>
                <a:gd name="T1" fmla="*/ 3 h 38"/>
                <a:gd name="T2" fmla="*/ 31 w 50"/>
                <a:gd name="T3" fmla="*/ 3 h 38"/>
                <a:gd name="T4" fmla="*/ 30 w 50"/>
                <a:gd name="T5" fmla="*/ 5 h 38"/>
                <a:gd name="T6" fmla="*/ 27 w 50"/>
                <a:gd name="T7" fmla="*/ 6 h 38"/>
                <a:gd name="T8" fmla="*/ 23 w 50"/>
                <a:gd name="T9" fmla="*/ 7 h 38"/>
                <a:gd name="T10" fmla="*/ 13 w 50"/>
                <a:gd name="T11" fmla="*/ 8 h 38"/>
                <a:gd name="T12" fmla="*/ 13 w 50"/>
                <a:gd name="T13" fmla="*/ 8 h 38"/>
                <a:gd name="T14" fmla="*/ 12 w 50"/>
                <a:gd name="T15" fmla="*/ 7 h 38"/>
                <a:gd name="T16" fmla="*/ 8 w 50"/>
                <a:gd name="T17" fmla="*/ 6 h 38"/>
                <a:gd name="T18" fmla="*/ 2 w 50"/>
                <a:gd name="T19" fmla="*/ 5 h 38"/>
                <a:gd name="T20" fmla="*/ 0 w 50"/>
                <a:gd name="T21" fmla="*/ 3 h 38"/>
                <a:gd name="T22" fmla="*/ 0 w 50"/>
                <a:gd name="T23" fmla="*/ 3 h 38"/>
                <a:gd name="T24" fmla="*/ 2 w 50"/>
                <a:gd name="T25" fmla="*/ 3 h 38"/>
                <a:gd name="T26" fmla="*/ 8 w 50"/>
                <a:gd name="T27" fmla="*/ 3 h 38"/>
                <a:gd name="T28" fmla="*/ 12 w 50"/>
                <a:gd name="T29" fmla="*/ 1 h 38"/>
                <a:gd name="T30" fmla="*/ 13 w 50"/>
                <a:gd name="T31" fmla="*/ 0 h 38"/>
                <a:gd name="T32" fmla="*/ 13 w 50"/>
                <a:gd name="T33" fmla="*/ 0 h 38"/>
                <a:gd name="T34" fmla="*/ 23 w 50"/>
                <a:gd name="T35" fmla="*/ 1 h 38"/>
                <a:gd name="T36" fmla="*/ 27 w 50"/>
                <a:gd name="T37" fmla="*/ 3 h 38"/>
                <a:gd name="T38" fmla="*/ 30 w 50"/>
                <a:gd name="T39" fmla="*/ 3 h 38"/>
                <a:gd name="T40" fmla="*/ 31 w 50"/>
                <a:gd name="T41" fmla="*/ 3 h 38"/>
                <a:gd name="T42" fmla="*/ 31 w 50"/>
                <a:gd name="T43" fmla="*/ 3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38"/>
                <a:gd name="T68" fmla="*/ 50 w 50"/>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38">
                  <a:moveTo>
                    <a:pt x="50" y="19"/>
                  </a:moveTo>
                  <a:lnTo>
                    <a:pt x="50" y="19"/>
                  </a:lnTo>
                  <a:lnTo>
                    <a:pt x="48" y="26"/>
                  </a:lnTo>
                  <a:lnTo>
                    <a:pt x="42" y="32"/>
                  </a:lnTo>
                  <a:lnTo>
                    <a:pt x="35" y="37"/>
                  </a:lnTo>
                  <a:lnTo>
                    <a:pt x="25" y="38"/>
                  </a:lnTo>
                  <a:lnTo>
                    <a:pt x="16" y="37"/>
                  </a:lnTo>
                  <a:lnTo>
                    <a:pt x="8" y="32"/>
                  </a:lnTo>
                  <a:lnTo>
                    <a:pt x="2" y="26"/>
                  </a:lnTo>
                  <a:lnTo>
                    <a:pt x="0" y="19"/>
                  </a:lnTo>
                  <a:lnTo>
                    <a:pt x="2" y="12"/>
                  </a:lnTo>
                  <a:lnTo>
                    <a:pt x="8" y="6"/>
                  </a:lnTo>
                  <a:lnTo>
                    <a:pt x="16" y="1"/>
                  </a:lnTo>
                  <a:lnTo>
                    <a:pt x="25" y="0"/>
                  </a:lnTo>
                  <a:lnTo>
                    <a:pt x="35" y="1"/>
                  </a:lnTo>
                  <a:lnTo>
                    <a:pt x="42" y="6"/>
                  </a:lnTo>
                  <a:lnTo>
                    <a:pt x="48" y="12"/>
                  </a:lnTo>
                  <a:lnTo>
                    <a:pt x="50" y="19"/>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67" name="Freeform 1246">
              <a:extLst>
                <a:ext uri="{FF2B5EF4-FFF2-40B4-BE49-F238E27FC236}">
                  <a16:creationId xmlns:a16="http://schemas.microsoft.com/office/drawing/2014/main" id="{F430722A-F352-474B-A01E-F6BB843E15C2}"/>
                </a:ext>
              </a:extLst>
            </p:cNvPr>
            <p:cNvSpPr>
              <a:spLocks/>
            </p:cNvSpPr>
            <p:nvPr/>
          </p:nvSpPr>
          <p:spPr bwMode="auto">
            <a:xfrm>
              <a:off x="4179" y="2116"/>
              <a:ext cx="47" cy="33"/>
            </a:xfrm>
            <a:custGeom>
              <a:avLst/>
              <a:gdLst>
                <a:gd name="T0" fmla="*/ 30 w 49"/>
                <a:gd name="T1" fmla="*/ 4 h 37"/>
                <a:gd name="T2" fmla="*/ 30 w 49"/>
                <a:gd name="T3" fmla="*/ 4 h 37"/>
                <a:gd name="T4" fmla="*/ 29 w 49"/>
                <a:gd name="T5" fmla="*/ 6 h 37"/>
                <a:gd name="T6" fmla="*/ 27 w 49"/>
                <a:gd name="T7" fmla="*/ 9 h 37"/>
                <a:gd name="T8" fmla="*/ 22 w 49"/>
                <a:gd name="T9" fmla="*/ 9 h 37"/>
                <a:gd name="T10" fmla="*/ 12 w 49"/>
                <a:gd name="T11" fmla="*/ 10 h 37"/>
                <a:gd name="T12" fmla="*/ 12 w 49"/>
                <a:gd name="T13" fmla="*/ 10 h 37"/>
                <a:gd name="T14" fmla="*/ 12 w 49"/>
                <a:gd name="T15" fmla="*/ 9 h 37"/>
                <a:gd name="T16" fmla="*/ 7 w 49"/>
                <a:gd name="T17" fmla="*/ 9 h 37"/>
                <a:gd name="T18" fmla="*/ 1 w 49"/>
                <a:gd name="T19" fmla="*/ 6 h 37"/>
                <a:gd name="T20" fmla="*/ 0 w 49"/>
                <a:gd name="T21" fmla="*/ 4 h 37"/>
                <a:gd name="T22" fmla="*/ 0 w 49"/>
                <a:gd name="T23" fmla="*/ 4 h 37"/>
                <a:gd name="T24" fmla="*/ 1 w 49"/>
                <a:gd name="T25" fmla="*/ 4 h 37"/>
                <a:gd name="T26" fmla="*/ 7 w 49"/>
                <a:gd name="T27" fmla="*/ 4 h 37"/>
                <a:gd name="T28" fmla="*/ 12 w 49"/>
                <a:gd name="T29" fmla="*/ 2 h 37"/>
                <a:gd name="T30" fmla="*/ 12 w 49"/>
                <a:gd name="T31" fmla="*/ 0 h 37"/>
                <a:gd name="T32" fmla="*/ 12 w 49"/>
                <a:gd name="T33" fmla="*/ 0 h 37"/>
                <a:gd name="T34" fmla="*/ 22 w 49"/>
                <a:gd name="T35" fmla="*/ 2 h 37"/>
                <a:gd name="T36" fmla="*/ 27 w 49"/>
                <a:gd name="T37" fmla="*/ 4 h 37"/>
                <a:gd name="T38" fmla="*/ 29 w 49"/>
                <a:gd name="T39" fmla="*/ 4 h 37"/>
                <a:gd name="T40" fmla="*/ 30 w 49"/>
                <a:gd name="T41" fmla="*/ 4 h 37"/>
                <a:gd name="T42" fmla="*/ 30 w 49"/>
                <a:gd name="T43" fmla="*/ 4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37"/>
                <a:gd name="T68" fmla="*/ 49 w 49"/>
                <a:gd name="T69" fmla="*/ 37 h 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37">
                  <a:moveTo>
                    <a:pt x="49" y="18"/>
                  </a:moveTo>
                  <a:lnTo>
                    <a:pt x="49" y="18"/>
                  </a:lnTo>
                  <a:lnTo>
                    <a:pt x="47" y="25"/>
                  </a:lnTo>
                  <a:lnTo>
                    <a:pt x="42" y="32"/>
                  </a:lnTo>
                  <a:lnTo>
                    <a:pt x="34" y="35"/>
                  </a:lnTo>
                  <a:lnTo>
                    <a:pt x="24" y="37"/>
                  </a:lnTo>
                  <a:lnTo>
                    <a:pt x="15" y="35"/>
                  </a:lnTo>
                  <a:lnTo>
                    <a:pt x="7" y="32"/>
                  </a:lnTo>
                  <a:lnTo>
                    <a:pt x="1" y="25"/>
                  </a:lnTo>
                  <a:lnTo>
                    <a:pt x="0" y="18"/>
                  </a:lnTo>
                  <a:lnTo>
                    <a:pt x="1" y="10"/>
                  </a:lnTo>
                  <a:lnTo>
                    <a:pt x="7" y="5"/>
                  </a:lnTo>
                  <a:lnTo>
                    <a:pt x="15" y="2"/>
                  </a:lnTo>
                  <a:lnTo>
                    <a:pt x="24" y="0"/>
                  </a:lnTo>
                  <a:lnTo>
                    <a:pt x="34" y="2"/>
                  </a:lnTo>
                  <a:lnTo>
                    <a:pt x="42" y="5"/>
                  </a:lnTo>
                  <a:lnTo>
                    <a:pt x="47" y="10"/>
                  </a:lnTo>
                  <a:lnTo>
                    <a:pt x="49" y="18"/>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68" name="Freeform 1247">
              <a:extLst>
                <a:ext uri="{FF2B5EF4-FFF2-40B4-BE49-F238E27FC236}">
                  <a16:creationId xmlns:a16="http://schemas.microsoft.com/office/drawing/2014/main" id="{F18CC89B-BEF4-7248-8573-0FBF6194A64F}"/>
                </a:ext>
              </a:extLst>
            </p:cNvPr>
            <p:cNvSpPr>
              <a:spLocks/>
            </p:cNvSpPr>
            <p:nvPr/>
          </p:nvSpPr>
          <p:spPr bwMode="auto">
            <a:xfrm>
              <a:off x="4410" y="2105"/>
              <a:ext cx="46" cy="33"/>
            </a:xfrm>
            <a:custGeom>
              <a:avLst/>
              <a:gdLst>
                <a:gd name="T0" fmla="*/ 30 w 48"/>
                <a:gd name="T1" fmla="*/ 4 h 37"/>
                <a:gd name="T2" fmla="*/ 30 w 48"/>
                <a:gd name="T3" fmla="*/ 4 h 37"/>
                <a:gd name="T4" fmla="*/ 29 w 48"/>
                <a:gd name="T5" fmla="*/ 6 h 37"/>
                <a:gd name="T6" fmla="*/ 26 w 48"/>
                <a:gd name="T7" fmla="*/ 9 h 37"/>
                <a:gd name="T8" fmla="*/ 20 w 48"/>
                <a:gd name="T9" fmla="*/ 9 h 37"/>
                <a:gd name="T10" fmla="*/ 12 w 48"/>
                <a:gd name="T11" fmla="*/ 10 h 37"/>
                <a:gd name="T12" fmla="*/ 12 w 48"/>
                <a:gd name="T13" fmla="*/ 10 h 37"/>
                <a:gd name="T14" fmla="*/ 12 w 48"/>
                <a:gd name="T15" fmla="*/ 9 h 37"/>
                <a:gd name="T16" fmla="*/ 5 w 48"/>
                <a:gd name="T17" fmla="*/ 9 h 37"/>
                <a:gd name="T18" fmla="*/ 2 w 48"/>
                <a:gd name="T19" fmla="*/ 6 h 37"/>
                <a:gd name="T20" fmla="*/ 0 w 48"/>
                <a:gd name="T21" fmla="*/ 4 h 37"/>
                <a:gd name="T22" fmla="*/ 0 w 48"/>
                <a:gd name="T23" fmla="*/ 4 h 37"/>
                <a:gd name="T24" fmla="*/ 2 w 48"/>
                <a:gd name="T25" fmla="*/ 4 h 37"/>
                <a:gd name="T26" fmla="*/ 5 w 48"/>
                <a:gd name="T27" fmla="*/ 4 h 37"/>
                <a:gd name="T28" fmla="*/ 12 w 48"/>
                <a:gd name="T29" fmla="*/ 1 h 37"/>
                <a:gd name="T30" fmla="*/ 12 w 48"/>
                <a:gd name="T31" fmla="*/ 0 h 37"/>
                <a:gd name="T32" fmla="*/ 12 w 48"/>
                <a:gd name="T33" fmla="*/ 0 h 37"/>
                <a:gd name="T34" fmla="*/ 20 w 48"/>
                <a:gd name="T35" fmla="*/ 1 h 37"/>
                <a:gd name="T36" fmla="*/ 26 w 48"/>
                <a:gd name="T37" fmla="*/ 4 h 37"/>
                <a:gd name="T38" fmla="*/ 29 w 48"/>
                <a:gd name="T39" fmla="*/ 4 h 37"/>
                <a:gd name="T40" fmla="*/ 30 w 48"/>
                <a:gd name="T41" fmla="*/ 4 h 37"/>
                <a:gd name="T42" fmla="*/ 30 w 48"/>
                <a:gd name="T43" fmla="*/ 4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7"/>
                <a:gd name="T68" fmla="*/ 48 w 48"/>
                <a:gd name="T69" fmla="*/ 37 h 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7">
                  <a:moveTo>
                    <a:pt x="48" y="18"/>
                  </a:moveTo>
                  <a:lnTo>
                    <a:pt x="48" y="18"/>
                  </a:lnTo>
                  <a:lnTo>
                    <a:pt x="46" y="25"/>
                  </a:lnTo>
                  <a:lnTo>
                    <a:pt x="40" y="32"/>
                  </a:lnTo>
                  <a:lnTo>
                    <a:pt x="32" y="35"/>
                  </a:lnTo>
                  <a:lnTo>
                    <a:pt x="23" y="37"/>
                  </a:lnTo>
                  <a:lnTo>
                    <a:pt x="13" y="35"/>
                  </a:lnTo>
                  <a:lnTo>
                    <a:pt x="5" y="32"/>
                  </a:lnTo>
                  <a:lnTo>
                    <a:pt x="2" y="25"/>
                  </a:lnTo>
                  <a:lnTo>
                    <a:pt x="0" y="18"/>
                  </a:lnTo>
                  <a:lnTo>
                    <a:pt x="2" y="10"/>
                  </a:lnTo>
                  <a:lnTo>
                    <a:pt x="5" y="4"/>
                  </a:lnTo>
                  <a:lnTo>
                    <a:pt x="13" y="1"/>
                  </a:lnTo>
                  <a:lnTo>
                    <a:pt x="23" y="0"/>
                  </a:lnTo>
                  <a:lnTo>
                    <a:pt x="32" y="1"/>
                  </a:lnTo>
                  <a:lnTo>
                    <a:pt x="40" y="4"/>
                  </a:lnTo>
                  <a:lnTo>
                    <a:pt x="46" y="10"/>
                  </a:lnTo>
                  <a:lnTo>
                    <a:pt x="48" y="18"/>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69" name="Freeform 1248">
              <a:extLst>
                <a:ext uri="{FF2B5EF4-FFF2-40B4-BE49-F238E27FC236}">
                  <a16:creationId xmlns:a16="http://schemas.microsoft.com/office/drawing/2014/main" id="{81B3197C-00E7-5745-B27C-EECBFD2D24E9}"/>
                </a:ext>
              </a:extLst>
            </p:cNvPr>
            <p:cNvSpPr>
              <a:spLocks/>
            </p:cNvSpPr>
            <p:nvPr/>
          </p:nvSpPr>
          <p:spPr bwMode="auto">
            <a:xfrm>
              <a:off x="4643" y="2130"/>
              <a:ext cx="46" cy="33"/>
            </a:xfrm>
            <a:custGeom>
              <a:avLst/>
              <a:gdLst>
                <a:gd name="T0" fmla="*/ 30 w 48"/>
                <a:gd name="T1" fmla="*/ 3 h 38"/>
                <a:gd name="T2" fmla="*/ 30 w 48"/>
                <a:gd name="T3" fmla="*/ 3 h 38"/>
                <a:gd name="T4" fmla="*/ 29 w 48"/>
                <a:gd name="T5" fmla="*/ 5 h 38"/>
                <a:gd name="T6" fmla="*/ 26 w 48"/>
                <a:gd name="T7" fmla="*/ 6 h 38"/>
                <a:gd name="T8" fmla="*/ 20 w 48"/>
                <a:gd name="T9" fmla="*/ 7 h 38"/>
                <a:gd name="T10" fmla="*/ 12 w 48"/>
                <a:gd name="T11" fmla="*/ 8 h 38"/>
                <a:gd name="T12" fmla="*/ 12 w 48"/>
                <a:gd name="T13" fmla="*/ 8 h 38"/>
                <a:gd name="T14" fmla="*/ 12 w 48"/>
                <a:gd name="T15" fmla="*/ 7 h 38"/>
                <a:gd name="T16" fmla="*/ 6 w 48"/>
                <a:gd name="T17" fmla="*/ 6 h 38"/>
                <a:gd name="T18" fmla="*/ 2 w 48"/>
                <a:gd name="T19" fmla="*/ 5 h 38"/>
                <a:gd name="T20" fmla="*/ 0 w 48"/>
                <a:gd name="T21" fmla="*/ 3 h 38"/>
                <a:gd name="T22" fmla="*/ 0 w 48"/>
                <a:gd name="T23" fmla="*/ 3 h 38"/>
                <a:gd name="T24" fmla="*/ 2 w 48"/>
                <a:gd name="T25" fmla="*/ 3 h 38"/>
                <a:gd name="T26" fmla="*/ 6 w 48"/>
                <a:gd name="T27" fmla="*/ 3 h 38"/>
                <a:gd name="T28" fmla="*/ 12 w 48"/>
                <a:gd name="T29" fmla="*/ 1 h 38"/>
                <a:gd name="T30" fmla="*/ 12 w 48"/>
                <a:gd name="T31" fmla="*/ 0 h 38"/>
                <a:gd name="T32" fmla="*/ 12 w 48"/>
                <a:gd name="T33" fmla="*/ 0 h 38"/>
                <a:gd name="T34" fmla="*/ 20 w 48"/>
                <a:gd name="T35" fmla="*/ 1 h 38"/>
                <a:gd name="T36" fmla="*/ 26 w 48"/>
                <a:gd name="T37" fmla="*/ 3 h 38"/>
                <a:gd name="T38" fmla="*/ 29 w 48"/>
                <a:gd name="T39" fmla="*/ 3 h 38"/>
                <a:gd name="T40" fmla="*/ 30 w 48"/>
                <a:gd name="T41" fmla="*/ 3 h 38"/>
                <a:gd name="T42" fmla="*/ 30 w 48"/>
                <a:gd name="T43" fmla="*/ 3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38"/>
                <a:gd name="T68" fmla="*/ 48 w 48"/>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38">
                  <a:moveTo>
                    <a:pt x="48" y="19"/>
                  </a:moveTo>
                  <a:lnTo>
                    <a:pt x="48" y="19"/>
                  </a:lnTo>
                  <a:lnTo>
                    <a:pt x="46" y="26"/>
                  </a:lnTo>
                  <a:lnTo>
                    <a:pt x="40" y="32"/>
                  </a:lnTo>
                  <a:lnTo>
                    <a:pt x="32" y="37"/>
                  </a:lnTo>
                  <a:lnTo>
                    <a:pt x="23" y="38"/>
                  </a:lnTo>
                  <a:lnTo>
                    <a:pt x="13" y="37"/>
                  </a:lnTo>
                  <a:lnTo>
                    <a:pt x="6" y="32"/>
                  </a:lnTo>
                  <a:lnTo>
                    <a:pt x="2" y="26"/>
                  </a:lnTo>
                  <a:lnTo>
                    <a:pt x="0" y="19"/>
                  </a:lnTo>
                  <a:lnTo>
                    <a:pt x="2" y="12"/>
                  </a:lnTo>
                  <a:lnTo>
                    <a:pt x="6" y="6"/>
                  </a:lnTo>
                  <a:lnTo>
                    <a:pt x="13" y="1"/>
                  </a:lnTo>
                  <a:lnTo>
                    <a:pt x="23" y="0"/>
                  </a:lnTo>
                  <a:lnTo>
                    <a:pt x="32" y="1"/>
                  </a:lnTo>
                  <a:lnTo>
                    <a:pt x="40" y="6"/>
                  </a:lnTo>
                  <a:lnTo>
                    <a:pt x="46" y="12"/>
                  </a:lnTo>
                  <a:lnTo>
                    <a:pt x="48" y="19"/>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70" name="Freeform 1249">
              <a:extLst>
                <a:ext uri="{FF2B5EF4-FFF2-40B4-BE49-F238E27FC236}">
                  <a16:creationId xmlns:a16="http://schemas.microsoft.com/office/drawing/2014/main" id="{374819E8-3290-814B-964D-A50E5D156E7C}"/>
                </a:ext>
              </a:extLst>
            </p:cNvPr>
            <p:cNvSpPr>
              <a:spLocks/>
            </p:cNvSpPr>
            <p:nvPr/>
          </p:nvSpPr>
          <p:spPr bwMode="auto">
            <a:xfrm>
              <a:off x="4882" y="2125"/>
              <a:ext cx="47" cy="33"/>
            </a:xfrm>
            <a:custGeom>
              <a:avLst/>
              <a:gdLst>
                <a:gd name="T0" fmla="*/ 30 w 49"/>
                <a:gd name="T1" fmla="*/ 4 h 37"/>
                <a:gd name="T2" fmla="*/ 30 w 49"/>
                <a:gd name="T3" fmla="*/ 4 h 37"/>
                <a:gd name="T4" fmla="*/ 30 w 49"/>
                <a:gd name="T5" fmla="*/ 7 h 37"/>
                <a:gd name="T6" fmla="*/ 27 w 49"/>
                <a:gd name="T7" fmla="*/ 9 h 37"/>
                <a:gd name="T8" fmla="*/ 22 w 49"/>
                <a:gd name="T9" fmla="*/ 10 h 37"/>
                <a:gd name="T10" fmla="*/ 13 w 49"/>
                <a:gd name="T11" fmla="*/ 10 h 37"/>
                <a:gd name="T12" fmla="*/ 13 w 49"/>
                <a:gd name="T13" fmla="*/ 10 h 37"/>
                <a:gd name="T14" fmla="*/ 12 w 49"/>
                <a:gd name="T15" fmla="*/ 10 h 37"/>
                <a:gd name="T16" fmla="*/ 7 w 49"/>
                <a:gd name="T17" fmla="*/ 9 h 37"/>
                <a:gd name="T18" fmla="*/ 2 w 49"/>
                <a:gd name="T19" fmla="*/ 7 h 37"/>
                <a:gd name="T20" fmla="*/ 0 w 49"/>
                <a:gd name="T21" fmla="*/ 4 h 37"/>
                <a:gd name="T22" fmla="*/ 0 w 49"/>
                <a:gd name="T23" fmla="*/ 4 h 37"/>
                <a:gd name="T24" fmla="*/ 2 w 49"/>
                <a:gd name="T25" fmla="*/ 4 h 37"/>
                <a:gd name="T26" fmla="*/ 7 w 49"/>
                <a:gd name="T27" fmla="*/ 4 h 37"/>
                <a:gd name="T28" fmla="*/ 12 w 49"/>
                <a:gd name="T29" fmla="*/ 2 h 37"/>
                <a:gd name="T30" fmla="*/ 13 w 49"/>
                <a:gd name="T31" fmla="*/ 0 h 37"/>
                <a:gd name="T32" fmla="*/ 13 w 49"/>
                <a:gd name="T33" fmla="*/ 0 h 37"/>
                <a:gd name="T34" fmla="*/ 22 w 49"/>
                <a:gd name="T35" fmla="*/ 2 h 37"/>
                <a:gd name="T36" fmla="*/ 27 w 49"/>
                <a:gd name="T37" fmla="*/ 4 h 37"/>
                <a:gd name="T38" fmla="*/ 30 w 49"/>
                <a:gd name="T39" fmla="*/ 4 h 37"/>
                <a:gd name="T40" fmla="*/ 30 w 49"/>
                <a:gd name="T41" fmla="*/ 4 h 37"/>
                <a:gd name="T42" fmla="*/ 30 w 49"/>
                <a:gd name="T43" fmla="*/ 4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37"/>
                <a:gd name="T68" fmla="*/ 49 w 49"/>
                <a:gd name="T69" fmla="*/ 37 h 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37">
                  <a:moveTo>
                    <a:pt x="49" y="20"/>
                  </a:moveTo>
                  <a:lnTo>
                    <a:pt x="49" y="20"/>
                  </a:lnTo>
                  <a:lnTo>
                    <a:pt x="48" y="27"/>
                  </a:lnTo>
                  <a:lnTo>
                    <a:pt x="42" y="33"/>
                  </a:lnTo>
                  <a:lnTo>
                    <a:pt x="34" y="36"/>
                  </a:lnTo>
                  <a:lnTo>
                    <a:pt x="25" y="37"/>
                  </a:lnTo>
                  <a:lnTo>
                    <a:pt x="15" y="36"/>
                  </a:lnTo>
                  <a:lnTo>
                    <a:pt x="7" y="33"/>
                  </a:lnTo>
                  <a:lnTo>
                    <a:pt x="2" y="27"/>
                  </a:lnTo>
                  <a:lnTo>
                    <a:pt x="0" y="20"/>
                  </a:lnTo>
                  <a:lnTo>
                    <a:pt x="2" y="12"/>
                  </a:lnTo>
                  <a:lnTo>
                    <a:pt x="7" y="6"/>
                  </a:lnTo>
                  <a:lnTo>
                    <a:pt x="15" y="2"/>
                  </a:lnTo>
                  <a:lnTo>
                    <a:pt x="25" y="0"/>
                  </a:lnTo>
                  <a:lnTo>
                    <a:pt x="34" y="2"/>
                  </a:lnTo>
                  <a:lnTo>
                    <a:pt x="42" y="6"/>
                  </a:lnTo>
                  <a:lnTo>
                    <a:pt x="48" y="12"/>
                  </a:lnTo>
                  <a:lnTo>
                    <a:pt x="49" y="20"/>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71" name="Freeform 1250">
              <a:extLst>
                <a:ext uri="{FF2B5EF4-FFF2-40B4-BE49-F238E27FC236}">
                  <a16:creationId xmlns:a16="http://schemas.microsoft.com/office/drawing/2014/main" id="{19E6975B-581A-4F49-B4C5-C996413AF5EA}"/>
                </a:ext>
              </a:extLst>
            </p:cNvPr>
            <p:cNvSpPr>
              <a:spLocks/>
            </p:cNvSpPr>
            <p:nvPr/>
          </p:nvSpPr>
          <p:spPr bwMode="auto">
            <a:xfrm>
              <a:off x="5111" y="2105"/>
              <a:ext cx="48" cy="33"/>
            </a:xfrm>
            <a:custGeom>
              <a:avLst/>
              <a:gdLst>
                <a:gd name="T0" fmla="*/ 31 w 50"/>
                <a:gd name="T1" fmla="*/ 4 h 37"/>
                <a:gd name="T2" fmla="*/ 31 w 50"/>
                <a:gd name="T3" fmla="*/ 4 h 37"/>
                <a:gd name="T4" fmla="*/ 30 w 50"/>
                <a:gd name="T5" fmla="*/ 6 h 37"/>
                <a:gd name="T6" fmla="*/ 27 w 50"/>
                <a:gd name="T7" fmla="*/ 9 h 37"/>
                <a:gd name="T8" fmla="*/ 22 w 50"/>
                <a:gd name="T9" fmla="*/ 9 h 37"/>
                <a:gd name="T10" fmla="*/ 13 w 50"/>
                <a:gd name="T11" fmla="*/ 10 h 37"/>
                <a:gd name="T12" fmla="*/ 13 w 50"/>
                <a:gd name="T13" fmla="*/ 10 h 37"/>
                <a:gd name="T14" fmla="*/ 12 w 50"/>
                <a:gd name="T15" fmla="*/ 9 h 37"/>
                <a:gd name="T16" fmla="*/ 8 w 50"/>
                <a:gd name="T17" fmla="*/ 9 h 37"/>
                <a:gd name="T18" fmla="*/ 2 w 50"/>
                <a:gd name="T19" fmla="*/ 6 h 37"/>
                <a:gd name="T20" fmla="*/ 0 w 50"/>
                <a:gd name="T21" fmla="*/ 4 h 37"/>
                <a:gd name="T22" fmla="*/ 0 w 50"/>
                <a:gd name="T23" fmla="*/ 4 h 37"/>
                <a:gd name="T24" fmla="*/ 2 w 50"/>
                <a:gd name="T25" fmla="*/ 4 h 37"/>
                <a:gd name="T26" fmla="*/ 8 w 50"/>
                <a:gd name="T27" fmla="*/ 4 h 37"/>
                <a:gd name="T28" fmla="*/ 12 w 50"/>
                <a:gd name="T29" fmla="*/ 1 h 37"/>
                <a:gd name="T30" fmla="*/ 13 w 50"/>
                <a:gd name="T31" fmla="*/ 0 h 37"/>
                <a:gd name="T32" fmla="*/ 13 w 50"/>
                <a:gd name="T33" fmla="*/ 0 h 37"/>
                <a:gd name="T34" fmla="*/ 22 w 50"/>
                <a:gd name="T35" fmla="*/ 1 h 37"/>
                <a:gd name="T36" fmla="*/ 27 w 50"/>
                <a:gd name="T37" fmla="*/ 4 h 37"/>
                <a:gd name="T38" fmla="*/ 30 w 50"/>
                <a:gd name="T39" fmla="*/ 4 h 37"/>
                <a:gd name="T40" fmla="*/ 31 w 50"/>
                <a:gd name="T41" fmla="*/ 4 h 37"/>
                <a:gd name="T42" fmla="*/ 31 w 50"/>
                <a:gd name="T43" fmla="*/ 4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37"/>
                <a:gd name="T68" fmla="*/ 50 w 50"/>
                <a:gd name="T69" fmla="*/ 37 h 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37">
                  <a:moveTo>
                    <a:pt x="50" y="18"/>
                  </a:moveTo>
                  <a:lnTo>
                    <a:pt x="50" y="18"/>
                  </a:lnTo>
                  <a:lnTo>
                    <a:pt x="48" y="25"/>
                  </a:lnTo>
                  <a:lnTo>
                    <a:pt x="42" y="32"/>
                  </a:lnTo>
                  <a:lnTo>
                    <a:pt x="34" y="35"/>
                  </a:lnTo>
                  <a:lnTo>
                    <a:pt x="25" y="37"/>
                  </a:lnTo>
                  <a:lnTo>
                    <a:pt x="15" y="35"/>
                  </a:lnTo>
                  <a:lnTo>
                    <a:pt x="8" y="32"/>
                  </a:lnTo>
                  <a:lnTo>
                    <a:pt x="2" y="25"/>
                  </a:lnTo>
                  <a:lnTo>
                    <a:pt x="0" y="18"/>
                  </a:lnTo>
                  <a:lnTo>
                    <a:pt x="2" y="10"/>
                  </a:lnTo>
                  <a:lnTo>
                    <a:pt x="8" y="4"/>
                  </a:lnTo>
                  <a:lnTo>
                    <a:pt x="15" y="1"/>
                  </a:lnTo>
                  <a:lnTo>
                    <a:pt x="25" y="0"/>
                  </a:lnTo>
                  <a:lnTo>
                    <a:pt x="34" y="1"/>
                  </a:lnTo>
                  <a:lnTo>
                    <a:pt x="42" y="4"/>
                  </a:lnTo>
                  <a:lnTo>
                    <a:pt x="48" y="10"/>
                  </a:lnTo>
                  <a:lnTo>
                    <a:pt x="50" y="18"/>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72" name="Freeform 1251">
              <a:extLst>
                <a:ext uri="{FF2B5EF4-FFF2-40B4-BE49-F238E27FC236}">
                  <a16:creationId xmlns:a16="http://schemas.microsoft.com/office/drawing/2014/main" id="{5D38F81B-CA75-334B-AF0B-B135CC3A3556}"/>
                </a:ext>
              </a:extLst>
            </p:cNvPr>
            <p:cNvSpPr>
              <a:spLocks/>
            </p:cNvSpPr>
            <p:nvPr/>
          </p:nvSpPr>
          <p:spPr bwMode="auto">
            <a:xfrm>
              <a:off x="5335" y="2106"/>
              <a:ext cx="48" cy="34"/>
            </a:xfrm>
            <a:custGeom>
              <a:avLst/>
              <a:gdLst>
                <a:gd name="T0" fmla="*/ 31 w 50"/>
                <a:gd name="T1" fmla="*/ 3 h 39"/>
                <a:gd name="T2" fmla="*/ 31 w 50"/>
                <a:gd name="T3" fmla="*/ 3 h 39"/>
                <a:gd name="T4" fmla="*/ 30 w 50"/>
                <a:gd name="T5" fmla="*/ 5 h 39"/>
                <a:gd name="T6" fmla="*/ 28 w 50"/>
                <a:gd name="T7" fmla="*/ 7 h 39"/>
                <a:gd name="T8" fmla="*/ 23 w 50"/>
                <a:gd name="T9" fmla="*/ 7 h 39"/>
                <a:gd name="T10" fmla="*/ 13 w 50"/>
                <a:gd name="T11" fmla="*/ 8 h 39"/>
                <a:gd name="T12" fmla="*/ 13 w 50"/>
                <a:gd name="T13" fmla="*/ 8 h 39"/>
                <a:gd name="T14" fmla="*/ 12 w 50"/>
                <a:gd name="T15" fmla="*/ 7 h 39"/>
                <a:gd name="T16" fmla="*/ 8 w 50"/>
                <a:gd name="T17" fmla="*/ 7 h 39"/>
                <a:gd name="T18" fmla="*/ 2 w 50"/>
                <a:gd name="T19" fmla="*/ 5 h 39"/>
                <a:gd name="T20" fmla="*/ 0 w 50"/>
                <a:gd name="T21" fmla="*/ 3 h 39"/>
                <a:gd name="T22" fmla="*/ 0 w 50"/>
                <a:gd name="T23" fmla="*/ 3 h 39"/>
                <a:gd name="T24" fmla="*/ 2 w 50"/>
                <a:gd name="T25" fmla="*/ 3 h 39"/>
                <a:gd name="T26" fmla="*/ 8 w 50"/>
                <a:gd name="T27" fmla="*/ 3 h 39"/>
                <a:gd name="T28" fmla="*/ 12 w 50"/>
                <a:gd name="T29" fmla="*/ 2 h 39"/>
                <a:gd name="T30" fmla="*/ 13 w 50"/>
                <a:gd name="T31" fmla="*/ 0 h 39"/>
                <a:gd name="T32" fmla="*/ 13 w 50"/>
                <a:gd name="T33" fmla="*/ 0 h 39"/>
                <a:gd name="T34" fmla="*/ 23 w 50"/>
                <a:gd name="T35" fmla="*/ 2 h 39"/>
                <a:gd name="T36" fmla="*/ 28 w 50"/>
                <a:gd name="T37" fmla="*/ 3 h 39"/>
                <a:gd name="T38" fmla="*/ 30 w 50"/>
                <a:gd name="T39" fmla="*/ 3 h 39"/>
                <a:gd name="T40" fmla="*/ 31 w 50"/>
                <a:gd name="T41" fmla="*/ 3 h 39"/>
                <a:gd name="T42" fmla="*/ 31 w 50"/>
                <a:gd name="T43" fmla="*/ 3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39"/>
                <a:gd name="T68" fmla="*/ 50 w 50"/>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39">
                  <a:moveTo>
                    <a:pt x="50" y="19"/>
                  </a:moveTo>
                  <a:lnTo>
                    <a:pt x="50" y="19"/>
                  </a:lnTo>
                  <a:lnTo>
                    <a:pt x="48" y="27"/>
                  </a:lnTo>
                  <a:lnTo>
                    <a:pt x="43" y="33"/>
                  </a:lnTo>
                  <a:lnTo>
                    <a:pt x="35" y="37"/>
                  </a:lnTo>
                  <a:lnTo>
                    <a:pt x="25" y="39"/>
                  </a:lnTo>
                  <a:lnTo>
                    <a:pt x="16" y="37"/>
                  </a:lnTo>
                  <a:lnTo>
                    <a:pt x="8" y="33"/>
                  </a:lnTo>
                  <a:lnTo>
                    <a:pt x="2" y="27"/>
                  </a:lnTo>
                  <a:lnTo>
                    <a:pt x="0" y="19"/>
                  </a:lnTo>
                  <a:lnTo>
                    <a:pt x="2" y="12"/>
                  </a:lnTo>
                  <a:lnTo>
                    <a:pt x="8" y="6"/>
                  </a:lnTo>
                  <a:lnTo>
                    <a:pt x="16" y="2"/>
                  </a:lnTo>
                  <a:lnTo>
                    <a:pt x="25" y="0"/>
                  </a:lnTo>
                  <a:lnTo>
                    <a:pt x="35" y="2"/>
                  </a:lnTo>
                  <a:lnTo>
                    <a:pt x="43" y="6"/>
                  </a:lnTo>
                  <a:lnTo>
                    <a:pt x="48" y="12"/>
                  </a:lnTo>
                  <a:lnTo>
                    <a:pt x="50" y="19"/>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73" name="Line 1252">
              <a:extLst>
                <a:ext uri="{FF2B5EF4-FFF2-40B4-BE49-F238E27FC236}">
                  <a16:creationId xmlns:a16="http://schemas.microsoft.com/office/drawing/2014/main" id="{E6F251E4-A0AF-5B43-91AC-C4BD9D2F6564}"/>
                </a:ext>
              </a:extLst>
            </p:cNvPr>
            <p:cNvSpPr>
              <a:spLocks noChangeShapeType="1"/>
            </p:cNvSpPr>
            <p:nvPr/>
          </p:nvSpPr>
          <p:spPr bwMode="auto">
            <a:xfrm>
              <a:off x="2927" y="1166"/>
              <a:ext cx="1" cy="129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bg1"/>
                </a:solidFill>
              </a:endParaRPr>
            </a:p>
          </p:txBody>
        </p:sp>
        <p:grpSp>
          <p:nvGrpSpPr>
            <p:cNvPr id="374" name="Group 1253">
              <a:extLst>
                <a:ext uri="{FF2B5EF4-FFF2-40B4-BE49-F238E27FC236}">
                  <a16:creationId xmlns:a16="http://schemas.microsoft.com/office/drawing/2014/main" id="{60778CFA-7BDD-454B-BC43-39651EE57138}"/>
                </a:ext>
              </a:extLst>
            </p:cNvPr>
            <p:cNvGrpSpPr>
              <a:grpSpLocks/>
            </p:cNvGrpSpPr>
            <p:nvPr/>
          </p:nvGrpSpPr>
          <p:grpSpPr bwMode="auto">
            <a:xfrm>
              <a:off x="4661" y="1246"/>
              <a:ext cx="168" cy="34"/>
              <a:chOff x="4664" y="1246"/>
              <a:chExt cx="168" cy="34"/>
            </a:xfrm>
          </p:grpSpPr>
          <p:sp>
            <p:nvSpPr>
              <p:cNvPr id="430" name="Freeform 1254">
                <a:extLst>
                  <a:ext uri="{FF2B5EF4-FFF2-40B4-BE49-F238E27FC236}">
                    <a16:creationId xmlns:a16="http://schemas.microsoft.com/office/drawing/2014/main" id="{4301B1A7-5EAA-B249-BE23-671C4655ABF6}"/>
                  </a:ext>
                </a:extLst>
              </p:cNvPr>
              <p:cNvSpPr>
                <a:spLocks/>
              </p:cNvSpPr>
              <p:nvPr/>
            </p:nvSpPr>
            <p:spPr bwMode="auto">
              <a:xfrm>
                <a:off x="4724" y="1246"/>
                <a:ext cx="48" cy="34"/>
              </a:xfrm>
              <a:custGeom>
                <a:avLst/>
                <a:gdLst>
                  <a:gd name="T0" fmla="*/ 31 w 50"/>
                  <a:gd name="T1" fmla="*/ 4 h 38"/>
                  <a:gd name="T2" fmla="*/ 31 w 50"/>
                  <a:gd name="T3" fmla="*/ 4 h 38"/>
                  <a:gd name="T4" fmla="*/ 30 w 50"/>
                  <a:gd name="T5" fmla="*/ 7 h 38"/>
                  <a:gd name="T6" fmla="*/ 27 w 50"/>
                  <a:gd name="T7" fmla="*/ 9 h 38"/>
                  <a:gd name="T8" fmla="*/ 23 w 50"/>
                  <a:gd name="T9" fmla="*/ 10 h 38"/>
                  <a:gd name="T10" fmla="*/ 13 w 50"/>
                  <a:gd name="T11" fmla="*/ 10 h 38"/>
                  <a:gd name="T12" fmla="*/ 13 w 50"/>
                  <a:gd name="T13" fmla="*/ 10 h 38"/>
                  <a:gd name="T14" fmla="*/ 12 w 50"/>
                  <a:gd name="T15" fmla="*/ 10 h 38"/>
                  <a:gd name="T16" fmla="*/ 8 w 50"/>
                  <a:gd name="T17" fmla="*/ 9 h 38"/>
                  <a:gd name="T18" fmla="*/ 2 w 50"/>
                  <a:gd name="T19" fmla="*/ 7 h 38"/>
                  <a:gd name="T20" fmla="*/ 0 w 50"/>
                  <a:gd name="T21" fmla="*/ 4 h 38"/>
                  <a:gd name="T22" fmla="*/ 0 w 50"/>
                  <a:gd name="T23" fmla="*/ 4 h 38"/>
                  <a:gd name="T24" fmla="*/ 2 w 50"/>
                  <a:gd name="T25" fmla="*/ 4 h 38"/>
                  <a:gd name="T26" fmla="*/ 8 w 50"/>
                  <a:gd name="T27" fmla="*/ 4 h 38"/>
                  <a:gd name="T28" fmla="*/ 12 w 50"/>
                  <a:gd name="T29" fmla="*/ 1 h 38"/>
                  <a:gd name="T30" fmla="*/ 13 w 50"/>
                  <a:gd name="T31" fmla="*/ 0 h 38"/>
                  <a:gd name="T32" fmla="*/ 13 w 50"/>
                  <a:gd name="T33" fmla="*/ 0 h 38"/>
                  <a:gd name="T34" fmla="*/ 23 w 50"/>
                  <a:gd name="T35" fmla="*/ 1 h 38"/>
                  <a:gd name="T36" fmla="*/ 27 w 50"/>
                  <a:gd name="T37" fmla="*/ 4 h 38"/>
                  <a:gd name="T38" fmla="*/ 30 w 50"/>
                  <a:gd name="T39" fmla="*/ 4 h 38"/>
                  <a:gd name="T40" fmla="*/ 31 w 50"/>
                  <a:gd name="T41" fmla="*/ 4 h 38"/>
                  <a:gd name="T42" fmla="*/ 31 w 50"/>
                  <a:gd name="T43" fmla="*/ 4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38"/>
                  <a:gd name="T68" fmla="*/ 50 w 50"/>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38">
                    <a:moveTo>
                      <a:pt x="50" y="19"/>
                    </a:moveTo>
                    <a:lnTo>
                      <a:pt x="50" y="19"/>
                    </a:lnTo>
                    <a:lnTo>
                      <a:pt x="48" y="26"/>
                    </a:lnTo>
                    <a:lnTo>
                      <a:pt x="42" y="32"/>
                    </a:lnTo>
                    <a:lnTo>
                      <a:pt x="35" y="37"/>
                    </a:lnTo>
                    <a:lnTo>
                      <a:pt x="25" y="38"/>
                    </a:lnTo>
                    <a:lnTo>
                      <a:pt x="15" y="37"/>
                    </a:lnTo>
                    <a:lnTo>
                      <a:pt x="8" y="32"/>
                    </a:lnTo>
                    <a:lnTo>
                      <a:pt x="2" y="26"/>
                    </a:lnTo>
                    <a:lnTo>
                      <a:pt x="0" y="19"/>
                    </a:lnTo>
                    <a:lnTo>
                      <a:pt x="2" y="12"/>
                    </a:lnTo>
                    <a:lnTo>
                      <a:pt x="8" y="6"/>
                    </a:lnTo>
                    <a:lnTo>
                      <a:pt x="15" y="1"/>
                    </a:lnTo>
                    <a:lnTo>
                      <a:pt x="25" y="0"/>
                    </a:lnTo>
                    <a:lnTo>
                      <a:pt x="35" y="1"/>
                    </a:lnTo>
                    <a:lnTo>
                      <a:pt x="42" y="6"/>
                    </a:lnTo>
                    <a:lnTo>
                      <a:pt x="48" y="12"/>
                    </a:lnTo>
                    <a:lnTo>
                      <a:pt x="50" y="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431" name="Line 1255">
                <a:extLst>
                  <a:ext uri="{FF2B5EF4-FFF2-40B4-BE49-F238E27FC236}">
                    <a16:creationId xmlns:a16="http://schemas.microsoft.com/office/drawing/2014/main" id="{806BA3BD-B761-4049-8E33-831A0826C5D3}"/>
                  </a:ext>
                </a:extLst>
              </p:cNvPr>
              <p:cNvSpPr>
                <a:spLocks noChangeShapeType="1"/>
              </p:cNvSpPr>
              <p:nvPr/>
            </p:nvSpPr>
            <p:spPr bwMode="auto">
              <a:xfrm>
                <a:off x="4664" y="1263"/>
                <a:ext cx="168" cy="1"/>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grpSp>
          <p:nvGrpSpPr>
            <p:cNvPr id="375" name="Group 1256">
              <a:extLst>
                <a:ext uri="{FF2B5EF4-FFF2-40B4-BE49-F238E27FC236}">
                  <a16:creationId xmlns:a16="http://schemas.microsoft.com/office/drawing/2014/main" id="{D91D608A-BA32-F141-A477-7BE80F75E719}"/>
                </a:ext>
              </a:extLst>
            </p:cNvPr>
            <p:cNvGrpSpPr>
              <a:grpSpLocks/>
            </p:cNvGrpSpPr>
            <p:nvPr/>
          </p:nvGrpSpPr>
          <p:grpSpPr bwMode="auto">
            <a:xfrm>
              <a:off x="4660" y="1410"/>
              <a:ext cx="169" cy="33"/>
              <a:chOff x="4960" y="1137"/>
              <a:chExt cx="176" cy="38"/>
            </a:xfrm>
          </p:grpSpPr>
          <p:sp>
            <p:nvSpPr>
              <p:cNvPr id="428" name="Freeform 1257">
                <a:extLst>
                  <a:ext uri="{FF2B5EF4-FFF2-40B4-BE49-F238E27FC236}">
                    <a16:creationId xmlns:a16="http://schemas.microsoft.com/office/drawing/2014/main" id="{1464F72A-21E9-3A42-B4C3-1F36F485CE7F}"/>
                  </a:ext>
                </a:extLst>
              </p:cNvPr>
              <p:cNvSpPr>
                <a:spLocks/>
              </p:cNvSpPr>
              <p:nvPr/>
            </p:nvSpPr>
            <p:spPr bwMode="auto">
              <a:xfrm>
                <a:off x="5023" y="1137"/>
                <a:ext cx="50" cy="38"/>
              </a:xfrm>
              <a:custGeom>
                <a:avLst/>
                <a:gdLst>
                  <a:gd name="T0" fmla="*/ 50 w 50"/>
                  <a:gd name="T1" fmla="*/ 19 h 38"/>
                  <a:gd name="T2" fmla="*/ 50 w 50"/>
                  <a:gd name="T3" fmla="*/ 19 h 38"/>
                  <a:gd name="T4" fmla="*/ 48 w 50"/>
                  <a:gd name="T5" fmla="*/ 26 h 38"/>
                  <a:gd name="T6" fmla="*/ 42 w 50"/>
                  <a:gd name="T7" fmla="*/ 32 h 38"/>
                  <a:gd name="T8" fmla="*/ 35 w 50"/>
                  <a:gd name="T9" fmla="*/ 36 h 38"/>
                  <a:gd name="T10" fmla="*/ 25 w 50"/>
                  <a:gd name="T11" fmla="*/ 38 h 38"/>
                  <a:gd name="T12" fmla="*/ 25 w 50"/>
                  <a:gd name="T13" fmla="*/ 38 h 38"/>
                  <a:gd name="T14" fmla="*/ 16 w 50"/>
                  <a:gd name="T15" fmla="*/ 36 h 38"/>
                  <a:gd name="T16" fmla="*/ 8 w 50"/>
                  <a:gd name="T17" fmla="*/ 32 h 38"/>
                  <a:gd name="T18" fmla="*/ 2 w 50"/>
                  <a:gd name="T19" fmla="*/ 26 h 38"/>
                  <a:gd name="T20" fmla="*/ 0 w 50"/>
                  <a:gd name="T21" fmla="*/ 19 h 38"/>
                  <a:gd name="T22" fmla="*/ 0 w 50"/>
                  <a:gd name="T23" fmla="*/ 19 h 38"/>
                  <a:gd name="T24" fmla="*/ 2 w 50"/>
                  <a:gd name="T25" fmla="*/ 11 h 38"/>
                  <a:gd name="T26" fmla="*/ 8 w 50"/>
                  <a:gd name="T27" fmla="*/ 6 h 38"/>
                  <a:gd name="T28" fmla="*/ 16 w 50"/>
                  <a:gd name="T29" fmla="*/ 1 h 38"/>
                  <a:gd name="T30" fmla="*/ 25 w 50"/>
                  <a:gd name="T31" fmla="*/ 0 h 38"/>
                  <a:gd name="T32" fmla="*/ 25 w 50"/>
                  <a:gd name="T33" fmla="*/ 0 h 38"/>
                  <a:gd name="T34" fmla="*/ 35 w 50"/>
                  <a:gd name="T35" fmla="*/ 1 h 38"/>
                  <a:gd name="T36" fmla="*/ 42 w 50"/>
                  <a:gd name="T37" fmla="*/ 6 h 38"/>
                  <a:gd name="T38" fmla="*/ 48 w 50"/>
                  <a:gd name="T39" fmla="*/ 11 h 38"/>
                  <a:gd name="T40" fmla="*/ 50 w 50"/>
                  <a:gd name="T41" fmla="*/ 19 h 38"/>
                  <a:gd name="T42" fmla="*/ 50 w 50"/>
                  <a:gd name="T43" fmla="*/ 19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
                  <a:gd name="T67" fmla="*/ 0 h 38"/>
                  <a:gd name="T68" fmla="*/ 50 w 50"/>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 h="38">
                    <a:moveTo>
                      <a:pt x="50" y="19"/>
                    </a:moveTo>
                    <a:lnTo>
                      <a:pt x="50" y="19"/>
                    </a:lnTo>
                    <a:lnTo>
                      <a:pt x="48" y="26"/>
                    </a:lnTo>
                    <a:lnTo>
                      <a:pt x="42" y="32"/>
                    </a:lnTo>
                    <a:lnTo>
                      <a:pt x="35" y="36"/>
                    </a:lnTo>
                    <a:lnTo>
                      <a:pt x="25" y="38"/>
                    </a:lnTo>
                    <a:lnTo>
                      <a:pt x="16" y="36"/>
                    </a:lnTo>
                    <a:lnTo>
                      <a:pt x="8" y="32"/>
                    </a:lnTo>
                    <a:lnTo>
                      <a:pt x="2" y="26"/>
                    </a:lnTo>
                    <a:lnTo>
                      <a:pt x="0" y="19"/>
                    </a:lnTo>
                    <a:lnTo>
                      <a:pt x="2" y="11"/>
                    </a:lnTo>
                    <a:lnTo>
                      <a:pt x="8" y="6"/>
                    </a:lnTo>
                    <a:lnTo>
                      <a:pt x="16" y="1"/>
                    </a:lnTo>
                    <a:lnTo>
                      <a:pt x="25" y="0"/>
                    </a:lnTo>
                    <a:lnTo>
                      <a:pt x="35" y="1"/>
                    </a:lnTo>
                    <a:lnTo>
                      <a:pt x="42" y="6"/>
                    </a:lnTo>
                    <a:lnTo>
                      <a:pt x="48" y="11"/>
                    </a:lnTo>
                    <a:lnTo>
                      <a:pt x="50" y="19"/>
                    </a:lnTo>
                    <a:close/>
                  </a:path>
                </a:pathLst>
              </a:custGeom>
              <a:solidFill>
                <a:srgbClr val="BDB7D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429" name="Line 1258">
                <a:extLst>
                  <a:ext uri="{FF2B5EF4-FFF2-40B4-BE49-F238E27FC236}">
                    <a16:creationId xmlns:a16="http://schemas.microsoft.com/office/drawing/2014/main" id="{7BB76B81-4434-6F4A-8413-F46F3301A96E}"/>
                  </a:ext>
                </a:extLst>
              </p:cNvPr>
              <p:cNvSpPr>
                <a:spLocks noChangeShapeType="1"/>
              </p:cNvSpPr>
              <p:nvPr/>
            </p:nvSpPr>
            <p:spPr bwMode="auto">
              <a:xfrm>
                <a:off x="4960" y="1156"/>
                <a:ext cx="176" cy="1"/>
              </a:xfrm>
              <a:prstGeom prst="line">
                <a:avLst/>
              </a:prstGeom>
              <a:noFill/>
              <a:ln w="12700">
                <a:solidFill>
                  <a:srgbClr val="BDB7D2"/>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sp>
          <p:nvSpPr>
            <p:cNvPr id="376" name="Freeform 1259">
              <a:extLst>
                <a:ext uri="{FF2B5EF4-FFF2-40B4-BE49-F238E27FC236}">
                  <a16:creationId xmlns:a16="http://schemas.microsoft.com/office/drawing/2014/main" id="{D9502E4D-88D0-9A4F-92D7-AE5803BE3E9C}"/>
                </a:ext>
              </a:extLst>
            </p:cNvPr>
            <p:cNvSpPr>
              <a:spLocks/>
            </p:cNvSpPr>
            <p:nvPr/>
          </p:nvSpPr>
          <p:spPr bwMode="auto">
            <a:xfrm>
              <a:off x="3057" y="1327"/>
              <a:ext cx="2302" cy="873"/>
            </a:xfrm>
            <a:custGeom>
              <a:avLst/>
              <a:gdLst>
                <a:gd name="T0" fmla="*/ 0 w 2400"/>
                <a:gd name="T1" fmla="*/ 0 h 985"/>
                <a:gd name="T2" fmla="*/ 73 w 2400"/>
                <a:gd name="T3" fmla="*/ 227 h 985"/>
                <a:gd name="T4" fmla="*/ 143 w 2400"/>
                <a:gd name="T5" fmla="*/ 231 h 985"/>
                <a:gd name="T6" fmla="*/ 289 w 2400"/>
                <a:gd name="T7" fmla="*/ 224 h 985"/>
                <a:gd name="T8" fmla="*/ 427 w 2400"/>
                <a:gd name="T9" fmla="*/ 218 h 985"/>
                <a:gd name="T10" fmla="*/ 579 w 2400"/>
                <a:gd name="T11" fmla="*/ 209 h 985"/>
                <a:gd name="T12" fmla="*/ 724 w 2400"/>
                <a:gd name="T13" fmla="*/ 214 h 985"/>
                <a:gd name="T14" fmla="*/ 868 w 2400"/>
                <a:gd name="T15" fmla="*/ 211 h 985"/>
                <a:gd name="T16" fmla="*/ 1018 w 2400"/>
                <a:gd name="T17" fmla="*/ 218 h 985"/>
                <a:gd name="T18" fmla="*/ 1169 w 2400"/>
                <a:gd name="T19" fmla="*/ 216 h 985"/>
                <a:gd name="T20" fmla="*/ 1315 w 2400"/>
                <a:gd name="T21" fmla="*/ 211 h 985"/>
                <a:gd name="T22" fmla="*/ 1456 w 2400"/>
                <a:gd name="T23" fmla="*/ 211 h 9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0"/>
                <a:gd name="T37" fmla="*/ 0 h 985"/>
                <a:gd name="T38" fmla="*/ 2400 w 2400"/>
                <a:gd name="T39" fmla="*/ 985 h 9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0" h="985">
                  <a:moveTo>
                    <a:pt x="0" y="0"/>
                  </a:moveTo>
                  <a:lnTo>
                    <a:pt x="119" y="965"/>
                  </a:lnTo>
                  <a:lnTo>
                    <a:pt x="235" y="985"/>
                  </a:lnTo>
                  <a:lnTo>
                    <a:pt x="475" y="954"/>
                  </a:lnTo>
                  <a:lnTo>
                    <a:pt x="703" y="925"/>
                  </a:lnTo>
                  <a:lnTo>
                    <a:pt x="955" y="891"/>
                  </a:lnTo>
                  <a:lnTo>
                    <a:pt x="1194" y="909"/>
                  </a:lnTo>
                  <a:lnTo>
                    <a:pt x="1434" y="896"/>
                  </a:lnTo>
                  <a:lnTo>
                    <a:pt x="1677" y="925"/>
                  </a:lnTo>
                  <a:lnTo>
                    <a:pt x="1928" y="921"/>
                  </a:lnTo>
                  <a:lnTo>
                    <a:pt x="2167" y="896"/>
                  </a:lnTo>
                  <a:lnTo>
                    <a:pt x="2400" y="898"/>
                  </a:lnTo>
                </a:path>
              </a:pathLst>
            </a:custGeom>
            <a:noFill/>
            <a:ln w="12700">
              <a:solidFill>
                <a:srgbClr val="BDB7D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77" name="Line 1260">
              <a:extLst>
                <a:ext uri="{FF2B5EF4-FFF2-40B4-BE49-F238E27FC236}">
                  <a16:creationId xmlns:a16="http://schemas.microsoft.com/office/drawing/2014/main" id="{B78C1581-DC8E-974B-A89F-15564DBF1785}"/>
                </a:ext>
              </a:extLst>
            </p:cNvPr>
            <p:cNvSpPr>
              <a:spLocks noChangeShapeType="1"/>
            </p:cNvSpPr>
            <p:nvPr/>
          </p:nvSpPr>
          <p:spPr bwMode="auto">
            <a:xfrm>
              <a:off x="2907" y="1799"/>
              <a:ext cx="1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78" name="Line 1261">
              <a:extLst>
                <a:ext uri="{FF2B5EF4-FFF2-40B4-BE49-F238E27FC236}">
                  <a16:creationId xmlns:a16="http://schemas.microsoft.com/office/drawing/2014/main" id="{C0F14856-A089-A448-B681-1DCB68D10DB6}"/>
                </a:ext>
              </a:extLst>
            </p:cNvPr>
            <p:cNvSpPr>
              <a:spLocks noChangeShapeType="1"/>
            </p:cNvSpPr>
            <p:nvPr/>
          </p:nvSpPr>
          <p:spPr bwMode="auto">
            <a:xfrm>
              <a:off x="2911" y="1166"/>
              <a:ext cx="18"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79" name="Line 1262">
              <a:extLst>
                <a:ext uri="{FF2B5EF4-FFF2-40B4-BE49-F238E27FC236}">
                  <a16:creationId xmlns:a16="http://schemas.microsoft.com/office/drawing/2014/main" id="{14895916-022B-F14A-B6FE-DE709EF5F2CC}"/>
                </a:ext>
              </a:extLst>
            </p:cNvPr>
            <p:cNvSpPr>
              <a:spLocks noChangeShapeType="1"/>
            </p:cNvSpPr>
            <p:nvPr/>
          </p:nvSpPr>
          <p:spPr bwMode="auto">
            <a:xfrm>
              <a:off x="2909" y="2119"/>
              <a:ext cx="18"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80" name="Line 1263">
              <a:extLst>
                <a:ext uri="{FF2B5EF4-FFF2-40B4-BE49-F238E27FC236}">
                  <a16:creationId xmlns:a16="http://schemas.microsoft.com/office/drawing/2014/main" id="{D810A7E7-6764-FF4E-8D2F-F46C382A6617}"/>
                </a:ext>
              </a:extLst>
            </p:cNvPr>
            <p:cNvSpPr>
              <a:spLocks noChangeShapeType="1"/>
            </p:cNvSpPr>
            <p:nvPr/>
          </p:nvSpPr>
          <p:spPr bwMode="auto">
            <a:xfrm>
              <a:off x="2909" y="1481"/>
              <a:ext cx="1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81" name="Text Box 1264">
              <a:extLst>
                <a:ext uri="{FF2B5EF4-FFF2-40B4-BE49-F238E27FC236}">
                  <a16:creationId xmlns:a16="http://schemas.microsoft.com/office/drawing/2014/main" id="{E86EBAAB-DF80-2C4A-8973-CE66401E54CD}"/>
                </a:ext>
              </a:extLst>
            </p:cNvPr>
            <p:cNvSpPr txBox="1">
              <a:spLocks noChangeArrowheads="1"/>
            </p:cNvSpPr>
            <p:nvPr/>
          </p:nvSpPr>
          <p:spPr bwMode="auto">
            <a:xfrm>
              <a:off x="3327" y="2434"/>
              <a:ext cx="33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12</a:t>
              </a:r>
            </a:p>
          </p:txBody>
        </p:sp>
        <p:sp>
          <p:nvSpPr>
            <p:cNvPr id="382" name="Text Box 1265">
              <a:extLst>
                <a:ext uri="{FF2B5EF4-FFF2-40B4-BE49-F238E27FC236}">
                  <a16:creationId xmlns:a16="http://schemas.microsoft.com/office/drawing/2014/main" id="{4D7BE098-488C-9744-A3D1-AD7D825E20B8}"/>
                </a:ext>
              </a:extLst>
            </p:cNvPr>
            <p:cNvSpPr txBox="1">
              <a:spLocks noChangeArrowheads="1"/>
            </p:cNvSpPr>
            <p:nvPr/>
          </p:nvSpPr>
          <p:spPr bwMode="auto">
            <a:xfrm>
              <a:off x="3836" y="2434"/>
              <a:ext cx="2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24</a:t>
              </a:r>
            </a:p>
          </p:txBody>
        </p:sp>
        <p:sp>
          <p:nvSpPr>
            <p:cNvPr id="383" name="Text Box 1266">
              <a:extLst>
                <a:ext uri="{FF2B5EF4-FFF2-40B4-BE49-F238E27FC236}">
                  <a16:creationId xmlns:a16="http://schemas.microsoft.com/office/drawing/2014/main" id="{80937851-DAFF-3A41-B345-88A859CD5971}"/>
                </a:ext>
              </a:extLst>
            </p:cNvPr>
            <p:cNvSpPr txBox="1">
              <a:spLocks noChangeArrowheads="1"/>
            </p:cNvSpPr>
            <p:nvPr/>
          </p:nvSpPr>
          <p:spPr bwMode="auto">
            <a:xfrm>
              <a:off x="4274" y="2434"/>
              <a:ext cx="27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36</a:t>
              </a:r>
            </a:p>
          </p:txBody>
        </p:sp>
        <p:sp>
          <p:nvSpPr>
            <p:cNvPr id="384" name="Text Box 1267">
              <a:extLst>
                <a:ext uri="{FF2B5EF4-FFF2-40B4-BE49-F238E27FC236}">
                  <a16:creationId xmlns:a16="http://schemas.microsoft.com/office/drawing/2014/main" id="{0713FEEE-9D8A-744D-A69C-6A9A0D18128E}"/>
                </a:ext>
              </a:extLst>
            </p:cNvPr>
            <p:cNvSpPr txBox="1">
              <a:spLocks noChangeArrowheads="1"/>
            </p:cNvSpPr>
            <p:nvPr/>
          </p:nvSpPr>
          <p:spPr bwMode="auto">
            <a:xfrm>
              <a:off x="4767" y="2434"/>
              <a:ext cx="23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48</a:t>
              </a:r>
            </a:p>
          </p:txBody>
        </p:sp>
        <p:sp>
          <p:nvSpPr>
            <p:cNvPr id="385" name="Text Box 1268">
              <a:extLst>
                <a:ext uri="{FF2B5EF4-FFF2-40B4-BE49-F238E27FC236}">
                  <a16:creationId xmlns:a16="http://schemas.microsoft.com/office/drawing/2014/main" id="{9014660F-CA04-B246-B495-71859CA254D4}"/>
                </a:ext>
              </a:extLst>
            </p:cNvPr>
            <p:cNvSpPr txBox="1">
              <a:spLocks noChangeArrowheads="1"/>
            </p:cNvSpPr>
            <p:nvPr/>
          </p:nvSpPr>
          <p:spPr bwMode="auto">
            <a:xfrm>
              <a:off x="5200" y="2434"/>
              <a:ext cx="27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60</a:t>
              </a:r>
            </a:p>
          </p:txBody>
        </p:sp>
        <p:sp>
          <p:nvSpPr>
            <p:cNvPr id="386" name="Text Box 1269">
              <a:extLst>
                <a:ext uri="{FF2B5EF4-FFF2-40B4-BE49-F238E27FC236}">
                  <a16:creationId xmlns:a16="http://schemas.microsoft.com/office/drawing/2014/main" id="{F88F7F54-00E7-F744-93BD-7CC7FE2F20A5}"/>
                </a:ext>
              </a:extLst>
            </p:cNvPr>
            <p:cNvSpPr txBox="1">
              <a:spLocks noChangeArrowheads="1"/>
            </p:cNvSpPr>
            <p:nvPr/>
          </p:nvSpPr>
          <p:spPr bwMode="auto">
            <a:xfrm>
              <a:off x="3180" y="2434"/>
              <a:ext cx="17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6</a:t>
              </a:r>
            </a:p>
          </p:txBody>
        </p:sp>
        <p:sp>
          <p:nvSpPr>
            <p:cNvPr id="387" name="Text Box 1270">
              <a:extLst>
                <a:ext uri="{FF2B5EF4-FFF2-40B4-BE49-F238E27FC236}">
                  <a16:creationId xmlns:a16="http://schemas.microsoft.com/office/drawing/2014/main" id="{DB3DA615-26C4-E14D-B927-AB8F008E1D23}"/>
                </a:ext>
              </a:extLst>
            </p:cNvPr>
            <p:cNvSpPr txBox="1">
              <a:spLocks noChangeArrowheads="1"/>
            </p:cNvSpPr>
            <p:nvPr/>
          </p:nvSpPr>
          <p:spPr bwMode="auto">
            <a:xfrm>
              <a:off x="3594" y="2434"/>
              <a:ext cx="2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18</a:t>
              </a:r>
            </a:p>
          </p:txBody>
        </p:sp>
        <p:sp>
          <p:nvSpPr>
            <p:cNvPr id="388" name="Text Box 1271">
              <a:extLst>
                <a:ext uri="{FF2B5EF4-FFF2-40B4-BE49-F238E27FC236}">
                  <a16:creationId xmlns:a16="http://schemas.microsoft.com/office/drawing/2014/main" id="{4A470FBD-D4F6-9F49-B82C-FA89CE3505F3}"/>
                </a:ext>
              </a:extLst>
            </p:cNvPr>
            <p:cNvSpPr txBox="1">
              <a:spLocks noChangeArrowheads="1"/>
            </p:cNvSpPr>
            <p:nvPr/>
          </p:nvSpPr>
          <p:spPr bwMode="auto">
            <a:xfrm>
              <a:off x="4041" y="2434"/>
              <a:ext cx="27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30</a:t>
              </a:r>
            </a:p>
          </p:txBody>
        </p:sp>
        <p:sp>
          <p:nvSpPr>
            <p:cNvPr id="389" name="Text Box 1272">
              <a:extLst>
                <a:ext uri="{FF2B5EF4-FFF2-40B4-BE49-F238E27FC236}">
                  <a16:creationId xmlns:a16="http://schemas.microsoft.com/office/drawing/2014/main" id="{85EFEE5A-AF68-A646-A69A-D879FE706E5C}"/>
                </a:ext>
              </a:extLst>
            </p:cNvPr>
            <p:cNvSpPr txBox="1">
              <a:spLocks noChangeArrowheads="1"/>
            </p:cNvSpPr>
            <p:nvPr/>
          </p:nvSpPr>
          <p:spPr bwMode="auto">
            <a:xfrm>
              <a:off x="4512" y="2434"/>
              <a:ext cx="26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42</a:t>
              </a:r>
            </a:p>
          </p:txBody>
        </p:sp>
        <p:sp>
          <p:nvSpPr>
            <p:cNvPr id="390" name="Text Box 1273">
              <a:extLst>
                <a:ext uri="{FF2B5EF4-FFF2-40B4-BE49-F238E27FC236}">
                  <a16:creationId xmlns:a16="http://schemas.microsoft.com/office/drawing/2014/main" id="{F375CB2C-5A08-3946-990F-24E0385AB676}"/>
                </a:ext>
              </a:extLst>
            </p:cNvPr>
            <p:cNvSpPr txBox="1">
              <a:spLocks noChangeArrowheads="1"/>
            </p:cNvSpPr>
            <p:nvPr/>
          </p:nvSpPr>
          <p:spPr bwMode="auto">
            <a:xfrm>
              <a:off x="4976" y="2434"/>
              <a:ext cx="2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54</a:t>
              </a:r>
            </a:p>
          </p:txBody>
        </p:sp>
        <p:sp>
          <p:nvSpPr>
            <p:cNvPr id="391" name="Text Box 1274">
              <a:extLst>
                <a:ext uri="{FF2B5EF4-FFF2-40B4-BE49-F238E27FC236}">
                  <a16:creationId xmlns:a16="http://schemas.microsoft.com/office/drawing/2014/main" id="{B9848995-3B6D-1D4B-94B2-933D4E0F8802}"/>
                </a:ext>
              </a:extLst>
            </p:cNvPr>
            <p:cNvSpPr txBox="1">
              <a:spLocks noChangeArrowheads="1"/>
            </p:cNvSpPr>
            <p:nvPr/>
          </p:nvSpPr>
          <p:spPr bwMode="auto">
            <a:xfrm>
              <a:off x="2614" y="2328"/>
              <a:ext cx="30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spcBef>
                  <a:spcPct val="50000"/>
                </a:spcBef>
              </a:pPr>
              <a:r>
                <a:rPr lang="en-US" altLang="ko-KR" sz="1200">
                  <a:solidFill>
                    <a:schemeClr val="bg1"/>
                  </a:solidFill>
                  <a:latin typeface="Arial" panose="020B0604020202020204" pitchFamily="34" charset="0"/>
                  <a:ea typeface="굴림" panose="020B0600000101010101" pitchFamily="34" charset="-127"/>
                </a:rPr>
                <a:t>10</a:t>
              </a:r>
            </a:p>
          </p:txBody>
        </p:sp>
        <p:sp>
          <p:nvSpPr>
            <p:cNvPr id="392" name="Line 1275">
              <a:extLst>
                <a:ext uri="{FF2B5EF4-FFF2-40B4-BE49-F238E27FC236}">
                  <a16:creationId xmlns:a16="http://schemas.microsoft.com/office/drawing/2014/main" id="{7C50BBE1-9DB5-4048-9EF8-41347253DA0E}"/>
                </a:ext>
              </a:extLst>
            </p:cNvPr>
            <p:cNvSpPr>
              <a:spLocks noChangeShapeType="1"/>
            </p:cNvSpPr>
            <p:nvPr/>
          </p:nvSpPr>
          <p:spPr bwMode="auto">
            <a:xfrm flipV="1">
              <a:off x="3041" y="2418"/>
              <a:ext cx="1" cy="2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93" name="Line 1276">
              <a:extLst>
                <a:ext uri="{FF2B5EF4-FFF2-40B4-BE49-F238E27FC236}">
                  <a16:creationId xmlns:a16="http://schemas.microsoft.com/office/drawing/2014/main" id="{10E51C99-8047-4A44-9735-DBF0FA35CFAB}"/>
                </a:ext>
              </a:extLst>
            </p:cNvPr>
            <p:cNvSpPr>
              <a:spLocks noChangeShapeType="1"/>
            </p:cNvSpPr>
            <p:nvPr/>
          </p:nvSpPr>
          <p:spPr bwMode="auto">
            <a:xfrm flipV="1">
              <a:off x="3270" y="2418"/>
              <a:ext cx="1" cy="2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94" name="Line 1277">
              <a:extLst>
                <a:ext uri="{FF2B5EF4-FFF2-40B4-BE49-F238E27FC236}">
                  <a16:creationId xmlns:a16="http://schemas.microsoft.com/office/drawing/2014/main" id="{40BC465F-0FD1-A544-8D53-C17F64815DE1}"/>
                </a:ext>
              </a:extLst>
            </p:cNvPr>
            <p:cNvSpPr>
              <a:spLocks noChangeShapeType="1"/>
            </p:cNvSpPr>
            <p:nvPr/>
          </p:nvSpPr>
          <p:spPr bwMode="auto">
            <a:xfrm flipV="1">
              <a:off x="3493" y="2418"/>
              <a:ext cx="1" cy="2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95" name="Line 1278">
              <a:extLst>
                <a:ext uri="{FF2B5EF4-FFF2-40B4-BE49-F238E27FC236}">
                  <a16:creationId xmlns:a16="http://schemas.microsoft.com/office/drawing/2014/main" id="{3DFE3144-A9B2-D041-98EF-1A0A5F053CB8}"/>
                </a:ext>
              </a:extLst>
            </p:cNvPr>
            <p:cNvSpPr>
              <a:spLocks noChangeShapeType="1"/>
            </p:cNvSpPr>
            <p:nvPr/>
          </p:nvSpPr>
          <p:spPr bwMode="auto">
            <a:xfrm flipV="1">
              <a:off x="3714" y="2418"/>
              <a:ext cx="1" cy="2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96" name="Line 1279">
              <a:extLst>
                <a:ext uri="{FF2B5EF4-FFF2-40B4-BE49-F238E27FC236}">
                  <a16:creationId xmlns:a16="http://schemas.microsoft.com/office/drawing/2014/main" id="{86C5F8E0-FE01-4F46-82F5-47DAE5A00871}"/>
                </a:ext>
              </a:extLst>
            </p:cNvPr>
            <p:cNvSpPr>
              <a:spLocks noChangeShapeType="1"/>
            </p:cNvSpPr>
            <p:nvPr/>
          </p:nvSpPr>
          <p:spPr bwMode="auto">
            <a:xfrm flipV="1">
              <a:off x="3953" y="2418"/>
              <a:ext cx="1" cy="2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97" name="Line 1280">
              <a:extLst>
                <a:ext uri="{FF2B5EF4-FFF2-40B4-BE49-F238E27FC236}">
                  <a16:creationId xmlns:a16="http://schemas.microsoft.com/office/drawing/2014/main" id="{BC8AF836-33E2-E64A-8699-7322CB0AFD8E}"/>
                </a:ext>
              </a:extLst>
            </p:cNvPr>
            <p:cNvSpPr>
              <a:spLocks noChangeShapeType="1"/>
            </p:cNvSpPr>
            <p:nvPr/>
          </p:nvSpPr>
          <p:spPr bwMode="auto">
            <a:xfrm flipV="1">
              <a:off x="4180" y="2418"/>
              <a:ext cx="1" cy="2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98" name="Line 1281">
              <a:extLst>
                <a:ext uri="{FF2B5EF4-FFF2-40B4-BE49-F238E27FC236}">
                  <a16:creationId xmlns:a16="http://schemas.microsoft.com/office/drawing/2014/main" id="{420DC1E8-F6D2-1549-A4A8-545CF17249EA}"/>
                </a:ext>
              </a:extLst>
            </p:cNvPr>
            <p:cNvSpPr>
              <a:spLocks noChangeShapeType="1"/>
            </p:cNvSpPr>
            <p:nvPr/>
          </p:nvSpPr>
          <p:spPr bwMode="auto">
            <a:xfrm flipV="1">
              <a:off x="4412" y="2418"/>
              <a:ext cx="1" cy="2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99" name="Line 1282">
              <a:extLst>
                <a:ext uri="{FF2B5EF4-FFF2-40B4-BE49-F238E27FC236}">
                  <a16:creationId xmlns:a16="http://schemas.microsoft.com/office/drawing/2014/main" id="{46ED059B-10E3-7541-B2E8-827AAA42CEEC}"/>
                </a:ext>
              </a:extLst>
            </p:cNvPr>
            <p:cNvSpPr>
              <a:spLocks noChangeShapeType="1"/>
            </p:cNvSpPr>
            <p:nvPr/>
          </p:nvSpPr>
          <p:spPr bwMode="auto">
            <a:xfrm flipV="1">
              <a:off x="4647" y="2418"/>
              <a:ext cx="1" cy="2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00" name="Line 1283">
              <a:extLst>
                <a:ext uri="{FF2B5EF4-FFF2-40B4-BE49-F238E27FC236}">
                  <a16:creationId xmlns:a16="http://schemas.microsoft.com/office/drawing/2014/main" id="{5CE20171-C644-0249-8EC6-51068B757A70}"/>
                </a:ext>
              </a:extLst>
            </p:cNvPr>
            <p:cNvSpPr>
              <a:spLocks noChangeShapeType="1"/>
            </p:cNvSpPr>
            <p:nvPr/>
          </p:nvSpPr>
          <p:spPr bwMode="auto">
            <a:xfrm flipV="1">
              <a:off x="4887" y="2418"/>
              <a:ext cx="1" cy="2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01" name="Line 1284">
              <a:extLst>
                <a:ext uri="{FF2B5EF4-FFF2-40B4-BE49-F238E27FC236}">
                  <a16:creationId xmlns:a16="http://schemas.microsoft.com/office/drawing/2014/main" id="{EDF96366-D1B9-7048-B478-288813801A98}"/>
                </a:ext>
              </a:extLst>
            </p:cNvPr>
            <p:cNvSpPr>
              <a:spLocks noChangeShapeType="1"/>
            </p:cNvSpPr>
            <p:nvPr/>
          </p:nvSpPr>
          <p:spPr bwMode="auto">
            <a:xfrm flipV="1">
              <a:off x="5113" y="2418"/>
              <a:ext cx="1" cy="2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02" name="Line 1285">
              <a:extLst>
                <a:ext uri="{FF2B5EF4-FFF2-40B4-BE49-F238E27FC236}">
                  <a16:creationId xmlns:a16="http://schemas.microsoft.com/office/drawing/2014/main" id="{70194C88-87A8-8348-B5F2-C79C7F335876}"/>
                </a:ext>
              </a:extLst>
            </p:cNvPr>
            <p:cNvSpPr>
              <a:spLocks noChangeShapeType="1"/>
            </p:cNvSpPr>
            <p:nvPr/>
          </p:nvSpPr>
          <p:spPr bwMode="auto">
            <a:xfrm flipV="1">
              <a:off x="5339" y="2415"/>
              <a:ext cx="1" cy="26"/>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03" name="Line 1286">
              <a:extLst>
                <a:ext uri="{FF2B5EF4-FFF2-40B4-BE49-F238E27FC236}">
                  <a16:creationId xmlns:a16="http://schemas.microsoft.com/office/drawing/2014/main" id="{5FB26D6F-6E69-1D48-B555-DC72BFBB29B6}"/>
                </a:ext>
              </a:extLst>
            </p:cNvPr>
            <p:cNvSpPr>
              <a:spLocks noChangeShapeType="1"/>
            </p:cNvSpPr>
            <p:nvPr/>
          </p:nvSpPr>
          <p:spPr bwMode="auto">
            <a:xfrm>
              <a:off x="2894" y="2418"/>
              <a:ext cx="2449"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bg1"/>
                </a:solidFill>
              </a:endParaRPr>
            </a:p>
          </p:txBody>
        </p:sp>
        <p:sp>
          <p:nvSpPr>
            <p:cNvPr id="404" name="Text Box 1287">
              <a:extLst>
                <a:ext uri="{FF2B5EF4-FFF2-40B4-BE49-F238E27FC236}">
                  <a16:creationId xmlns:a16="http://schemas.microsoft.com/office/drawing/2014/main" id="{B93851D9-3B7B-0543-AEB8-8ED5AA1D89DD}"/>
                </a:ext>
              </a:extLst>
            </p:cNvPr>
            <p:cNvSpPr txBox="1">
              <a:spLocks noChangeArrowheads="1"/>
            </p:cNvSpPr>
            <p:nvPr/>
          </p:nvSpPr>
          <p:spPr bwMode="auto">
            <a:xfrm>
              <a:off x="2696" y="2452"/>
              <a:ext cx="22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spcBef>
                  <a:spcPct val="50000"/>
                </a:spcBef>
              </a:pPr>
              <a:r>
                <a:rPr lang="en-US" altLang="ko-KR" sz="1200">
                  <a:solidFill>
                    <a:schemeClr val="bg1"/>
                  </a:solidFill>
                  <a:latin typeface="Arial" panose="020B0604020202020204" pitchFamily="34" charset="0"/>
                  <a:ea typeface="굴림" panose="020B0600000101010101" pitchFamily="34" charset="-127"/>
                </a:rPr>
                <a:t>8</a:t>
              </a:r>
            </a:p>
          </p:txBody>
        </p:sp>
        <p:sp>
          <p:nvSpPr>
            <p:cNvPr id="405" name="Line 1288">
              <a:extLst>
                <a:ext uri="{FF2B5EF4-FFF2-40B4-BE49-F238E27FC236}">
                  <a16:creationId xmlns:a16="http://schemas.microsoft.com/office/drawing/2014/main" id="{DEDF52AE-1A7B-7C44-96C8-9F1708321185}"/>
                </a:ext>
              </a:extLst>
            </p:cNvPr>
            <p:cNvSpPr>
              <a:spLocks noChangeShapeType="1"/>
            </p:cNvSpPr>
            <p:nvPr/>
          </p:nvSpPr>
          <p:spPr bwMode="auto">
            <a:xfrm>
              <a:off x="2903" y="2702"/>
              <a:ext cx="32"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06" name="Line 1289">
              <a:extLst>
                <a:ext uri="{FF2B5EF4-FFF2-40B4-BE49-F238E27FC236}">
                  <a16:creationId xmlns:a16="http://schemas.microsoft.com/office/drawing/2014/main" id="{6987DA7F-33F9-8B47-AD56-4ABBD6DBF0E5}"/>
                </a:ext>
              </a:extLst>
            </p:cNvPr>
            <p:cNvSpPr>
              <a:spLocks noChangeShapeType="1"/>
            </p:cNvSpPr>
            <p:nvPr/>
          </p:nvSpPr>
          <p:spPr bwMode="auto">
            <a:xfrm>
              <a:off x="2903" y="3019"/>
              <a:ext cx="32" cy="0"/>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07" name="Line 1290">
              <a:extLst>
                <a:ext uri="{FF2B5EF4-FFF2-40B4-BE49-F238E27FC236}">
                  <a16:creationId xmlns:a16="http://schemas.microsoft.com/office/drawing/2014/main" id="{C4A28166-5D88-C949-9237-51579F9B49E6}"/>
                </a:ext>
              </a:extLst>
            </p:cNvPr>
            <p:cNvSpPr>
              <a:spLocks noChangeShapeType="1"/>
            </p:cNvSpPr>
            <p:nvPr/>
          </p:nvSpPr>
          <p:spPr bwMode="auto">
            <a:xfrm>
              <a:off x="2903" y="3177"/>
              <a:ext cx="32"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08" name="Line 1291">
              <a:extLst>
                <a:ext uri="{FF2B5EF4-FFF2-40B4-BE49-F238E27FC236}">
                  <a16:creationId xmlns:a16="http://schemas.microsoft.com/office/drawing/2014/main" id="{B9C63471-37C9-194A-8B19-2752ABE599C3}"/>
                </a:ext>
              </a:extLst>
            </p:cNvPr>
            <p:cNvSpPr>
              <a:spLocks noChangeShapeType="1"/>
            </p:cNvSpPr>
            <p:nvPr/>
          </p:nvSpPr>
          <p:spPr bwMode="auto">
            <a:xfrm>
              <a:off x="2903" y="3336"/>
              <a:ext cx="32"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09" name="Line 1292">
              <a:extLst>
                <a:ext uri="{FF2B5EF4-FFF2-40B4-BE49-F238E27FC236}">
                  <a16:creationId xmlns:a16="http://schemas.microsoft.com/office/drawing/2014/main" id="{692201CD-6911-0A49-A0FB-AE1942666667}"/>
                </a:ext>
              </a:extLst>
            </p:cNvPr>
            <p:cNvSpPr>
              <a:spLocks noChangeShapeType="1"/>
            </p:cNvSpPr>
            <p:nvPr/>
          </p:nvSpPr>
          <p:spPr bwMode="auto">
            <a:xfrm>
              <a:off x="2903" y="3494"/>
              <a:ext cx="32"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10" name="Line 1293">
              <a:extLst>
                <a:ext uri="{FF2B5EF4-FFF2-40B4-BE49-F238E27FC236}">
                  <a16:creationId xmlns:a16="http://schemas.microsoft.com/office/drawing/2014/main" id="{8311106F-E206-2C4B-8D59-53B57BAEF43B}"/>
                </a:ext>
              </a:extLst>
            </p:cNvPr>
            <p:cNvSpPr>
              <a:spLocks noChangeShapeType="1"/>
            </p:cNvSpPr>
            <p:nvPr/>
          </p:nvSpPr>
          <p:spPr bwMode="auto">
            <a:xfrm>
              <a:off x="2903" y="3653"/>
              <a:ext cx="32"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11" name="Line 1294">
              <a:extLst>
                <a:ext uri="{FF2B5EF4-FFF2-40B4-BE49-F238E27FC236}">
                  <a16:creationId xmlns:a16="http://schemas.microsoft.com/office/drawing/2014/main" id="{ACC7AF46-2D12-FE40-A412-FFBA76FA43FD}"/>
                </a:ext>
              </a:extLst>
            </p:cNvPr>
            <p:cNvSpPr>
              <a:spLocks noChangeShapeType="1"/>
            </p:cNvSpPr>
            <p:nvPr/>
          </p:nvSpPr>
          <p:spPr bwMode="auto">
            <a:xfrm flipV="1">
              <a:off x="3058" y="3814"/>
              <a:ext cx="1" cy="2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12" name="Line 1295">
              <a:extLst>
                <a:ext uri="{FF2B5EF4-FFF2-40B4-BE49-F238E27FC236}">
                  <a16:creationId xmlns:a16="http://schemas.microsoft.com/office/drawing/2014/main" id="{98B8AB8A-37BF-3A40-B179-A3F260F31F28}"/>
                </a:ext>
              </a:extLst>
            </p:cNvPr>
            <p:cNvSpPr>
              <a:spLocks noChangeShapeType="1"/>
            </p:cNvSpPr>
            <p:nvPr/>
          </p:nvSpPr>
          <p:spPr bwMode="auto">
            <a:xfrm flipV="1">
              <a:off x="3287" y="3814"/>
              <a:ext cx="1" cy="2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13" name="Line 1296">
              <a:extLst>
                <a:ext uri="{FF2B5EF4-FFF2-40B4-BE49-F238E27FC236}">
                  <a16:creationId xmlns:a16="http://schemas.microsoft.com/office/drawing/2014/main" id="{1DDDCDAC-B939-A547-AD43-0C4A99A28388}"/>
                </a:ext>
              </a:extLst>
            </p:cNvPr>
            <p:cNvSpPr>
              <a:spLocks noChangeShapeType="1"/>
            </p:cNvSpPr>
            <p:nvPr/>
          </p:nvSpPr>
          <p:spPr bwMode="auto">
            <a:xfrm flipV="1">
              <a:off x="3499" y="3814"/>
              <a:ext cx="1" cy="2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14" name="Line 1297">
              <a:extLst>
                <a:ext uri="{FF2B5EF4-FFF2-40B4-BE49-F238E27FC236}">
                  <a16:creationId xmlns:a16="http://schemas.microsoft.com/office/drawing/2014/main" id="{BC1E7329-F3AA-DB42-91E6-20E3AC4EEA27}"/>
                </a:ext>
              </a:extLst>
            </p:cNvPr>
            <p:cNvSpPr>
              <a:spLocks noChangeShapeType="1"/>
            </p:cNvSpPr>
            <p:nvPr/>
          </p:nvSpPr>
          <p:spPr bwMode="auto">
            <a:xfrm flipV="1">
              <a:off x="3728" y="3814"/>
              <a:ext cx="1" cy="2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15" name="Line 1298">
              <a:extLst>
                <a:ext uri="{FF2B5EF4-FFF2-40B4-BE49-F238E27FC236}">
                  <a16:creationId xmlns:a16="http://schemas.microsoft.com/office/drawing/2014/main" id="{C5CE0C8F-6DF1-A74F-997B-22E37813C5D2}"/>
                </a:ext>
              </a:extLst>
            </p:cNvPr>
            <p:cNvSpPr>
              <a:spLocks noChangeShapeType="1"/>
            </p:cNvSpPr>
            <p:nvPr/>
          </p:nvSpPr>
          <p:spPr bwMode="auto">
            <a:xfrm flipV="1">
              <a:off x="3942" y="3814"/>
              <a:ext cx="1" cy="2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16" name="Line 1299">
              <a:extLst>
                <a:ext uri="{FF2B5EF4-FFF2-40B4-BE49-F238E27FC236}">
                  <a16:creationId xmlns:a16="http://schemas.microsoft.com/office/drawing/2014/main" id="{91F558FE-0658-D249-B142-CC0492C375F5}"/>
                </a:ext>
              </a:extLst>
            </p:cNvPr>
            <p:cNvSpPr>
              <a:spLocks noChangeShapeType="1"/>
            </p:cNvSpPr>
            <p:nvPr/>
          </p:nvSpPr>
          <p:spPr bwMode="auto">
            <a:xfrm flipV="1">
              <a:off x="4169" y="3814"/>
              <a:ext cx="1" cy="2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17" name="Line 1300">
              <a:extLst>
                <a:ext uri="{FF2B5EF4-FFF2-40B4-BE49-F238E27FC236}">
                  <a16:creationId xmlns:a16="http://schemas.microsoft.com/office/drawing/2014/main" id="{3E2FF4AC-DA3A-3E47-AECB-90C398927968}"/>
                </a:ext>
              </a:extLst>
            </p:cNvPr>
            <p:cNvSpPr>
              <a:spLocks noChangeShapeType="1"/>
            </p:cNvSpPr>
            <p:nvPr/>
          </p:nvSpPr>
          <p:spPr bwMode="auto">
            <a:xfrm flipV="1">
              <a:off x="4391" y="3814"/>
              <a:ext cx="1" cy="2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18" name="Line 1301">
              <a:extLst>
                <a:ext uri="{FF2B5EF4-FFF2-40B4-BE49-F238E27FC236}">
                  <a16:creationId xmlns:a16="http://schemas.microsoft.com/office/drawing/2014/main" id="{33BC334F-8CC2-3B46-9EDD-F128099D5590}"/>
                </a:ext>
              </a:extLst>
            </p:cNvPr>
            <p:cNvSpPr>
              <a:spLocks noChangeShapeType="1"/>
            </p:cNvSpPr>
            <p:nvPr/>
          </p:nvSpPr>
          <p:spPr bwMode="auto">
            <a:xfrm flipV="1">
              <a:off x="4610" y="3814"/>
              <a:ext cx="1" cy="2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19" name="Line 1302">
              <a:extLst>
                <a:ext uri="{FF2B5EF4-FFF2-40B4-BE49-F238E27FC236}">
                  <a16:creationId xmlns:a16="http://schemas.microsoft.com/office/drawing/2014/main" id="{97568313-E755-A849-A77D-E5DD742C6766}"/>
                </a:ext>
              </a:extLst>
            </p:cNvPr>
            <p:cNvSpPr>
              <a:spLocks noChangeShapeType="1"/>
            </p:cNvSpPr>
            <p:nvPr/>
          </p:nvSpPr>
          <p:spPr bwMode="auto">
            <a:xfrm flipV="1">
              <a:off x="4834" y="3814"/>
              <a:ext cx="1" cy="2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20" name="Line 1303">
              <a:extLst>
                <a:ext uri="{FF2B5EF4-FFF2-40B4-BE49-F238E27FC236}">
                  <a16:creationId xmlns:a16="http://schemas.microsoft.com/office/drawing/2014/main" id="{5FAB7C2E-C6A2-854E-ACB9-51BF3DC169D4}"/>
                </a:ext>
              </a:extLst>
            </p:cNvPr>
            <p:cNvSpPr>
              <a:spLocks noChangeShapeType="1"/>
            </p:cNvSpPr>
            <p:nvPr/>
          </p:nvSpPr>
          <p:spPr bwMode="auto">
            <a:xfrm flipV="1">
              <a:off x="5065" y="3814"/>
              <a:ext cx="1" cy="2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21" name="Line 1304">
              <a:extLst>
                <a:ext uri="{FF2B5EF4-FFF2-40B4-BE49-F238E27FC236}">
                  <a16:creationId xmlns:a16="http://schemas.microsoft.com/office/drawing/2014/main" id="{14D5A3D2-0D1C-504F-B709-98189158E5C0}"/>
                </a:ext>
              </a:extLst>
            </p:cNvPr>
            <p:cNvSpPr>
              <a:spLocks noChangeShapeType="1"/>
            </p:cNvSpPr>
            <p:nvPr/>
          </p:nvSpPr>
          <p:spPr bwMode="auto">
            <a:xfrm flipV="1">
              <a:off x="5290" y="3809"/>
              <a:ext cx="1" cy="26"/>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22" name="Line 1305">
              <a:extLst>
                <a:ext uri="{FF2B5EF4-FFF2-40B4-BE49-F238E27FC236}">
                  <a16:creationId xmlns:a16="http://schemas.microsoft.com/office/drawing/2014/main" id="{380E3736-559F-9C45-8828-BADB867F020B}"/>
                </a:ext>
              </a:extLst>
            </p:cNvPr>
            <p:cNvSpPr>
              <a:spLocks noChangeShapeType="1"/>
            </p:cNvSpPr>
            <p:nvPr/>
          </p:nvSpPr>
          <p:spPr bwMode="auto">
            <a:xfrm>
              <a:off x="2903" y="3812"/>
              <a:ext cx="2387" cy="1"/>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bg1"/>
                </a:solidFill>
              </a:endParaRPr>
            </a:p>
          </p:txBody>
        </p:sp>
        <p:sp>
          <p:nvSpPr>
            <p:cNvPr id="423" name="Line 1306">
              <a:extLst>
                <a:ext uri="{FF2B5EF4-FFF2-40B4-BE49-F238E27FC236}">
                  <a16:creationId xmlns:a16="http://schemas.microsoft.com/office/drawing/2014/main" id="{E774D621-010C-EF4C-9719-197211787AEA}"/>
                </a:ext>
              </a:extLst>
            </p:cNvPr>
            <p:cNvSpPr>
              <a:spLocks noChangeShapeType="1"/>
            </p:cNvSpPr>
            <p:nvPr/>
          </p:nvSpPr>
          <p:spPr bwMode="auto">
            <a:xfrm>
              <a:off x="2935" y="2544"/>
              <a:ext cx="1" cy="1279"/>
            </a:xfrm>
            <a:prstGeom prst="line">
              <a:avLst/>
            </a:prstGeom>
            <a:noFill/>
            <a:ln w="11113">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bg1"/>
                </a:solidFill>
              </a:endParaRPr>
            </a:p>
          </p:txBody>
        </p:sp>
        <p:sp>
          <p:nvSpPr>
            <p:cNvPr id="424" name="Text Box 1307">
              <a:extLst>
                <a:ext uri="{FF2B5EF4-FFF2-40B4-BE49-F238E27FC236}">
                  <a16:creationId xmlns:a16="http://schemas.microsoft.com/office/drawing/2014/main" id="{8C5AC097-0BB5-7D49-956D-150A8E6C258E}"/>
                </a:ext>
              </a:extLst>
            </p:cNvPr>
            <p:cNvSpPr txBox="1">
              <a:spLocks noChangeArrowheads="1"/>
            </p:cNvSpPr>
            <p:nvPr/>
          </p:nvSpPr>
          <p:spPr bwMode="auto">
            <a:xfrm>
              <a:off x="3202" y="3844"/>
              <a:ext cx="16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6</a:t>
              </a:r>
            </a:p>
          </p:txBody>
        </p:sp>
        <p:sp>
          <p:nvSpPr>
            <p:cNvPr id="425" name="Text Box 1308">
              <a:extLst>
                <a:ext uri="{FF2B5EF4-FFF2-40B4-BE49-F238E27FC236}">
                  <a16:creationId xmlns:a16="http://schemas.microsoft.com/office/drawing/2014/main" id="{63E5B511-D3F5-4548-BB4D-08508C7F7990}"/>
                </a:ext>
              </a:extLst>
            </p:cNvPr>
            <p:cNvSpPr txBox="1">
              <a:spLocks noChangeArrowheads="1"/>
            </p:cNvSpPr>
            <p:nvPr/>
          </p:nvSpPr>
          <p:spPr bwMode="auto">
            <a:xfrm>
              <a:off x="2958" y="2434"/>
              <a:ext cx="13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spcBef>
                  <a:spcPct val="50000"/>
                </a:spcBef>
              </a:pPr>
              <a:r>
                <a:rPr lang="en-US" altLang="ko-KR" sz="1200">
                  <a:solidFill>
                    <a:schemeClr val="bg1"/>
                  </a:solidFill>
                  <a:latin typeface="Arial" panose="020B0604020202020204" pitchFamily="34" charset="0"/>
                  <a:ea typeface="굴림" panose="020B0600000101010101" pitchFamily="34" charset="-127"/>
                </a:rPr>
                <a:t>0</a:t>
              </a:r>
            </a:p>
          </p:txBody>
        </p:sp>
        <p:sp>
          <p:nvSpPr>
            <p:cNvPr id="426" name="Line 1309">
              <a:extLst>
                <a:ext uri="{FF2B5EF4-FFF2-40B4-BE49-F238E27FC236}">
                  <a16:creationId xmlns:a16="http://schemas.microsoft.com/office/drawing/2014/main" id="{F5C56E68-ACF4-B94E-8F11-211D0319BA2A}"/>
                </a:ext>
              </a:extLst>
            </p:cNvPr>
            <p:cNvSpPr>
              <a:spLocks noChangeShapeType="1"/>
            </p:cNvSpPr>
            <p:nvPr/>
          </p:nvSpPr>
          <p:spPr bwMode="auto">
            <a:xfrm>
              <a:off x="2903" y="2544"/>
              <a:ext cx="32"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27" name="Line 1310">
              <a:extLst>
                <a:ext uri="{FF2B5EF4-FFF2-40B4-BE49-F238E27FC236}">
                  <a16:creationId xmlns:a16="http://schemas.microsoft.com/office/drawing/2014/main" id="{E1EA766B-48A5-DC47-A86C-941154402159}"/>
                </a:ext>
              </a:extLst>
            </p:cNvPr>
            <p:cNvSpPr>
              <a:spLocks noChangeShapeType="1"/>
            </p:cNvSpPr>
            <p:nvPr/>
          </p:nvSpPr>
          <p:spPr bwMode="auto">
            <a:xfrm>
              <a:off x="3023" y="1359"/>
              <a:ext cx="36" cy="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sp>
        <p:nvSpPr>
          <p:cNvPr id="432" name="Text Box 15">
            <a:extLst>
              <a:ext uri="{FF2B5EF4-FFF2-40B4-BE49-F238E27FC236}">
                <a16:creationId xmlns:a16="http://schemas.microsoft.com/office/drawing/2014/main" id="{79675215-1016-1843-BE9C-B5E1F6F5890C}"/>
              </a:ext>
            </a:extLst>
          </p:cNvPr>
          <p:cNvSpPr txBox="1">
            <a:spLocks noChangeArrowheads="1"/>
          </p:cNvSpPr>
          <p:nvPr/>
        </p:nvSpPr>
        <p:spPr bwMode="auto">
          <a:xfrm>
            <a:off x="6859588" y="6589714"/>
            <a:ext cx="37655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lnSpc>
                <a:spcPct val="80000"/>
              </a:lnSpc>
              <a:spcBef>
                <a:spcPct val="50000"/>
              </a:spcBef>
              <a:buClr>
                <a:srgbClr val="BDB7D7"/>
              </a:buClr>
            </a:pPr>
            <a:r>
              <a:rPr lang="en-US" altLang="ko-KR" sz="1200" dirty="0" err="1">
                <a:solidFill>
                  <a:schemeClr val="bg1"/>
                </a:solidFill>
                <a:latin typeface="Arial" panose="020B0604020202020204" pitchFamily="34" charset="0"/>
                <a:ea typeface="굴림" panose="020B0600000101010101" pitchFamily="34" charset="-127"/>
              </a:rPr>
              <a:t>Lichter</a:t>
            </a:r>
            <a:r>
              <a:rPr lang="en-US" altLang="ko-KR" sz="1200" dirty="0">
                <a:solidFill>
                  <a:schemeClr val="bg1"/>
                </a:solidFill>
                <a:latin typeface="Arial" panose="020B0604020202020204" pitchFamily="34" charset="0"/>
                <a:ea typeface="굴림" panose="020B0600000101010101" pitchFamily="34" charset="-127"/>
              </a:rPr>
              <a:t> PR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Ophthalmology</a:t>
            </a:r>
            <a:r>
              <a:rPr lang="en-US" altLang="ko-KR" sz="1200" dirty="0">
                <a:solidFill>
                  <a:schemeClr val="bg1"/>
                </a:solidFill>
                <a:latin typeface="Arial" panose="020B0604020202020204" pitchFamily="34" charset="0"/>
                <a:ea typeface="굴림" panose="020B0600000101010101" pitchFamily="34" charset="-127"/>
              </a:rPr>
              <a:t> 2001; 108: 1943–53.</a:t>
            </a:r>
          </a:p>
        </p:txBody>
      </p:sp>
    </p:spTree>
    <p:extLst>
      <p:ext uri="{BB962C8B-B14F-4D97-AF65-F5344CB8AC3E}">
        <p14:creationId xmlns:p14="http://schemas.microsoft.com/office/powerpoint/2010/main" val="3574279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0" y="832441"/>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dirty="0">
                <a:latin typeface="Arial" panose="020B0604020202020204" pitchFamily="34" charset="0"/>
                <a:ea typeface="굴림" panose="020B0600000101010101" pitchFamily="34" charset="-127"/>
                <a:cs typeface="Arial" panose="020B0604020202020204" pitchFamily="34" charset="0"/>
              </a:rPr>
              <a:t>CIGTS: </a:t>
            </a:r>
          </a:p>
          <a:p>
            <a:r>
              <a:rPr lang="en-US" sz="2000" b="1" dirty="0">
                <a:latin typeface="Arial" panose="020B0604020202020204" pitchFamily="34" charset="0"/>
                <a:ea typeface="굴림" panose="020B0600000101010101" pitchFamily="34" charset="-127"/>
                <a:cs typeface="Arial" panose="020B0604020202020204" pitchFamily="34" charset="0"/>
              </a:rPr>
              <a:t>Lowering IOP </a:t>
            </a:r>
            <a:r>
              <a:rPr lang="en-US" sz="2000" b="1" dirty="0" err="1">
                <a:latin typeface="Arial" panose="020B0604020202020204" pitchFamily="34" charset="0"/>
                <a:ea typeface="굴림" panose="020B0600000101010101" pitchFamily="34" charset="-127"/>
                <a:cs typeface="Arial" panose="020B0604020202020204" pitchFamily="34" charset="0"/>
              </a:rPr>
              <a:t>minimises</a:t>
            </a:r>
            <a:r>
              <a:rPr lang="en-US" sz="2000" b="1" dirty="0">
                <a:latin typeface="Arial" panose="020B0604020202020204" pitchFamily="34" charset="0"/>
                <a:ea typeface="굴림" panose="020B0600000101010101" pitchFamily="34" charset="-127"/>
                <a:cs typeface="Arial" panose="020B0604020202020204" pitchFamily="34" charset="0"/>
              </a:rPr>
              <a:t> clinically significant visual field loss</a:t>
            </a:r>
            <a:endParaRPr lang="en-US" sz="2000" b="1" dirty="0">
              <a:latin typeface="Arial" panose="020B0604020202020204" pitchFamily="34" charset="0"/>
              <a:cs typeface="Arial" panose="020B0604020202020204" pitchFamily="34" charset="0"/>
            </a:endParaRPr>
          </a:p>
        </p:txBody>
      </p:sp>
      <p:graphicFrame>
        <p:nvGraphicFramePr>
          <p:cNvPr id="432" name="Object 3">
            <a:extLst>
              <a:ext uri="{FF2B5EF4-FFF2-40B4-BE49-F238E27FC236}">
                <a16:creationId xmlns:a16="http://schemas.microsoft.com/office/drawing/2014/main" id="{9CEAA84C-2DFF-5C42-8B09-BDDDA2283F07}"/>
              </a:ext>
            </a:extLst>
          </p:cNvPr>
          <p:cNvGraphicFramePr>
            <a:graphicFrameLocks noChangeAspect="1"/>
          </p:cNvGraphicFramePr>
          <p:nvPr>
            <p:extLst>
              <p:ext uri="{D42A27DB-BD31-4B8C-83A1-F6EECF244321}">
                <p14:modId xmlns:p14="http://schemas.microsoft.com/office/powerpoint/2010/main" val="163039949"/>
              </p:ext>
            </p:extLst>
          </p:nvPr>
        </p:nvGraphicFramePr>
        <p:xfrm>
          <a:off x="807714" y="1504014"/>
          <a:ext cx="8736530" cy="5255084"/>
        </p:xfrm>
        <a:graphic>
          <a:graphicData uri="http://schemas.openxmlformats.org/drawingml/2006/chart">
            <c:chart xmlns:c="http://schemas.openxmlformats.org/drawingml/2006/chart" xmlns:r="http://schemas.openxmlformats.org/officeDocument/2006/relationships" r:id="rId6"/>
          </a:graphicData>
        </a:graphic>
      </p:graphicFrame>
      <p:sp>
        <p:nvSpPr>
          <p:cNvPr id="433" name="Text Box 15">
            <a:extLst>
              <a:ext uri="{FF2B5EF4-FFF2-40B4-BE49-F238E27FC236}">
                <a16:creationId xmlns:a16="http://schemas.microsoft.com/office/drawing/2014/main" id="{DB13985E-B21C-2547-AB99-0AAE42B3DF74}"/>
              </a:ext>
            </a:extLst>
          </p:cNvPr>
          <p:cNvSpPr txBox="1">
            <a:spLocks noChangeArrowheads="1"/>
          </p:cNvSpPr>
          <p:nvPr/>
        </p:nvSpPr>
        <p:spPr bwMode="auto">
          <a:xfrm>
            <a:off x="7150800" y="6581622"/>
            <a:ext cx="37655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lnSpc>
                <a:spcPct val="80000"/>
              </a:lnSpc>
              <a:spcBef>
                <a:spcPct val="50000"/>
              </a:spcBef>
              <a:buClr>
                <a:srgbClr val="BDB7D7"/>
              </a:buClr>
            </a:pPr>
            <a:r>
              <a:rPr lang="en-US" altLang="ko-KR" sz="1200" dirty="0" err="1">
                <a:solidFill>
                  <a:schemeClr val="bg1"/>
                </a:solidFill>
                <a:latin typeface="Arial" panose="020B0604020202020204" pitchFamily="34" charset="0"/>
                <a:ea typeface="굴림" panose="020B0600000101010101" pitchFamily="34" charset="-127"/>
              </a:rPr>
              <a:t>Lichter</a:t>
            </a:r>
            <a:r>
              <a:rPr lang="en-US" altLang="ko-KR" sz="1200" dirty="0">
                <a:solidFill>
                  <a:schemeClr val="bg1"/>
                </a:solidFill>
                <a:latin typeface="Arial" panose="020B0604020202020204" pitchFamily="34" charset="0"/>
                <a:ea typeface="굴림" panose="020B0600000101010101" pitchFamily="34" charset="-127"/>
              </a:rPr>
              <a:t> PR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Ophthalmology</a:t>
            </a:r>
            <a:r>
              <a:rPr lang="en-US" altLang="ko-KR" sz="1200" dirty="0">
                <a:solidFill>
                  <a:schemeClr val="bg1"/>
                </a:solidFill>
                <a:latin typeface="Arial" panose="020B0604020202020204" pitchFamily="34" charset="0"/>
                <a:ea typeface="굴림" panose="020B0600000101010101" pitchFamily="34" charset="-127"/>
              </a:rPr>
              <a:t> 2001; 108: 1943–53.</a:t>
            </a:r>
          </a:p>
        </p:txBody>
      </p:sp>
    </p:spTree>
    <p:extLst>
      <p:ext uri="{BB962C8B-B14F-4D97-AF65-F5344CB8AC3E}">
        <p14:creationId xmlns:p14="http://schemas.microsoft.com/office/powerpoint/2010/main" val="1756555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12126"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AU" altLang="ko-KR" dirty="0">
              <a:ea typeface="굴림" panose="020B0600000101010101" pitchFamily="34" charset="-127"/>
            </a:endParaRP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dirty="0">
                <a:latin typeface="Arial" panose="020B0604020202020204" pitchFamily="34" charset="0"/>
                <a:ea typeface="굴림" panose="020B0600000101010101" pitchFamily="34" charset="-127"/>
                <a:cs typeface="Arial" panose="020B0604020202020204" pitchFamily="34" charset="0"/>
              </a:rPr>
              <a:t>CIGTS: </a:t>
            </a:r>
          </a:p>
          <a:p>
            <a:r>
              <a:rPr lang="en-US" sz="2000" b="1" dirty="0">
                <a:latin typeface="Arial" panose="020B0604020202020204" pitchFamily="34" charset="0"/>
                <a:ea typeface="굴림" panose="020B0600000101010101" pitchFamily="34" charset="-127"/>
                <a:cs typeface="Arial" panose="020B0604020202020204" pitchFamily="34" charset="0"/>
              </a:rPr>
              <a:t>Adverse events in surgery group</a:t>
            </a:r>
            <a:endParaRPr lang="en-US" sz="2000" b="1" dirty="0">
              <a:latin typeface="Arial" panose="020B0604020202020204" pitchFamily="34" charset="0"/>
              <a:cs typeface="Arial" panose="020B0604020202020204" pitchFamily="34" charset="0"/>
            </a:endParaRPr>
          </a:p>
        </p:txBody>
      </p:sp>
      <p:sp>
        <p:nvSpPr>
          <p:cNvPr id="8" name="Text Box 15">
            <a:extLst>
              <a:ext uri="{FF2B5EF4-FFF2-40B4-BE49-F238E27FC236}">
                <a16:creationId xmlns:a16="http://schemas.microsoft.com/office/drawing/2014/main" id="{74EB5D96-7719-D045-8145-230340330380}"/>
              </a:ext>
            </a:extLst>
          </p:cNvPr>
          <p:cNvSpPr txBox="1">
            <a:spLocks noChangeArrowheads="1"/>
          </p:cNvSpPr>
          <p:nvPr/>
        </p:nvSpPr>
        <p:spPr bwMode="auto">
          <a:xfrm>
            <a:off x="6859588" y="6589714"/>
            <a:ext cx="37655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lnSpc>
                <a:spcPct val="80000"/>
              </a:lnSpc>
              <a:spcBef>
                <a:spcPct val="50000"/>
              </a:spcBef>
              <a:buClr>
                <a:srgbClr val="BDB7D7"/>
              </a:buClr>
            </a:pPr>
            <a:r>
              <a:rPr lang="en-US" altLang="ko-KR" sz="1200" dirty="0" err="1">
                <a:solidFill>
                  <a:schemeClr val="bg1"/>
                </a:solidFill>
                <a:latin typeface="Arial" panose="020B0604020202020204" pitchFamily="34" charset="0"/>
                <a:ea typeface="굴림" panose="020B0600000101010101" pitchFamily="34" charset="-127"/>
              </a:rPr>
              <a:t>Lichter</a:t>
            </a:r>
            <a:r>
              <a:rPr lang="en-US" altLang="ko-KR" sz="1200" dirty="0">
                <a:solidFill>
                  <a:schemeClr val="bg1"/>
                </a:solidFill>
                <a:latin typeface="Arial" panose="020B0604020202020204" pitchFamily="34" charset="0"/>
                <a:ea typeface="굴림" panose="020B0600000101010101" pitchFamily="34" charset="-127"/>
              </a:rPr>
              <a:t> PR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Ophthalmology</a:t>
            </a:r>
            <a:r>
              <a:rPr lang="en-US" altLang="ko-KR" sz="1200" dirty="0">
                <a:solidFill>
                  <a:schemeClr val="bg1"/>
                </a:solidFill>
                <a:latin typeface="Arial" panose="020B0604020202020204" pitchFamily="34" charset="0"/>
                <a:ea typeface="굴림" panose="020B0600000101010101" pitchFamily="34" charset="-127"/>
              </a:rPr>
              <a:t> 2001; 108: 1943–53.</a:t>
            </a:r>
          </a:p>
        </p:txBody>
      </p:sp>
      <p:graphicFrame>
        <p:nvGraphicFramePr>
          <p:cNvPr id="9" name="Group 3">
            <a:extLst>
              <a:ext uri="{FF2B5EF4-FFF2-40B4-BE49-F238E27FC236}">
                <a16:creationId xmlns:a16="http://schemas.microsoft.com/office/drawing/2014/main" id="{4C5CE573-FD26-0D42-8D01-A9B6E9B8E9DB}"/>
              </a:ext>
            </a:extLst>
          </p:cNvPr>
          <p:cNvGraphicFramePr>
            <a:graphicFrameLocks/>
          </p:cNvGraphicFramePr>
          <p:nvPr>
            <p:extLst>
              <p:ext uri="{D42A27DB-BD31-4B8C-83A1-F6EECF244321}">
                <p14:modId xmlns:p14="http://schemas.microsoft.com/office/powerpoint/2010/main" val="534327327"/>
              </p:ext>
            </p:extLst>
          </p:nvPr>
        </p:nvGraphicFramePr>
        <p:xfrm>
          <a:off x="1383030" y="1578769"/>
          <a:ext cx="7772400" cy="4241800"/>
        </p:xfrm>
        <a:graphic>
          <a:graphicData uri="http://schemas.openxmlformats.org/drawingml/2006/table">
            <a:tbl>
              <a:tblPr>
                <a:tableStyleId>{775DCB02-9BB8-47FD-8907-85C794F793BA}</a:tableStyleId>
              </a:tblPr>
              <a:tblGrid>
                <a:gridCol w="5141913">
                  <a:extLst>
                    <a:ext uri="{9D8B030D-6E8A-4147-A177-3AD203B41FA5}">
                      <a16:colId xmlns:a16="http://schemas.microsoft.com/office/drawing/2014/main" val="20000"/>
                    </a:ext>
                  </a:extLst>
                </a:gridCol>
                <a:gridCol w="2630487">
                  <a:extLst>
                    <a:ext uri="{9D8B030D-6E8A-4147-A177-3AD203B41FA5}">
                      <a16:colId xmlns:a16="http://schemas.microsoft.com/office/drawing/2014/main" val="20001"/>
                    </a:ext>
                  </a:extLst>
                </a:gridCol>
              </a:tblGrid>
              <a:tr h="1608138">
                <a:tc>
                  <a:txBody>
                    <a:bodyPr/>
                    <a:lstStyle/>
                    <a:p>
                      <a:pPr marL="288925" marR="0" lvl="0" indent="-288925"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2000" b="0" u="none" strike="noStrike" cap="none" normalizeH="0" baseline="0" dirty="0">
                          <a:ln>
                            <a:noFill/>
                          </a:ln>
                          <a:solidFill>
                            <a:srgbClr val="002060"/>
                          </a:solidFill>
                          <a:effectLst/>
                          <a:latin typeface="Arial" panose="020B0604020202020204" pitchFamily="34" charset="0"/>
                          <a:cs typeface="Arial" panose="020B0604020202020204" pitchFamily="34" charset="0"/>
                        </a:rPr>
                        <a:t>Trabeculectomy (n = 525)</a:t>
                      </a:r>
                    </a:p>
                    <a:p>
                      <a:pPr marL="288925" marR="0" lvl="0" indent="-288925" algn="l" defTabSz="914400" rtl="0" eaLnBrk="1" fontAlgn="base" latinLnBrk="0" hangingPunct="1">
                        <a:lnSpc>
                          <a:spcPct val="100000"/>
                        </a:lnSpc>
                        <a:spcBef>
                          <a:spcPct val="20000"/>
                        </a:spcBef>
                        <a:spcAft>
                          <a:spcPct val="0"/>
                        </a:spcAft>
                        <a:buClr>
                          <a:schemeClr val="tx1"/>
                        </a:buClr>
                        <a:buSzTx/>
                        <a:buFontTx/>
                        <a:buChar char="•"/>
                        <a:tabLst/>
                      </a:pPr>
                      <a:r>
                        <a:rPr kumimoji="0" lang="en-AU"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rPr>
                        <a:t>Intraoperative bleeding (anterior chamber)</a:t>
                      </a:r>
                    </a:p>
                    <a:p>
                      <a:pPr marL="288925" marR="0" lvl="0" indent="-288925" algn="l" defTabSz="914400" rtl="0" eaLnBrk="1" fontAlgn="base" latinLnBrk="0" hangingPunct="1">
                        <a:lnSpc>
                          <a:spcPct val="100000"/>
                        </a:lnSpc>
                        <a:spcBef>
                          <a:spcPct val="20000"/>
                        </a:spcBef>
                        <a:spcAft>
                          <a:spcPct val="0"/>
                        </a:spcAft>
                        <a:buClr>
                          <a:schemeClr val="tx1"/>
                        </a:buClr>
                        <a:buSzTx/>
                        <a:buFontTx/>
                        <a:buChar char="•"/>
                        <a:tabLst/>
                      </a:pPr>
                      <a:r>
                        <a:rPr kumimoji="0" lang="en-AU"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rPr>
                        <a:t>Buttonhole</a:t>
                      </a:r>
                      <a:endParaRPr kumimoji="0" lang="en-AU" altLang="ko-KR" sz="20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endParaRPr>
                    </a:p>
                  </a:txBody>
                  <a:tcPr anchor="ctr" horzOverflow="overflow"/>
                </a:tc>
                <a:tc>
                  <a:txBody>
                    <a:bodyPr/>
                    <a:lstStyle/>
                    <a:p>
                      <a:pPr marL="0" marR="0" lvl="0" indent="0" algn="ctr" defTabSz="914400" rtl="0" eaLnBrk="1" fontAlgn="base" latinLnBrk="0" hangingPunct="1">
                        <a:lnSpc>
                          <a:spcPct val="120000"/>
                        </a:lnSpc>
                        <a:spcBef>
                          <a:spcPct val="30000"/>
                        </a:spcBef>
                        <a:spcAft>
                          <a:spcPct val="0"/>
                        </a:spcAft>
                        <a:buClr>
                          <a:schemeClr val="tx1"/>
                        </a:buClr>
                        <a:buSzTx/>
                        <a:buFontTx/>
                        <a:buNone/>
                        <a:tabLst/>
                      </a:pPr>
                      <a:r>
                        <a:rPr kumimoji="0" lang="en-AU"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rPr>
                        <a:t> n  (%)</a:t>
                      </a:r>
                    </a:p>
                    <a:p>
                      <a:pPr marL="0" marR="0" lvl="0" indent="0" algn="ctr" defTabSz="914400" rtl="0" eaLnBrk="1" fontAlgn="base" latinLnBrk="0" hangingPunct="1">
                        <a:lnSpc>
                          <a:spcPct val="120000"/>
                        </a:lnSpc>
                        <a:spcBef>
                          <a:spcPct val="30000"/>
                        </a:spcBef>
                        <a:spcAft>
                          <a:spcPct val="0"/>
                        </a:spcAft>
                        <a:buClr>
                          <a:schemeClr val="tx1"/>
                        </a:buClr>
                        <a:buSzTx/>
                        <a:buFontTx/>
                        <a:buNone/>
                        <a:tabLst/>
                      </a:pPr>
                      <a:r>
                        <a:rPr kumimoji="0" lang="en-AU"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rPr>
                        <a:t>37 (7.1)</a:t>
                      </a:r>
                    </a:p>
                    <a:p>
                      <a:pPr marL="0" marR="0" lvl="0" indent="0" algn="ctr" defTabSz="914400" rtl="0" eaLnBrk="1" fontAlgn="base" latinLnBrk="0" hangingPunct="1">
                        <a:lnSpc>
                          <a:spcPct val="120000"/>
                        </a:lnSpc>
                        <a:spcBef>
                          <a:spcPct val="30000"/>
                        </a:spcBef>
                        <a:spcAft>
                          <a:spcPct val="0"/>
                        </a:spcAft>
                        <a:buClr>
                          <a:schemeClr val="tx1"/>
                        </a:buClr>
                        <a:buSzTx/>
                        <a:buFontTx/>
                        <a:buNone/>
                        <a:tabLst/>
                      </a:pPr>
                      <a:r>
                        <a:rPr kumimoji="0" lang="en-AU"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rPr>
                        <a:t>  5 (1.0)</a:t>
                      </a:r>
                      <a:endParaRPr kumimoji="0" lang="en-AU" altLang="ko-KR" sz="20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endParaRPr>
                    </a:p>
                  </a:txBody>
                  <a:tcPr anchor="ctr" horzOverflow="overflow"/>
                </a:tc>
                <a:extLst>
                  <a:ext uri="{0D108BD9-81ED-4DB2-BD59-A6C34878D82A}">
                    <a16:rowId xmlns:a16="http://schemas.microsoft.com/office/drawing/2014/main" val="10000"/>
                  </a:ext>
                </a:extLst>
              </a:tr>
              <a:tr h="2633662">
                <a:tc>
                  <a:txBody>
                    <a:bodyPr/>
                    <a:lstStyle/>
                    <a:p>
                      <a:pPr marL="285750" marR="0" lvl="0" indent="-28575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2000" b="0" u="none" strike="noStrike" cap="none" normalizeH="0" baseline="0" dirty="0">
                          <a:ln>
                            <a:noFill/>
                          </a:ln>
                          <a:solidFill>
                            <a:srgbClr val="002060"/>
                          </a:solidFill>
                          <a:effectLst/>
                          <a:latin typeface="Arial" panose="020B0604020202020204" pitchFamily="34" charset="0"/>
                          <a:cs typeface="Arial" panose="020B0604020202020204" pitchFamily="34" charset="0"/>
                        </a:rPr>
                        <a:t>After 1 month of follow-up (n = 517)</a:t>
                      </a:r>
                    </a:p>
                    <a:p>
                      <a:pPr marL="285750" marR="0" lvl="0" indent="-285750" algn="l" defTabSz="914400" rtl="0" eaLnBrk="1" fontAlgn="base" latinLnBrk="0" hangingPunct="1">
                        <a:lnSpc>
                          <a:spcPct val="100000"/>
                        </a:lnSpc>
                        <a:spcBef>
                          <a:spcPct val="20000"/>
                        </a:spcBef>
                        <a:spcAft>
                          <a:spcPct val="0"/>
                        </a:spcAft>
                        <a:buClr>
                          <a:schemeClr val="tx1"/>
                        </a:buClr>
                        <a:buSzTx/>
                        <a:buFontTx/>
                        <a:buChar char="•"/>
                        <a:tabLst/>
                      </a:pPr>
                      <a:r>
                        <a:rPr kumimoji="0" lang="en-AU"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rPr>
                        <a:t>Shallow/flat anterior chamber</a:t>
                      </a:r>
                    </a:p>
                    <a:p>
                      <a:pPr marL="285750" marR="0" lvl="0" indent="-285750" algn="l" defTabSz="914400" rtl="0" eaLnBrk="1" fontAlgn="base" latinLnBrk="0" hangingPunct="1">
                        <a:lnSpc>
                          <a:spcPct val="100000"/>
                        </a:lnSpc>
                        <a:spcBef>
                          <a:spcPct val="20000"/>
                        </a:spcBef>
                        <a:spcAft>
                          <a:spcPct val="0"/>
                        </a:spcAft>
                        <a:buClr>
                          <a:schemeClr val="tx1"/>
                        </a:buClr>
                        <a:buSzTx/>
                        <a:buFontTx/>
                        <a:buChar char="•"/>
                        <a:tabLst/>
                      </a:pPr>
                      <a:r>
                        <a:rPr kumimoji="0" lang="en-AU"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rPr>
                        <a:t>Encapsulated bleb</a:t>
                      </a:r>
                    </a:p>
                    <a:p>
                      <a:pPr marL="285750" marR="0" lvl="0" indent="-285750" algn="l" defTabSz="914400" rtl="0" eaLnBrk="1" fontAlgn="base" latinLnBrk="0" hangingPunct="1">
                        <a:lnSpc>
                          <a:spcPct val="100000"/>
                        </a:lnSpc>
                        <a:spcBef>
                          <a:spcPct val="20000"/>
                        </a:spcBef>
                        <a:spcAft>
                          <a:spcPct val="0"/>
                        </a:spcAft>
                        <a:buClr>
                          <a:schemeClr val="tx1"/>
                        </a:buClr>
                        <a:buSzTx/>
                        <a:buFontTx/>
                        <a:buChar char="•"/>
                        <a:tabLst/>
                      </a:pPr>
                      <a:r>
                        <a:rPr kumimoji="0" lang="en-AU"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rPr>
                        <a:t>Ptosis</a:t>
                      </a:r>
                    </a:p>
                    <a:p>
                      <a:pPr marL="285750" marR="0" lvl="0" indent="-285750" algn="l" defTabSz="914400" rtl="0" eaLnBrk="1" fontAlgn="base" latinLnBrk="0" hangingPunct="1">
                        <a:lnSpc>
                          <a:spcPct val="100000"/>
                        </a:lnSpc>
                        <a:spcBef>
                          <a:spcPct val="20000"/>
                        </a:spcBef>
                        <a:spcAft>
                          <a:spcPct val="0"/>
                        </a:spcAft>
                        <a:buClr>
                          <a:schemeClr val="tx1"/>
                        </a:buClr>
                        <a:buSzTx/>
                        <a:buFontTx/>
                        <a:buChar char="•"/>
                        <a:tabLst/>
                      </a:pPr>
                      <a:r>
                        <a:rPr kumimoji="0" lang="en-AU"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rPr>
                        <a:t>Serous choroidal detachment</a:t>
                      </a:r>
                    </a:p>
                    <a:p>
                      <a:pPr marL="285750" marR="0" lvl="0" indent="-285750" algn="l" defTabSz="914400" rtl="0" eaLnBrk="1" fontAlgn="base" latinLnBrk="0" hangingPunct="1">
                        <a:lnSpc>
                          <a:spcPct val="100000"/>
                        </a:lnSpc>
                        <a:spcBef>
                          <a:spcPct val="20000"/>
                        </a:spcBef>
                        <a:spcAft>
                          <a:spcPct val="0"/>
                        </a:spcAft>
                        <a:buClr>
                          <a:schemeClr val="tx1"/>
                        </a:buClr>
                        <a:buSzTx/>
                        <a:buFontTx/>
                        <a:buChar char="•"/>
                        <a:tabLst/>
                      </a:pPr>
                      <a:r>
                        <a:rPr kumimoji="0" lang="en-AU"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rPr>
                        <a:t>Anterior chamber bleeding/</a:t>
                      </a:r>
                      <a:r>
                        <a:rPr kumimoji="0" lang="en-AU" altLang="ko-KR" sz="2000" b="0" u="none" strike="noStrike" cap="none" normalizeH="0" baseline="0" dirty="0" err="1">
                          <a:ln>
                            <a:noFill/>
                          </a:ln>
                          <a:solidFill>
                            <a:schemeClr val="bg1"/>
                          </a:solidFill>
                          <a:effectLst/>
                          <a:latin typeface="Arial" panose="020B0604020202020204" pitchFamily="34" charset="0"/>
                          <a:cs typeface="Arial" panose="020B0604020202020204" pitchFamily="34" charset="0"/>
                        </a:rPr>
                        <a:t>hyphema</a:t>
                      </a:r>
                      <a:endParaRPr kumimoji="0" lang="en-AU" altLang="ko-KR" sz="20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rPr>
                        <a:t>73 (14.2)</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rPr>
                        <a:t>61 (11.9)</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rPr>
                        <a:t>61 (11.9)</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rPr>
                        <a:t>58 (11.3)</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2000" b="0" u="none" strike="noStrike" cap="none" normalizeH="0" baseline="0" dirty="0">
                          <a:ln>
                            <a:noFill/>
                          </a:ln>
                          <a:solidFill>
                            <a:schemeClr val="bg1"/>
                          </a:solidFill>
                          <a:effectLst/>
                          <a:latin typeface="Arial" panose="020B0604020202020204" pitchFamily="34" charset="0"/>
                          <a:cs typeface="Arial" panose="020B0604020202020204" pitchFamily="34" charset="0"/>
                        </a:rPr>
                        <a:t>54 (10.5)</a:t>
                      </a:r>
                      <a:endParaRPr kumimoji="0" lang="en-AU" altLang="ko-KR" sz="20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endParaRPr>
                    </a:p>
                  </a:txBody>
                  <a:tcPr anchor="ctr" horzOverflow="overflow"/>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25091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4691"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TextBox 3">
            <a:extLst>
              <a:ext uri="{FF2B5EF4-FFF2-40B4-BE49-F238E27FC236}">
                <a16:creationId xmlns:a16="http://schemas.microsoft.com/office/drawing/2014/main" id="{FAC050BF-AEC6-4826-886E-AC0A6E18F2E2}"/>
              </a:ext>
            </a:extLst>
          </p:cNvPr>
          <p:cNvSpPr txBox="1"/>
          <p:nvPr/>
        </p:nvSpPr>
        <p:spPr>
          <a:xfrm>
            <a:off x="583404" y="1099099"/>
            <a:ext cx="11025191" cy="2167196"/>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50000"/>
              </a:lnSpc>
              <a:spcBef>
                <a:spcPts val="0"/>
              </a:spcBef>
              <a:spcAft>
                <a:spcPts val="0"/>
              </a:spcAft>
              <a:buClrTx/>
              <a:buSzTx/>
              <a:tabLst/>
              <a:defRPr/>
            </a:pPr>
            <a:endParaRPr lang="en-SG" sz="2000" b="0" i="0" u="none" strike="noStrike" kern="1200" cap="none" spc="0" normalizeH="0" baseline="0" noProof="0" dirty="0">
              <a:ln>
                <a:noFill/>
              </a:ln>
              <a:solidFill>
                <a:srgbClr val="002060"/>
              </a:solidFill>
              <a:effectLst/>
              <a:uLnTx/>
              <a:uFillTx/>
              <a:latin typeface="Gill Sans M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SG" sz="2000" b="0" i="0" u="none" strike="noStrike" kern="1200" cap="none" spc="0" normalizeH="0" baseline="0" noProof="0" dirty="0">
              <a:ln>
                <a:noFill/>
              </a:ln>
              <a:solidFill>
                <a:srgbClr val="002060"/>
              </a:solidFill>
              <a:effectLst/>
              <a:uLnTx/>
              <a:uFillTx/>
              <a:latin typeface="Gill Sans M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SG" sz="2000" b="0" i="0" u="none" strike="noStrike" kern="1200" cap="none" spc="0" normalizeH="0" baseline="0" noProof="0" dirty="0">
              <a:ln>
                <a:noFill/>
              </a:ln>
              <a:solidFill>
                <a:srgbClr val="002060"/>
              </a:solidFill>
              <a:effectLst/>
              <a:uLnTx/>
              <a:uFillTx/>
              <a:latin typeface="Gill Sans M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SG" sz="1400" b="0" i="0" u="none" strike="noStrike" kern="1200" cap="none" spc="0" normalizeH="0" baseline="0" noProof="0" dirty="0">
              <a:ln>
                <a:noFill/>
              </a:ln>
              <a:solidFill>
                <a:srgbClr val="002060"/>
              </a:solidFill>
              <a:effectLst/>
              <a:uLnTx/>
              <a:uFillTx/>
              <a:latin typeface="Gill Sans M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SG" sz="1800" b="0" i="0" u="none" strike="noStrike" kern="1200" cap="none" spc="0" normalizeH="0" baseline="0" noProof="0" dirty="0">
              <a:ln>
                <a:noFill/>
              </a:ln>
              <a:solidFill>
                <a:srgbClr val="002060"/>
              </a:solidFill>
              <a:effectLst/>
              <a:uLnTx/>
              <a:uFillTx/>
              <a:latin typeface="Gill Sans MT"/>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58931" y="157836"/>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200" b="1" dirty="0">
                <a:latin typeface="Arial" panose="020B0604020202020204" pitchFamily="34" charset="0"/>
                <a:ea typeface="굴림" panose="020B0600000101010101" pitchFamily="34" charset="-127"/>
                <a:cs typeface="Arial" panose="020B0604020202020204" pitchFamily="34" charset="0"/>
              </a:rPr>
              <a:t>Glaucoma clinical trials: Designs</a:t>
            </a:r>
            <a:endParaRPr lang="en-US" sz="2200" b="1" dirty="0">
              <a:latin typeface="Arial" panose="020B0604020202020204" pitchFamily="34" charset="0"/>
              <a:cs typeface="Arial" panose="020B0604020202020204" pitchFamily="34" charset="0"/>
            </a:endParaRPr>
          </a:p>
        </p:txBody>
      </p:sp>
      <p:graphicFrame>
        <p:nvGraphicFramePr>
          <p:cNvPr id="19" name="Group 4">
            <a:extLst>
              <a:ext uri="{FF2B5EF4-FFF2-40B4-BE49-F238E27FC236}">
                <a16:creationId xmlns:a16="http://schemas.microsoft.com/office/drawing/2014/main" id="{E1B19D48-F4AA-4143-8C81-62976CBE05CC}"/>
              </a:ext>
            </a:extLst>
          </p:cNvPr>
          <p:cNvGraphicFramePr>
            <a:graphicFrameLocks/>
          </p:cNvGraphicFramePr>
          <p:nvPr>
            <p:extLst>
              <p:ext uri="{D42A27DB-BD31-4B8C-83A1-F6EECF244321}">
                <p14:modId xmlns:p14="http://schemas.microsoft.com/office/powerpoint/2010/main" val="3679504698"/>
              </p:ext>
            </p:extLst>
          </p:nvPr>
        </p:nvGraphicFramePr>
        <p:xfrm>
          <a:off x="1010769" y="1099099"/>
          <a:ext cx="10434641" cy="4483297"/>
        </p:xfrm>
        <a:graphic>
          <a:graphicData uri="http://schemas.openxmlformats.org/drawingml/2006/table">
            <a:tbl>
              <a:tblPr/>
              <a:tblGrid>
                <a:gridCol w="1632544">
                  <a:extLst>
                    <a:ext uri="{9D8B030D-6E8A-4147-A177-3AD203B41FA5}">
                      <a16:colId xmlns:a16="http://schemas.microsoft.com/office/drawing/2014/main" val="20000"/>
                    </a:ext>
                  </a:extLst>
                </a:gridCol>
                <a:gridCol w="1010215">
                  <a:extLst>
                    <a:ext uri="{9D8B030D-6E8A-4147-A177-3AD203B41FA5}">
                      <a16:colId xmlns:a16="http://schemas.microsoft.com/office/drawing/2014/main" val="20001"/>
                    </a:ext>
                  </a:extLst>
                </a:gridCol>
                <a:gridCol w="1702230">
                  <a:extLst>
                    <a:ext uri="{9D8B030D-6E8A-4147-A177-3AD203B41FA5}">
                      <a16:colId xmlns:a16="http://schemas.microsoft.com/office/drawing/2014/main" val="20002"/>
                    </a:ext>
                  </a:extLst>
                </a:gridCol>
                <a:gridCol w="4039382">
                  <a:extLst>
                    <a:ext uri="{9D8B030D-6E8A-4147-A177-3AD203B41FA5}">
                      <a16:colId xmlns:a16="http://schemas.microsoft.com/office/drawing/2014/main" val="20003"/>
                    </a:ext>
                  </a:extLst>
                </a:gridCol>
                <a:gridCol w="2050270">
                  <a:extLst>
                    <a:ext uri="{9D8B030D-6E8A-4147-A177-3AD203B41FA5}">
                      <a16:colId xmlns:a16="http://schemas.microsoft.com/office/drawing/2014/main" val="20004"/>
                    </a:ext>
                  </a:extLst>
                </a:gridCol>
              </a:tblGrid>
              <a:tr h="352069">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1" i="0" u="none" strike="noStrike" cap="none" normalizeH="0" baseline="0" dirty="0">
                          <a:ln>
                            <a:noFill/>
                          </a:ln>
                          <a:solidFill>
                            <a:schemeClr val="bg1"/>
                          </a:solidFill>
                          <a:effectLst/>
                          <a:latin typeface="Arial" charset="0"/>
                          <a:ea typeface="굴림" charset="-127"/>
                        </a:rPr>
                        <a:t>Trial</a:t>
                      </a:r>
                      <a:endParaRPr kumimoji="0" lang="en-AU" altLang="ko-KR" sz="1400" b="1" i="0" u="none" strike="noStrike" cap="none" normalizeH="0" baseline="0" dirty="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1" i="0" u="none" strike="noStrike" cap="none" normalizeH="0" baseline="0">
                          <a:ln>
                            <a:noFill/>
                          </a:ln>
                          <a:solidFill>
                            <a:schemeClr val="bg1"/>
                          </a:solidFill>
                          <a:effectLst/>
                          <a:latin typeface="Arial" charset="0"/>
                          <a:ea typeface="굴림" charset="-127"/>
                        </a:rPr>
                        <a:t>N</a:t>
                      </a: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1" i="0" u="none" strike="noStrike" cap="none" normalizeH="0" baseline="0">
                          <a:ln>
                            <a:noFill/>
                          </a:ln>
                          <a:solidFill>
                            <a:schemeClr val="bg1"/>
                          </a:solidFill>
                          <a:effectLst/>
                          <a:latin typeface="Arial" charset="0"/>
                          <a:ea typeface="굴림" charset="-127"/>
                        </a:rPr>
                        <a:t>Dx</a:t>
                      </a:r>
                      <a:endParaRPr kumimoji="0" lang="en-AU" altLang="ko-KR" sz="1400" b="1" i="0" u="none" strike="noStrike" cap="none" normalizeH="0" baseline="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1" i="0" u="none" strike="noStrike" cap="none" normalizeH="0" baseline="0" dirty="0" err="1">
                          <a:ln>
                            <a:noFill/>
                          </a:ln>
                          <a:solidFill>
                            <a:schemeClr val="bg1"/>
                          </a:solidFill>
                          <a:effectLst/>
                          <a:latin typeface="Arial" charset="0"/>
                          <a:ea typeface="굴림" charset="-127"/>
                        </a:rPr>
                        <a:t>Randomisation</a:t>
                      </a:r>
                      <a:endParaRPr kumimoji="0" lang="en-AU" altLang="ko-KR" sz="1400" b="1" i="0" u="none" strike="noStrike" cap="none" normalizeH="0" baseline="0" dirty="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1" i="0" u="none" strike="noStrike" cap="none" normalizeH="0" baseline="0">
                          <a:ln>
                            <a:noFill/>
                          </a:ln>
                          <a:solidFill>
                            <a:schemeClr val="bg1"/>
                          </a:solidFill>
                          <a:effectLst/>
                          <a:latin typeface="Arial" charset="0"/>
                          <a:ea typeface="굴림" charset="-127"/>
                        </a:rPr>
                        <a:t>Follow-up</a:t>
                      </a: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2244">
                <a:tc>
                  <a:txBody>
                    <a:bodyPr/>
                    <a:lstStyle/>
                    <a:p>
                      <a:pPr marL="533400" marR="0" lvl="0" indent="-533400" algn="ctr"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dirty="0">
                          <a:ln>
                            <a:noFill/>
                          </a:ln>
                          <a:solidFill>
                            <a:schemeClr val="bg1"/>
                          </a:solidFill>
                          <a:effectLst/>
                          <a:latin typeface="Arial" charset="0"/>
                          <a:ea typeface="굴림" charset="-127"/>
                        </a:rPr>
                        <a:t>OHTS</a:t>
                      </a:r>
                      <a:r>
                        <a:rPr kumimoji="0" lang="en-US" altLang="ko-KR" sz="1400" b="0" i="0" u="none" strike="noStrike" cap="none" normalizeH="0" baseline="30000" dirty="0">
                          <a:ln>
                            <a:noFill/>
                          </a:ln>
                          <a:solidFill>
                            <a:schemeClr val="bg1"/>
                          </a:solidFill>
                          <a:effectLst/>
                          <a:latin typeface="Arial" charset="0"/>
                          <a:ea typeface="굴림" charset="-127"/>
                        </a:rPr>
                        <a:t>1</a:t>
                      </a:r>
                      <a:endParaRPr kumimoji="0" lang="en-US" altLang="ko-KR" sz="1400" b="0" i="0" u="none" strike="noStrike" cap="none" normalizeH="0" baseline="0" dirty="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dirty="0">
                          <a:ln>
                            <a:noFill/>
                          </a:ln>
                          <a:solidFill>
                            <a:schemeClr val="bg1"/>
                          </a:solidFill>
                          <a:effectLst/>
                          <a:latin typeface="Arial" charset="0"/>
                          <a:ea typeface="굴림" charset="-127"/>
                        </a:rPr>
                        <a:t>1636 pts</a:t>
                      </a:r>
                      <a:endParaRPr kumimoji="0" lang="en-AU" altLang="ko-KR" sz="1400" b="0" i="0" u="none" strike="noStrike" cap="none" normalizeH="0" baseline="0" dirty="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a:ln>
                            <a:noFill/>
                          </a:ln>
                          <a:solidFill>
                            <a:schemeClr val="bg1"/>
                          </a:solidFill>
                          <a:effectLst/>
                          <a:latin typeface="Arial" charset="0"/>
                          <a:ea typeface="굴림" charset="-127"/>
                        </a:rPr>
                        <a:t>OHT</a:t>
                      </a:r>
                      <a:endParaRPr kumimoji="0" lang="en-AU" altLang="ko-KR" sz="1400" b="0" i="0" u="none" strike="noStrike" cap="none" normalizeH="0" baseline="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a:ln>
                            <a:noFill/>
                          </a:ln>
                          <a:solidFill>
                            <a:schemeClr val="bg1"/>
                          </a:solidFill>
                          <a:effectLst/>
                          <a:latin typeface="Arial" charset="0"/>
                          <a:ea typeface="굴림" charset="-127"/>
                        </a:rPr>
                        <a:t>Medical treatment versus observation</a:t>
                      </a:r>
                      <a:endParaRPr kumimoji="0" lang="en-AU" altLang="ko-KR" sz="1400" b="0" i="0" u="none" strike="noStrike" cap="none" normalizeH="0" baseline="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a:ln>
                            <a:noFill/>
                          </a:ln>
                          <a:solidFill>
                            <a:schemeClr val="bg1"/>
                          </a:solidFill>
                          <a:effectLst/>
                          <a:latin typeface="Arial" charset="0"/>
                          <a:ea typeface="굴림" charset="-127"/>
                        </a:rPr>
                        <a:t>5 years</a:t>
                      </a:r>
                      <a:endParaRPr kumimoji="0" lang="en-AU" altLang="ko-KR" sz="1400" b="0" i="0" u="none" strike="noStrike" cap="none" normalizeH="0" baseline="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2244">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a:ln>
                            <a:noFill/>
                          </a:ln>
                          <a:solidFill>
                            <a:schemeClr val="bg1"/>
                          </a:solidFill>
                          <a:effectLst/>
                          <a:latin typeface="Arial" charset="0"/>
                          <a:ea typeface="굴림" charset="-127"/>
                        </a:rPr>
                        <a:t>EMGT</a:t>
                      </a:r>
                      <a:r>
                        <a:rPr kumimoji="0" lang="en-US" altLang="ko-KR" sz="1400" b="0" i="0" u="none" strike="noStrike" cap="none" normalizeH="0" baseline="30000">
                          <a:ln>
                            <a:noFill/>
                          </a:ln>
                          <a:solidFill>
                            <a:schemeClr val="bg1"/>
                          </a:solidFill>
                          <a:effectLst/>
                          <a:latin typeface="Arial" charset="0"/>
                          <a:ea typeface="굴림" charset="-127"/>
                        </a:rPr>
                        <a:t>2</a:t>
                      </a:r>
                      <a:endParaRPr kumimoji="0" lang="en-AU" altLang="ko-KR" sz="1400" b="0" i="0" u="none" strike="noStrike" cap="none" normalizeH="0" baseline="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a:ln>
                            <a:noFill/>
                          </a:ln>
                          <a:solidFill>
                            <a:schemeClr val="bg1"/>
                          </a:solidFill>
                          <a:effectLst/>
                          <a:latin typeface="Arial" charset="0"/>
                          <a:ea typeface="굴림" charset="-127"/>
                        </a:rPr>
                        <a:t>255 pts</a:t>
                      </a:r>
                      <a:endParaRPr kumimoji="0" lang="en-AU" altLang="ko-KR" sz="1400" b="0" i="0" u="none" strike="noStrike" cap="none" normalizeH="0" baseline="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a:ln>
                            <a:noFill/>
                          </a:ln>
                          <a:solidFill>
                            <a:schemeClr val="bg1"/>
                          </a:solidFill>
                          <a:effectLst/>
                          <a:latin typeface="Arial" charset="0"/>
                          <a:ea typeface="굴림" charset="-127"/>
                        </a:rPr>
                        <a:t>OAG</a:t>
                      </a:r>
                      <a:endParaRPr kumimoji="0" lang="en-AU" altLang="ko-KR" sz="1400" b="0" i="0" u="none" strike="noStrike" cap="none" normalizeH="0" baseline="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dirty="0">
                          <a:ln>
                            <a:noFill/>
                          </a:ln>
                          <a:solidFill>
                            <a:schemeClr val="bg1"/>
                          </a:solidFill>
                          <a:effectLst/>
                          <a:latin typeface="Arial" charset="0"/>
                          <a:ea typeface="굴림" charset="-127"/>
                        </a:rPr>
                        <a:t>Treatment (ALT + </a:t>
                      </a:r>
                      <a:r>
                        <a:rPr kumimoji="0" lang="en-US" altLang="ko-KR" sz="1400" b="0" i="0" u="none" strike="noStrike" cap="none" normalizeH="0" baseline="0" dirty="0" err="1">
                          <a:ln>
                            <a:noFill/>
                          </a:ln>
                          <a:solidFill>
                            <a:schemeClr val="bg1"/>
                          </a:solidFill>
                          <a:effectLst/>
                          <a:latin typeface="Arial" charset="0"/>
                          <a:ea typeface="굴림" charset="-127"/>
                        </a:rPr>
                        <a:t>betaxolol</a:t>
                      </a:r>
                      <a:r>
                        <a:rPr kumimoji="0" lang="en-US" altLang="ko-KR" sz="1400" b="0" i="0" u="none" strike="noStrike" cap="none" normalizeH="0" baseline="0" dirty="0">
                          <a:ln>
                            <a:noFill/>
                          </a:ln>
                          <a:solidFill>
                            <a:schemeClr val="bg1"/>
                          </a:solidFill>
                          <a:effectLst/>
                          <a:latin typeface="Arial" charset="0"/>
                          <a:ea typeface="굴림" charset="-127"/>
                        </a:rPr>
                        <a:t>) versus observation</a:t>
                      </a:r>
                      <a:endParaRPr kumimoji="0" lang="en-AU" altLang="ko-KR" sz="1400" b="0" i="0" u="none" strike="noStrike" cap="none" normalizeH="0" baseline="0" dirty="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a:ln>
                            <a:noFill/>
                          </a:ln>
                          <a:solidFill>
                            <a:schemeClr val="bg1"/>
                          </a:solidFill>
                          <a:effectLst/>
                          <a:latin typeface="Arial" charset="0"/>
                          <a:ea typeface="굴림" charset="-127"/>
                        </a:rPr>
                        <a:t>4–9 years</a:t>
                      </a:r>
                      <a:endParaRPr kumimoji="0" lang="en-AU" altLang="ko-KR" sz="1400" b="0" i="0" u="none" strike="noStrike" cap="none" normalizeH="0" baseline="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3828">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a:ln>
                            <a:noFill/>
                          </a:ln>
                          <a:solidFill>
                            <a:schemeClr val="bg1"/>
                          </a:solidFill>
                          <a:effectLst/>
                          <a:latin typeface="Arial" charset="0"/>
                          <a:ea typeface="굴림" charset="-127"/>
                        </a:rPr>
                        <a:t>CNTGS</a:t>
                      </a:r>
                      <a:r>
                        <a:rPr kumimoji="0" lang="en-US" altLang="ko-KR" sz="1400" b="0" i="0" u="none" strike="noStrike" cap="none" normalizeH="0" baseline="30000">
                          <a:ln>
                            <a:noFill/>
                          </a:ln>
                          <a:solidFill>
                            <a:schemeClr val="bg1"/>
                          </a:solidFill>
                          <a:effectLst/>
                          <a:latin typeface="Arial" charset="0"/>
                          <a:ea typeface="굴림" charset="-127"/>
                        </a:rPr>
                        <a:t>3</a:t>
                      </a:r>
                      <a:endParaRPr kumimoji="0" lang="en-AU" altLang="ko-KR" sz="1400" b="0" i="0" u="none" strike="noStrike" cap="none" normalizeH="0" baseline="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dirty="0">
                          <a:ln>
                            <a:noFill/>
                          </a:ln>
                          <a:solidFill>
                            <a:schemeClr val="bg1"/>
                          </a:solidFill>
                          <a:effectLst/>
                          <a:latin typeface="Arial" charset="0"/>
                          <a:ea typeface="굴림" charset="-127"/>
                        </a:rPr>
                        <a:t>140 eyes</a:t>
                      </a:r>
                      <a:endParaRPr kumimoji="0" lang="en-AU" altLang="ko-KR" sz="1400" b="0" i="0" u="none" strike="noStrike" cap="none" normalizeH="0" baseline="0" dirty="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a:ln>
                            <a:noFill/>
                          </a:ln>
                          <a:solidFill>
                            <a:schemeClr val="bg1"/>
                          </a:solidFill>
                          <a:effectLst/>
                          <a:latin typeface="Arial" charset="0"/>
                          <a:ea typeface="굴림" charset="-127"/>
                        </a:rPr>
                        <a:t>NTG</a:t>
                      </a:r>
                      <a:endParaRPr kumimoji="0" lang="en-AU" altLang="ko-KR" sz="1400" b="0" i="0" u="none" strike="noStrike" cap="none" normalizeH="0" baseline="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a:ln>
                            <a:noFill/>
                          </a:ln>
                          <a:solidFill>
                            <a:schemeClr val="bg1"/>
                          </a:solidFill>
                          <a:effectLst/>
                          <a:latin typeface="Arial" charset="0"/>
                          <a:ea typeface="굴림" charset="-127"/>
                        </a:rPr>
                        <a:t>Medical treatment and/or surgery versus observation</a:t>
                      </a:r>
                      <a:endParaRPr kumimoji="0" lang="en-AU" altLang="ko-KR" sz="1400" b="0" i="0" u="none" strike="noStrike" cap="none" normalizeH="0" baseline="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a:ln>
                            <a:noFill/>
                          </a:ln>
                          <a:solidFill>
                            <a:schemeClr val="bg1"/>
                          </a:solidFill>
                          <a:effectLst/>
                          <a:latin typeface="Arial" charset="0"/>
                          <a:ea typeface="굴림" charset="-127"/>
                        </a:rPr>
                        <a:t>7 years</a:t>
                      </a:r>
                      <a:endParaRPr kumimoji="0" lang="en-AU" altLang="ko-KR" sz="1400" b="0" i="0" u="none" strike="noStrike" cap="none" normalizeH="0" baseline="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52069">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400" b="0" i="0" u="none" strike="noStrike" cap="none" normalizeH="0" baseline="0">
                          <a:ln>
                            <a:noFill/>
                          </a:ln>
                          <a:solidFill>
                            <a:schemeClr val="bg1"/>
                          </a:solidFill>
                          <a:effectLst/>
                          <a:latin typeface="Arial" charset="0"/>
                          <a:ea typeface="굴림" charset="-127"/>
                        </a:rPr>
                        <a:t>CIGTS</a:t>
                      </a:r>
                      <a:r>
                        <a:rPr kumimoji="0" lang="en-US" altLang="ko-KR" sz="1400" b="0" i="0" u="none" strike="noStrike" cap="none" normalizeH="0" baseline="30000">
                          <a:ln>
                            <a:noFill/>
                          </a:ln>
                          <a:solidFill>
                            <a:schemeClr val="bg1"/>
                          </a:solidFill>
                          <a:effectLst/>
                          <a:latin typeface="Arial" charset="0"/>
                          <a:ea typeface="굴림" charset="-127"/>
                        </a:rPr>
                        <a:t>4</a:t>
                      </a:r>
                      <a:endParaRPr kumimoji="0" lang="en-AU" altLang="ko-KR" sz="1400" b="0" i="0" u="none" strike="noStrike" cap="none" normalizeH="0" baseline="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a:ln>
                            <a:noFill/>
                          </a:ln>
                          <a:solidFill>
                            <a:schemeClr val="bg1"/>
                          </a:solidFill>
                          <a:effectLst/>
                          <a:latin typeface="Arial" charset="0"/>
                          <a:ea typeface="굴림" charset="-127"/>
                        </a:rPr>
                        <a:t>607 pts</a:t>
                      </a:r>
                      <a:endParaRPr kumimoji="0" lang="en-AU" altLang="ko-KR" sz="1400" b="0" i="0" u="none" strike="noStrike" cap="none" normalizeH="0" baseline="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a:ln>
                            <a:noFill/>
                          </a:ln>
                          <a:solidFill>
                            <a:schemeClr val="bg1"/>
                          </a:solidFill>
                          <a:effectLst/>
                          <a:latin typeface="Arial" charset="0"/>
                          <a:ea typeface="굴림" charset="-127"/>
                        </a:rPr>
                        <a:t>OAG</a:t>
                      </a:r>
                      <a:endParaRPr kumimoji="0" lang="en-AU" altLang="ko-KR" sz="1400" b="0" i="0" u="none" strike="noStrike" cap="none" normalizeH="0" baseline="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a:ln>
                            <a:noFill/>
                          </a:ln>
                          <a:solidFill>
                            <a:schemeClr val="bg1"/>
                          </a:solidFill>
                          <a:effectLst/>
                          <a:latin typeface="Arial" charset="0"/>
                          <a:ea typeface="굴림" charset="-127"/>
                        </a:rPr>
                        <a:t>Medical treatment versus surgery</a:t>
                      </a:r>
                      <a:endParaRPr kumimoji="0" lang="en-AU" altLang="ko-KR" sz="1400" b="0" i="0" u="none" strike="noStrike" cap="none" normalizeH="0" baseline="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a:ln>
                            <a:noFill/>
                          </a:ln>
                          <a:solidFill>
                            <a:schemeClr val="bg1"/>
                          </a:solidFill>
                          <a:effectLst/>
                          <a:latin typeface="Arial" charset="0"/>
                          <a:ea typeface="굴림" charset="-127"/>
                        </a:rPr>
                        <a:t>5 years</a:t>
                      </a:r>
                      <a:endParaRPr kumimoji="0" lang="en-AU" altLang="ko-KR" sz="1400" b="0" i="0" u="none" strike="noStrike" cap="none" normalizeH="0" baseline="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02244">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ko-KR" sz="1400" b="0" i="0" u="none" strike="noStrike" cap="none" normalizeH="0" baseline="0" dirty="0">
                          <a:ln>
                            <a:noFill/>
                          </a:ln>
                          <a:solidFill>
                            <a:schemeClr val="bg1"/>
                          </a:solidFill>
                          <a:effectLst/>
                          <a:latin typeface="Arial" charset="0"/>
                          <a:ea typeface="굴림" charset="-127"/>
                        </a:rPr>
                        <a:t>AGIS</a:t>
                      </a:r>
                      <a:r>
                        <a:rPr kumimoji="0" lang="en-US" altLang="ko-KR" sz="1400" b="0" i="0" u="none" strike="noStrike" cap="none" normalizeH="0" baseline="30000" dirty="0">
                          <a:ln>
                            <a:noFill/>
                          </a:ln>
                          <a:solidFill>
                            <a:schemeClr val="bg1"/>
                          </a:solidFill>
                          <a:effectLst/>
                          <a:latin typeface="Arial" charset="0"/>
                          <a:ea typeface="굴림" charset="-127"/>
                        </a:rPr>
                        <a:t>5</a:t>
                      </a:r>
                      <a:endParaRPr kumimoji="0" lang="en-AU" altLang="ko-KR" sz="1400" b="0" i="0" u="none" strike="noStrike" cap="none" normalizeH="0" baseline="0" dirty="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3175" marR="0" lvl="0" indent="-3175"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a:ln>
                            <a:noFill/>
                          </a:ln>
                          <a:solidFill>
                            <a:schemeClr val="bg1"/>
                          </a:solidFill>
                          <a:effectLst/>
                          <a:latin typeface="Arial" charset="0"/>
                          <a:ea typeface="굴림" charset="-127"/>
                        </a:rPr>
                        <a:t>738 eyes</a:t>
                      </a: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a:ln>
                            <a:noFill/>
                          </a:ln>
                          <a:solidFill>
                            <a:schemeClr val="bg1"/>
                          </a:solidFill>
                          <a:effectLst/>
                          <a:latin typeface="Arial" charset="0"/>
                          <a:ea typeface="굴림" charset="-127"/>
                        </a:rPr>
                        <a:t>OAG</a:t>
                      </a:r>
                      <a:endParaRPr kumimoji="0" lang="en-AU" altLang="ko-KR" sz="1400" b="0" i="0" u="none" strike="noStrike" cap="none" normalizeH="0" baseline="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dirty="0">
                          <a:ln>
                            <a:noFill/>
                          </a:ln>
                          <a:solidFill>
                            <a:schemeClr val="bg1"/>
                          </a:solidFill>
                          <a:effectLst/>
                          <a:latin typeface="Arial" charset="0"/>
                          <a:ea typeface="굴림" charset="-127"/>
                        </a:rPr>
                        <a:t>ALT versus surgery</a:t>
                      </a:r>
                      <a:endParaRPr kumimoji="0" lang="en-AU" altLang="ko-KR" sz="1400" b="0" i="0" u="none" strike="noStrike" cap="none" normalizeH="0" baseline="0" dirty="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altLang="ko-KR" sz="1400" b="0" i="0" u="none" strike="noStrike" cap="none" normalizeH="0" baseline="0" dirty="0">
                          <a:ln>
                            <a:noFill/>
                          </a:ln>
                          <a:solidFill>
                            <a:schemeClr val="bg1"/>
                          </a:solidFill>
                          <a:effectLst/>
                          <a:latin typeface="Arial" charset="0"/>
                          <a:ea typeface="굴림" charset="-127"/>
                        </a:rPr>
                        <a:t>8 years</a:t>
                      </a:r>
                      <a:endParaRPr kumimoji="0" lang="en-AU" altLang="ko-KR" sz="1400" b="0" i="0" u="none" strike="noStrike" cap="none" normalizeH="0" baseline="0" dirty="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86751">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charset="0"/>
                          <a:ea typeface="굴림" charset="-127"/>
                        </a:rPr>
                        <a:t>EAGLE trial</a:t>
                      </a:r>
                      <a:r>
                        <a:rPr kumimoji="0" lang="en-AU" altLang="ko-KR" sz="1400" b="0" i="0" u="none" strike="noStrike" cap="none" normalizeH="0" baseline="30000" dirty="0">
                          <a:ln>
                            <a:noFill/>
                          </a:ln>
                          <a:solidFill>
                            <a:schemeClr val="bg1"/>
                          </a:solidFill>
                          <a:effectLst/>
                          <a:latin typeface="Arial" charset="0"/>
                          <a:ea typeface="굴림" charset="-127"/>
                        </a:rPr>
                        <a:t>6</a:t>
                      </a:r>
                      <a:endParaRPr kumimoji="0" lang="en-AU" altLang="ko-KR" sz="1400" b="0" i="0" u="none" strike="noStrike" cap="none" normalizeH="0" baseline="0" dirty="0">
                        <a:ln>
                          <a:noFill/>
                        </a:ln>
                        <a:solidFill>
                          <a:schemeClr val="bg1"/>
                        </a:solidFill>
                        <a:effectLst/>
                        <a:latin typeface="Arial" charset="0"/>
                        <a:ea typeface="굴림" charset="-127"/>
                      </a:endParaRP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3175" marR="0" lvl="0" indent="-3175"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charset="0"/>
                          <a:ea typeface="굴림" charset="-127"/>
                        </a:rPr>
                        <a:t>419 pts</a:t>
                      </a: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7938" marR="0" lvl="0" indent="-7938"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charset="0"/>
                          <a:ea typeface="굴림" charset="-127"/>
                        </a:rPr>
                        <a:t>PAC &amp; PACG</a:t>
                      </a: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charset="0"/>
                          <a:ea typeface="굴림" charset="-127"/>
                        </a:rPr>
                        <a:t>CLE versus LPI</a:t>
                      </a: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charset="0"/>
                          <a:ea typeface="굴림" charset="-127"/>
                        </a:rPr>
                        <a:t>3 years </a:t>
                      </a: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8215839"/>
                  </a:ext>
                </a:extLst>
              </a:tr>
              <a:tr h="440924">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charset="0"/>
                          <a:ea typeface="굴림" charset="-127"/>
                        </a:rPr>
                        <a:t>ZAP trial</a:t>
                      </a:r>
                      <a:r>
                        <a:rPr kumimoji="0" lang="en-AU" altLang="ko-KR" sz="1400" b="0" i="0" u="none" strike="noStrike" cap="none" normalizeH="0" baseline="30000" dirty="0">
                          <a:ln>
                            <a:noFill/>
                          </a:ln>
                          <a:solidFill>
                            <a:schemeClr val="bg1"/>
                          </a:solidFill>
                          <a:effectLst/>
                          <a:latin typeface="Arial" charset="0"/>
                          <a:ea typeface="굴림" charset="-127"/>
                        </a:rPr>
                        <a:t>7</a:t>
                      </a: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3175" marR="0" lvl="0" indent="-3175"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charset="0"/>
                          <a:ea typeface="굴림" charset="-127"/>
                        </a:rPr>
                        <a:t>889 pts</a:t>
                      </a: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7938" marR="0" lvl="0" indent="-7938"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charset="0"/>
                          <a:ea typeface="굴림" charset="-127"/>
                        </a:rPr>
                        <a:t>Bilateral PACS</a:t>
                      </a: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charset="0"/>
                          <a:ea typeface="굴림" charset="-127"/>
                        </a:rPr>
                        <a:t>LPI versus observation</a:t>
                      </a: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charset="0"/>
                          <a:ea typeface="굴림" charset="-127"/>
                        </a:rPr>
                        <a:t>6 years</a:t>
                      </a: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71724094"/>
                  </a:ext>
                </a:extLst>
              </a:tr>
              <a:tr h="440924">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AU" altLang="ko-KR" sz="1400" b="0" i="0" u="none" strike="noStrike" cap="none" normalizeH="0" baseline="0" dirty="0" err="1">
                          <a:ln>
                            <a:noFill/>
                          </a:ln>
                          <a:solidFill>
                            <a:schemeClr val="bg1"/>
                          </a:solidFill>
                          <a:effectLst/>
                          <a:latin typeface="Arial" charset="0"/>
                          <a:ea typeface="굴림" charset="-127"/>
                        </a:rPr>
                        <a:t>LiGHT</a:t>
                      </a:r>
                      <a:r>
                        <a:rPr kumimoji="0" lang="en-AU" altLang="ko-KR" sz="1400" b="0" i="0" u="none" strike="noStrike" cap="none" normalizeH="0" baseline="0" dirty="0">
                          <a:ln>
                            <a:noFill/>
                          </a:ln>
                          <a:solidFill>
                            <a:schemeClr val="bg1"/>
                          </a:solidFill>
                          <a:effectLst/>
                          <a:latin typeface="Arial" charset="0"/>
                          <a:ea typeface="굴림" charset="-127"/>
                        </a:rPr>
                        <a:t> trial</a:t>
                      </a:r>
                      <a:r>
                        <a:rPr kumimoji="0" lang="en-AU" altLang="ko-KR" sz="1400" b="0" i="0" u="none" strike="noStrike" cap="none" normalizeH="0" baseline="30000" dirty="0">
                          <a:ln>
                            <a:noFill/>
                          </a:ln>
                          <a:solidFill>
                            <a:schemeClr val="bg1"/>
                          </a:solidFill>
                          <a:effectLst/>
                          <a:latin typeface="Arial" charset="0"/>
                          <a:ea typeface="굴림" charset="-127"/>
                        </a:rPr>
                        <a:t>8</a:t>
                      </a: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3175" marR="0" lvl="0" indent="-3175"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charset="0"/>
                          <a:ea typeface="굴림" charset="-127"/>
                        </a:rPr>
                        <a:t>718 pts</a:t>
                      </a: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7938" marR="0" lvl="0" indent="-7938"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charset="0"/>
                          <a:ea typeface="굴림" charset="-127"/>
                        </a:rPr>
                        <a:t>OAG &amp; OHT</a:t>
                      </a: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charset="0"/>
                          <a:ea typeface="굴림" charset="-127"/>
                        </a:rPr>
                        <a:t>SLT versus eyedrops</a:t>
                      </a: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charset="0"/>
                          <a:ea typeface="굴림" charset="-127"/>
                        </a:rPr>
                        <a:t>3 years</a:t>
                      </a:r>
                    </a:p>
                  </a:txBody>
                  <a:tcPr marL="85011" marR="85011" marT="42505" marB="42505"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09848364"/>
                  </a:ext>
                </a:extLst>
              </a:tr>
            </a:tbl>
          </a:graphicData>
        </a:graphic>
      </p:graphicFrame>
      <p:sp>
        <p:nvSpPr>
          <p:cNvPr id="21" name="Text Box 22">
            <a:extLst>
              <a:ext uri="{FF2B5EF4-FFF2-40B4-BE49-F238E27FC236}">
                <a16:creationId xmlns:a16="http://schemas.microsoft.com/office/drawing/2014/main" id="{3F07ABB5-DC72-1F4B-8445-C31853539C08}"/>
              </a:ext>
            </a:extLst>
          </p:cNvPr>
          <p:cNvSpPr txBox="1">
            <a:spLocks noChangeArrowheads="1"/>
          </p:cNvSpPr>
          <p:nvPr/>
        </p:nvSpPr>
        <p:spPr bwMode="auto">
          <a:xfrm>
            <a:off x="382772" y="6105694"/>
            <a:ext cx="10563902"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indent="0" eaLnBrk="1" hangingPunct="1">
              <a:buClr>
                <a:srgbClr val="BDB7D7"/>
              </a:buClr>
            </a:pPr>
            <a:r>
              <a:rPr lang="da-DK" altLang="ko-KR" sz="1050" dirty="0">
                <a:solidFill>
                  <a:schemeClr val="bg1"/>
                </a:solidFill>
                <a:latin typeface="Arial" panose="020B0604020202020204" pitchFamily="34" charset="0"/>
                <a:ea typeface="Gulim" panose="020B0600000101010101" pitchFamily="34" charset="-127"/>
              </a:rPr>
              <a:t>1. </a:t>
            </a:r>
            <a:r>
              <a:rPr lang="da-DK" altLang="ko-KR" sz="1050" dirty="0" err="1">
                <a:solidFill>
                  <a:schemeClr val="bg1"/>
                </a:solidFill>
                <a:latin typeface="Arial" panose="020B0604020202020204" pitchFamily="34" charset="0"/>
                <a:ea typeface="Gulim" panose="020B0600000101010101" pitchFamily="34" charset="-127"/>
              </a:rPr>
              <a:t>Kass</a:t>
            </a:r>
            <a:r>
              <a:rPr lang="da-DK" altLang="ko-KR" sz="1050" dirty="0">
                <a:solidFill>
                  <a:schemeClr val="bg1"/>
                </a:solidFill>
                <a:latin typeface="Arial" panose="020B0604020202020204" pitchFamily="34" charset="0"/>
                <a:ea typeface="Gulim" panose="020B0600000101010101" pitchFamily="34" charset="-127"/>
              </a:rPr>
              <a:t> MA </a:t>
            </a:r>
            <a:r>
              <a:rPr lang="da-DK" altLang="ko-KR" sz="1050" i="1" dirty="0">
                <a:solidFill>
                  <a:schemeClr val="bg1"/>
                </a:solidFill>
                <a:latin typeface="Arial" panose="020B0604020202020204" pitchFamily="34" charset="0"/>
                <a:ea typeface="Gulim" panose="020B0600000101010101" pitchFamily="34" charset="-127"/>
              </a:rPr>
              <a:t>et al</a:t>
            </a:r>
            <a:r>
              <a:rPr lang="da-DK" altLang="ko-KR" sz="1050" dirty="0">
                <a:solidFill>
                  <a:schemeClr val="bg1"/>
                </a:solidFill>
                <a:latin typeface="Arial" panose="020B0604020202020204" pitchFamily="34" charset="0"/>
                <a:ea typeface="Gulim" panose="020B0600000101010101" pitchFamily="34" charset="-127"/>
              </a:rPr>
              <a:t>. </a:t>
            </a:r>
            <a:r>
              <a:rPr lang="de-DE" altLang="ko-KR" sz="1050" i="1" dirty="0" err="1">
                <a:solidFill>
                  <a:schemeClr val="bg1"/>
                </a:solidFill>
                <a:latin typeface="Arial" panose="020B0604020202020204" pitchFamily="34" charset="0"/>
                <a:ea typeface="Gulim" panose="020B0600000101010101" pitchFamily="34" charset="-127"/>
              </a:rPr>
              <a:t>Arch</a:t>
            </a:r>
            <a:r>
              <a:rPr lang="de-DE" altLang="ko-KR" sz="1050" i="1" dirty="0">
                <a:solidFill>
                  <a:schemeClr val="bg1"/>
                </a:solidFill>
                <a:latin typeface="Arial" panose="020B0604020202020204" pitchFamily="34" charset="0"/>
                <a:ea typeface="Gulim" panose="020B0600000101010101" pitchFamily="34" charset="-127"/>
              </a:rPr>
              <a:t> </a:t>
            </a:r>
            <a:r>
              <a:rPr lang="de-DE" altLang="ko-KR" sz="1050" i="1" dirty="0" err="1">
                <a:solidFill>
                  <a:schemeClr val="bg1"/>
                </a:solidFill>
                <a:latin typeface="Arial" panose="020B0604020202020204" pitchFamily="34" charset="0"/>
                <a:ea typeface="Gulim" panose="020B0600000101010101" pitchFamily="34" charset="-127"/>
              </a:rPr>
              <a:t>Ophthalmol</a:t>
            </a:r>
            <a:r>
              <a:rPr lang="de-DE" altLang="ko-KR" sz="1050" dirty="0">
                <a:solidFill>
                  <a:schemeClr val="bg1"/>
                </a:solidFill>
                <a:latin typeface="Arial" panose="020B0604020202020204" pitchFamily="34" charset="0"/>
                <a:ea typeface="Gulim" panose="020B0600000101010101" pitchFamily="34" charset="-127"/>
              </a:rPr>
              <a:t> 2002; 120: 701</a:t>
            </a:r>
            <a:r>
              <a:rPr lang="en-US" altLang="ko-KR" sz="1050" dirty="0">
                <a:solidFill>
                  <a:schemeClr val="bg1"/>
                </a:solidFill>
                <a:latin typeface="Arial" panose="020B0604020202020204" pitchFamily="34" charset="0"/>
                <a:ea typeface="Gulim" panose="020B0600000101010101" pitchFamily="34" charset="-127"/>
              </a:rPr>
              <a:t>–</a:t>
            </a:r>
            <a:r>
              <a:rPr lang="de-DE" altLang="ko-KR" sz="1050" dirty="0">
                <a:solidFill>
                  <a:schemeClr val="bg1"/>
                </a:solidFill>
                <a:latin typeface="Arial" panose="020B0604020202020204" pitchFamily="34" charset="0"/>
                <a:ea typeface="Gulim" panose="020B0600000101010101" pitchFamily="34" charset="-127"/>
              </a:rPr>
              <a:t>13; </a:t>
            </a:r>
            <a:r>
              <a:rPr lang="nl-NL" altLang="ko-KR" sz="1050" dirty="0">
                <a:solidFill>
                  <a:schemeClr val="bg1"/>
                </a:solidFill>
                <a:latin typeface="Arial" panose="020B0604020202020204" pitchFamily="34" charset="0"/>
                <a:ea typeface="Gulim" panose="020B0600000101010101" pitchFamily="34" charset="-127"/>
              </a:rPr>
              <a:t>2. </a:t>
            </a:r>
            <a:r>
              <a:rPr lang="nl-NL" altLang="ko-KR" sz="1050" dirty="0" err="1">
                <a:solidFill>
                  <a:schemeClr val="bg1"/>
                </a:solidFill>
                <a:latin typeface="Arial" panose="020B0604020202020204" pitchFamily="34" charset="0"/>
                <a:ea typeface="Gulim" panose="020B0600000101010101" pitchFamily="34" charset="-127"/>
              </a:rPr>
              <a:t>Heijl</a:t>
            </a:r>
            <a:r>
              <a:rPr lang="nl-NL" altLang="ko-KR" sz="1050" dirty="0">
                <a:solidFill>
                  <a:schemeClr val="bg1"/>
                </a:solidFill>
                <a:latin typeface="Arial" panose="020B0604020202020204" pitchFamily="34" charset="0"/>
                <a:ea typeface="Gulim" panose="020B0600000101010101" pitchFamily="34" charset="-127"/>
              </a:rPr>
              <a:t> A </a:t>
            </a:r>
            <a:r>
              <a:rPr lang="nl-NL" altLang="ko-KR" sz="1050" i="1" dirty="0">
                <a:solidFill>
                  <a:schemeClr val="bg1"/>
                </a:solidFill>
                <a:latin typeface="Arial" panose="020B0604020202020204" pitchFamily="34" charset="0"/>
                <a:ea typeface="Gulim" panose="020B0600000101010101" pitchFamily="34" charset="-127"/>
              </a:rPr>
              <a:t>et al.</a:t>
            </a:r>
            <a:r>
              <a:rPr lang="nl-NL" altLang="ko-KR" sz="1050" dirty="0">
                <a:solidFill>
                  <a:schemeClr val="bg1"/>
                </a:solidFill>
                <a:latin typeface="Arial" panose="020B0604020202020204" pitchFamily="34" charset="0"/>
                <a:ea typeface="Gulim" panose="020B0600000101010101" pitchFamily="34" charset="-127"/>
              </a:rPr>
              <a:t> </a:t>
            </a:r>
            <a:r>
              <a:rPr lang="nl-NL" altLang="ko-KR" sz="1050" i="1" dirty="0" err="1">
                <a:solidFill>
                  <a:schemeClr val="bg1"/>
                </a:solidFill>
                <a:latin typeface="Arial" panose="020B0604020202020204" pitchFamily="34" charset="0"/>
                <a:ea typeface="Gulim" panose="020B0600000101010101" pitchFamily="34" charset="-127"/>
              </a:rPr>
              <a:t>Arch</a:t>
            </a:r>
            <a:r>
              <a:rPr lang="nl-NL" altLang="ko-KR" sz="1050" i="1" dirty="0">
                <a:solidFill>
                  <a:schemeClr val="bg1"/>
                </a:solidFill>
                <a:latin typeface="Arial" panose="020B0604020202020204" pitchFamily="34" charset="0"/>
                <a:ea typeface="Gulim" panose="020B0600000101010101" pitchFamily="34" charset="-127"/>
              </a:rPr>
              <a:t> </a:t>
            </a:r>
            <a:r>
              <a:rPr lang="nl-NL" altLang="ko-KR" sz="1050" i="1" dirty="0" err="1">
                <a:solidFill>
                  <a:schemeClr val="bg1"/>
                </a:solidFill>
                <a:latin typeface="Arial" panose="020B0604020202020204" pitchFamily="34" charset="0"/>
                <a:ea typeface="Gulim" panose="020B0600000101010101" pitchFamily="34" charset="-127"/>
              </a:rPr>
              <a:t>Ophthalmol</a:t>
            </a:r>
            <a:r>
              <a:rPr lang="nl-NL" altLang="ko-KR" sz="1050" dirty="0">
                <a:solidFill>
                  <a:schemeClr val="bg1"/>
                </a:solidFill>
                <a:latin typeface="Arial" panose="020B0604020202020204" pitchFamily="34" charset="0"/>
                <a:ea typeface="Gulim" panose="020B0600000101010101" pitchFamily="34" charset="-127"/>
              </a:rPr>
              <a:t> 2002; 120: 1268</a:t>
            </a:r>
            <a:r>
              <a:rPr lang="en-US" altLang="ko-KR" sz="1050" dirty="0">
                <a:solidFill>
                  <a:schemeClr val="bg1"/>
                </a:solidFill>
                <a:latin typeface="Arial" panose="020B0604020202020204" pitchFamily="34" charset="0"/>
                <a:ea typeface="Gulim" panose="020B0600000101010101" pitchFamily="34" charset="-127"/>
              </a:rPr>
              <a:t>–</a:t>
            </a:r>
            <a:r>
              <a:rPr lang="nl-NL" altLang="ko-KR" sz="1050" dirty="0">
                <a:solidFill>
                  <a:schemeClr val="bg1"/>
                </a:solidFill>
                <a:latin typeface="Arial" panose="020B0604020202020204" pitchFamily="34" charset="0"/>
                <a:ea typeface="Gulim" panose="020B0600000101010101" pitchFamily="34" charset="-127"/>
              </a:rPr>
              <a:t>79;</a:t>
            </a:r>
            <a:br>
              <a:rPr lang="nl-NL" altLang="ko-KR" sz="1050" dirty="0">
                <a:solidFill>
                  <a:schemeClr val="bg1"/>
                </a:solidFill>
                <a:latin typeface="Arial" panose="020B0604020202020204" pitchFamily="34" charset="0"/>
                <a:ea typeface="Gulim" panose="020B0600000101010101" pitchFamily="34" charset="-127"/>
              </a:rPr>
            </a:br>
            <a:r>
              <a:rPr lang="en-US" altLang="ko-KR" sz="1050" dirty="0">
                <a:solidFill>
                  <a:schemeClr val="bg1"/>
                </a:solidFill>
                <a:latin typeface="Arial" panose="020B0604020202020204" pitchFamily="34" charset="0"/>
                <a:ea typeface="Gulim" panose="020B0600000101010101" pitchFamily="34" charset="-127"/>
              </a:rPr>
              <a:t>3. CNTG Study Group. </a:t>
            </a:r>
            <a:r>
              <a:rPr lang="en-US" altLang="ko-KR" sz="1050" i="1" dirty="0">
                <a:solidFill>
                  <a:schemeClr val="bg1"/>
                </a:solidFill>
                <a:latin typeface="Arial" panose="020B0604020202020204" pitchFamily="34" charset="0"/>
                <a:ea typeface="Gulim" panose="020B0600000101010101" pitchFamily="34" charset="-127"/>
              </a:rPr>
              <a:t>Am J </a:t>
            </a:r>
            <a:r>
              <a:rPr lang="en-US" altLang="ko-KR" sz="1050" i="1" dirty="0" err="1">
                <a:solidFill>
                  <a:schemeClr val="bg1"/>
                </a:solidFill>
                <a:latin typeface="Arial" panose="020B0604020202020204" pitchFamily="34" charset="0"/>
                <a:ea typeface="Gulim" panose="020B0600000101010101" pitchFamily="34" charset="-127"/>
              </a:rPr>
              <a:t>Ophthalmol</a:t>
            </a:r>
            <a:r>
              <a:rPr lang="en-US" altLang="ko-KR" sz="1050" dirty="0">
                <a:solidFill>
                  <a:schemeClr val="bg1"/>
                </a:solidFill>
                <a:latin typeface="Arial" panose="020B0604020202020204" pitchFamily="34" charset="0"/>
                <a:ea typeface="Gulim" panose="020B0600000101010101" pitchFamily="34" charset="-127"/>
              </a:rPr>
              <a:t> 1998; 126: 487–97; </a:t>
            </a:r>
            <a:r>
              <a:rPr lang="da-DK" altLang="ko-KR" sz="1050" dirty="0">
                <a:solidFill>
                  <a:schemeClr val="bg1"/>
                </a:solidFill>
                <a:latin typeface="Arial" panose="020B0604020202020204" pitchFamily="34" charset="0"/>
                <a:ea typeface="Gulim" panose="020B0600000101010101" pitchFamily="34" charset="-127"/>
              </a:rPr>
              <a:t>4. </a:t>
            </a:r>
            <a:r>
              <a:rPr lang="da-DK" altLang="ko-KR" sz="1050" dirty="0" err="1">
                <a:solidFill>
                  <a:schemeClr val="bg1"/>
                </a:solidFill>
                <a:latin typeface="Arial" panose="020B0604020202020204" pitchFamily="34" charset="0"/>
                <a:ea typeface="Gulim" panose="020B0600000101010101" pitchFamily="34" charset="-127"/>
              </a:rPr>
              <a:t>Lichter</a:t>
            </a:r>
            <a:r>
              <a:rPr lang="da-DK" altLang="ko-KR" sz="1050" dirty="0">
                <a:solidFill>
                  <a:schemeClr val="bg1"/>
                </a:solidFill>
                <a:latin typeface="Arial" panose="020B0604020202020204" pitchFamily="34" charset="0"/>
                <a:ea typeface="Gulim" panose="020B0600000101010101" pitchFamily="34" charset="-127"/>
              </a:rPr>
              <a:t> PR </a:t>
            </a:r>
            <a:r>
              <a:rPr lang="da-DK" altLang="ko-KR" sz="1050" i="1" dirty="0">
                <a:solidFill>
                  <a:schemeClr val="bg1"/>
                </a:solidFill>
                <a:latin typeface="Arial" panose="020B0604020202020204" pitchFamily="34" charset="0"/>
                <a:ea typeface="Gulim" panose="020B0600000101010101" pitchFamily="34" charset="-127"/>
              </a:rPr>
              <a:t>et al</a:t>
            </a:r>
            <a:r>
              <a:rPr lang="da-DK" altLang="ko-KR" sz="1050" dirty="0">
                <a:solidFill>
                  <a:schemeClr val="bg1"/>
                </a:solidFill>
                <a:latin typeface="Arial" panose="020B0604020202020204" pitchFamily="34" charset="0"/>
                <a:ea typeface="Gulim" panose="020B0600000101010101" pitchFamily="34" charset="-127"/>
              </a:rPr>
              <a:t>. </a:t>
            </a:r>
            <a:r>
              <a:rPr lang="da-DK" altLang="ko-KR" sz="1050" i="1" dirty="0" err="1">
                <a:solidFill>
                  <a:schemeClr val="bg1"/>
                </a:solidFill>
                <a:latin typeface="Arial" panose="020B0604020202020204" pitchFamily="34" charset="0"/>
                <a:ea typeface="Gulim" panose="020B0600000101010101" pitchFamily="34" charset="-127"/>
              </a:rPr>
              <a:t>Ophthalmology</a:t>
            </a:r>
            <a:r>
              <a:rPr lang="da-DK" altLang="ko-KR" sz="1050" dirty="0">
                <a:solidFill>
                  <a:schemeClr val="bg1"/>
                </a:solidFill>
                <a:latin typeface="Arial" panose="020B0604020202020204" pitchFamily="34" charset="0"/>
                <a:ea typeface="Gulim" panose="020B0600000101010101" pitchFamily="34" charset="-127"/>
              </a:rPr>
              <a:t> 2001; 108: 1943</a:t>
            </a:r>
            <a:r>
              <a:rPr lang="en-US" altLang="ko-KR" sz="1050" dirty="0">
                <a:solidFill>
                  <a:schemeClr val="bg1"/>
                </a:solidFill>
                <a:latin typeface="Arial" panose="020B0604020202020204" pitchFamily="34" charset="0"/>
                <a:ea typeface="Gulim" panose="020B0600000101010101" pitchFamily="34" charset="-127"/>
              </a:rPr>
              <a:t>–</a:t>
            </a:r>
            <a:r>
              <a:rPr lang="da-DK" altLang="ko-KR" sz="1050" dirty="0">
                <a:solidFill>
                  <a:schemeClr val="bg1"/>
                </a:solidFill>
                <a:latin typeface="Arial" panose="020B0604020202020204" pitchFamily="34" charset="0"/>
                <a:ea typeface="Gulim" panose="020B0600000101010101" pitchFamily="34" charset="-127"/>
              </a:rPr>
              <a:t>53; </a:t>
            </a:r>
            <a:r>
              <a:rPr lang="en-US" altLang="ko-KR" sz="1050" dirty="0">
                <a:solidFill>
                  <a:schemeClr val="bg1"/>
                </a:solidFill>
                <a:latin typeface="Arial" panose="020B0604020202020204" pitchFamily="34" charset="0"/>
                <a:ea typeface="Gulim" panose="020B0600000101010101" pitchFamily="34" charset="-127"/>
              </a:rPr>
              <a:t>5. AGIS Investigators. </a:t>
            </a:r>
            <a:r>
              <a:rPr lang="en-US" altLang="ko-KR" sz="1050" i="1" dirty="0">
                <a:solidFill>
                  <a:schemeClr val="bg1"/>
                </a:solidFill>
                <a:latin typeface="Arial" panose="020B0604020202020204" pitchFamily="34" charset="0"/>
                <a:ea typeface="Gulim" panose="020B0600000101010101" pitchFamily="34" charset="-127"/>
              </a:rPr>
              <a:t>Am J </a:t>
            </a:r>
            <a:r>
              <a:rPr lang="en-US" altLang="ko-KR" sz="1050" i="1" dirty="0" err="1">
                <a:solidFill>
                  <a:schemeClr val="bg1"/>
                </a:solidFill>
                <a:latin typeface="Arial" panose="020B0604020202020204" pitchFamily="34" charset="0"/>
                <a:ea typeface="Gulim" panose="020B0600000101010101" pitchFamily="34" charset="-127"/>
              </a:rPr>
              <a:t>Ophthalmol</a:t>
            </a:r>
            <a:r>
              <a:rPr lang="en-US" altLang="ko-KR" sz="1050" dirty="0">
                <a:solidFill>
                  <a:schemeClr val="bg1"/>
                </a:solidFill>
                <a:latin typeface="Arial" panose="020B0604020202020204" pitchFamily="34" charset="0"/>
                <a:ea typeface="Gulim" panose="020B0600000101010101" pitchFamily="34" charset="-127"/>
              </a:rPr>
              <a:t> 2000; 130: 429–40; 6. </a:t>
            </a:r>
            <a:r>
              <a:rPr lang="en-US" altLang="ko-KR" sz="1050" dirty="0" err="1">
                <a:solidFill>
                  <a:schemeClr val="bg1"/>
                </a:solidFill>
                <a:latin typeface="Arial" panose="020B0604020202020204" pitchFamily="34" charset="0"/>
                <a:ea typeface="Gulim" panose="020B0600000101010101" pitchFamily="34" charset="-127"/>
              </a:rPr>
              <a:t>Azuara</a:t>
            </a:r>
            <a:r>
              <a:rPr lang="en-US" altLang="ko-KR" sz="1050" dirty="0">
                <a:solidFill>
                  <a:schemeClr val="bg1"/>
                </a:solidFill>
                <a:latin typeface="Arial" panose="020B0604020202020204" pitchFamily="34" charset="0"/>
                <a:ea typeface="Gulim" panose="020B0600000101010101" pitchFamily="34" charset="-127"/>
              </a:rPr>
              <a:t>-Blanco </a:t>
            </a:r>
            <a:r>
              <a:rPr lang="en-US" altLang="ko-KR" sz="1050" i="1" dirty="0">
                <a:solidFill>
                  <a:schemeClr val="bg1"/>
                </a:solidFill>
                <a:latin typeface="Arial" panose="020B0604020202020204" pitchFamily="34" charset="0"/>
                <a:ea typeface="Gulim" panose="020B0600000101010101" pitchFamily="34" charset="-127"/>
              </a:rPr>
              <a:t>et </a:t>
            </a:r>
            <a:r>
              <a:rPr lang="en-US" altLang="ko-KR" sz="1050" dirty="0">
                <a:solidFill>
                  <a:schemeClr val="bg1"/>
                </a:solidFill>
                <a:latin typeface="Arial" panose="020B0604020202020204" pitchFamily="34" charset="0"/>
                <a:ea typeface="Gulim" panose="020B0600000101010101" pitchFamily="34" charset="-127"/>
              </a:rPr>
              <a:t>al. Lancet 2016;388:1389-97; 7. He M </a:t>
            </a:r>
            <a:r>
              <a:rPr lang="en-US" altLang="ko-KR" sz="1050" i="1" dirty="0">
                <a:solidFill>
                  <a:schemeClr val="bg1"/>
                </a:solidFill>
                <a:latin typeface="Arial" panose="020B0604020202020204" pitchFamily="34" charset="0"/>
                <a:ea typeface="Gulim" panose="020B0600000101010101" pitchFamily="34" charset="-127"/>
              </a:rPr>
              <a:t>et al</a:t>
            </a:r>
            <a:r>
              <a:rPr lang="en-US" altLang="ko-KR" sz="1050" dirty="0">
                <a:solidFill>
                  <a:schemeClr val="bg1"/>
                </a:solidFill>
                <a:latin typeface="Arial" panose="020B0604020202020204" pitchFamily="34" charset="0"/>
                <a:ea typeface="Gulim" panose="020B0600000101010101" pitchFamily="34" charset="-127"/>
              </a:rPr>
              <a:t>. Lancet 2019: ;393:1609-1618; 8. </a:t>
            </a:r>
            <a:r>
              <a:rPr lang="en-US" altLang="ko-KR" sz="1050" dirty="0" err="1">
                <a:solidFill>
                  <a:schemeClr val="bg1"/>
                </a:solidFill>
                <a:latin typeface="Arial" panose="020B0604020202020204" pitchFamily="34" charset="0"/>
                <a:ea typeface="Gulim" panose="020B0600000101010101" pitchFamily="34" charset="-127"/>
              </a:rPr>
              <a:t>Gazzard</a:t>
            </a:r>
            <a:r>
              <a:rPr lang="en-US" altLang="ko-KR" sz="1050" dirty="0">
                <a:solidFill>
                  <a:schemeClr val="bg1"/>
                </a:solidFill>
                <a:latin typeface="Arial" panose="020B0604020202020204" pitchFamily="34" charset="0"/>
                <a:ea typeface="Gulim" panose="020B0600000101010101" pitchFamily="34" charset="-127"/>
              </a:rPr>
              <a:t>  G </a:t>
            </a:r>
            <a:r>
              <a:rPr lang="en-US" altLang="ko-KR" sz="1050" i="1" dirty="0">
                <a:solidFill>
                  <a:schemeClr val="bg1"/>
                </a:solidFill>
                <a:latin typeface="Arial" panose="020B0604020202020204" pitchFamily="34" charset="0"/>
                <a:ea typeface="Gulim" panose="020B0600000101010101" pitchFamily="34" charset="-127"/>
              </a:rPr>
              <a:t>et al. </a:t>
            </a:r>
            <a:r>
              <a:rPr lang="en-US" altLang="ko-KR" sz="1050" dirty="0">
                <a:solidFill>
                  <a:schemeClr val="bg1"/>
                </a:solidFill>
                <a:latin typeface="Arial" panose="020B0604020202020204" pitchFamily="34" charset="0"/>
                <a:ea typeface="Gulim" panose="020B0600000101010101" pitchFamily="34" charset="-127"/>
              </a:rPr>
              <a:t>Lancet 2019;393:1505-16.</a:t>
            </a:r>
            <a:endParaRPr lang="en-US" altLang="ko-KR" sz="1050" dirty="0">
              <a:solidFill>
                <a:schemeClr val="bg1"/>
              </a:solidFill>
              <a:latin typeface="+mn-lt"/>
              <a:ea typeface="Gulim" panose="020B0600000101010101" pitchFamily="34" charset="-127"/>
            </a:endParaRPr>
          </a:p>
        </p:txBody>
      </p:sp>
    </p:spTree>
    <p:extLst>
      <p:ext uri="{BB962C8B-B14F-4D97-AF65-F5344CB8AC3E}">
        <p14:creationId xmlns:p14="http://schemas.microsoft.com/office/powerpoint/2010/main" val="669031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17729"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CIGTS: </a:t>
            </a:r>
          </a:p>
          <a:p>
            <a:r>
              <a:rPr lang="en-US" sz="2000" b="1" dirty="0">
                <a:latin typeface="Arial" panose="020B0604020202020204" pitchFamily="34" charset="0"/>
                <a:ea typeface="굴림" panose="020B0600000101010101" pitchFamily="34" charset="-127"/>
                <a:cs typeface="Arial" panose="020B0604020202020204" pitchFamily="34" charset="0"/>
              </a:rPr>
              <a:t>SUMMARY</a:t>
            </a:r>
            <a:endParaRPr lang="en-US" sz="2000" b="1" dirty="0">
              <a:latin typeface="Arial" panose="020B0604020202020204" pitchFamily="34" charset="0"/>
              <a:cs typeface="Arial" panose="020B0604020202020204" pitchFamily="34" charset="0"/>
            </a:endParaRPr>
          </a:p>
        </p:txBody>
      </p:sp>
      <p:sp>
        <p:nvSpPr>
          <p:cNvPr id="148" name="Rectangle 1027">
            <a:extLst>
              <a:ext uri="{FF2B5EF4-FFF2-40B4-BE49-F238E27FC236}">
                <a16:creationId xmlns:a16="http://schemas.microsoft.com/office/drawing/2014/main" id="{2B664E65-E632-A241-A883-F1DFE065EE5F}"/>
              </a:ext>
            </a:extLst>
          </p:cNvPr>
          <p:cNvSpPr txBox="1">
            <a:spLocks noChangeArrowheads="1"/>
          </p:cNvSpPr>
          <p:nvPr/>
        </p:nvSpPr>
        <p:spPr>
          <a:xfrm>
            <a:off x="511629" y="1550987"/>
            <a:ext cx="10808012" cy="44973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Both medical and surgical treatment reduced IOP by an average of &gt; 30% in patients with newly diagnosed OAG</a:t>
            </a:r>
          </a:p>
          <a:p>
            <a:pPr lvl="1">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Mean reduction: approximately 37% and 47% with </a:t>
            </a:r>
            <a:b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b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medical treatment and surgery, respectively</a:t>
            </a:r>
          </a:p>
          <a:p>
            <a:pPr marL="457200" lvl="1" indent="0">
              <a:lnSpc>
                <a:spcPct val="90000"/>
              </a:lnSpc>
              <a:buNone/>
            </a:pPr>
            <a:endPar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endParaRPr>
          </a:p>
          <a:p>
            <a:pPr>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Few patients in either treatment group progressed</a:t>
            </a:r>
          </a:p>
          <a:p>
            <a:pPr lvl="1">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Risk of progression over 5 years: 10.7% and 13.5% </a:t>
            </a:r>
            <a:b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b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with medical treatment and surgery, respectively</a:t>
            </a:r>
          </a:p>
          <a:p>
            <a:pPr marL="457200" lvl="1" indent="0">
              <a:lnSpc>
                <a:spcPct val="90000"/>
              </a:lnSpc>
              <a:buNone/>
            </a:pPr>
            <a:endPar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endParaRPr>
          </a:p>
          <a:p>
            <a:pPr>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Target pressures used were aggressive</a:t>
            </a:r>
          </a:p>
          <a:p>
            <a:pPr marL="169863" indent="-169863">
              <a:lnSpc>
                <a:spcPct val="90000"/>
              </a:lnSpc>
              <a:spcBef>
                <a:spcPct val="30000"/>
              </a:spcBef>
              <a:buFont typeface="Wingdings 3" charset="2"/>
              <a:buNone/>
            </a:pPr>
            <a:endParaRPr lang="en-US" altLang="ko-KR" sz="2400"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
        <p:nvSpPr>
          <p:cNvPr id="432" name="Text Box 15">
            <a:extLst>
              <a:ext uri="{FF2B5EF4-FFF2-40B4-BE49-F238E27FC236}">
                <a16:creationId xmlns:a16="http://schemas.microsoft.com/office/drawing/2014/main" id="{79675215-1016-1843-BE9C-B5E1F6F5890C}"/>
              </a:ext>
            </a:extLst>
          </p:cNvPr>
          <p:cNvSpPr txBox="1">
            <a:spLocks noChangeArrowheads="1"/>
          </p:cNvSpPr>
          <p:nvPr/>
        </p:nvSpPr>
        <p:spPr bwMode="auto">
          <a:xfrm>
            <a:off x="6859588" y="6589714"/>
            <a:ext cx="37655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lnSpc>
                <a:spcPct val="80000"/>
              </a:lnSpc>
              <a:spcBef>
                <a:spcPct val="50000"/>
              </a:spcBef>
              <a:buClr>
                <a:srgbClr val="BDB7D7"/>
              </a:buClr>
            </a:pPr>
            <a:r>
              <a:rPr lang="en-US" altLang="ko-KR" sz="1200" dirty="0" err="1">
                <a:solidFill>
                  <a:schemeClr val="bg1"/>
                </a:solidFill>
                <a:latin typeface="Arial" panose="020B0604020202020204" pitchFamily="34" charset="0"/>
                <a:ea typeface="굴림" panose="020B0600000101010101" pitchFamily="34" charset="-127"/>
              </a:rPr>
              <a:t>Lichter</a:t>
            </a:r>
            <a:r>
              <a:rPr lang="en-US" altLang="ko-KR" sz="1200" dirty="0">
                <a:solidFill>
                  <a:schemeClr val="bg1"/>
                </a:solidFill>
                <a:latin typeface="Arial" panose="020B0604020202020204" pitchFamily="34" charset="0"/>
                <a:ea typeface="굴림" panose="020B0600000101010101" pitchFamily="34" charset="-127"/>
              </a:rPr>
              <a:t> PR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Ophthalmology</a:t>
            </a:r>
            <a:r>
              <a:rPr lang="en-US" altLang="ko-KR" sz="1200" dirty="0">
                <a:solidFill>
                  <a:schemeClr val="bg1"/>
                </a:solidFill>
                <a:latin typeface="Arial" panose="020B0604020202020204" pitchFamily="34" charset="0"/>
                <a:ea typeface="굴림" panose="020B0600000101010101" pitchFamily="34" charset="-127"/>
              </a:rPr>
              <a:t> 2001; 108: 1943–53.</a:t>
            </a:r>
          </a:p>
        </p:txBody>
      </p:sp>
    </p:spTree>
    <p:extLst>
      <p:ext uri="{BB962C8B-B14F-4D97-AF65-F5344CB8AC3E}">
        <p14:creationId xmlns:p14="http://schemas.microsoft.com/office/powerpoint/2010/main" val="1131169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17729"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CIGTS: </a:t>
            </a:r>
          </a:p>
          <a:p>
            <a:r>
              <a:rPr lang="en-US" sz="2000" b="1" dirty="0">
                <a:latin typeface="Arial" panose="020B0604020202020204" pitchFamily="34" charset="0"/>
                <a:ea typeface="굴림" panose="020B0600000101010101" pitchFamily="34" charset="-127"/>
                <a:cs typeface="Arial" panose="020B0604020202020204" pitchFamily="34" charset="0"/>
              </a:rPr>
              <a:t>IMPLICATIONS</a:t>
            </a:r>
            <a:endParaRPr lang="en-US" sz="2000" b="1" dirty="0">
              <a:latin typeface="Arial" panose="020B0604020202020204" pitchFamily="34" charset="0"/>
              <a:cs typeface="Arial" panose="020B0604020202020204" pitchFamily="34" charset="0"/>
            </a:endParaRPr>
          </a:p>
        </p:txBody>
      </p:sp>
      <p:sp>
        <p:nvSpPr>
          <p:cNvPr id="148" name="Rectangle 1027">
            <a:extLst>
              <a:ext uri="{FF2B5EF4-FFF2-40B4-BE49-F238E27FC236}">
                <a16:creationId xmlns:a16="http://schemas.microsoft.com/office/drawing/2014/main" id="{2B664E65-E632-A241-A883-F1DFE065EE5F}"/>
              </a:ext>
            </a:extLst>
          </p:cNvPr>
          <p:cNvSpPr txBox="1">
            <a:spLocks noChangeArrowheads="1"/>
          </p:cNvSpPr>
          <p:nvPr/>
        </p:nvSpPr>
        <p:spPr>
          <a:xfrm>
            <a:off x="511629" y="1550987"/>
            <a:ext cx="10113509" cy="44973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The results of this trial suggest that glaucoma progression will be minimal if patients are treated aggressively to achieve low target pressures</a:t>
            </a:r>
          </a:p>
          <a:p>
            <a:pPr marL="169863" indent="-169863">
              <a:lnSpc>
                <a:spcPct val="90000"/>
              </a:lnSpc>
              <a:spcBef>
                <a:spcPct val="30000"/>
              </a:spcBef>
              <a:buFont typeface="Wingdings 3" charset="2"/>
              <a:buNone/>
            </a:pPr>
            <a:endPar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
        <p:nvSpPr>
          <p:cNvPr id="432" name="Text Box 15">
            <a:extLst>
              <a:ext uri="{FF2B5EF4-FFF2-40B4-BE49-F238E27FC236}">
                <a16:creationId xmlns:a16="http://schemas.microsoft.com/office/drawing/2014/main" id="{79675215-1016-1843-BE9C-B5E1F6F5890C}"/>
              </a:ext>
            </a:extLst>
          </p:cNvPr>
          <p:cNvSpPr txBox="1">
            <a:spLocks noChangeArrowheads="1"/>
          </p:cNvSpPr>
          <p:nvPr/>
        </p:nvSpPr>
        <p:spPr bwMode="auto">
          <a:xfrm>
            <a:off x="6859588" y="6589714"/>
            <a:ext cx="37655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lnSpc>
                <a:spcPct val="80000"/>
              </a:lnSpc>
              <a:spcBef>
                <a:spcPct val="50000"/>
              </a:spcBef>
              <a:buClr>
                <a:srgbClr val="BDB7D7"/>
              </a:buClr>
            </a:pPr>
            <a:r>
              <a:rPr lang="en-US" altLang="ko-KR" sz="1200" dirty="0" err="1">
                <a:solidFill>
                  <a:schemeClr val="bg1"/>
                </a:solidFill>
                <a:latin typeface="Arial" panose="020B0604020202020204" pitchFamily="34" charset="0"/>
                <a:ea typeface="굴림" panose="020B0600000101010101" pitchFamily="34" charset="-127"/>
              </a:rPr>
              <a:t>Lichter</a:t>
            </a:r>
            <a:r>
              <a:rPr lang="en-US" altLang="ko-KR" sz="1200" dirty="0">
                <a:solidFill>
                  <a:schemeClr val="bg1"/>
                </a:solidFill>
                <a:latin typeface="Arial" panose="020B0604020202020204" pitchFamily="34" charset="0"/>
                <a:ea typeface="굴림" panose="020B0600000101010101" pitchFamily="34" charset="-127"/>
              </a:rPr>
              <a:t> PR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Ophthalmology</a:t>
            </a:r>
            <a:r>
              <a:rPr lang="en-US" altLang="ko-KR" sz="1200" dirty="0">
                <a:solidFill>
                  <a:schemeClr val="bg1"/>
                </a:solidFill>
                <a:latin typeface="Arial" panose="020B0604020202020204" pitchFamily="34" charset="0"/>
                <a:ea typeface="굴림" panose="020B0600000101010101" pitchFamily="34" charset="-127"/>
              </a:rPr>
              <a:t> 2001; 108: 1943–53.</a:t>
            </a:r>
          </a:p>
        </p:txBody>
      </p:sp>
    </p:spTree>
    <p:extLst>
      <p:ext uri="{BB962C8B-B14F-4D97-AF65-F5344CB8AC3E}">
        <p14:creationId xmlns:p14="http://schemas.microsoft.com/office/powerpoint/2010/main" val="2226473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25194"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4" name="Rectangle 3">
            <a:extLst>
              <a:ext uri="{FF2B5EF4-FFF2-40B4-BE49-F238E27FC236}">
                <a16:creationId xmlns:a16="http://schemas.microsoft.com/office/drawing/2014/main" id="{696CF6DA-4F58-3640-8038-B7901FCC1412}"/>
              </a:ext>
            </a:extLst>
          </p:cNvPr>
          <p:cNvSpPr/>
          <p:nvPr/>
        </p:nvSpPr>
        <p:spPr>
          <a:xfrm>
            <a:off x="563012" y="88344"/>
            <a:ext cx="7305846"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AGIS: </a:t>
            </a:r>
            <a:r>
              <a:rPr lang="en-US" sz="2400" b="1"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he Advanced Glaucoma Intervention Study</a:t>
            </a:r>
            <a:endParaRPr lang="en-US" sz="2400" b="1" dirty="0">
              <a:latin typeface="Arial" panose="020B0604020202020204" pitchFamily="34" charset="0"/>
              <a:cs typeface="Arial" panose="020B0604020202020204" pitchFamily="34" charset="0"/>
            </a:endParaRPr>
          </a:p>
        </p:txBody>
      </p:sp>
      <p:sp>
        <p:nvSpPr>
          <p:cNvPr id="17" name="Content Placeholder 4">
            <a:extLst>
              <a:ext uri="{FF2B5EF4-FFF2-40B4-BE49-F238E27FC236}">
                <a16:creationId xmlns:a16="http://schemas.microsoft.com/office/drawing/2014/main" id="{24A324D4-21AD-EF4A-B0A6-FC59152F3FA9}"/>
              </a:ext>
            </a:extLst>
          </p:cNvPr>
          <p:cNvSpPr txBox="1">
            <a:spLocks/>
          </p:cNvSpPr>
          <p:nvPr/>
        </p:nvSpPr>
        <p:spPr>
          <a:xfrm>
            <a:off x="644820" y="1856436"/>
            <a:ext cx="10301854" cy="348431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2400" b="1" dirty="0">
                <a:solidFill>
                  <a:schemeClr val="bg1"/>
                </a:solidFill>
                <a:latin typeface="Arial" panose="020B0604020202020204" pitchFamily="34" charset="0"/>
                <a:cs typeface="Arial" panose="020B0604020202020204" pitchFamily="34" charset="0"/>
              </a:rPr>
              <a:t>Aim of study: </a:t>
            </a:r>
          </a:p>
          <a:p>
            <a:r>
              <a:rPr lang="en-US" sz="2400" dirty="0">
                <a:solidFill>
                  <a:schemeClr val="bg1"/>
                </a:solidFill>
                <a:latin typeface="Arial" panose="020B0604020202020204" pitchFamily="34" charset="0"/>
                <a:cs typeface="Arial" panose="020B0604020202020204" pitchFamily="34" charset="0"/>
              </a:rPr>
              <a:t>To investigate the association between control of intraocular pressure after surgical intervention for glaucoma and visual field deterioration.</a:t>
            </a:r>
            <a:endParaRPr lang="en-US" sz="2400" dirty="0">
              <a:solidFill>
                <a:schemeClr val="accent4">
                  <a:lumMod val="60000"/>
                  <a:lumOff val="40000"/>
                </a:schemeClr>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01D19315-7F08-EAE5-9392-273E0E7F550E}"/>
              </a:ext>
            </a:extLst>
          </p:cNvPr>
          <p:cNvSpPr/>
          <p:nvPr/>
        </p:nvSpPr>
        <p:spPr>
          <a:xfrm>
            <a:off x="6902706" y="6450415"/>
            <a:ext cx="4095993" cy="276999"/>
          </a:xfrm>
          <a:prstGeom prst="rect">
            <a:avLst/>
          </a:prstGeom>
        </p:spPr>
        <p:txBody>
          <a:bodyPr wrap="none">
            <a:spAutoFit/>
          </a:bodyPr>
          <a:lstStyle/>
          <a:p>
            <a:pPr algn="r"/>
            <a:r>
              <a:rPr lang="en-US" altLang="ko-KR" sz="1200" dirty="0">
                <a:solidFill>
                  <a:schemeClr val="bg1"/>
                </a:solidFill>
                <a:latin typeface="Arial" panose="020B0604020202020204" pitchFamily="34" charset="0"/>
                <a:ea typeface="굴림" panose="020B0600000101010101" pitchFamily="34" charset="-127"/>
              </a:rPr>
              <a:t>AGIS Investigators. </a:t>
            </a:r>
            <a:r>
              <a:rPr lang="en-US" altLang="ko-KR" sz="1200" i="1" dirty="0">
                <a:solidFill>
                  <a:schemeClr val="bg1"/>
                </a:solidFill>
                <a:latin typeface="Arial" panose="020B0604020202020204" pitchFamily="34" charset="0"/>
                <a:ea typeface="굴림" panose="020B0600000101010101" pitchFamily="34" charset="-127"/>
              </a:rPr>
              <a:t>Am J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2000; 130: 429–40.</a:t>
            </a:r>
          </a:p>
        </p:txBody>
      </p:sp>
    </p:spTree>
    <p:extLst>
      <p:ext uri="{BB962C8B-B14F-4D97-AF65-F5344CB8AC3E}">
        <p14:creationId xmlns:p14="http://schemas.microsoft.com/office/powerpoint/2010/main" val="1477390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6533"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AGIS: </a:t>
            </a:r>
          </a:p>
          <a:p>
            <a:r>
              <a:rPr lang="en-US" sz="2000" b="1" dirty="0">
                <a:latin typeface="Arial" panose="020B0604020202020204" pitchFamily="34" charset="0"/>
                <a:ea typeface="굴림" panose="020B0600000101010101" pitchFamily="34" charset="-127"/>
                <a:cs typeface="Arial" panose="020B0604020202020204" pitchFamily="34" charset="0"/>
              </a:rPr>
              <a:t>Definition of IOP Groups </a:t>
            </a:r>
            <a:endParaRPr lang="en-US" sz="2000" b="1" dirty="0">
              <a:latin typeface="Arial" panose="020B0604020202020204" pitchFamily="34" charset="0"/>
              <a:cs typeface="Arial" panose="020B0604020202020204" pitchFamily="34" charset="0"/>
            </a:endParaRPr>
          </a:p>
        </p:txBody>
      </p:sp>
      <p:sp>
        <p:nvSpPr>
          <p:cNvPr id="148" name="Rectangle 1027">
            <a:extLst>
              <a:ext uri="{FF2B5EF4-FFF2-40B4-BE49-F238E27FC236}">
                <a16:creationId xmlns:a16="http://schemas.microsoft.com/office/drawing/2014/main" id="{2B664E65-E632-A241-A883-F1DFE065EE5F}"/>
              </a:ext>
            </a:extLst>
          </p:cNvPr>
          <p:cNvSpPr txBox="1">
            <a:spLocks noChangeArrowheads="1"/>
          </p:cNvSpPr>
          <p:nvPr/>
        </p:nvSpPr>
        <p:spPr>
          <a:xfrm>
            <a:off x="511629" y="1891356"/>
            <a:ext cx="4340289" cy="44973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a:buNone/>
            </a:pPr>
            <a:r>
              <a:rPr lang="en-AU" altLang="ko-KR" sz="2400" b="1" dirty="0">
                <a:solidFill>
                  <a:schemeClr val="bg1"/>
                </a:solidFill>
                <a:latin typeface="Arial" panose="020B0604020202020204" pitchFamily="34" charset="0"/>
                <a:ea typeface="굴림" panose="020B0600000101010101" pitchFamily="34" charset="-127"/>
                <a:cs typeface="Arial" panose="020B0604020202020204" pitchFamily="34" charset="0"/>
              </a:rPr>
              <a:t>Predictive analysis</a:t>
            </a:r>
          </a:p>
          <a:p>
            <a:pPr algn="ct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IOP averaged over the first three 6-month visits</a:t>
            </a:r>
            <a:endParaRPr lang="en-US" altLang="ko-KR" sz="2400" dirty="0">
              <a:solidFill>
                <a:schemeClr val="bg1"/>
              </a:solidFill>
              <a:latin typeface="Arial" panose="020B0604020202020204" pitchFamily="34" charset="0"/>
              <a:ea typeface="굴림" panose="020B0600000101010101" pitchFamily="34" charset="-127"/>
              <a:cs typeface="Arial" panose="020B0604020202020204" pitchFamily="34" charset="0"/>
            </a:endParaRPr>
          </a:p>
          <a:p>
            <a:pPr lvl="1"/>
            <a:r>
              <a:rPr lang="en-AU" altLang="ko-KR" sz="2000" dirty="0">
                <a:solidFill>
                  <a:schemeClr val="bg1"/>
                </a:solidFill>
                <a:latin typeface="Arial" panose="020B0604020202020204" pitchFamily="34" charset="0"/>
                <a:ea typeface="굴림" panose="020B0600000101010101" pitchFamily="34" charset="-127"/>
                <a:cs typeface="Arial" panose="020B0604020202020204" pitchFamily="34" charset="0"/>
              </a:rPr>
              <a:t>&lt;</a:t>
            </a:r>
            <a:r>
              <a:rPr lang="en-US" altLang="ko-KR" sz="2000" dirty="0">
                <a:solidFill>
                  <a:schemeClr val="bg1"/>
                </a:solidFill>
                <a:latin typeface="Arial" panose="020B0604020202020204" pitchFamily="34" charset="0"/>
                <a:ea typeface="굴림" panose="020B0600000101010101" pitchFamily="34" charset="-127"/>
                <a:cs typeface="Arial" panose="020B0604020202020204" pitchFamily="34" charset="0"/>
              </a:rPr>
              <a:t> </a:t>
            </a:r>
            <a:r>
              <a:rPr lang="en-AU" altLang="ko-KR" sz="2000" dirty="0">
                <a:solidFill>
                  <a:schemeClr val="bg1"/>
                </a:solidFill>
                <a:latin typeface="Arial" panose="020B0604020202020204" pitchFamily="34" charset="0"/>
                <a:ea typeface="굴림" panose="020B0600000101010101" pitchFamily="34" charset="-127"/>
                <a:cs typeface="Arial" panose="020B0604020202020204" pitchFamily="34" charset="0"/>
              </a:rPr>
              <a:t>14 mmHg</a:t>
            </a:r>
          </a:p>
          <a:p>
            <a:pPr lvl="1"/>
            <a:r>
              <a:rPr lang="en-AU" altLang="ko-KR" sz="2000" dirty="0">
                <a:solidFill>
                  <a:schemeClr val="bg1"/>
                </a:solidFill>
                <a:latin typeface="Arial" panose="020B0604020202020204" pitchFamily="34" charset="0"/>
                <a:ea typeface="굴림" panose="020B0600000101010101" pitchFamily="34" charset="-127"/>
                <a:cs typeface="Arial" panose="020B0604020202020204" pitchFamily="34" charset="0"/>
              </a:rPr>
              <a:t>14</a:t>
            </a:r>
            <a:r>
              <a:rPr lang="en-US" altLang="ko-KR" sz="2000" dirty="0">
                <a:solidFill>
                  <a:schemeClr val="bg1"/>
                </a:solidFill>
                <a:latin typeface="Arial" panose="020B0604020202020204" pitchFamily="34" charset="0"/>
                <a:ea typeface="굴림" panose="020B0600000101010101" pitchFamily="34" charset="-127"/>
                <a:cs typeface="Arial" panose="020B0604020202020204" pitchFamily="34" charset="0"/>
              </a:rPr>
              <a:t>–</a:t>
            </a:r>
            <a:r>
              <a:rPr lang="en-AU" altLang="ko-KR" sz="2000" dirty="0">
                <a:solidFill>
                  <a:schemeClr val="bg1"/>
                </a:solidFill>
                <a:latin typeface="Arial" panose="020B0604020202020204" pitchFamily="34" charset="0"/>
                <a:ea typeface="굴림" panose="020B0600000101010101" pitchFamily="34" charset="-127"/>
                <a:cs typeface="Arial" panose="020B0604020202020204" pitchFamily="34" charset="0"/>
              </a:rPr>
              <a:t>17.5 mmHg</a:t>
            </a:r>
          </a:p>
          <a:p>
            <a:pPr lvl="1"/>
            <a:r>
              <a:rPr lang="en-AU" altLang="ko-KR" sz="2000" dirty="0">
                <a:solidFill>
                  <a:schemeClr val="bg1"/>
                </a:solidFill>
                <a:latin typeface="Arial" panose="020B0604020202020204" pitchFamily="34" charset="0"/>
                <a:ea typeface="굴림" panose="020B0600000101010101" pitchFamily="34" charset="-127"/>
                <a:cs typeface="Arial" panose="020B0604020202020204" pitchFamily="34" charset="0"/>
              </a:rPr>
              <a:t>&gt;</a:t>
            </a:r>
            <a:r>
              <a:rPr lang="en-US" altLang="ko-KR" sz="2000" dirty="0">
                <a:solidFill>
                  <a:schemeClr val="bg1"/>
                </a:solidFill>
                <a:latin typeface="Arial" panose="020B0604020202020204" pitchFamily="34" charset="0"/>
                <a:ea typeface="굴림" panose="020B0600000101010101" pitchFamily="34" charset="-127"/>
                <a:cs typeface="Arial" panose="020B0604020202020204" pitchFamily="34" charset="0"/>
              </a:rPr>
              <a:t> </a:t>
            </a:r>
            <a:r>
              <a:rPr lang="en-AU" altLang="ko-KR" sz="2000" dirty="0">
                <a:solidFill>
                  <a:schemeClr val="bg1"/>
                </a:solidFill>
                <a:latin typeface="Arial" panose="020B0604020202020204" pitchFamily="34" charset="0"/>
                <a:ea typeface="굴림" panose="020B0600000101010101" pitchFamily="34" charset="-127"/>
                <a:cs typeface="Arial" panose="020B0604020202020204" pitchFamily="34" charset="0"/>
              </a:rPr>
              <a:t>17.5 mmHg</a:t>
            </a:r>
          </a:p>
        </p:txBody>
      </p:sp>
      <p:sp>
        <p:nvSpPr>
          <p:cNvPr id="433" name="Rectangle 25">
            <a:extLst>
              <a:ext uri="{FF2B5EF4-FFF2-40B4-BE49-F238E27FC236}">
                <a16:creationId xmlns:a16="http://schemas.microsoft.com/office/drawing/2014/main" id="{2D30670F-B3EF-A847-B904-23550F056DA9}"/>
              </a:ext>
            </a:extLst>
          </p:cNvPr>
          <p:cNvSpPr txBox="1">
            <a:spLocks noChangeArrowheads="1"/>
          </p:cNvSpPr>
          <p:nvPr/>
        </p:nvSpPr>
        <p:spPr>
          <a:xfrm>
            <a:off x="5700869" y="1848130"/>
            <a:ext cx="4396341" cy="4200245"/>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algn="ctr">
              <a:buFontTx/>
              <a:buNone/>
            </a:pPr>
            <a:r>
              <a:rPr lang="en-AU" altLang="ko-KR" sz="2400" b="1" dirty="0">
                <a:solidFill>
                  <a:schemeClr val="bg1"/>
                </a:solidFill>
                <a:latin typeface="Arial" panose="020B0604020202020204" pitchFamily="34" charset="0"/>
                <a:ea typeface="굴림" panose="020B0600000101010101" pitchFamily="34" charset="-127"/>
                <a:cs typeface="Arial" panose="020B0604020202020204" pitchFamily="34" charset="0"/>
              </a:rPr>
              <a:t>Associative analysis</a:t>
            </a:r>
          </a:p>
          <a:p>
            <a:endPar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graphicFrame>
        <p:nvGraphicFramePr>
          <p:cNvPr id="434" name="Group 29">
            <a:extLst>
              <a:ext uri="{FF2B5EF4-FFF2-40B4-BE49-F238E27FC236}">
                <a16:creationId xmlns:a16="http://schemas.microsoft.com/office/drawing/2014/main" id="{585AD342-F052-0A42-BA3E-90DC16A00D4E}"/>
              </a:ext>
            </a:extLst>
          </p:cNvPr>
          <p:cNvGraphicFramePr>
            <a:graphicFrameLocks/>
          </p:cNvGraphicFramePr>
          <p:nvPr>
            <p:extLst>
              <p:ext uri="{D42A27DB-BD31-4B8C-83A1-F6EECF244321}">
                <p14:modId xmlns:p14="http://schemas.microsoft.com/office/powerpoint/2010/main" val="1267365582"/>
              </p:ext>
            </p:extLst>
          </p:nvPr>
        </p:nvGraphicFramePr>
        <p:xfrm>
          <a:off x="5726528" y="2544995"/>
          <a:ext cx="4486275" cy="3145212"/>
        </p:xfrm>
        <a:graphic>
          <a:graphicData uri="http://schemas.openxmlformats.org/drawingml/2006/table">
            <a:tbl>
              <a:tblPr>
                <a:tableStyleId>{775DCB02-9BB8-47FD-8907-85C794F793BA}</a:tableStyleId>
              </a:tblPr>
              <a:tblGrid>
                <a:gridCol w="1895475">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tblGrid>
              <a:tr h="1371296">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2400" b="0" u="none" strike="noStrike" cap="none" normalizeH="0" baseline="0" dirty="0">
                          <a:ln>
                            <a:noFill/>
                          </a:ln>
                          <a:solidFill>
                            <a:schemeClr val="bg1"/>
                          </a:solidFill>
                          <a:effectLst/>
                          <a:latin typeface="Arial" panose="020B0604020202020204" pitchFamily="34" charset="0"/>
                          <a:cs typeface="Arial" panose="020B0604020202020204" pitchFamily="34" charset="0"/>
                        </a:rPr>
                        <a:t>IOP group</a:t>
                      </a:r>
                      <a:endParaRPr kumimoji="0" lang="en-AU" altLang="ko-KR" sz="2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endParaRPr>
                    </a:p>
                  </a:txBody>
                  <a:tcPr marT="45710" marB="45710"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2400" b="0" u="none" strike="noStrike" cap="none" normalizeH="0" baseline="0" dirty="0">
                          <a:ln>
                            <a:noFill/>
                          </a:ln>
                          <a:solidFill>
                            <a:schemeClr val="bg1"/>
                          </a:solidFill>
                          <a:effectLst/>
                          <a:latin typeface="Arial" panose="020B0604020202020204" pitchFamily="34" charset="0"/>
                          <a:cs typeface="Arial" panose="020B0604020202020204" pitchFamily="34" charset="0"/>
                        </a:rPr>
                        <a:t>Visits</a:t>
                      </a:r>
                      <a:r>
                        <a:rPr kumimoji="0" lang="en-US" altLang="ko-KR" sz="2400" b="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r>
                        <a:rPr kumimoji="0" lang="en-AU" altLang="ko-KR" sz="2400" b="0" u="none" strike="noStrike" cap="none" normalizeH="0" baseline="0" dirty="0">
                          <a:ln>
                            <a:noFill/>
                          </a:ln>
                          <a:solidFill>
                            <a:schemeClr val="bg1"/>
                          </a:solidFill>
                          <a:effectLst/>
                          <a:latin typeface="Arial" panose="020B0604020202020204" pitchFamily="34" charset="0"/>
                          <a:cs typeface="Arial" panose="020B0604020202020204" pitchFamily="34" charset="0"/>
                        </a:rPr>
                        <a:t>with IOP</a:t>
                      </a:r>
                      <a:br>
                        <a:rPr kumimoji="0" lang="en-US" altLang="ko-KR" sz="2400" b="0" u="none" strike="noStrike" cap="none" normalizeH="0" baseline="0" dirty="0">
                          <a:ln>
                            <a:noFill/>
                          </a:ln>
                          <a:solidFill>
                            <a:schemeClr val="bg1"/>
                          </a:solidFill>
                          <a:effectLst/>
                          <a:latin typeface="Arial" panose="020B0604020202020204" pitchFamily="34" charset="0"/>
                          <a:cs typeface="Arial" panose="020B0604020202020204" pitchFamily="34" charset="0"/>
                        </a:rPr>
                      </a:br>
                      <a:r>
                        <a:rPr kumimoji="0" lang="en-AU" altLang="ko-KR" sz="2400" b="0" u="none" strike="noStrike" cap="none" normalizeH="0" baseline="0" dirty="0">
                          <a:ln>
                            <a:noFill/>
                          </a:ln>
                          <a:solidFill>
                            <a:schemeClr val="bg1"/>
                          </a:solidFill>
                          <a:effectLst/>
                          <a:latin typeface="Arial" panose="020B0604020202020204" pitchFamily="34" charset="0"/>
                          <a:cs typeface="Arial" panose="020B0604020202020204" pitchFamily="34" charset="0"/>
                        </a:rPr>
                        <a:t>&lt;</a:t>
                      </a:r>
                      <a:r>
                        <a:rPr kumimoji="0" lang="en-US" altLang="ko-KR" sz="2400" b="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r>
                        <a:rPr kumimoji="0" lang="en-AU" altLang="ko-KR" sz="2400" b="0" u="none" strike="noStrike" cap="none" normalizeH="0" baseline="0" dirty="0">
                          <a:ln>
                            <a:noFill/>
                          </a:ln>
                          <a:solidFill>
                            <a:schemeClr val="bg1"/>
                          </a:solidFill>
                          <a:effectLst/>
                          <a:latin typeface="Arial" panose="020B0604020202020204" pitchFamily="34" charset="0"/>
                          <a:cs typeface="Arial" panose="020B0604020202020204" pitchFamily="34" charset="0"/>
                        </a:rPr>
                        <a:t>18 mmHg (%)</a:t>
                      </a:r>
                      <a:endParaRPr kumimoji="0" lang="en-AU" altLang="ko-KR" sz="2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endParaRPr>
                    </a:p>
                  </a:txBody>
                  <a:tcPr marT="45710" marB="45710" anchor="ctr" horzOverflow="overflow"/>
                </a:tc>
                <a:extLst>
                  <a:ext uri="{0D108BD9-81ED-4DB2-BD59-A6C34878D82A}">
                    <a16:rowId xmlns:a16="http://schemas.microsoft.com/office/drawing/2014/main" val="10000"/>
                  </a:ext>
                </a:extLst>
              </a:tr>
              <a:tr h="1773542">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2400" b="0" u="none" strike="noStrike" cap="none" normalizeH="0" baseline="0" dirty="0">
                          <a:ln>
                            <a:noFill/>
                          </a:ln>
                          <a:solidFill>
                            <a:schemeClr val="bg1"/>
                          </a:solidFill>
                          <a:effectLst/>
                          <a:latin typeface="Arial" panose="020B0604020202020204" pitchFamily="34" charset="0"/>
                          <a:cs typeface="Arial" panose="020B0604020202020204" pitchFamily="34" charset="0"/>
                        </a:rPr>
                        <a:t>A</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2400" b="0" u="none" strike="noStrike" cap="none" normalizeH="0" baseline="0" dirty="0">
                          <a:ln>
                            <a:noFill/>
                          </a:ln>
                          <a:solidFill>
                            <a:schemeClr val="bg1"/>
                          </a:solidFill>
                          <a:effectLst/>
                          <a:latin typeface="Arial" panose="020B0604020202020204" pitchFamily="34" charset="0"/>
                          <a:cs typeface="Arial" panose="020B0604020202020204" pitchFamily="34" charset="0"/>
                        </a:rPr>
                        <a:t>B</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2400" b="0" u="none" strike="noStrike" cap="none" normalizeH="0" baseline="0" dirty="0">
                          <a:ln>
                            <a:noFill/>
                          </a:ln>
                          <a:solidFill>
                            <a:schemeClr val="bg1"/>
                          </a:solidFill>
                          <a:effectLst/>
                          <a:latin typeface="Arial" panose="020B0604020202020204" pitchFamily="34" charset="0"/>
                          <a:cs typeface="Arial" panose="020B0604020202020204" pitchFamily="34" charset="0"/>
                        </a:rPr>
                        <a:t>C</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2400" b="0" u="none" strike="noStrike" cap="none" normalizeH="0" baseline="0" dirty="0">
                          <a:ln>
                            <a:noFill/>
                          </a:ln>
                          <a:solidFill>
                            <a:schemeClr val="bg1"/>
                          </a:solidFill>
                          <a:effectLst/>
                          <a:latin typeface="Arial" panose="020B0604020202020204" pitchFamily="34" charset="0"/>
                          <a:cs typeface="Arial" panose="020B0604020202020204" pitchFamily="34" charset="0"/>
                        </a:rPr>
                        <a:t>D</a:t>
                      </a:r>
                      <a:endParaRPr kumimoji="0" lang="en-AU" altLang="ko-KR" sz="2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endParaRPr>
                    </a:p>
                  </a:txBody>
                  <a:tcPr marT="45710" marB="45710"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2400" b="0" u="none" strike="noStrike" cap="none" normalizeH="0" baseline="0" dirty="0">
                          <a:ln>
                            <a:noFill/>
                          </a:ln>
                          <a:solidFill>
                            <a:schemeClr val="bg1"/>
                          </a:solidFill>
                          <a:effectLst/>
                          <a:latin typeface="Arial" panose="020B0604020202020204" pitchFamily="34" charset="0"/>
                          <a:cs typeface="Arial" panose="020B0604020202020204" pitchFamily="34" charset="0"/>
                        </a:rPr>
                        <a:t>100</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2400" b="0" u="none" strike="noStrike" cap="none" normalizeH="0" baseline="0" dirty="0">
                          <a:ln>
                            <a:noFill/>
                          </a:ln>
                          <a:solidFill>
                            <a:schemeClr val="bg1"/>
                          </a:solidFill>
                          <a:effectLst/>
                          <a:latin typeface="Arial" panose="020B0604020202020204" pitchFamily="34" charset="0"/>
                          <a:cs typeface="Arial" panose="020B0604020202020204" pitchFamily="34" charset="0"/>
                        </a:rPr>
                        <a:t>75 to &lt; 100</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2400" b="0" u="none" strike="noStrike" cap="none" normalizeH="0" baseline="0" dirty="0">
                          <a:ln>
                            <a:noFill/>
                          </a:ln>
                          <a:solidFill>
                            <a:schemeClr val="bg1"/>
                          </a:solidFill>
                          <a:effectLst/>
                          <a:latin typeface="Arial" panose="020B0604020202020204" pitchFamily="34" charset="0"/>
                          <a:cs typeface="Arial" panose="020B0604020202020204" pitchFamily="34" charset="0"/>
                        </a:rPr>
                        <a:t>50 to &lt; 75</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2400" b="0" u="none" strike="noStrike" cap="none" normalizeH="0" baseline="0" dirty="0">
                          <a:ln>
                            <a:noFill/>
                          </a:ln>
                          <a:solidFill>
                            <a:schemeClr val="bg1"/>
                          </a:solidFill>
                          <a:effectLst/>
                          <a:latin typeface="Arial" panose="020B0604020202020204" pitchFamily="34" charset="0"/>
                          <a:cs typeface="Arial" panose="020B0604020202020204" pitchFamily="34" charset="0"/>
                        </a:rPr>
                        <a:t>  0 to &lt; 50</a:t>
                      </a:r>
                      <a:endParaRPr kumimoji="0" lang="en-AU" altLang="ko-KR" sz="2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endParaRPr>
                    </a:p>
                  </a:txBody>
                  <a:tcPr marT="45710" marB="45710" anchor="ctr" horzOverflow="overflow"/>
                </a:tc>
                <a:extLst>
                  <a:ext uri="{0D108BD9-81ED-4DB2-BD59-A6C34878D82A}">
                    <a16:rowId xmlns:a16="http://schemas.microsoft.com/office/drawing/2014/main" val="10001"/>
                  </a:ext>
                </a:extLst>
              </a:tr>
            </a:tbl>
          </a:graphicData>
        </a:graphic>
      </p:graphicFrame>
      <p:sp>
        <p:nvSpPr>
          <p:cNvPr id="3" name="Rectangle 2">
            <a:extLst>
              <a:ext uri="{FF2B5EF4-FFF2-40B4-BE49-F238E27FC236}">
                <a16:creationId xmlns:a16="http://schemas.microsoft.com/office/drawing/2014/main" id="{E85BED6F-DE52-9A40-9DCF-74C515761A8A}"/>
              </a:ext>
            </a:extLst>
          </p:cNvPr>
          <p:cNvSpPr/>
          <p:nvPr/>
        </p:nvSpPr>
        <p:spPr>
          <a:xfrm>
            <a:off x="6902706" y="6450415"/>
            <a:ext cx="4095993" cy="276999"/>
          </a:xfrm>
          <a:prstGeom prst="rect">
            <a:avLst/>
          </a:prstGeom>
        </p:spPr>
        <p:txBody>
          <a:bodyPr wrap="none">
            <a:spAutoFit/>
          </a:bodyPr>
          <a:lstStyle/>
          <a:p>
            <a:pPr algn="r"/>
            <a:r>
              <a:rPr lang="en-US" altLang="ko-KR" sz="1200" dirty="0">
                <a:solidFill>
                  <a:schemeClr val="bg1"/>
                </a:solidFill>
                <a:latin typeface="Arial" panose="020B0604020202020204" pitchFamily="34" charset="0"/>
                <a:ea typeface="굴림" panose="020B0600000101010101" pitchFamily="34" charset="-127"/>
              </a:rPr>
              <a:t>AGIS Investigators. </a:t>
            </a:r>
            <a:r>
              <a:rPr lang="en-US" altLang="ko-KR" sz="1200" i="1" dirty="0">
                <a:solidFill>
                  <a:schemeClr val="bg1"/>
                </a:solidFill>
                <a:latin typeface="Arial" panose="020B0604020202020204" pitchFamily="34" charset="0"/>
                <a:ea typeface="굴림" panose="020B0600000101010101" pitchFamily="34" charset="-127"/>
              </a:rPr>
              <a:t>Am J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2000; 130: 429–40.</a:t>
            </a:r>
          </a:p>
        </p:txBody>
      </p:sp>
    </p:spTree>
    <p:extLst>
      <p:ext uri="{BB962C8B-B14F-4D97-AF65-F5344CB8AC3E}">
        <p14:creationId xmlns:p14="http://schemas.microsoft.com/office/powerpoint/2010/main" val="3515693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6533" y="810637"/>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AGIS: </a:t>
            </a:r>
          </a:p>
          <a:p>
            <a:r>
              <a:rPr lang="en-US" sz="2000" b="1" dirty="0">
                <a:latin typeface="Arial" panose="020B0604020202020204" pitchFamily="34" charset="0"/>
                <a:ea typeface="굴림" panose="020B0600000101010101" pitchFamily="34" charset="-127"/>
                <a:cs typeface="Arial" panose="020B0604020202020204" pitchFamily="34" charset="0"/>
              </a:rPr>
              <a:t>IOP needs to be consistently low</a:t>
            </a:r>
            <a:endParaRPr lang="en-US" sz="2000" b="1" dirty="0">
              <a:latin typeface="Arial" panose="020B0604020202020204" pitchFamily="34" charset="0"/>
              <a:cs typeface="Arial" panose="020B0604020202020204" pitchFamily="34" charset="0"/>
            </a:endParaRPr>
          </a:p>
        </p:txBody>
      </p:sp>
      <p:sp>
        <p:nvSpPr>
          <p:cNvPr id="433" name="Rectangle 25">
            <a:extLst>
              <a:ext uri="{FF2B5EF4-FFF2-40B4-BE49-F238E27FC236}">
                <a16:creationId xmlns:a16="http://schemas.microsoft.com/office/drawing/2014/main" id="{2D30670F-B3EF-A847-B904-23550F056DA9}"/>
              </a:ext>
            </a:extLst>
          </p:cNvPr>
          <p:cNvSpPr txBox="1">
            <a:spLocks noChangeArrowheads="1"/>
          </p:cNvSpPr>
          <p:nvPr/>
        </p:nvSpPr>
        <p:spPr>
          <a:xfrm>
            <a:off x="6602358" y="1815317"/>
            <a:ext cx="4396341" cy="436516"/>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algn="ctr">
              <a:buFontTx/>
              <a:buNone/>
            </a:pPr>
            <a:r>
              <a:rPr lang="en-AU" altLang="ko-KR" b="1" dirty="0">
                <a:solidFill>
                  <a:schemeClr val="bg1"/>
                </a:solidFill>
                <a:latin typeface="Arial" panose="020B0604020202020204" pitchFamily="34" charset="0"/>
                <a:ea typeface="굴림" panose="020B0600000101010101" pitchFamily="34" charset="-127"/>
                <a:cs typeface="Arial" panose="020B0604020202020204" pitchFamily="34" charset="0"/>
              </a:rPr>
              <a:t>Associative analysis</a:t>
            </a:r>
          </a:p>
          <a:p>
            <a:endParaRPr lang="en-AU" altLang="ko-KR"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
        <p:nvSpPr>
          <p:cNvPr id="3" name="Rectangle 2">
            <a:extLst>
              <a:ext uri="{FF2B5EF4-FFF2-40B4-BE49-F238E27FC236}">
                <a16:creationId xmlns:a16="http://schemas.microsoft.com/office/drawing/2014/main" id="{E85BED6F-DE52-9A40-9DCF-74C515761A8A}"/>
              </a:ext>
            </a:extLst>
          </p:cNvPr>
          <p:cNvSpPr/>
          <p:nvPr/>
        </p:nvSpPr>
        <p:spPr>
          <a:xfrm>
            <a:off x="6902706" y="6450415"/>
            <a:ext cx="4095993" cy="276999"/>
          </a:xfrm>
          <a:prstGeom prst="rect">
            <a:avLst/>
          </a:prstGeom>
        </p:spPr>
        <p:txBody>
          <a:bodyPr wrap="none">
            <a:spAutoFit/>
          </a:bodyPr>
          <a:lstStyle/>
          <a:p>
            <a:pPr algn="r"/>
            <a:r>
              <a:rPr lang="en-US" altLang="ko-KR" sz="1200" dirty="0">
                <a:solidFill>
                  <a:schemeClr val="bg1"/>
                </a:solidFill>
                <a:latin typeface="Arial" panose="020B0604020202020204" pitchFamily="34" charset="0"/>
                <a:ea typeface="굴림" panose="020B0600000101010101" pitchFamily="34" charset="-127"/>
              </a:rPr>
              <a:t>AGIS Investigators. </a:t>
            </a:r>
            <a:r>
              <a:rPr lang="en-US" altLang="ko-KR" sz="1200" i="1" dirty="0">
                <a:solidFill>
                  <a:schemeClr val="bg1"/>
                </a:solidFill>
                <a:latin typeface="Arial" panose="020B0604020202020204" pitchFamily="34" charset="0"/>
                <a:ea typeface="굴림" panose="020B0600000101010101" pitchFamily="34" charset="-127"/>
              </a:rPr>
              <a:t>Am J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2000; 130: 429–40.</a:t>
            </a:r>
          </a:p>
        </p:txBody>
      </p:sp>
      <p:sp>
        <p:nvSpPr>
          <p:cNvPr id="12" name="Rectangle 3">
            <a:extLst>
              <a:ext uri="{FF2B5EF4-FFF2-40B4-BE49-F238E27FC236}">
                <a16:creationId xmlns:a16="http://schemas.microsoft.com/office/drawing/2014/main" id="{FF277DAC-AD24-DF47-8AF0-D3B64A74D136}"/>
              </a:ext>
            </a:extLst>
          </p:cNvPr>
          <p:cNvSpPr txBox="1">
            <a:spLocks noChangeArrowheads="1"/>
          </p:cNvSpPr>
          <p:nvPr/>
        </p:nvSpPr>
        <p:spPr>
          <a:xfrm>
            <a:off x="399660" y="1765393"/>
            <a:ext cx="5141101" cy="449738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169863" indent="-169863">
              <a:lnSpc>
                <a:spcPct val="90000"/>
              </a:lnSpc>
              <a:buFont typeface="Wingdings 3" charset="2"/>
              <a:buNone/>
            </a:pPr>
            <a:r>
              <a:rPr lang="en-AU" altLang="ko-KR" sz="1800" b="1" dirty="0">
                <a:solidFill>
                  <a:schemeClr val="bg1"/>
                </a:solidFill>
                <a:latin typeface="Arial" panose="020B0604020202020204" pitchFamily="34" charset="0"/>
                <a:ea typeface="굴림" panose="020B0600000101010101" pitchFamily="34" charset="-127"/>
                <a:cs typeface="Arial" panose="020B0604020202020204" pitchFamily="34" charset="0"/>
              </a:rPr>
              <a:t>738 eyes with uncontrolled glaucoma</a:t>
            </a:r>
            <a:endParaRPr lang="en-US" altLang="ko-KR" sz="1800" b="1" dirty="0">
              <a:solidFill>
                <a:schemeClr val="bg1"/>
              </a:solidFill>
              <a:latin typeface="Arial" panose="020B0604020202020204" pitchFamily="34" charset="0"/>
              <a:ea typeface="굴림" panose="020B0600000101010101" pitchFamily="34" charset="-127"/>
              <a:cs typeface="Arial" panose="020B0604020202020204" pitchFamily="34" charset="0"/>
            </a:endParaRPr>
          </a:p>
          <a:p>
            <a:pPr marL="169863" indent="-169863">
              <a:lnSpc>
                <a:spcPct val="90000"/>
              </a:lnSpc>
            </a:pPr>
            <a:r>
              <a:rPr lang="en-US"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ALT versus surgery</a:t>
            </a:r>
          </a:p>
          <a:p>
            <a:pPr marL="169863" indent="-169863">
              <a:lnSpc>
                <a:spcPct val="90000"/>
              </a:lnSpc>
              <a:buFont typeface="Wingdings 3" charset="2"/>
              <a:buNone/>
            </a:pPr>
            <a:r>
              <a:rPr lang="en-US" altLang="ko-KR" sz="1800" b="1" dirty="0">
                <a:solidFill>
                  <a:schemeClr val="bg1"/>
                </a:solidFill>
                <a:latin typeface="Arial" panose="020B0604020202020204" pitchFamily="34" charset="0"/>
                <a:ea typeface="굴림" panose="020B0600000101010101" pitchFamily="34" charset="-127"/>
                <a:cs typeface="Arial" panose="020B0604020202020204" pitchFamily="34" charset="0"/>
              </a:rPr>
              <a:t>Target IOP</a:t>
            </a:r>
          </a:p>
          <a:p>
            <a:pPr marL="169863" indent="-169863">
              <a:lnSpc>
                <a:spcPct val="90000"/>
              </a:lnSpc>
            </a:pPr>
            <a:r>
              <a:rPr lang="en-US"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&lt; 18 mmHg</a:t>
            </a:r>
          </a:p>
          <a:p>
            <a:pPr marL="169863" indent="-169863">
              <a:lnSpc>
                <a:spcPct val="90000"/>
              </a:lnSpc>
              <a:buFont typeface="Wingdings 3" charset="2"/>
              <a:buNone/>
            </a:pPr>
            <a:r>
              <a:rPr lang="en-US" altLang="ko-KR" sz="1800" b="1" dirty="0">
                <a:solidFill>
                  <a:schemeClr val="bg1"/>
                </a:solidFill>
                <a:latin typeface="Arial" panose="020B0604020202020204" pitchFamily="34" charset="0"/>
                <a:ea typeface="굴림" panose="020B0600000101010101" pitchFamily="34" charset="-127"/>
                <a:cs typeface="Arial" panose="020B0604020202020204" pitchFamily="34" charset="0"/>
              </a:rPr>
              <a:t>Results</a:t>
            </a:r>
          </a:p>
          <a:p>
            <a:pPr marL="169863" indent="-169863">
              <a:lnSpc>
                <a:spcPct val="90000"/>
              </a:lnSpc>
            </a:pPr>
            <a:r>
              <a:rPr lang="en-AU"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100% of visits at which IOP &lt;</a:t>
            </a:r>
            <a:r>
              <a:rPr lang="en-US"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 </a:t>
            </a:r>
            <a:r>
              <a:rPr lang="en-AU"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18 mmHg: no change in visual field</a:t>
            </a:r>
          </a:p>
          <a:p>
            <a:pPr marL="169863" indent="-169863">
              <a:lnSpc>
                <a:spcPct val="90000"/>
              </a:lnSpc>
            </a:pPr>
            <a:r>
              <a:rPr lang="en-AU"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&lt; 50% visits at which IOP </a:t>
            </a:r>
            <a:br>
              <a:rPr lang="en-AU"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br>
            <a:r>
              <a:rPr lang="en-AU"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&lt;</a:t>
            </a:r>
            <a:r>
              <a:rPr lang="en-US"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 </a:t>
            </a:r>
            <a:r>
              <a:rPr lang="en-AU"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18 mmHg: worsening of visual field by 0.63 units</a:t>
            </a:r>
          </a:p>
          <a:p>
            <a:pPr marL="169863" indent="-169863">
              <a:lnSpc>
                <a:spcPct val="90000"/>
              </a:lnSpc>
              <a:buFont typeface="Wingdings 3" charset="2"/>
              <a:buNone/>
            </a:pPr>
            <a:r>
              <a:rPr lang="en-US" altLang="ko-KR" sz="1800" b="1" dirty="0">
                <a:solidFill>
                  <a:schemeClr val="bg1"/>
                </a:solidFill>
                <a:latin typeface="Arial" panose="020B0604020202020204" pitchFamily="34" charset="0"/>
                <a:ea typeface="굴림" panose="020B0600000101010101" pitchFamily="34" charset="-127"/>
                <a:cs typeface="Arial" panose="020B0604020202020204" pitchFamily="34" charset="0"/>
              </a:rPr>
              <a:t>Conclusion</a:t>
            </a:r>
          </a:p>
          <a:p>
            <a:pPr marL="169863" indent="-169863">
              <a:lnSpc>
                <a:spcPct val="90000"/>
              </a:lnSpc>
            </a:pPr>
            <a:r>
              <a:rPr lang="en-AU"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Consistently low IOP associated with reduced progression of visual field defect</a:t>
            </a:r>
            <a:endParaRPr lang="en-US" altLang="ko-KR" sz="1800"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
        <p:nvSpPr>
          <p:cNvPr id="15" name="Rectangle 293">
            <a:extLst>
              <a:ext uri="{FF2B5EF4-FFF2-40B4-BE49-F238E27FC236}">
                <a16:creationId xmlns:a16="http://schemas.microsoft.com/office/drawing/2014/main" id="{7D3602F0-2834-7C4E-B844-33980AD1E1FB}"/>
              </a:ext>
            </a:extLst>
          </p:cNvPr>
          <p:cNvSpPr>
            <a:spLocks noChangeArrowheads="1"/>
          </p:cNvSpPr>
          <p:nvPr/>
        </p:nvSpPr>
        <p:spPr bwMode="auto">
          <a:xfrm>
            <a:off x="7077935" y="2373617"/>
            <a:ext cx="31178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0100" eaLnBrk="0" hangingPunct="0">
              <a:tabLst>
                <a:tab pos="685800" algn="l"/>
              </a:tabLst>
              <a:defRPr sz="2000">
                <a:solidFill>
                  <a:schemeClr val="tx1"/>
                </a:solidFill>
                <a:latin typeface="Times New Roman" panose="02020603050405020304" pitchFamily="18" charset="0"/>
              </a:defRPr>
            </a:lvl1pPr>
            <a:lvl2pPr marL="742950" indent="-285750" defTabSz="800100" eaLnBrk="0" hangingPunct="0">
              <a:tabLst>
                <a:tab pos="685800" algn="l"/>
              </a:tabLst>
              <a:defRPr sz="2000">
                <a:solidFill>
                  <a:schemeClr val="tx1"/>
                </a:solidFill>
                <a:latin typeface="Times New Roman" panose="02020603050405020304" pitchFamily="18" charset="0"/>
              </a:defRPr>
            </a:lvl2pPr>
            <a:lvl3pPr marL="1143000" indent="-228600" defTabSz="800100" eaLnBrk="0" hangingPunct="0">
              <a:tabLst>
                <a:tab pos="685800" algn="l"/>
              </a:tabLst>
              <a:defRPr sz="2000">
                <a:solidFill>
                  <a:schemeClr val="tx1"/>
                </a:solidFill>
                <a:latin typeface="Times New Roman" panose="02020603050405020304" pitchFamily="18" charset="0"/>
              </a:defRPr>
            </a:lvl3pPr>
            <a:lvl4pPr marL="1600200" indent="-228600" defTabSz="800100" eaLnBrk="0" hangingPunct="0">
              <a:tabLst>
                <a:tab pos="685800" algn="l"/>
              </a:tabLst>
              <a:defRPr sz="2000">
                <a:solidFill>
                  <a:schemeClr val="tx1"/>
                </a:solidFill>
                <a:latin typeface="Times New Roman" panose="02020603050405020304" pitchFamily="18" charset="0"/>
              </a:defRPr>
            </a:lvl4pPr>
            <a:lvl5pPr marL="2057400" indent="-228600" defTabSz="800100" eaLnBrk="0" hangingPunct="0">
              <a:tabLst>
                <a:tab pos="685800" algn="l"/>
              </a:tabLst>
              <a:defRPr sz="2000">
                <a:solidFill>
                  <a:schemeClr val="tx1"/>
                </a:solidFill>
                <a:latin typeface="Times New Roman" panose="02020603050405020304" pitchFamily="18" charset="0"/>
              </a:defRPr>
            </a:lvl5pPr>
            <a:lvl6pPr marL="25146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6pPr>
            <a:lvl7pPr marL="29718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7pPr>
            <a:lvl8pPr marL="34290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8pPr>
            <a:lvl9pPr marL="38862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9pPr>
          </a:lstStyle>
          <a:p>
            <a:pPr eaLnBrk="1" hangingPunct="1">
              <a:buClr>
                <a:schemeClr val="tx1"/>
              </a:buClr>
            </a:pPr>
            <a:r>
              <a:rPr lang="en-US" altLang="ko-KR" sz="1500">
                <a:solidFill>
                  <a:schemeClr val="bg1"/>
                </a:solidFill>
                <a:latin typeface="Arial" panose="020B0604020202020204" pitchFamily="34" charset="0"/>
                <a:ea typeface="굴림" panose="020B0600000101010101" pitchFamily="34" charset="-127"/>
              </a:rPr>
              <a:t>&lt; 50% of visits IOP &lt; 18 mmHg</a:t>
            </a:r>
          </a:p>
        </p:txBody>
      </p:sp>
      <p:sp>
        <p:nvSpPr>
          <p:cNvPr id="16" name="Line 294">
            <a:extLst>
              <a:ext uri="{FF2B5EF4-FFF2-40B4-BE49-F238E27FC236}">
                <a16:creationId xmlns:a16="http://schemas.microsoft.com/office/drawing/2014/main" id="{AA0F5340-1766-C84B-B788-D81599523BE7}"/>
              </a:ext>
            </a:extLst>
          </p:cNvPr>
          <p:cNvSpPr>
            <a:spLocks noChangeShapeType="1"/>
          </p:cNvSpPr>
          <p:nvPr/>
        </p:nvSpPr>
        <p:spPr bwMode="auto">
          <a:xfrm>
            <a:off x="6796949" y="2505379"/>
            <a:ext cx="231775" cy="0"/>
          </a:xfrm>
          <a:prstGeom prst="line">
            <a:avLst/>
          </a:prstGeom>
          <a:noFill/>
          <a:ln w="5715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7" name="Line 295">
            <a:extLst>
              <a:ext uri="{FF2B5EF4-FFF2-40B4-BE49-F238E27FC236}">
                <a16:creationId xmlns:a16="http://schemas.microsoft.com/office/drawing/2014/main" id="{E3629D93-D719-8847-BFAC-6294954421CC}"/>
              </a:ext>
            </a:extLst>
          </p:cNvPr>
          <p:cNvSpPr>
            <a:spLocks noChangeShapeType="1"/>
          </p:cNvSpPr>
          <p:nvPr/>
        </p:nvSpPr>
        <p:spPr bwMode="auto">
          <a:xfrm>
            <a:off x="6796949" y="2791129"/>
            <a:ext cx="231775" cy="0"/>
          </a:xfrm>
          <a:prstGeom prst="line">
            <a:avLst/>
          </a:prstGeom>
          <a:noFill/>
          <a:ln w="57150">
            <a:solidFill>
              <a:srgbClr val="00CC66"/>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8" name="Line 296">
            <a:extLst>
              <a:ext uri="{FF2B5EF4-FFF2-40B4-BE49-F238E27FC236}">
                <a16:creationId xmlns:a16="http://schemas.microsoft.com/office/drawing/2014/main" id="{C87C0711-A803-5F4A-A96B-81BC614505EA}"/>
              </a:ext>
            </a:extLst>
          </p:cNvPr>
          <p:cNvSpPr>
            <a:spLocks noChangeShapeType="1"/>
          </p:cNvSpPr>
          <p:nvPr/>
        </p:nvSpPr>
        <p:spPr bwMode="auto">
          <a:xfrm>
            <a:off x="6796949" y="3076879"/>
            <a:ext cx="231775" cy="0"/>
          </a:xfrm>
          <a:prstGeom prst="line">
            <a:avLst/>
          </a:prstGeom>
          <a:noFill/>
          <a:ln w="57150">
            <a:solidFill>
              <a:srgbClr val="FFCC99"/>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19" name="Line 297">
            <a:extLst>
              <a:ext uri="{FF2B5EF4-FFF2-40B4-BE49-F238E27FC236}">
                <a16:creationId xmlns:a16="http://schemas.microsoft.com/office/drawing/2014/main" id="{7E63BB3D-0950-0145-9BA5-1485BE3123AC}"/>
              </a:ext>
            </a:extLst>
          </p:cNvPr>
          <p:cNvSpPr>
            <a:spLocks noChangeShapeType="1"/>
          </p:cNvSpPr>
          <p:nvPr/>
        </p:nvSpPr>
        <p:spPr bwMode="auto">
          <a:xfrm>
            <a:off x="6798535" y="3362629"/>
            <a:ext cx="230188" cy="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20" name="Line 298">
            <a:extLst>
              <a:ext uri="{FF2B5EF4-FFF2-40B4-BE49-F238E27FC236}">
                <a16:creationId xmlns:a16="http://schemas.microsoft.com/office/drawing/2014/main" id="{CC6B76FD-16F4-384B-BB88-B9669310E580}"/>
              </a:ext>
            </a:extLst>
          </p:cNvPr>
          <p:cNvSpPr>
            <a:spLocks noChangeShapeType="1"/>
          </p:cNvSpPr>
          <p:nvPr/>
        </p:nvSpPr>
        <p:spPr bwMode="auto">
          <a:xfrm>
            <a:off x="6574698" y="2684766"/>
            <a:ext cx="0" cy="2757488"/>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1" name="Line 299">
            <a:extLst>
              <a:ext uri="{FF2B5EF4-FFF2-40B4-BE49-F238E27FC236}">
                <a16:creationId xmlns:a16="http://schemas.microsoft.com/office/drawing/2014/main" id="{10A55AEB-1CFE-A64C-8908-66C943EEBB6E}"/>
              </a:ext>
            </a:extLst>
          </p:cNvPr>
          <p:cNvSpPr>
            <a:spLocks noChangeShapeType="1"/>
          </p:cNvSpPr>
          <p:nvPr/>
        </p:nvSpPr>
        <p:spPr bwMode="auto">
          <a:xfrm>
            <a:off x="6501674" y="5442255"/>
            <a:ext cx="73025"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2" name="Line 300">
            <a:extLst>
              <a:ext uri="{FF2B5EF4-FFF2-40B4-BE49-F238E27FC236}">
                <a16:creationId xmlns:a16="http://schemas.microsoft.com/office/drawing/2014/main" id="{810ABB72-B0CB-4247-827F-7CC508712933}"/>
              </a:ext>
            </a:extLst>
          </p:cNvPr>
          <p:cNvSpPr>
            <a:spLocks noChangeShapeType="1"/>
          </p:cNvSpPr>
          <p:nvPr/>
        </p:nvSpPr>
        <p:spPr bwMode="auto">
          <a:xfrm>
            <a:off x="6501674" y="4981880"/>
            <a:ext cx="73025" cy="31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3" name="Line 301">
            <a:extLst>
              <a:ext uri="{FF2B5EF4-FFF2-40B4-BE49-F238E27FC236}">
                <a16:creationId xmlns:a16="http://schemas.microsoft.com/office/drawing/2014/main" id="{74CD5745-2924-8D4D-88AB-D0C8A0CDF2FD}"/>
              </a:ext>
            </a:extLst>
          </p:cNvPr>
          <p:cNvSpPr>
            <a:spLocks noChangeShapeType="1"/>
          </p:cNvSpPr>
          <p:nvPr/>
        </p:nvSpPr>
        <p:spPr bwMode="auto">
          <a:xfrm>
            <a:off x="6501674" y="4523091"/>
            <a:ext cx="73025"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4" name="Line 302">
            <a:extLst>
              <a:ext uri="{FF2B5EF4-FFF2-40B4-BE49-F238E27FC236}">
                <a16:creationId xmlns:a16="http://schemas.microsoft.com/office/drawing/2014/main" id="{87C06F2D-75B8-BD45-9FD6-408F9D3CA5BD}"/>
              </a:ext>
            </a:extLst>
          </p:cNvPr>
          <p:cNvSpPr>
            <a:spLocks noChangeShapeType="1"/>
          </p:cNvSpPr>
          <p:nvPr/>
        </p:nvSpPr>
        <p:spPr bwMode="auto">
          <a:xfrm>
            <a:off x="6501674" y="4064305"/>
            <a:ext cx="73025"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5" name="Line 303">
            <a:extLst>
              <a:ext uri="{FF2B5EF4-FFF2-40B4-BE49-F238E27FC236}">
                <a16:creationId xmlns:a16="http://schemas.microsoft.com/office/drawing/2014/main" id="{28716CB2-C4B0-AF43-980B-541115F40323}"/>
              </a:ext>
            </a:extLst>
          </p:cNvPr>
          <p:cNvSpPr>
            <a:spLocks noChangeShapeType="1"/>
          </p:cNvSpPr>
          <p:nvPr/>
        </p:nvSpPr>
        <p:spPr bwMode="auto">
          <a:xfrm>
            <a:off x="6501674" y="3605516"/>
            <a:ext cx="73025"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6" name="Line 304">
            <a:extLst>
              <a:ext uri="{FF2B5EF4-FFF2-40B4-BE49-F238E27FC236}">
                <a16:creationId xmlns:a16="http://schemas.microsoft.com/office/drawing/2014/main" id="{6B728F18-81E8-D249-95F0-0B30FBE145B4}"/>
              </a:ext>
            </a:extLst>
          </p:cNvPr>
          <p:cNvSpPr>
            <a:spLocks noChangeShapeType="1"/>
          </p:cNvSpPr>
          <p:nvPr/>
        </p:nvSpPr>
        <p:spPr bwMode="auto">
          <a:xfrm>
            <a:off x="6501674" y="3145141"/>
            <a:ext cx="73025"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7" name="Line 305">
            <a:extLst>
              <a:ext uri="{FF2B5EF4-FFF2-40B4-BE49-F238E27FC236}">
                <a16:creationId xmlns:a16="http://schemas.microsoft.com/office/drawing/2014/main" id="{9A7D0053-C244-FF4F-BB01-A76AC56C8430}"/>
              </a:ext>
            </a:extLst>
          </p:cNvPr>
          <p:cNvSpPr>
            <a:spLocks noChangeShapeType="1"/>
          </p:cNvSpPr>
          <p:nvPr/>
        </p:nvSpPr>
        <p:spPr bwMode="auto">
          <a:xfrm>
            <a:off x="6501674" y="2684766"/>
            <a:ext cx="73025"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8" name="Line 306">
            <a:extLst>
              <a:ext uri="{FF2B5EF4-FFF2-40B4-BE49-F238E27FC236}">
                <a16:creationId xmlns:a16="http://schemas.microsoft.com/office/drawing/2014/main" id="{CEC7B725-0F7B-FB4A-942F-27267A949CB4}"/>
              </a:ext>
            </a:extLst>
          </p:cNvPr>
          <p:cNvSpPr>
            <a:spLocks noChangeShapeType="1"/>
          </p:cNvSpPr>
          <p:nvPr/>
        </p:nvSpPr>
        <p:spPr bwMode="auto">
          <a:xfrm flipV="1">
            <a:off x="6571524" y="5439080"/>
            <a:ext cx="3989387" cy="317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9" name="Freeform 307">
            <a:extLst>
              <a:ext uri="{FF2B5EF4-FFF2-40B4-BE49-F238E27FC236}">
                <a16:creationId xmlns:a16="http://schemas.microsoft.com/office/drawing/2014/main" id="{C402BA13-A28A-FB4E-A485-95F00A62C855}"/>
              </a:ext>
            </a:extLst>
          </p:cNvPr>
          <p:cNvSpPr>
            <a:spLocks/>
          </p:cNvSpPr>
          <p:nvPr/>
        </p:nvSpPr>
        <p:spPr bwMode="auto">
          <a:xfrm>
            <a:off x="6574698" y="5442254"/>
            <a:ext cx="74612" cy="101600"/>
          </a:xfrm>
          <a:custGeom>
            <a:avLst/>
            <a:gdLst>
              <a:gd name="T0" fmla="*/ 0 w 1"/>
              <a:gd name="T1" fmla="*/ 2147483647 h 61"/>
              <a:gd name="T2" fmla="*/ 0 w 1"/>
              <a:gd name="T3" fmla="*/ 0 h 61"/>
              <a:gd name="T4" fmla="*/ 0 60000 65536"/>
              <a:gd name="T5" fmla="*/ 0 60000 65536"/>
              <a:gd name="T6" fmla="*/ 0 w 1"/>
              <a:gd name="T7" fmla="*/ 0 h 61"/>
              <a:gd name="T8" fmla="*/ 1 w 1"/>
              <a:gd name="T9" fmla="*/ 61 h 61"/>
            </a:gdLst>
            <a:ahLst/>
            <a:cxnLst>
              <a:cxn ang="T4">
                <a:pos x="T0" y="T1"/>
              </a:cxn>
              <a:cxn ang="T5">
                <a:pos x="T2" y="T3"/>
              </a:cxn>
            </a:cxnLst>
            <a:rect l="T6" t="T7" r="T8" b="T9"/>
            <a:pathLst>
              <a:path w="1" h="61">
                <a:moveTo>
                  <a:pt x="0" y="61"/>
                </a:moveTo>
                <a:lnTo>
                  <a:pt x="0" y="0"/>
                </a:lnTo>
              </a:path>
            </a:pathLst>
          </a:custGeom>
          <a:solidFill>
            <a:srgbClr val="FFFFFF"/>
          </a:solidFill>
          <a:ln w="19050">
            <a:solidFill>
              <a:schemeClr val="tx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30" name="Rectangle 308">
            <a:extLst>
              <a:ext uri="{FF2B5EF4-FFF2-40B4-BE49-F238E27FC236}">
                <a16:creationId xmlns:a16="http://schemas.microsoft.com/office/drawing/2014/main" id="{AD079B72-CCE1-874F-BC4A-8C6731DD0805}"/>
              </a:ext>
            </a:extLst>
          </p:cNvPr>
          <p:cNvSpPr>
            <a:spLocks noChangeArrowheads="1"/>
          </p:cNvSpPr>
          <p:nvPr/>
        </p:nvSpPr>
        <p:spPr bwMode="auto">
          <a:xfrm>
            <a:off x="6290535" y="5345416"/>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–2</a:t>
            </a:r>
          </a:p>
        </p:txBody>
      </p:sp>
      <p:sp>
        <p:nvSpPr>
          <p:cNvPr id="31" name="Rectangle 309">
            <a:extLst>
              <a:ext uri="{FF2B5EF4-FFF2-40B4-BE49-F238E27FC236}">
                <a16:creationId xmlns:a16="http://schemas.microsoft.com/office/drawing/2014/main" id="{389D53CF-0C5F-744C-A5CE-2C0AF0A0B33A}"/>
              </a:ext>
            </a:extLst>
          </p:cNvPr>
          <p:cNvSpPr>
            <a:spLocks noChangeArrowheads="1"/>
          </p:cNvSpPr>
          <p:nvPr/>
        </p:nvSpPr>
        <p:spPr bwMode="auto">
          <a:xfrm>
            <a:off x="6290535" y="4886629"/>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–1</a:t>
            </a:r>
          </a:p>
        </p:txBody>
      </p:sp>
      <p:sp>
        <p:nvSpPr>
          <p:cNvPr id="32" name="Rectangle 310">
            <a:extLst>
              <a:ext uri="{FF2B5EF4-FFF2-40B4-BE49-F238E27FC236}">
                <a16:creationId xmlns:a16="http://schemas.microsoft.com/office/drawing/2014/main" id="{3B760110-569C-204D-8AFB-D4056C61C572}"/>
              </a:ext>
            </a:extLst>
          </p:cNvPr>
          <p:cNvSpPr>
            <a:spLocks noChangeArrowheads="1"/>
          </p:cNvSpPr>
          <p:nvPr/>
        </p:nvSpPr>
        <p:spPr bwMode="auto">
          <a:xfrm>
            <a:off x="6358798" y="4426254"/>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0</a:t>
            </a:r>
          </a:p>
        </p:txBody>
      </p:sp>
      <p:sp>
        <p:nvSpPr>
          <p:cNvPr id="33" name="Rectangle 311">
            <a:extLst>
              <a:ext uri="{FF2B5EF4-FFF2-40B4-BE49-F238E27FC236}">
                <a16:creationId xmlns:a16="http://schemas.microsoft.com/office/drawing/2014/main" id="{139949EC-684F-B549-A5D5-69CDD0B5AD83}"/>
              </a:ext>
            </a:extLst>
          </p:cNvPr>
          <p:cNvSpPr>
            <a:spLocks noChangeArrowheads="1"/>
          </p:cNvSpPr>
          <p:nvPr/>
        </p:nvSpPr>
        <p:spPr bwMode="auto">
          <a:xfrm>
            <a:off x="6358798" y="3967466"/>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1</a:t>
            </a:r>
          </a:p>
        </p:txBody>
      </p:sp>
      <p:sp>
        <p:nvSpPr>
          <p:cNvPr id="34" name="Rectangle 312">
            <a:extLst>
              <a:ext uri="{FF2B5EF4-FFF2-40B4-BE49-F238E27FC236}">
                <a16:creationId xmlns:a16="http://schemas.microsoft.com/office/drawing/2014/main" id="{EBAC0834-58DE-C540-91E1-316018D799F4}"/>
              </a:ext>
            </a:extLst>
          </p:cNvPr>
          <p:cNvSpPr>
            <a:spLocks noChangeArrowheads="1"/>
          </p:cNvSpPr>
          <p:nvPr/>
        </p:nvSpPr>
        <p:spPr bwMode="auto">
          <a:xfrm>
            <a:off x="6358798" y="3508679"/>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2</a:t>
            </a:r>
          </a:p>
        </p:txBody>
      </p:sp>
      <p:sp>
        <p:nvSpPr>
          <p:cNvPr id="35" name="Rectangle 313">
            <a:extLst>
              <a:ext uri="{FF2B5EF4-FFF2-40B4-BE49-F238E27FC236}">
                <a16:creationId xmlns:a16="http://schemas.microsoft.com/office/drawing/2014/main" id="{D23C2E3E-FA7B-4047-9D4C-359CFE53A352}"/>
              </a:ext>
            </a:extLst>
          </p:cNvPr>
          <p:cNvSpPr>
            <a:spLocks noChangeArrowheads="1"/>
          </p:cNvSpPr>
          <p:nvPr/>
        </p:nvSpPr>
        <p:spPr bwMode="auto">
          <a:xfrm>
            <a:off x="6358798" y="3048304"/>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3</a:t>
            </a:r>
          </a:p>
        </p:txBody>
      </p:sp>
      <p:sp>
        <p:nvSpPr>
          <p:cNvPr id="36" name="Rectangle 314">
            <a:extLst>
              <a:ext uri="{FF2B5EF4-FFF2-40B4-BE49-F238E27FC236}">
                <a16:creationId xmlns:a16="http://schemas.microsoft.com/office/drawing/2014/main" id="{786856A9-C599-014B-BF3E-A68AB3896739}"/>
              </a:ext>
            </a:extLst>
          </p:cNvPr>
          <p:cNvSpPr>
            <a:spLocks noChangeArrowheads="1"/>
          </p:cNvSpPr>
          <p:nvPr/>
        </p:nvSpPr>
        <p:spPr bwMode="auto">
          <a:xfrm>
            <a:off x="6358798" y="2587929"/>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4</a:t>
            </a:r>
          </a:p>
        </p:txBody>
      </p:sp>
      <p:sp>
        <p:nvSpPr>
          <p:cNvPr id="37" name="Rectangle 315">
            <a:extLst>
              <a:ext uri="{FF2B5EF4-FFF2-40B4-BE49-F238E27FC236}">
                <a16:creationId xmlns:a16="http://schemas.microsoft.com/office/drawing/2014/main" id="{E66B7F9F-1FF7-9F44-B9E8-4250EA4321D4}"/>
              </a:ext>
            </a:extLst>
          </p:cNvPr>
          <p:cNvSpPr>
            <a:spLocks noChangeArrowheads="1"/>
          </p:cNvSpPr>
          <p:nvPr/>
        </p:nvSpPr>
        <p:spPr bwMode="auto">
          <a:xfrm>
            <a:off x="6536598" y="5591479"/>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0</a:t>
            </a:r>
          </a:p>
        </p:txBody>
      </p:sp>
      <p:grpSp>
        <p:nvGrpSpPr>
          <p:cNvPr id="38" name="Group 316">
            <a:extLst>
              <a:ext uri="{FF2B5EF4-FFF2-40B4-BE49-F238E27FC236}">
                <a16:creationId xmlns:a16="http://schemas.microsoft.com/office/drawing/2014/main" id="{3082C7D3-D8D8-7B4A-96D8-E48898A831A1}"/>
              </a:ext>
            </a:extLst>
          </p:cNvPr>
          <p:cNvGrpSpPr>
            <a:grpSpLocks/>
          </p:cNvGrpSpPr>
          <p:nvPr/>
        </p:nvGrpSpPr>
        <p:grpSpPr bwMode="auto">
          <a:xfrm>
            <a:off x="6774727" y="5442259"/>
            <a:ext cx="99440" cy="366079"/>
            <a:chOff x="1353" y="3281"/>
            <a:chExt cx="98" cy="266"/>
          </a:xfrm>
        </p:grpSpPr>
        <p:sp>
          <p:nvSpPr>
            <p:cNvPr id="39" name="Freeform 317">
              <a:extLst>
                <a:ext uri="{FF2B5EF4-FFF2-40B4-BE49-F238E27FC236}">
                  <a16:creationId xmlns:a16="http://schemas.microsoft.com/office/drawing/2014/main" id="{D5268B99-ED54-4042-B0CE-55E603F97EEA}"/>
                </a:ext>
              </a:extLst>
            </p:cNvPr>
            <p:cNvSpPr>
              <a:spLocks/>
            </p:cNvSpPr>
            <p:nvPr/>
          </p:nvSpPr>
          <p:spPr bwMode="auto">
            <a:xfrm>
              <a:off x="1384" y="3281"/>
              <a:ext cx="1" cy="74"/>
            </a:xfrm>
            <a:custGeom>
              <a:avLst/>
              <a:gdLst>
                <a:gd name="T0" fmla="*/ 1 w 1"/>
                <a:gd name="T1" fmla="*/ 6888 h 49"/>
                <a:gd name="T2" fmla="*/ 0 w 1"/>
                <a:gd name="T3" fmla="*/ 0 h 49"/>
                <a:gd name="T4" fmla="*/ 0 60000 65536"/>
                <a:gd name="T5" fmla="*/ 0 60000 65536"/>
                <a:gd name="T6" fmla="*/ 0 w 1"/>
                <a:gd name="T7" fmla="*/ 0 h 49"/>
                <a:gd name="T8" fmla="*/ 1 w 1"/>
                <a:gd name="T9" fmla="*/ 49 h 49"/>
              </a:gdLst>
              <a:ahLst/>
              <a:cxnLst>
                <a:cxn ang="T4">
                  <a:pos x="T0" y="T1"/>
                </a:cxn>
                <a:cxn ang="T5">
                  <a:pos x="T2" y="T3"/>
                </a:cxn>
              </a:cxnLst>
              <a:rect l="T6" t="T7" r="T8" b="T9"/>
              <a:pathLst>
                <a:path w="1" h="49">
                  <a:moveTo>
                    <a:pt x="1" y="49"/>
                  </a:moveTo>
                  <a:lnTo>
                    <a:pt x="0" y="0"/>
                  </a:lnTo>
                </a:path>
              </a:pathLst>
            </a:custGeom>
            <a:solidFill>
              <a:srgbClr val="FFFFFF"/>
            </a:solidFill>
            <a:ln w="19050">
              <a:solidFill>
                <a:schemeClr val="tx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40" name="Rectangle 318">
              <a:extLst>
                <a:ext uri="{FF2B5EF4-FFF2-40B4-BE49-F238E27FC236}">
                  <a16:creationId xmlns:a16="http://schemas.microsoft.com/office/drawing/2014/main" id="{FC864685-F0E3-3F40-8995-42C090BED359}"/>
                </a:ext>
              </a:extLst>
            </p:cNvPr>
            <p:cNvSpPr>
              <a:spLocks noChangeArrowheads="1"/>
            </p:cNvSpPr>
            <p:nvPr/>
          </p:nvSpPr>
          <p:spPr bwMode="auto">
            <a:xfrm>
              <a:off x="1353" y="3390"/>
              <a:ext cx="98"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6</a:t>
              </a:r>
            </a:p>
          </p:txBody>
        </p:sp>
      </p:grpSp>
      <p:grpSp>
        <p:nvGrpSpPr>
          <p:cNvPr id="41" name="Group 319">
            <a:extLst>
              <a:ext uri="{FF2B5EF4-FFF2-40B4-BE49-F238E27FC236}">
                <a16:creationId xmlns:a16="http://schemas.microsoft.com/office/drawing/2014/main" id="{1366AE60-3812-F248-80D4-9F1996ED9C60}"/>
              </a:ext>
            </a:extLst>
          </p:cNvPr>
          <p:cNvGrpSpPr>
            <a:grpSpLocks/>
          </p:cNvGrpSpPr>
          <p:nvPr/>
        </p:nvGrpSpPr>
        <p:grpSpPr bwMode="auto">
          <a:xfrm>
            <a:off x="6963636" y="5442259"/>
            <a:ext cx="198890" cy="366079"/>
            <a:chOff x="1577" y="3281"/>
            <a:chExt cx="195" cy="266"/>
          </a:xfrm>
        </p:grpSpPr>
        <p:sp>
          <p:nvSpPr>
            <p:cNvPr id="42" name="Freeform 320">
              <a:extLst>
                <a:ext uri="{FF2B5EF4-FFF2-40B4-BE49-F238E27FC236}">
                  <a16:creationId xmlns:a16="http://schemas.microsoft.com/office/drawing/2014/main" id="{7A5F8335-6C4E-FB48-8E27-34AEA93F0457}"/>
                </a:ext>
              </a:extLst>
            </p:cNvPr>
            <p:cNvSpPr>
              <a:spLocks/>
            </p:cNvSpPr>
            <p:nvPr/>
          </p:nvSpPr>
          <p:spPr bwMode="auto">
            <a:xfrm>
              <a:off x="1637" y="3281"/>
              <a:ext cx="2" cy="74"/>
            </a:xfrm>
            <a:custGeom>
              <a:avLst/>
              <a:gdLst>
                <a:gd name="T0" fmla="*/ 0 w 1"/>
                <a:gd name="T1" fmla="*/ 1076 h 58"/>
                <a:gd name="T2" fmla="*/ 0 w 1"/>
                <a:gd name="T3" fmla="*/ 0 h 58"/>
                <a:gd name="T4" fmla="*/ 0 60000 65536"/>
                <a:gd name="T5" fmla="*/ 0 60000 65536"/>
                <a:gd name="T6" fmla="*/ 0 w 1"/>
                <a:gd name="T7" fmla="*/ 0 h 58"/>
                <a:gd name="T8" fmla="*/ 1 w 1"/>
                <a:gd name="T9" fmla="*/ 58 h 58"/>
              </a:gdLst>
              <a:ahLst/>
              <a:cxnLst>
                <a:cxn ang="T4">
                  <a:pos x="T0" y="T1"/>
                </a:cxn>
                <a:cxn ang="T5">
                  <a:pos x="T2" y="T3"/>
                </a:cxn>
              </a:cxnLst>
              <a:rect l="T6" t="T7" r="T8" b="T9"/>
              <a:pathLst>
                <a:path w="1" h="58">
                  <a:moveTo>
                    <a:pt x="0" y="58"/>
                  </a:moveTo>
                  <a:lnTo>
                    <a:pt x="0" y="0"/>
                  </a:lnTo>
                </a:path>
              </a:pathLst>
            </a:custGeom>
            <a:solidFill>
              <a:srgbClr val="FFFFFF"/>
            </a:solidFill>
            <a:ln w="19050">
              <a:solidFill>
                <a:schemeClr val="tx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43" name="Rectangle 321">
              <a:extLst>
                <a:ext uri="{FF2B5EF4-FFF2-40B4-BE49-F238E27FC236}">
                  <a16:creationId xmlns:a16="http://schemas.microsoft.com/office/drawing/2014/main" id="{9EA47A61-CB0A-D14D-B19B-98E7CB10187F}"/>
                </a:ext>
              </a:extLst>
            </p:cNvPr>
            <p:cNvSpPr>
              <a:spLocks noChangeArrowheads="1"/>
            </p:cNvSpPr>
            <p:nvPr/>
          </p:nvSpPr>
          <p:spPr bwMode="auto">
            <a:xfrm>
              <a:off x="1577" y="3390"/>
              <a:ext cx="19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12</a:t>
              </a:r>
            </a:p>
          </p:txBody>
        </p:sp>
      </p:grpSp>
      <p:grpSp>
        <p:nvGrpSpPr>
          <p:cNvPr id="44" name="Group 322">
            <a:extLst>
              <a:ext uri="{FF2B5EF4-FFF2-40B4-BE49-F238E27FC236}">
                <a16:creationId xmlns:a16="http://schemas.microsoft.com/office/drawing/2014/main" id="{1BDA645E-7247-4246-AD6A-D78C9CCEFD21}"/>
              </a:ext>
            </a:extLst>
          </p:cNvPr>
          <p:cNvGrpSpPr>
            <a:grpSpLocks/>
          </p:cNvGrpSpPr>
          <p:nvPr/>
        </p:nvGrpSpPr>
        <p:grpSpPr bwMode="auto">
          <a:xfrm>
            <a:off x="7214461" y="5442259"/>
            <a:ext cx="198890" cy="366079"/>
            <a:chOff x="1818" y="3281"/>
            <a:chExt cx="195" cy="266"/>
          </a:xfrm>
        </p:grpSpPr>
        <p:sp>
          <p:nvSpPr>
            <p:cNvPr id="45" name="Line 323">
              <a:extLst>
                <a:ext uri="{FF2B5EF4-FFF2-40B4-BE49-F238E27FC236}">
                  <a16:creationId xmlns:a16="http://schemas.microsoft.com/office/drawing/2014/main" id="{48C3CEAC-BC75-3A4E-A29D-CDA708C63B37}"/>
                </a:ext>
              </a:extLst>
            </p:cNvPr>
            <p:cNvSpPr>
              <a:spLocks noChangeShapeType="1"/>
            </p:cNvSpPr>
            <p:nvPr/>
          </p:nvSpPr>
          <p:spPr bwMode="auto">
            <a:xfrm flipV="1">
              <a:off x="1881" y="3281"/>
              <a:ext cx="1" cy="7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6" name="Rectangle 324">
              <a:extLst>
                <a:ext uri="{FF2B5EF4-FFF2-40B4-BE49-F238E27FC236}">
                  <a16:creationId xmlns:a16="http://schemas.microsoft.com/office/drawing/2014/main" id="{023A1DF5-053A-544E-A40B-E8EEBB363989}"/>
                </a:ext>
              </a:extLst>
            </p:cNvPr>
            <p:cNvSpPr>
              <a:spLocks noChangeArrowheads="1"/>
            </p:cNvSpPr>
            <p:nvPr/>
          </p:nvSpPr>
          <p:spPr bwMode="auto">
            <a:xfrm>
              <a:off x="1818" y="3390"/>
              <a:ext cx="19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18</a:t>
              </a:r>
            </a:p>
          </p:txBody>
        </p:sp>
      </p:grpSp>
      <p:grpSp>
        <p:nvGrpSpPr>
          <p:cNvPr id="47" name="Group 325">
            <a:extLst>
              <a:ext uri="{FF2B5EF4-FFF2-40B4-BE49-F238E27FC236}">
                <a16:creationId xmlns:a16="http://schemas.microsoft.com/office/drawing/2014/main" id="{30365E05-6F17-8C45-AD7B-A3D07DA0E3C2}"/>
              </a:ext>
            </a:extLst>
          </p:cNvPr>
          <p:cNvGrpSpPr>
            <a:grpSpLocks/>
          </p:cNvGrpSpPr>
          <p:nvPr/>
        </p:nvGrpSpPr>
        <p:grpSpPr bwMode="auto">
          <a:xfrm>
            <a:off x="7466874" y="5442259"/>
            <a:ext cx="198890" cy="366079"/>
            <a:chOff x="2063" y="3281"/>
            <a:chExt cx="195" cy="266"/>
          </a:xfrm>
        </p:grpSpPr>
        <p:sp>
          <p:nvSpPr>
            <p:cNvPr id="48" name="Freeform 326">
              <a:extLst>
                <a:ext uri="{FF2B5EF4-FFF2-40B4-BE49-F238E27FC236}">
                  <a16:creationId xmlns:a16="http://schemas.microsoft.com/office/drawing/2014/main" id="{1585A020-21B4-AE41-9A15-98B176FFB9F9}"/>
                </a:ext>
              </a:extLst>
            </p:cNvPr>
            <p:cNvSpPr>
              <a:spLocks/>
            </p:cNvSpPr>
            <p:nvPr/>
          </p:nvSpPr>
          <p:spPr bwMode="auto">
            <a:xfrm>
              <a:off x="2125" y="3281"/>
              <a:ext cx="1" cy="74"/>
            </a:xfrm>
            <a:custGeom>
              <a:avLst/>
              <a:gdLst>
                <a:gd name="T0" fmla="*/ 0 w 1"/>
                <a:gd name="T1" fmla="*/ 1076 h 58"/>
                <a:gd name="T2" fmla="*/ 0 w 1"/>
                <a:gd name="T3" fmla="*/ 0 h 58"/>
                <a:gd name="T4" fmla="*/ 0 60000 65536"/>
                <a:gd name="T5" fmla="*/ 0 60000 65536"/>
                <a:gd name="T6" fmla="*/ 0 w 1"/>
                <a:gd name="T7" fmla="*/ 0 h 58"/>
                <a:gd name="T8" fmla="*/ 1 w 1"/>
                <a:gd name="T9" fmla="*/ 58 h 58"/>
              </a:gdLst>
              <a:ahLst/>
              <a:cxnLst>
                <a:cxn ang="T4">
                  <a:pos x="T0" y="T1"/>
                </a:cxn>
                <a:cxn ang="T5">
                  <a:pos x="T2" y="T3"/>
                </a:cxn>
              </a:cxnLst>
              <a:rect l="T6" t="T7" r="T8" b="T9"/>
              <a:pathLst>
                <a:path w="1" h="58">
                  <a:moveTo>
                    <a:pt x="0" y="58"/>
                  </a:moveTo>
                  <a:lnTo>
                    <a:pt x="0" y="0"/>
                  </a:lnTo>
                </a:path>
              </a:pathLst>
            </a:custGeom>
            <a:solidFill>
              <a:srgbClr val="FFFFFF"/>
            </a:solidFill>
            <a:ln w="19050">
              <a:solidFill>
                <a:schemeClr val="tx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49" name="Rectangle 327">
              <a:extLst>
                <a:ext uri="{FF2B5EF4-FFF2-40B4-BE49-F238E27FC236}">
                  <a16:creationId xmlns:a16="http://schemas.microsoft.com/office/drawing/2014/main" id="{36DCB9D4-A796-6C48-87FD-184F7C8CCF77}"/>
                </a:ext>
              </a:extLst>
            </p:cNvPr>
            <p:cNvSpPr>
              <a:spLocks noChangeArrowheads="1"/>
            </p:cNvSpPr>
            <p:nvPr/>
          </p:nvSpPr>
          <p:spPr bwMode="auto">
            <a:xfrm>
              <a:off x="2063" y="3390"/>
              <a:ext cx="19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24</a:t>
              </a:r>
            </a:p>
          </p:txBody>
        </p:sp>
      </p:grpSp>
      <p:grpSp>
        <p:nvGrpSpPr>
          <p:cNvPr id="50" name="Group 328">
            <a:extLst>
              <a:ext uri="{FF2B5EF4-FFF2-40B4-BE49-F238E27FC236}">
                <a16:creationId xmlns:a16="http://schemas.microsoft.com/office/drawing/2014/main" id="{56316292-7FCA-BC40-8676-6A5AF7A8547B}"/>
              </a:ext>
            </a:extLst>
          </p:cNvPr>
          <p:cNvGrpSpPr>
            <a:grpSpLocks/>
          </p:cNvGrpSpPr>
          <p:nvPr/>
        </p:nvGrpSpPr>
        <p:grpSpPr bwMode="auto">
          <a:xfrm>
            <a:off x="7717699" y="5442259"/>
            <a:ext cx="198890" cy="366079"/>
            <a:chOff x="2304" y="3281"/>
            <a:chExt cx="195" cy="266"/>
          </a:xfrm>
        </p:grpSpPr>
        <p:sp>
          <p:nvSpPr>
            <p:cNvPr id="51" name="Freeform 329">
              <a:extLst>
                <a:ext uri="{FF2B5EF4-FFF2-40B4-BE49-F238E27FC236}">
                  <a16:creationId xmlns:a16="http://schemas.microsoft.com/office/drawing/2014/main" id="{F93A5CFE-A382-D548-90AD-E98E99410DBD}"/>
                </a:ext>
              </a:extLst>
            </p:cNvPr>
            <p:cNvSpPr>
              <a:spLocks/>
            </p:cNvSpPr>
            <p:nvPr/>
          </p:nvSpPr>
          <p:spPr bwMode="auto">
            <a:xfrm>
              <a:off x="2367" y="3281"/>
              <a:ext cx="1" cy="74"/>
            </a:xfrm>
            <a:custGeom>
              <a:avLst/>
              <a:gdLst>
                <a:gd name="T0" fmla="*/ 0 w 1"/>
                <a:gd name="T1" fmla="*/ 902 h 59"/>
                <a:gd name="T2" fmla="*/ 0 w 1"/>
                <a:gd name="T3" fmla="*/ 0 h 59"/>
                <a:gd name="T4" fmla="*/ 0 60000 65536"/>
                <a:gd name="T5" fmla="*/ 0 60000 65536"/>
                <a:gd name="T6" fmla="*/ 0 w 1"/>
                <a:gd name="T7" fmla="*/ 0 h 59"/>
                <a:gd name="T8" fmla="*/ 1 w 1"/>
                <a:gd name="T9" fmla="*/ 59 h 59"/>
              </a:gdLst>
              <a:ahLst/>
              <a:cxnLst>
                <a:cxn ang="T4">
                  <a:pos x="T0" y="T1"/>
                </a:cxn>
                <a:cxn ang="T5">
                  <a:pos x="T2" y="T3"/>
                </a:cxn>
              </a:cxnLst>
              <a:rect l="T6" t="T7" r="T8" b="T9"/>
              <a:pathLst>
                <a:path w="1" h="59">
                  <a:moveTo>
                    <a:pt x="0" y="59"/>
                  </a:moveTo>
                  <a:lnTo>
                    <a:pt x="0" y="0"/>
                  </a:lnTo>
                </a:path>
              </a:pathLst>
            </a:custGeom>
            <a:solidFill>
              <a:srgbClr val="FFFFFF"/>
            </a:solidFill>
            <a:ln w="19050">
              <a:solidFill>
                <a:schemeClr val="tx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52" name="Rectangle 330">
              <a:extLst>
                <a:ext uri="{FF2B5EF4-FFF2-40B4-BE49-F238E27FC236}">
                  <a16:creationId xmlns:a16="http://schemas.microsoft.com/office/drawing/2014/main" id="{FCECBDD1-6BDD-3E47-ADAB-DDC82430ADE8}"/>
                </a:ext>
              </a:extLst>
            </p:cNvPr>
            <p:cNvSpPr>
              <a:spLocks noChangeArrowheads="1"/>
            </p:cNvSpPr>
            <p:nvPr/>
          </p:nvSpPr>
          <p:spPr bwMode="auto">
            <a:xfrm>
              <a:off x="2304" y="3390"/>
              <a:ext cx="19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30</a:t>
              </a:r>
            </a:p>
          </p:txBody>
        </p:sp>
      </p:grpSp>
      <p:grpSp>
        <p:nvGrpSpPr>
          <p:cNvPr id="53" name="Group 331">
            <a:extLst>
              <a:ext uri="{FF2B5EF4-FFF2-40B4-BE49-F238E27FC236}">
                <a16:creationId xmlns:a16="http://schemas.microsoft.com/office/drawing/2014/main" id="{F59E2507-C4A8-F94A-986D-8A6EBC2C27CC}"/>
              </a:ext>
            </a:extLst>
          </p:cNvPr>
          <p:cNvGrpSpPr>
            <a:grpSpLocks/>
          </p:cNvGrpSpPr>
          <p:nvPr/>
        </p:nvGrpSpPr>
        <p:grpSpPr bwMode="auto">
          <a:xfrm>
            <a:off x="7971699" y="5442259"/>
            <a:ext cx="198890" cy="366079"/>
            <a:chOff x="2551" y="3281"/>
            <a:chExt cx="195" cy="266"/>
          </a:xfrm>
        </p:grpSpPr>
        <p:sp>
          <p:nvSpPr>
            <p:cNvPr id="54" name="Freeform 332">
              <a:extLst>
                <a:ext uri="{FF2B5EF4-FFF2-40B4-BE49-F238E27FC236}">
                  <a16:creationId xmlns:a16="http://schemas.microsoft.com/office/drawing/2014/main" id="{19534774-73A1-794A-B58D-57652E073E9C}"/>
                </a:ext>
              </a:extLst>
            </p:cNvPr>
            <p:cNvSpPr>
              <a:spLocks/>
            </p:cNvSpPr>
            <p:nvPr/>
          </p:nvSpPr>
          <p:spPr bwMode="auto">
            <a:xfrm>
              <a:off x="2612" y="3281"/>
              <a:ext cx="1" cy="74"/>
            </a:xfrm>
            <a:custGeom>
              <a:avLst/>
              <a:gdLst>
                <a:gd name="T0" fmla="*/ 1 w 1"/>
                <a:gd name="T1" fmla="*/ 902 h 59"/>
                <a:gd name="T2" fmla="*/ 0 w 1"/>
                <a:gd name="T3" fmla="*/ 0 h 59"/>
                <a:gd name="T4" fmla="*/ 0 60000 65536"/>
                <a:gd name="T5" fmla="*/ 0 60000 65536"/>
                <a:gd name="T6" fmla="*/ 0 w 1"/>
                <a:gd name="T7" fmla="*/ 0 h 59"/>
                <a:gd name="T8" fmla="*/ 1 w 1"/>
                <a:gd name="T9" fmla="*/ 59 h 59"/>
              </a:gdLst>
              <a:ahLst/>
              <a:cxnLst>
                <a:cxn ang="T4">
                  <a:pos x="T0" y="T1"/>
                </a:cxn>
                <a:cxn ang="T5">
                  <a:pos x="T2" y="T3"/>
                </a:cxn>
              </a:cxnLst>
              <a:rect l="T6" t="T7" r="T8" b="T9"/>
              <a:pathLst>
                <a:path w="1" h="59">
                  <a:moveTo>
                    <a:pt x="1" y="59"/>
                  </a:moveTo>
                  <a:lnTo>
                    <a:pt x="0" y="0"/>
                  </a:lnTo>
                </a:path>
              </a:pathLst>
            </a:custGeom>
            <a:solidFill>
              <a:srgbClr val="FFFFFF"/>
            </a:solidFill>
            <a:ln w="19050">
              <a:solidFill>
                <a:schemeClr val="tx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55" name="Rectangle 333">
              <a:extLst>
                <a:ext uri="{FF2B5EF4-FFF2-40B4-BE49-F238E27FC236}">
                  <a16:creationId xmlns:a16="http://schemas.microsoft.com/office/drawing/2014/main" id="{2EE0AA34-B509-AF4E-8214-8DD84278BD49}"/>
                </a:ext>
              </a:extLst>
            </p:cNvPr>
            <p:cNvSpPr>
              <a:spLocks noChangeArrowheads="1"/>
            </p:cNvSpPr>
            <p:nvPr/>
          </p:nvSpPr>
          <p:spPr bwMode="auto">
            <a:xfrm>
              <a:off x="2551" y="3390"/>
              <a:ext cx="19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36</a:t>
              </a:r>
            </a:p>
          </p:txBody>
        </p:sp>
      </p:grpSp>
      <p:grpSp>
        <p:nvGrpSpPr>
          <p:cNvPr id="56" name="Group 334">
            <a:extLst>
              <a:ext uri="{FF2B5EF4-FFF2-40B4-BE49-F238E27FC236}">
                <a16:creationId xmlns:a16="http://schemas.microsoft.com/office/drawing/2014/main" id="{3B2E93EE-AD40-DC47-90CD-572F585F522D}"/>
              </a:ext>
            </a:extLst>
          </p:cNvPr>
          <p:cNvGrpSpPr>
            <a:grpSpLocks/>
          </p:cNvGrpSpPr>
          <p:nvPr/>
        </p:nvGrpSpPr>
        <p:grpSpPr bwMode="auto">
          <a:xfrm>
            <a:off x="8222524" y="5442259"/>
            <a:ext cx="198890" cy="366079"/>
            <a:chOff x="2792" y="3281"/>
            <a:chExt cx="195" cy="266"/>
          </a:xfrm>
        </p:grpSpPr>
        <p:sp>
          <p:nvSpPr>
            <p:cNvPr id="57" name="Line 335">
              <a:extLst>
                <a:ext uri="{FF2B5EF4-FFF2-40B4-BE49-F238E27FC236}">
                  <a16:creationId xmlns:a16="http://schemas.microsoft.com/office/drawing/2014/main" id="{E5882B00-403C-2940-A72E-0AB3846B033B}"/>
                </a:ext>
              </a:extLst>
            </p:cNvPr>
            <p:cNvSpPr>
              <a:spLocks noChangeShapeType="1"/>
            </p:cNvSpPr>
            <p:nvPr/>
          </p:nvSpPr>
          <p:spPr bwMode="auto">
            <a:xfrm flipV="1">
              <a:off x="2855" y="3281"/>
              <a:ext cx="1" cy="7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58" name="Rectangle 336">
              <a:extLst>
                <a:ext uri="{FF2B5EF4-FFF2-40B4-BE49-F238E27FC236}">
                  <a16:creationId xmlns:a16="http://schemas.microsoft.com/office/drawing/2014/main" id="{2A5F2D44-87B4-9242-ACD7-F3F38FCA4CE8}"/>
                </a:ext>
              </a:extLst>
            </p:cNvPr>
            <p:cNvSpPr>
              <a:spLocks noChangeArrowheads="1"/>
            </p:cNvSpPr>
            <p:nvPr/>
          </p:nvSpPr>
          <p:spPr bwMode="auto">
            <a:xfrm>
              <a:off x="2792" y="3390"/>
              <a:ext cx="19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42</a:t>
              </a:r>
            </a:p>
          </p:txBody>
        </p:sp>
      </p:grpSp>
      <p:grpSp>
        <p:nvGrpSpPr>
          <p:cNvPr id="59" name="Group 337">
            <a:extLst>
              <a:ext uri="{FF2B5EF4-FFF2-40B4-BE49-F238E27FC236}">
                <a16:creationId xmlns:a16="http://schemas.microsoft.com/office/drawing/2014/main" id="{83904031-7213-0042-9C83-D630470BE553}"/>
              </a:ext>
            </a:extLst>
          </p:cNvPr>
          <p:cNvGrpSpPr>
            <a:grpSpLocks/>
          </p:cNvGrpSpPr>
          <p:nvPr/>
        </p:nvGrpSpPr>
        <p:grpSpPr bwMode="auto">
          <a:xfrm>
            <a:off x="8474937" y="5442259"/>
            <a:ext cx="198890" cy="366079"/>
            <a:chOff x="3037" y="3281"/>
            <a:chExt cx="195" cy="266"/>
          </a:xfrm>
        </p:grpSpPr>
        <p:sp>
          <p:nvSpPr>
            <p:cNvPr id="60" name="Line 338">
              <a:extLst>
                <a:ext uri="{FF2B5EF4-FFF2-40B4-BE49-F238E27FC236}">
                  <a16:creationId xmlns:a16="http://schemas.microsoft.com/office/drawing/2014/main" id="{1343F073-F7A1-9A4D-BDAD-D65DCAEC3643}"/>
                </a:ext>
              </a:extLst>
            </p:cNvPr>
            <p:cNvSpPr>
              <a:spLocks noChangeShapeType="1"/>
            </p:cNvSpPr>
            <p:nvPr/>
          </p:nvSpPr>
          <p:spPr bwMode="auto">
            <a:xfrm flipV="1">
              <a:off x="3099" y="3281"/>
              <a:ext cx="1" cy="7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61" name="Rectangle 339">
              <a:extLst>
                <a:ext uri="{FF2B5EF4-FFF2-40B4-BE49-F238E27FC236}">
                  <a16:creationId xmlns:a16="http://schemas.microsoft.com/office/drawing/2014/main" id="{526C92E3-B8F3-4E41-8046-03C9D8358B0E}"/>
                </a:ext>
              </a:extLst>
            </p:cNvPr>
            <p:cNvSpPr>
              <a:spLocks noChangeArrowheads="1"/>
            </p:cNvSpPr>
            <p:nvPr/>
          </p:nvSpPr>
          <p:spPr bwMode="auto">
            <a:xfrm>
              <a:off x="3037" y="3390"/>
              <a:ext cx="19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48</a:t>
              </a:r>
            </a:p>
          </p:txBody>
        </p:sp>
      </p:grpSp>
      <p:grpSp>
        <p:nvGrpSpPr>
          <p:cNvPr id="62" name="Group 340">
            <a:extLst>
              <a:ext uri="{FF2B5EF4-FFF2-40B4-BE49-F238E27FC236}">
                <a16:creationId xmlns:a16="http://schemas.microsoft.com/office/drawing/2014/main" id="{E1F24684-D3AE-D348-831F-C90524BCF074}"/>
              </a:ext>
            </a:extLst>
          </p:cNvPr>
          <p:cNvGrpSpPr>
            <a:grpSpLocks/>
          </p:cNvGrpSpPr>
          <p:nvPr/>
        </p:nvGrpSpPr>
        <p:grpSpPr bwMode="auto">
          <a:xfrm>
            <a:off x="8727350" y="5442259"/>
            <a:ext cx="198890" cy="366079"/>
            <a:chOff x="3272" y="3281"/>
            <a:chExt cx="195" cy="266"/>
          </a:xfrm>
        </p:grpSpPr>
        <p:sp>
          <p:nvSpPr>
            <p:cNvPr id="63" name="Line 341">
              <a:extLst>
                <a:ext uri="{FF2B5EF4-FFF2-40B4-BE49-F238E27FC236}">
                  <a16:creationId xmlns:a16="http://schemas.microsoft.com/office/drawing/2014/main" id="{62E28C99-9933-244B-9AD4-AEFEF524DC54}"/>
                </a:ext>
              </a:extLst>
            </p:cNvPr>
            <p:cNvSpPr>
              <a:spLocks noChangeShapeType="1"/>
            </p:cNvSpPr>
            <p:nvPr/>
          </p:nvSpPr>
          <p:spPr bwMode="auto">
            <a:xfrm flipV="1">
              <a:off x="3333" y="3281"/>
              <a:ext cx="2" cy="7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64" name="Rectangle 342">
              <a:extLst>
                <a:ext uri="{FF2B5EF4-FFF2-40B4-BE49-F238E27FC236}">
                  <a16:creationId xmlns:a16="http://schemas.microsoft.com/office/drawing/2014/main" id="{99668F28-29BB-1844-A810-228BBEE3725C}"/>
                </a:ext>
              </a:extLst>
            </p:cNvPr>
            <p:cNvSpPr>
              <a:spLocks noChangeArrowheads="1"/>
            </p:cNvSpPr>
            <p:nvPr/>
          </p:nvSpPr>
          <p:spPr bwMode="auto">
            <a:xfrm>
              <a:off x="3272" y="3390"/>
              <a:ext cx="19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54</a:t>
              </a:r>
            </a:p>
          </p:txBody>
        </p:sp>
      </p:grpSp>
      <p:grpSp>
        <p:nvGrpSpPr>
          <p:cNvPr id="65" name="Group 343">
            <a:extLst>
              <a:ext uri="{FF2B5EF4-FFF2-40B4-BE49-F238E27FC236}">
                <a16:creationId xmlns:a16="http://schemas.microsoft.com/office/drawing/2014/main" id="{DB527F8F-EA7A-7443-AA1D-92BD67E0BAB2}"/>
              </a:ext>
            </a:extLst>
          </p:cNvPr>
          <p:cNvGrpSpPr>
            <a:grpSpLocks/>
          </p:cNvGrpSpPr>
          <p:nvPr/>
        </p:nvGrpSpPr>
        <p:grpSpPr bwMode="auto">
          <a:xfrm>
            <a:off x="8979762" y="5442259"/>
            <a:ext cx="198890" cy="366079"/>
            <a:chOff x="3515" y="3281"/>
            <a:chExt cx="195" cy="266"/>
          </a:xfrm>
        </p:grpSpPr>
        <p:sp>
          <p:nvSpPr>
            <p:cNvPr id="66" name="Freeform 344">
              <a:extLst>
                <a:ext uri="{FF2B5EF4-FFF2-40B4-BE49-F238E27FC236}">
                  <a16:creationId xmlns:a16="http://schemas.microsoft.com/office/drawing/2014/main" id="{087899DA-8460-774D-BF67-B2F7B1D6FFBD}"/>
                </a:ext>
              </a:extLst>
            </p:cNvPr>
            <p:cNvSpPr>
              <a:spLocks/>
            </p:cNvSpPr>
            <p:nvPr/>
          </p:nvSpPr>
          <p:spPr bwMode="auto">
            <a:xfrm>
              <a:off x="3576" y="3281"/>
              <a:ext cx="1" cy="74"/>
            </a:xfrm>
            <a:custGeom>
              <a:avLst/>
              <a:gdLst>
                <a:gd name="T0" fmla="*/ 1 w 1"/>
                <a:gd name="T1" fmla="*/ 1594 h 56"/>
                <a:gd name="T2" fmla="*/ 0 w 1"/>
                <a:gd name="T3" fmla="*/ 0 h 56"/>
                <a:gd name="T4" fmla="*/ 0 60000 65536"/>
                <a:gd name="T5" fmla="*/ 0 60000 65536"/>
                <a:gd name="T6" fmla="*/ 0 w 1"/>
                <a:gd name="T7" fmla="*/ 0 h 56"/>
                <a:gd name="T8" fmla="*/ 1 w 1"/>
                <a:gd name="T9" fmla="*/ 56 h 56"/>
              </a:gdLst>
              <a:ahLst/>
              <a:cxnLst>
                <a:cxn ang="T4">
                  <a:pos x="T0" y="T1"/>
                </a:cxn>
                <a:cxn ang="T5">
                  <a:pos x="T2" y="T3"/>
                </a:cxn>
              </a:cxnLst>
              <a:rect l="T6" t="T7" r="T8" b="T9"/>
              <a:pathLst>
                <a:path w="1" h="56">
                  <a:moveTo>
                    <a:pt x="1" y="56"/>
                  </a:moveTo>
                  <a:lnTo>
                    <a:pt x="0" y="0"/>
                  </a:lnTo>
                </a:path>
              </a:pathLst>
            </a:custGeom>
            <a:solidFill>
              <a:srgbClr val="FFFFFF"/>
            </a:solidFill>
            <a:ln w="19050">
              <a:solidFill>
                <a:schemeClr val="tx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67" name="Rectangle 345">
              <a:extLst>
                <a:ext uri="{FF2B5EF4-FFF2-40B4-BE49-F238E27FC236}">
                  <a16:creationId xmlns:a16="http://schemas.microsoft.com/office/drawing/2014/main" id="{EBF5B0F9-2A49-D840-BB47-5EE82447B1C9}"/>
                </a:ext>
              </a:extLst>
            </p:cNvPr>
            <p:cNvSpPr>
              <a:spLocks noChangeArrowheads="1"/>
            </p:cNvSpPr>
            <p:nvPr/>
          </p:nvSpPr>
          <p:spPr bwMode="auto">
            <a:xfrm>
              <a:off x="3515" y="3390"/>
              <a:ext cx="19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60</a:t>
              </a:r>
            </a:p>
          </p:txBody>
        </p:sp>
      </p:grpSp>
      <p:grpSp>
        <p:nvGrpSpPr>
          <p:cNvPr id="68" name="Group 346">
            <a:extLst>
              <a:ext uri="{FF2B5EF4-FFF2-40B4-BE49-F238E27FC236}">
                <a16:creationId xmlns:a16="http://schemas.microsoft.com/office/drawing/2014/main" id="{EA3DA288-9724-4B44-A3DA-331F6CEDDFA6}"/>
              </a:ext>
            </a:extLst>
          </p:cNvPr>
          <p:cNvGrpSpPr>
            <a:grpSpLocks/>
          </p:cNvGrpSpPr>
          <p:nvPr/>
        </p:nvGrpSpPr>
        <p:grpSpPr bwMode="auto">
          <a:xfrm>
            <a:off x="9230587" y="5442259"/>
            <a:ext cx="198890" cy="366079"/>
            <a:chOff x="3759" y="3281"/>
            <a:chExt cx="195" cy="266"/>
          </a:xfrm>
        </p:grpSpPr>
        <p:sp>
          <p:nvSpPr>
            <p:cNvPr id="69" name="Freeform 347">
              <a:extLst>
                <a:ext uri="{FF2B5EF4-FFF2-40B4-BE49-F238E27FC236}">
                  <a16:creationId xmlns:a16="http://schemas.microsoft.com/office/drawing/2014/main" id="{4BCA94AA-44E3-DF4C-BAD8-504697E53970}"/>
                </a:ext>
              </a:extLst>
            </p:cNvPr>
            <p:cNvSpPr>
              <a:spLocks/>
            </p:cNvSpPr>
            <p:nvPr/>
          </p:nvSpPr>
          <p:spPr bwMode="auto">
            <a:xfrm>
              <a:off x="3821" y="3281"/>
              <a:ext cx="1" cy="74"/>
            </a:xfrm>
            <a:custGeom>
              <a:avLst/>
              <a:gdLst>
                <a:gd name="T0" fmla="*/ 0 w 1"/>
                <a:gd name="T1" fmla="*/ 1594 h 56"/>
                <a:gd name="T2" fmla="*/ 0 w 1"/>
                <a:gd name="T3" fmla="*/ 0 h 56"/>
                <a:gd name="T4" fmla="*/ 0 60000 65536"/>
                <a:gd name="T5" fmla="*/ 0 60000 65536"/>
                <a:gd name="T6" fmla="*/ 0 w 1"/>
                <a:gd name="T7" fmla="*/ 0 h 56"/>
                <a:gd name="T8" fmla="*/ 1 w 1"/>
                <a:gd name="T9" fmla="*/ 56 h 56"/>
              </a:gdLst>
              <a:ahLst/>
              <a:cxnLst>
                <a:cxn ang="T4">
                  <a:pos x="T0" y="T1"/>
                </a:cxn>
                <a:cxn ang="T5">
                  <a:pos x="T2" y="T3"/>
                </a:cxn>
              </a:cxnLst>
              <a:rect l="T6" t="T7" r="T8" b="T9"/>
              <a:pathLst>
                <a:path w="1" h="56">
                  <a:moveTo>
                    <a:pt x="0" y="56"/>
                  </a:moveTo>
                  <a:lnTo>
                    <a:pt x="0" y="0"/>
                  </a:lnTo>
                </a:path>
              </a:pathLst>
            </a:custGeom>
            <a:solidFill>
              <a:srgbClr val="FFFFFF"/>
            </a:solidFill>
            <a:ln w="19050">
              <a:solidFill>
                <a:schemeClr val="tx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70" name="Rectangle 348">
              <a:extLst>
                <a:ext uri="{FF2B5EF4-FFF2-40B4-BE49-F238E27FC236}">
                  <a16:creationId xmlns:a16="http://schemas.microsoft.com/office/drawing/2014/main" id="{795883E4-4A33-0747-9F7E-84EFFFA95BF3}"/>
                </a:ext>
              </a:extLst>
            </p:cNvPr>
            <p:cNvSpPr>
              <a:spLocks noChangeArrowheads="1"/>
            </p:cNvSpPr>
            <p:nvPr/>
          </p:nvSpPr>
          <p:spPr bwMode="auto">
            <a:xfrm>
              <a:off x="3759" y="3390"/>
              <a:ext cx="19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66</a:t>
              </a:r>
            </a:p>
          </p:txBody>
        </p:sp>
      </p:grpSp>
      <p:grpSp>
        <p:nvGrpSpPr>
          <p:cNvPr id="71" name="Group 349">
            <a:extLst>
              <a:ext uri="{FF2B5EF4-FFF2-40B4-BE49-F238E27FC236}">
                <a16:creationId xmlns:a16="http://schemas.microsoft.com/office/drawing/2014/main" id="{CB96F0D4-24D2-7548-84E2-AC93A0A56200}"/>
              </a:ext>
            </a:extLst>
          </p:cNvPr>
          <p:cNvGrpSpPr>
            <a:grpSpLocks/>
          </p:cNvGrpSpPr>
          <p:nvPr/>
        </p:nvGrpSpPr>
        <p:grpSpPr bwMode="auto">
          <a:xfrm>
            <a:off x="9484596" y="5442259"/>
            <a:ext cx="198901" cy="366079"/>
            <a:chOff x="4004" y="3281"/>
            <a:chExt cx="194" cy="266"/>
          </a:xfrm>
        </p:grpSpPr>
        <p:sp>
          <p:nvSpPr>
            <p:cNvPr id="72" name="Line 350">
              <a:extLst>
                <a:ext uri="{FF2B5EF4-FFF2-40B4-BE49-F238E27FC236}">
                  <a16:creationId xmlns:a16="http://schemas.microsoft.com/office/drawing/2014/main" id="{AA7E0F96-CA45-0444-99CF-C4448EDDA7D3}"/>
                </a:ext>
              </a:extLst>
            </p:cNvPr>
            <p:cNvSpPr>
              <a:spLocks noChangeShapeType="1"/>
            </p:cNvSpPr>
            <p:nvPr/>
          </p:nvSpPr>
          <p:spPr bwMode="auto">
            <a:xfrm flipV="1">
              <a:off x="4064" y="3281"/>
              <a:ext cx="1" cy="7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73" name="Rectangle 351">
              <a:extLst>
                <a:ext uri="{FF2B5EF4-FFF2-40B4-BE49-F238E27FC236}">
                  <a16:creationId xmlns:a16="http://schemas.microsoft.com/office/drawing/2014/main" id="{20DA2B84-F4BB-2044-B5E5-03DF80D588C3}"/>
                </a:ext>
              </a:extLst>
            </p:cNvPr>
            <p:cNvSpPr>
              <a:spLocks noChangeArrowheads="1"/>
            </p:cNvSpPr>
            <p:nvPr/>
          </p:nvSpPr>
          <p:spPr bwMode="auto">
            <a:xfrm>
              <a:off x="4004" y="3390"/>
              <a:ext cx="194"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72</a:t>
              </a:r>
            </a:p>
          </p:txBody>
        </p:sp>
      </p:grpSp>
      <p:grpSp>
        <p:nvGrpSpPr>
          <p:cNvPr id="74" name="Group 352">
            <a:extLst>
              <a:ext uri="{FF2B5EF4-FFF2-40B4-BE49-F238E27FC236}">
                <a16:creationId xmlns:a16="http://schemas.microsoft.com/office/drawing/2014/main" id="{AF74EC20-286F-314B-BE28-8A73AF0D75AF}"/>
              </a:ext>
            </a:extLst>
          </p:cNvPr>
          <p:cNvGrpSpPr>
            <a:grpSpLocks/>
          </p:cNvGrpSpPr>
          <p:nvPr/>
        </p:nvGrpSpPr>
        <p:grpSpPr bwMode="auto">
          <a:xfrm>
            <a:off x="9735412" y="5443840"/>
            <a:ext cx="198890" cy="364692"/>
            <a:chOff x="4245" y="3282"/>
            <a:chExt cx="195" cy="266"/>
          </a:xfrm>
        </p:grpSpPr>
        <p:sp>
          <p:nvSpPr>
            <p:cNvPr id="75" name="Freeform 353">
              <a:extLst>
                <a:ext uri="{FF2B5EF4-FFF2-40B4-BE49-F238E27FC236}">
                  <a16:creationId xmlns:a16="http://schemas.microsoft.com/office/drawing/2014/main" id="{4BC92C53-9DC0-824C-8B9A-7FCE3A4688D1}"/>
                </a:ext>
              </a:extLst>
            </p:cNvPr>
            <p:cNvSpPr>
              <a:spLocks/>
            </p:cNvSpPr>
            <p:nvPr/>
          </p:nvSpPr>
          <p:spPr bwMode="auto">
            <a:xfrm>
              <a:off x="4307" y="3282"/>
              <a:ext cx="1" cy="74"/>
            </a:xfrm>
            <a:custGeom>
              <a:avLst/>
              <a:gdLst>
                <a:gd name="T0" fmla="*/ 0 w 1"/>
                <a:gd name="T1" fmla="*/ 17704 h 45"/>
                <a:gd name="T2" fmla="*/ 0 w 1"/>
                <a:gd name="T3" fmla="*/ 0 h 45"/>
                <a:gd name="T4" fmla="*/ 0 60000 65536"/>
                <a:gd name="T5" fmla="*/ 0 60000 65536"/>
                <a:gd name="T6" fmla="*/ 0 w 1"/>
                <a:gd name="T7" fmla="*/ 0 h 45"/>
                <a:gd name="T8" fmla="*/ 1 w 1"/>
                <a:gd name="T9" fmla="*/ 45 h 45"/>
              </a:gdLst>
              <a:ahLst/>
              <a:cxnLst>
                <a:cxn ang="T4">
                  <a:pos x="T0" y="T1"/>
                </a:cxn>
                <a:cxn ang="T5">
                  <a:pos x="T2" y="T3"/>
                </a:cxn>
              </a:cxnLst>
              <a:rect l="T6" t="T7" r="T8" b="T9"/>
              <a:pathLst>
                <a:path w="1" h="45">
                  <a:moveTo>
                    <a:pt x="0" y="45"/>
                  </a:moveTo>
                  <a:lnTo>
                    <a:pt x="0" y="0"/>
                  </a:lnTo>
                </a:path>
              </a:pathLst>
            </a:custGeom>
            <a:solidFill>
              <a:srgbClr val="FFFFFF"/>
            </a:solidFill>
            <a:ln w="19050">
              <a:solidFill>
                <a:schemeClr val="tx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76" name="Rectangle 354">
              <a:extLst>
                <a:ext uri="{FF2B5EF4-FFF2-40B4-BE49-F238E27FC236}">
                  <a16:creationId xmlns:a16="http://schemas.microsoft.com/office/drawing/2014/main" id="{B0B9CEE3-EB43-E240-BF52-E149FC97EC68}"/>
                </a:ext>
              </a:extLst>
            </p:cNvPr>
            <p:cNvSpPr>
              <a:spLocks noChangeArrowheads="1"/>
            </p:cNvSpPr>
            <p:nvPr/>
          </p:nvSpPr>
          <p:spPr bwMode="auto">
            <a:xfrm>
              <a:off x="4245" y="3391"/>
              <a:ext cx="19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78</a:t>
              </a:r>
            </a:p>
          </p:txBody>
        </p:sp>
      </p:grpSp>
      <p:grpSp>
        <p:nvGrpSpPr>
          <p:cNvPr id="77" name="Group 355">
            <a:extLst>
              <a:ext uri="{FF2B5EF4-FFF2-40B4-BE49-F238E27FC236}">
                <a16:creationId xmlns:a16="http://schemas.microsoft.com/office/drawing/2014/main" id="{04F7C913-8839-C54A-A730-D0ADAB208288}"/>
              </a:ext>
            </a:extLst>
          </p:cNvPr>
          <p:cNvGrpSpPr>
            <a:grpSpLocks/>
          </p:cNvGrpSpPr>
          <p:nvPr/>
        </p:nvGrpSpPr>
        <p:grpSpPr bwMode="auto">
          <a:xfrm>
            <a:off x="9986237" y="5442259"/>
            <a:ext cx="198890" cy="366079"/>
            <a:chOff x="4487" y="3281"/>
            <a:chExt cx="195" cy="266"/>
          </a:xfrm>
        </p:grpSpPr>
        <p:sp>
          <p:nvSpPr>
            <p:cNvPr id="78" name="Freeform 356">
              <a:extLst>
                <a:ext uri="{FF2B5EF4-FFF2-40B4-BE49-F238E27FC236}">
                  <a16:creationId xmlns:a16="http://schemas.microsoft.com/office/drawing/2014/main" id="{EBBBA380-7646-5D47-B1AF-C6439ED37ACE}"/>
                </a:ext>
              </a:extLst>
            </p:cNvPr>
            <p:cNvSpPr>
              <a:spLocks/>
            </p:cNvSpPr>
            <p:nvPr/>
          </p:nvSpPr>
          <p:spPr bwMode="auto">
            <a:xfrm>
              <a:off x="4549" y="3281"/>
              <a:ext cx="2" cy="74"/>
            </a:xfrm>
            <a:custGeom>
              <a:avLst/>
              <a:gdLst>
                <a:gd name="T0" fmla="*/ 0 w 1"/>
                <a:gd name="T1" fmla="*/ 619 h 61"/>
                <a:gd name="T2" fmla="*/ 0 w 1"/>
                <a:gd name="T3" fmla="*/ 0 h 61"/>
                <a:gd name="T4" fmla="*/ 0 60000 65536"/>
                <a:gd name="T5" fmla="*/ 0 60000 65536"/>
                <a:gd name="T6" fmla="*/ 0 w 1"/>
                <a:gd name="T7" fmla="*/ 0 h 61"/>
                <a:gd name="T8" fmla="*/ 1 w 1"/>
                <a:gd name="T9" fmla="*/ 61 h 61"/>
              </a:gdLst>
              <a:ahLst/>
              <a:cxnLst>
                <a:cxn ang="T4">
                  <a:pos x="T0" y="T1"/>
                </a:cxn>
                <a:cxn ang="T5">
                  <a:pos x="T2" y="T3"/>
                </a:cxn>
              </a:cxnLst>
              <a:rect l="T6" t="T7" r="T8" b="T9"/>
              <a:pathLst>
                <a:path w="1" h="61">
                  <a:moveTo>
                    <a:pt x="0" y="61"/>
                  </a:moveTo>
                  <a:lnTo>
                    <a:pt x="0" y="0"/>
                  </a:lnTo>
                </a:path>
              </a:pathLst>
            </a:custGeom>
            <a:solidFill>
              <a:srgbClr val="FFFFFF"/>
            </a:solidFill>
            <a:ln w="19050">
              <a:solidFill>
                <a:schemeClr val="tx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79" name="Rectangle 357">
              <a:extLst>
                <a:ext uri="{FF2B5EF4-FFF2-40B4-BE49-F238E27FC236}">
                  <a16:creationId xmlns:a16="http://schemas.microsoft.com/office/drawing/2014/main" id="{F2AB94AB-9E55-234E-8459-DBFF2EFD0E23}"/>
                </a:ext>
              </a:extLst>
            </p:cNvPr>
            <p:cNvSpPr>
              <a:spLocks noChangeArrowheads="1"/>
            </p:cNvSpPr>
            <p:nvPr/>
          </p:nvSpPr>
          <p:spPr bwMode="auto">
            <a:xfrm>
              <a:off x="4487" y="3390"/>
              <a:ext cx="19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84</a:t>
              </a:r>
            </a:p>
          </p:txBody>
        </p:sp>
      </p:grpSp>
      <p:grpSp>
        <p:nvGrpSpPr>
          <p:cNvPr id="80" name="Group 358">
            <a:extLst>
              <a:ext uri="{FF2B5EF4-FFF2-40B4-BE49-F238E27FC236}">
                <a16:creationId xmlns:a16="http://schemas.microsoft.com/office/drawing/2014/main" id="{C29AEEB1-00CC-1F4C-8FFC-8AF35EF93A58}"/>
              </a:ext>
            </a:extLst>
          </p:cNvPr>
          <p:cNvGrpSpPr>
            <a:grpSpLocks/>
          </p:cNvGrpSpPr>
          <p:nvPr/>
        </p:nvGrpSpPr>
        <p:grpSpPr bwMode="auto">
          <a:xfrm>
            <a:off x="10238651" y="5442259"/>
            <a:ext cx="198890" cy="366079"/>
            <a:chOff x="4733" y="3281"/>
            <a:chExt cx="195" cy="266"/>
          </a:xfrm>
        </p:grpSpPr>
        <p:sp>
          <p:nvSpPr>
            <p:cNvPr id="81" name="Freeform 359">
              <a:extLst>
                <a:ext uri="{FF2B5EF4-FFF2-40B4-BE49-F238E27FC236}">
                  <a16:creationId xmlns:a16="http://schemas.microsoft.com/office/drawing/2014/main" id="{D898AB41-B0E1-5341-809C-39216C00A1A4}"/>
                </a:ext>
              </a:extLst>
            </p:cNvPr>
            <p:cNvSpPr>
              <a:spLocks/>
            </p:cNvSpPr>
            <p:nvPr/>
          </p:nvSpPr>
          <p:spPr bwMode="auto">
            <a:xfrm>
              <a:off x="4795" y="3281"/>
              <a:ext cx="1" cy="74"/>
            </a:xfrm>
            <a:custGeom>
              <a:avLst/>
              <a:gdLst>
                <a:gd name="T0" fmla="*/ 0 w 1"/>
                <a:gd name="T1" fmla="*/ 902 h 59"/>
                <a:gd name="T2" fmla="*/ 0 w 1"/>
                <a:gd name="T3" fmla="*/ 0 h 59"/>
                <a:gd name="T4" fmla="*/ 0 60000 65536"/>
                <a:gd name="T5" fmla="*/ 0 60000 65536"/>
                <a:gd name="T6" fmla="*/ 0 w 1"/>
                <a:gd name="T7" fmla="*/ 0 h 59"/>
                <a:gd name="T8" fmla="*/ 1 w 1"/>
                <a:gd name="T9" fmla="*/ 59 h 59"/>
              </a:gdLst>
              <a:ahLst/>
              <a:cxnLst>
                <a:cxn ang="T4">
                  <a:pos x="T0" y="T1"/>
                </a:cxn>
                <a:cxn ang="T5">
                  <a:pos x="T2" y="T3"/>
                </a:cxn>
              </a:cxnLst>
              <a:rect l="T6" t="T7" r="T8" b="T9"/>
              <a:pathLst>
                <a:path w="1" h="59">
                  <a:moveTo>
                    <a:pt x="0" y="59"/>
                  </a:moveTo>
                  <a:lnTo>
                    <a:pt x="0" y="0"/>
                  </a:lnTo>
                </a:path>
              </a:pathLst>
            </a:custGeom>
            <a:solidFill>
              <a:srgbClr val="FFFFFF"/>
            </a:solidFill>
            <a:ln w="19050">
              <a:solidFill>
                <a:schemeClr val="tx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82" name="Rectangle 360">
              <a:extLst>
                <a:ext uri="{FF2B5EF4-FFF2-40B4-BE49-F238E27FC236}">
                  <a16:creationId xmlns:a16="http://schemas.microsoft.com/office/drawing/2014/main" id="{F92E1D77-AD87-4D4F-A7F1-5737486C2A67}"/>
                </a:ext>
              </a:extLst>
            </p:cNvPr>
            <p:cNvSpPr>
              <a:spLocks noChangeArrowheads="1"/>
            </p:cNvSpPr>
            <p:nvPr/>
          </p:nvSpPr>
          <p:spPr bwMode="auto">
            <a:xfrm>
              <a:off x="4733" y="3390"/>
              <a:ext cx="19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90</a:t>
              </a:r>
            </a:p>
          </p:txBody>
        </p:sp>
      </p:grpSp>
      <p:grpSp>
        <p:nvGrpSpPr>
          <p:cNvPr id="83" name="Group 361">
            <a:extLst>
              <a:ext uri="{FF2B5EF4-FFF2-40B4-BE49-F238E27FC236}">
                <a16:creationId xmlns:a16="http://schemas.microsoft.com/office/drawing/2014/main" id="{68A2F62E-B9C5-B745-BA30-00FBB12C5CEC}"/>
              </a:ext>
            </a:extLst>
          </p:cNvPr>
          <p:cNvGrpSpPr>
            <a:grpSpLocks/>
          </p:cNvGrpSpPr>
          <p:nvPr/>
        </p:nvGrpSpPr>
        <p:grpSpPr bwMode="auto">
          <a:xfrm>
            <a:off x="10491063" y="5442259"/>
            <a:ext cx="198890" cy="366079"/>
            <a:chOff x="4974" y="3281"/>
            <a:chExt cx="195" cy="266"/>
          </a:xfrm>
        </p:grpSpPr>
        <p:sp>
          <p:nvSpPr>
            <p:cNvPr id="84" name="Freeform 362">
              <a:extLst>
                <a:ext uri="{FF2B5EF4-FFF2-40B4-BE49-F238E27FC236}">
                  <a16:creationId xmlns:a16="http://schemas.microsoft.com/office/drawing/2014/main" id="{C9974CA1-D1F1-D143-ABE8-7B04B5AE7759}"/>
                </a:ext>
              </a:extLst>
            </p:cNvPr>
            <p:cNvSpPr>
              <a:spLocks/>
            </p:cNvSpPr>
            <p:nvPr/>
          </p:nvSpPr>
          <p:spPr bwMode="auto">
            <a:xfrm>
              <a:off x="5036" y="3281"/>
              <a:ext cx="1" cy="74"/>
            </a:xfrm>
            <a:custGeom>
              <a:avLst/>
              <a:gdLst>
                <a:gd name="T0" fmla="*/ 0 w 1"/>
                <a:gd name="T1" fmla="*/ 902 h 59"/>
                <a:gd name="T2" fmla="*/ 0 w 1"/>
                <a:gd name="T3" fmla="*/ 0 h 59"/>
                <a:gd name="T4" fmla="*/ 0 60000 65536"/>
                <a:gd name="T5" fmla="*/ 0 60000 65536"/>
                <a:gd name="T6" fmla="*/ 0 w 1"/>
                <a:gd name="T7" fmla="*/ 0 h 59"/>
                <a:gd name="T8" fmla="*/ 1 w 1"/>
                <a:gd name="T9" fmla="*/ 59 h 59"/>
              </a:gdLst>
              <a:ahLst/>
              <a:cxnLst>
                <a:cxn ang="T4">
                  <a:pos x="T0" y="T1"/>
                </a:cxn>
                <a:cxn ang="T5">
                  <a:pos x="T2" y="T3"/>
                </a:cxn>
              </a:cxnLst>
              <a:rect l="T6" t="T7" r="T8" b="T9"/>
              <a:pathLst>
                <a:path w="1" h="59">
                  <a:moveTo>
                    <a:pt x="0" y="59"/>
                  </a:moveTo>
                  <a:lnTo>
                    <a:pt x="0" y="0"/>
                  </a:lnTo>
                </a:path>
              </a:pathLst>
            </a:custGeom>
            <a:solidFill>
              <a:srgbClr val="FFFFFF"/>
            </a:solidFill>
            <a:ln w="19050">
              <a:solidFill>
                <a:schemeClr val="tx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85" name="Rectangle 363">
              <a:extLst>
                <a:ext uri="{FF2B5EF4-FFF2-40B4-BE49-F238E27FC236}">
                  <a16:creationId xmlns:a16="http://schemas.microsoft.com/office/drawing/2014/main" id="{E2166537-4145-8346-9A12-44930F9A6CE8}"/>
                </a:ext>
              </a:extLst>
            </p:cNvPr>
            <p:cNvSpPr>
              <a:spLocks noChangeArrowheads="1"/>
            </p:cNvSpPr>
            <p:nvPr/>
          </p:nvSpPr>
          <p:spPr bwMode="auto">
            <a:xfrm>
              <a:off x="4974" y="3390"/>
              <a:ext cx="19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400">
                  <a:solidFill>
                    <a:schemeClr val="bg1"/>
                  </a:solidFill>
                  <a:latin typeface="Arial" panose="020B0604020202020204" pitchFamily="34" charset="0"/>
                  <a:ea typeface="굴림" panose="020B0600000101010101" pitchFamily="34" charset="-127"/>
                </a:rPr>
                <a:t>96</a:t>
              </a:r>
            </a:p>
          </p:txBody>
        </p:sp>
      </p:grpSp>
      <p:sp>
        <p:nvSpPr>
          <p:cNvPr id="86" name="Rectangle 364">
            <a:extLst>
              <a:ext uri="{FF2B5EF4-FFF2-40B4-BE49-F238E27FC236}">
                <a16:creationId xmlns:a16="http://schemas.microsoft.com/office/drawing/2014/main" id="{4E6949D8-9994-B44B-9F19-49078B5748A6}"/>
              </a:ext>
            </a:extLst>
          </p:cNvPr>
          <p:cNvSpPr>
            <a:spLocks noChangeArrowheads="1"/>
          </p:cNvSpPr>
          <p:nvPr/>
        </p:nvSpPr>
        <p:spPr bwMode="auto">
          <a:xfrm>
            <a:off x="6566760" y="5845479"/>
            <a:ext cx="398145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marL="285750" indent="-28575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spcBef>
                <a:spcPct val="20000"/>
              </a:spcBef>
              <a:buClr>
                <a:schemeClr val="tx1"/>
              </a:buClr>
            </a:pPr>
            <a:r>
              <a:rPr lang="en-US" altLang="ko-KR" sz="1800" b="1">
                <a:solidFill>
                  <a:schemeClr val="bg1"/>
                </a:solidFill>
                <a:latin typeface="Arial" panose="020B0604020202020204" pitchFamily="34" charset="0"/>
                <a:ea typeface="굴림" panose="020B0600000101010101" pitchFamily="34" charset="-127"/>
              </a:rPr>
              <a:t>Follow-up (months)</a:t>
            </a:r>
          </a:p>
        </p:txBody>
      </p:sp>
      <p:sp>
        <p:nvSpPr>
          <p:cNvPr id="87" name="Rectangle 365">
            <a:extLst>
              <a:ext uri="{FF2B5EF4-FFF2-40B4-BE49-F238E27FC236}">
                <a16:creationId xmlns:a16="http://schemas.microsoft.com/office/drawing/2014/main" id="{B3C32DB6-1308-2242-889B-6725CDE5FDF7}"/>
              </a:ext>
            </a:extLst>
          </p:cNvPr>
          <p:cNvSpPr>
            <a:spLocks noChangeArrowheads="1"/>
          </p:cNvSpPr>
          <p:nvPr/>
        </p:nvSpPr>
        <p:spPr bwMode="auto">
          <a:xfrm rot="16200000">
            <a:off x="4479992" y="3957148"/>
            <a:ext cx="30940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spcBef>
                <a:spcPct val="20000"/>
              </a:spcBef>
              <a:buClr>
                <a:schemeClr val="tx1"/>
              </a:buClr>
            </a:pPr>
            <a:r>
              <a:rPr lang="en-US" altLang="ko-KR" sz="1800" b="1" dirty="0">
                <a:solidFill>
                  <a:schemeClr val="bg1"/>
                </a:solidFill>
                <a:latin typeface="Arial" panose="020B0604020202020204" pitchFamily="34" charset="0"/>
                <a:ea typeface="굴림" panose="020B0600000101010101" pitchFamily="34" charset="-127"/>
              </a:rPr>
              <a:t>Mean change in</a:t>
            </a:r>
            <a:br>
              <a:rPr lang="en-US" altLang="ko-KR" sz="1800" b="1" dirty="0">
                <a:solidFill>
                  <a:schemeClr val="bg1"/>
                </a:solidFill>
                <a:latin typeface="Arial" panose="020B0604020202020204" pitchFamily="34" charset="0"/>
                <a:ea typeface="굴림" panose="020B0600000101010101" pitchFamily="34" charset="-127"/>
              </a:rPr>
            </a:br>
            <a:r>
              <a:rPr lang="en-US" altLang="ko-KR" sz="1800" b="1" dirty="0">
                <a:solidFill>
                  <a:schemeClr val="bg1"/>
                </a:solidFill>
                <a:latin typeface="Arial" panose="020B0604020202020204" pitchFamily="34" charset="0"/>
                <a:ea typeface="굴림" panose="020B0600000101010101" pitchFamily="34" charset="-127"/>
              </a:rPr>
              <a:t>visual field defect score</a:t>
            </a:r>
          </a:p>
        </p:txBody>
      </p:sp>
      <p:sp>
        <p:nvSpPr>
          <p:cNvPr id="88" name="Freeform 366">
            <a:extLst>
              <a:ext uri="{FF2B5EF4-FFF2-40B4-BE49-F238E27FC236}">
                <a16:creationId xmlns:a16="http://schemas.microsoft.com/office/drawing/2014/main" id="{52FC8B83-046A-2040-8FDE-E1D0BAC15CEF}"/>
              </a:ext>
            </a:extLst>
          </p:cNvPr>
          <p:cNvSpPr>
            <a:spLocks/>
          </p:cNvSpPr>
          <p:nvPr/>
        </p:nvSpPr>
        <p:spPr bwMode="auto">
          <a:xfrm>
            <a:off x="6630261" y="4294492"/>
            <a:ext cx="3908425" cy="360363"/>
          </a:xfrm>
          <a:custGeom>
            <a:avLst/>
            <a:gdLst>
              <a:gd name="T0" fmla="*/ 2147483647 w 3077"/>
              <a:gd name="T1" fmla="*/ 2147483647 h 206"/>
              <a:gd name="T2" fmla="*/ 2147483647 w 3077"/>
              <a:gd name="T3" fmla="*/ 2147483647 h 206"/>
              <a:gd name="T4" fmla="*/ 2147483647 w 3077"/>
              <a:gd name="T5" fmla="*/ 2147483647 h 206"/>
              <a:gd name="T6" fmla="*/ 2147483647 w 3077"/>
              <a:gd name="T7" fmla="*/ 2147483647 h 206"/>
              <a:gd name="T8" fmla="*/ 2147483647 w 3077"/>
              <a:gd name="T9" fmla="*/ 2147483647 h 206"/>
              <a:gd name="T10" fmla="*/ 2147483647 w 3077"/>
              <a:gd name="T11" fmla="*/ 2147483647 h 206"/>
              <a:gd name="T12" fmla="*/ 2147483647 w 3077"/>
              <a:gd name="T13" fmla="*/ 2147483647 h 206"/>
              <a:gd name="T14" fmla="*/ 2147483647 w 3077"/>
              <a:gd name="T15" fmla="*/ 2147483647 h 206"/>
              <a:gd name="T16" fmla="*/ 2147483647 w 3077"/>
              <a:gd name="T17" fmla="*/ 0 h 206"/>
              <a:gd name="T18" fmla="*/ 2147483647 w 3077"/>
              <a:gd name="T19" fmla="*/ 2147483647 h 206"/>
              <a:gd name="T20" fmla="*/ 2147483647 w 3077"/>
              <a:gd name="T21" fmla="*/ 2147483647 h 206"/>
              <a:gd name="T22" fmla="*/ 2147483647 w 3077"/>
              <a:gd name="T23" fmla="*/ 2147483647 h 206"/>
              <a:gd name="T24" fmla="*/ 2147483647 w 3077"/>
              <a:gd name="T25" fmla="*/ 2147483647 h 206"/>
              <a:gd name="T26" fmla="*/ 2147483647 w 3077"/>
              <a:gd name="T27" fmla="*/ 2147483647 h 206"/>
              <a:gd name="T28" fmla="*/ 0 w 3077"/>
              <a:gd name="T29" fmla="*/ 2147483647 h 2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77"/>
              <a:gd name="T46" fmla="*/ 0 h 206"/>
              <a:gd name="T47" fmla="*/ 3077 w 3077"/>
              <a:gd name="T48" fmla="*/ 206 h 20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77" h="206">
                <a:moveTo>
                  <a:pt x="3077" y="137"/>
                </a:moveTo>
                <a:cubicBezTo>
                  <a:pt x="3063" y="132"/>
                  <a:pt x="3034" y="120"/>
                  <a:pt x="3034" y="120"/>
                </a:cubicBezTo>
                <a:lnTo>
                  <a:pt x="2657" y="77"/>
                </a:lnTo>
                <a:lnTo>
                  <a:pt x="2469" y="77"/>
                </a:lnTo>
                <a:lnTo>
                  <a:pt x="2280" y="180"/>
                </a:lnTo>
                <a:lnTo>
                  <a:pt x="2057" y="94"/>
                </a:lnTo>
                <a:lnTo>
                  <a:pt x="1826" y="94"/>
                </a:lnTo>
                <a:lnTo>
                  <a:pt x="1612" y="69"/>
                </a:lnTo>
                <a:lnTo>
                  <a:pt x="1440" y="0"/>
                </a:lnTo>
                <a:lnTo>
                  <a:pt x="1243" y="120"/>
                </a:lnTo>
                <a:lnTo>
                  <a:pt x="995" y="86"/>
                </a:lnTo>
                <a:lnTo>
                  <a:pt x="618" y="206"/>
                </a:lnTo>
                <a:lnTo>
                  <a:pt x="403" y="94"/>
                </a:lnTo>
                <a:lnTo>
                  <a:pt x="163" y="94"/>
                </a:lnTo>
                <a:lnTo>
                  <a:pt x="0" y="120"/>
                </a:lnTo>
              </a:path>
            </a:pathLst>
          </a:cu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89" name="Freeform 367">
            <a:extLst>
              <a:ext uri="{FF2B5EF4-FFF2-40B4-BE49-F238E27FC236}">
                <a16:creationId xmlns:a16="http://schemas.microsoft.com/office/drawing/2014/main" id="{2BAF25BE-3C1C-B249-AE77-374870BD5389}"/>
              </a:ext>
            </a:extLst>
          </p:cNvPr>
          <p:cNvSpPr>
            <a:spLocks/>
          </p:cNvSpPr>
          <p:nvPr/>
        </p:nvSpPr>
        <p:spPr bwMode="auto">
          <a:xfrm>
            <a:off x="6576286" y="3394379"/>
            <a:ext cx="3984625" cy="1244600"/>
          </a:xfrm>
          <a:custGeom>
            <a:avLst/>
            <a:gdLst>
              <a:gd name="T0" fmla="*/ 2147483647 w 3136"/>
              <a:gd name="T1" fmla="*/ 2147483647 h 711"/>
              <a:gd name="T2" fmla="*/ 2147483647 w 3136"/>
              <a:gd name="T3" fmla="*/ 0 h 711"/>
              <a:gd name="T4" fmla="*/ 2147483647 w 3136"/>
              <a:gd name="T5" fmla="*/ 2147483647 h 711"/>
              <a:gd name="T6" fmla="*/ 2147483647 w 3136"/>
              <a:gd name="T7" fmla="*/ 2147483647 h 711"/>
              <a:gd name="T8" fmla="*/ 2147483647 w 3136"/>
              <a:gd name="T9" fmla="*/ 2147483647 h 711"/>
              <a:gd name="T10" fmla="*/ 2147483647 w 3136"/>
              <a:gd name="T11" fmla="*/ 2147483647 h 711"/>
              <a:gd name="T12" fmla="*/ 2147483647 w 3136"/>
              <a:gd name="T13" fmla="*/ 2147483647 h 711"/>
              <a:gd name="T14" fmla="*/ 2147483647 w 3136"/>
              <a:gd name="T15" fmla="*/ 2147483647 h 711"/>
              <a:gd name="T16" fmla="*/ 2147483647 w 3136"/>
              <a:gd name="T17" fmla="*/ 2147483647 h 711"/>
              <a:gd name="T18" fmla="*/ 2147483647 w 3136"/>
              <a:gd name="T19" fmla="*/ 2147483647 h 711"/>
              <a:gd name="T20" fmla="*/ 2147483647 w 3136"/>
              <a:gd name="T21" fmla="*/ 2147483647 h 711"/>
              <a:gd name="T22" fmla="*/ 2147483647 w 3136"/>
              <a:gd name="T23" fmla="*/ 2147483647 h 711"/>
              <a:gd name="T24" fmla="*/ 0 w 3136"/>
              <a:gd name="T25" fmla="*/ 2147483647 h 7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36"/>
              <a:gd name="T40" fmla="*/ 0 h 711"/>
              <a:gd name="T41" fmla="*/ 3136 w 3136"/>
              <a:gd name="T42" fmla="*/ 711 h 7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36" h="711">
                <a:moveTo>
                  <a:pt x="3136" y="77"/>
                </a:moveTo>
                <a:cubicBezTo>
                  <a:pt x="3127" y="74"/>
                  <a:pt x="2940" y="3"/>
                  <a:pt x="2931" y="0"/>
                </a:cubicBezTo>
                <a:cubicBezTo>
                  <a:pt x="2826" y="16"/>
                  <a:pt x="2671" y="146"/>
                  <a:pt x="2502" y="180"/>
                </a:cubicBezTo>
                <a:lnTo>
                  <a:pt x="2091" y="274"/>
                </a:lnTo>
                <a:lnTo>
                  <a:pt x="1894" y="351"/>
                </a:lnTo>
                <a:lnTo>
                  <a:pt x="1688" y="368"/>
                </a:lnTo>
                <a:lnTo>
                  <a:pt x="1465" y="471"/>
                </a:lnTo>
                <a:lnTo>
                  <a:pt x="1105" y="523"/>
                </a:lnTo>
                <a:lnTo>
                  <a:pt x="831" y="514"/>
                </a:lnTo>
                <a:lnTo>
                  <a:pt x="668" y="574"/>
                </a:lnTo>
                <a:lnTo>
                  <a:pt x="480" y="660"/>
                </a:lnTo>
                <a:lnTo>
                  <a:pt x="222" y="711"/>
                </a:lnTo>
                <a:lnTo>
                  <a:pt x="0" y="643"/>
                </a:lnTo>
              </a:path>
            </a:pathLst>
          </a:custGeom>
          <a:noFill/>
          <a:ln w="57150">
            <a:solidFill>
              <a:srgbClr val="00CC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90" name="Freeform 368">
            <a:extLst>
              <a:ext uri="{FF2B5EF4-FFF2-40B4-BE49-F238E27FC236}">
                <a16:creationId xmlns:a16="http://schemas.microsoft.com/office/drawing/2014/main" id="{86FE2A2F-74E9-974B-B06C-5414E5AA50C2}"/>
              </a:ext>
            </a:extLst>
          </p:cNvPr>
          <p:cNvSpPr>
            <a:spLocks/>
          </p:cNvSpPr>
          <p:nvPr/>
        </p:nvSpPr>
        <p:spPr bwMode="auto">
          <a:xfrm>
            <a:off x="6619148" y="3200705"/>
            <a:ext cx="3941762" cy="1317625"/>
          </a:xfrm>
          <a:custGeom>
            <a:avLst/>
            <a:gdLst>
              <a:gd name="T0" fmla="*/ 2147483647 w 3102"/>
              <a:gd name="T1" fmla="*/ 0 h 754"/>
              <a:gd name="T2" fmla="*/ 2147483647 w 3102"/>
              <a:gd name="T3" fmla="*/ 2147483647 h 754"/>
              <a:gd name="T4" fmla="*/ 2147483647 w 3102"/>
              <a:gd name="T5" fmla="*/ 2147483647 h 754"/>
              <a:gd name="T6" fmla="*/ 2147483647 w 3102"/>
              <a:gd name="T7" fmla="*/ 2147483647 h 754"/>
              <a:gd name="T8" fmla="*/ 2147483647 w 3102"/>
              <a:gd name="T9" fmla="*/ 2147483647 h 754"/>
              <a:gd name="T10" fmla="*/ 2147483647 w 3102"/>
              <a:gd name="T11" fmla="*/ 2147483647 h 754"/>
              <a:gd name="T12" fmla="*/ 2147483647 w 3102"/>
              <a:gd name="T13" fmla="*/ 2147483647 h 754"/>
              <a:gd name="T14" fmla="*/ 2147483647 w 3102"/>
              <a:gd name="T15" fmla="*/ 2147483647 h 754"/>
              <a:gd name="T16" fmla="*/ 2147483647 w 3102"/>
              <a:gd name="T17" fmla="*/ 2147483647 h 754"/>
              <a:gd name="T18" fmla="*/ 2147483647 w 3102"/>
              <a:gd name="T19" fmla="*/ 2147483647 h 754"/>
              <a:gd name="T20" fmla="*/ 0 w 3102"/>
              <a:gd name="T21" fmla="*/ 2147483647 h 7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2"/>
              <a:gd name="T34" fmla="*/ 0 h 754"/>
              <a:gd name="T35" fmla="*/ 3102 w 3102"/>
              <a:gd name="T36" fmla="*/ 754 h 7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2" h="754">
                <a:moveTo>
                  <a:pt x="3102" y="0"/>
                </a:moveTo>
                <a:cubicBezTo>
                  <a:pt x="2999" y="37"/>
                  <a:pt x="2620" y="27"/>
                  <a:pt x="2485" y="102"/>
                </a:cubicBezTo>
                <a:lnTo>
                  <a:pt x="2091" y="256"/>
                </a:lnTo>
                <a:lnTo>
                  <a:pt x="1860" y="411"/>
                </a:lnTo>
                <a:lnTo>
                  <a:pt x="1448" y="522"/>
                </a:lnTo>
                <a:lnTo>
                  <a:pt x="1234" y="505"/>
                </a:lnTo>
                <a:lnTo>
                  <a:pt x="1020" y="634"/>
                </a:lnTo>
                <a:lnTo>
                  <a:pt x="806" y="659"/>
                </a:lnTo>
                <a:lnTo>
                  <a:pt x="608" y="625"/>
                </a:lnTo>
                <a:lnTo>
                  <a:pt x="411" y="711"/>
                </a:lnTo>
                <a:lnTo>
                  <a:pt x="0" y="754"/>
                </a:lnTo>
              </a:path>
            </a:pathLst>
          </a:custGeom>
          <a:noFill/>
          <a:ln w="571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91" name="Freeform 369">
            <a:extLst>
              <a:ext uri="{FF2B5EF4-FFF2-40B4-BE49-F238E27FC236}">
                <a16:creationId xmlns:a16="http://schemas.microsoft.com/office/drawing/2014/main" id="{61DAB56C-81A5-7244-A9CD-36D82051E6A9}"/>
              </a:ext>
            </a:extLst>
          </p:cNvPr>
          <p:cNvSpPr>
            <a:spLocks/>
          </p:cNvSpPr>
          <p:nvPr/>
        </p:nvSpPr>
        <p:spPr bwMode="auto">
          <a:xfrm>
            <a:off x="6587398" y="3684891"/>
            <a:ext cx="3967162" cy="833438"/>
          </a:xfrm>
          <a:custGeom>
            <a:avLst/>
            <a:gdLst>
              <a:gd name="T0" fmla="*/ 2147483647 w 3124"/>
              <a:gd name="T1" fmla="*/ 0 h 478"/>
              <a:gd name="T2" fmla="*/ 2147483647 w 3124"/>
              <a:gd name="T3" fmla="*/ 2147483647 h 478"/>
              <a:gd name="T4" fmla="*/ 2147483647 w 3124"/>
              <a:gd name="T5" fmla="*/ 2147483647 h 478"/>
              <a:gd name="T6" fmla="*/ 2147483647 w 3124"/>
              <a:gd name="T7" fmla="*/ 2147483647 h 478"/>
              <a:gd name="T8" fmla="*/ 2147483647 w 3124"/>
              <a:gd name="T9" fmla="*/ 2147483647 h 478"/>
              <a:gd name="T10" fmla="*/ 2147483647 w 3124"/>
              <a:gd name="T11" fmla="*/ 2147483647 h 478"/>
              <a:gd name="T12" fmla="*/ 2147483647 w 3124"/>
              <a:gd name="T13" fmla="*/ 2147483647 h 478"/>
              <a:gd name="T14" fmla="*/ 2147483647 w 3124"/>
              <a:gd name="T15" fmla="*/ 2147483647 h 478"/>
              <a:gd name="T16" fmla="*/ 2147483647 w 3124"/>
              <a:gd name="T17" fmla="*/ 2147483647 h 478"/>
              <a:gd name="T18" fmla="*/ 2147483647 w 3124"/>
              <a:gd name="T19" fmla="*/ 2147483647 h 478"/>
              <a:gd name="T20" fmla="*/ 0 w 3124"/>
              <a:gd name="T21" fmla="*/ 2147483647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24"/>
              <a:gd name="T34" fmla="*/ 0 h 478"/>
              <a:gd name="T35" fmla="*/ 3124 w 3124"/>
              <a:gd name="T36" fmla="*/ 478 h 4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24" h="478">
                <a:moveTo>
                  <a:pt x="3124" y="0"/>
                </a:moveTo>
                <a:cubicBezTo>
                  <a:pt x="3021" y="37"/>
                  <a:pt x="2922" y="75"/>
                  <a:pt x="2751" y="118"/>
                </a:cubicBezTo>
                <a:lnTo>
                  <a:pt x="2100" y="160"/>
                </a:lnTo>
                <a:lnTo>
                  <a:pt x="1826" y="212"/>
                </a:lnTo>
                <a:lnTo>
                  <a:pt x="1457" y="272"/>
                </a:lnTo>
                <a:lnTo>
                  <a:pt x="1277" y="298"/>
                </a:lnTo>
                <a:lnTo>
                  <a:pt x="1080" y="298"/>
                </a:lnTo>
                <a:lnTo>
                  <a:pt x="840" y="418"/>
                </a:lnTo>
                <a:lnTo>
                  <a:pt x="660" y="443"/>
                </a:lnTo>
                <a:lnTo>
                  <a:pt x="420" y="349"/>
                </a:lnTo>
                <a:lnTo>
                  <a:pt x="0" y="478"/>
                </a:lnTo>
              </a:path>
            </a:pathLst>
          </a:custGeom>
          <a:noFill/>
          <a:ln w="57150">
            <a:solidFill>
              <a:srgbClr val="FFCC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92" name="Rectangle 370">
            <a:extLst>
              <a:ext uri="{FF2B5EF4-FFF2-40B4-BE49-F238E27FC236}">
                <a16:creationId xmlns:a16="http://schemas.microsoft.com/office/drawing/2014/main" id="{BFF5873F-3105-8D41-87C5-0EC70357453F}"/>
              </a:ext>
            </a:extLst>
          </p:cNvPr>
          <p:cNvSpPr>
            <a:spLocks noChangeArrowheads="1"/>
          </p:cNvSpPr>
          <p:nvPr/>
        </p:nvSpPr>
        <p:spPr bwMode="auto">
          <a:xfrm>
            <a:off x="7077935" y="3230867"/>
            <a:ext cx="23510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0100" eaLnBrk="0" hangingPunct="0">
              <a:tabLst>
                <a:tab pos="685800" algn="l"/>
              </a:tabLst>
              <a:defRPr sz="2000">
                <a:solidFill>
                  <a:schemeClr val="tx1"/>
                </a:solidFill>
                <a:latin typeface="Times New Roman" panose="02020603050405020304" pitchFamily="18" charset="0"/>
              </a:defRPr>
            </a:lvl1pPr>
            <a:lvl2pPr marL="742950" indent="-285750" defTabSz="800100" eaLnBrk="0" hangingPunct="0">
              <a:tabLst>
                <a:tab pos="685800" algn="l"/>
              </a:tabLst>
              <a:defRPr sz="2000">
                <a:solidFill>
                  <a:schemeClr val="tx1"/>
                </a:solidFill>
                <a:latin typeface="Times New Roman" panose="02020603050405020304" pitchFamily="18" charset="0"/>
              </a:defRPr>
            </a:lvl2pPr>
            <a:lvl3pPr marL="1143000" indent="-228600" defTabSz="800100" eaLnBrk="0" hangingPunct="0">
              <a:tabLst>
                <a:tab pos="685800" algn="l"/>
              </a:tabLst>
              <a:defRPr sz="2000">
                <a:solidFill>
                  <a:schemeClr val="tx1"/>
                </a:solidFill>
                <a:latin typeface="Times New Roman" panose="02020603050405020304" pitchFamily="18" charset="0"/>
              </a:defRPr>
            </a:lvl3pPr>
            <a:lvl4pPr marL="1600200" indent="-228600" defTabSz="800100" eaLnBrk="0" hangingPunct="0">
              <a:tabLst>
                <a:tab pos="685800" algn="l"/>
              </a:tabLst>
              <a:defRPr sz="2000">
                <a:solidFill>
                  <a:schemeClr val="tx1"/>
                </a:solidFill>
                <a:latin typeface="Times New Roman" panose="02020603050405020304" pitchFamily="18" charset="0"/>
              </a:defRPr>
            </a:lvl4pPr>
            <a:lvl5pPr marL="2057400" indent="-228600" defTabSz="800100" eaLnBrk="0" hangingPunct="0">
              <a:tabLst>
                <a:tab pos="685800" algn="l"/>
              </a:tabLst>
              <a:defRPr sz="2000">
                <a:solidFill>
                  <a:schemeClr val="tx1"/>
                </a:solidFill>
                <a:latin typeface="Times New Roman" panose="02020603050405020304" pitchFamily="18" charset="0"/>
              </a:defRPr>
            </a:lvl5pPr>
            <a:lvl6pPr marL="25146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6pPr>
            <a:lvl7pPr marL="29718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7pPr>
            <a:lvl8pPr marL="34290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8pPr>
            <a:lvl9pPr marL="38862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9pPr>
          </a:lstStyle>
          <a:p>
            <a:pPr eaLnBrk="1" hangingPunct="1">
              <a:buClr>
                <a:schemeClr val="tx1"/>
              </a:buClr>
            </a:pPr>
            <a:r>
              <a:rPr lang="en-US" altLang="ko-KR" sz="1500">
                <a:solidFill>
                  <a:schemeClr val="bg1"/>
                </a:solidFill>
                <a:latin typeface="Arial" panose="020B0604020202020204" pitchFamily="34" charset="0"/>
                <a:ea typeface="굴림" panose="020B0600000101010101" pitchFamily="34" charset="-127"/>
              </a:rPr>
              <a:t>100% of visits IOP &lt; 18 mmHg</a:t>
            </a:r>
          </a:p>
        </p:txBody>
      </p:sp>
      <p:sp>
        <p:nvSpPr>
          <p:cNvPr id="93" name="Rectangle 371">
            <a:extLst>
              <a:ext uri="{FF2B5EF4-FFF2-40B4-BE49-F238E27FC236}">
                <a16:creationId xmlns:a16="http://schemas.microsoft.com/office/drawing/2014/main" id="{2324EA8C-62FA-9E4D-B452-FCD686D1A4DD}"/>
              </a:ext>
            </a:extLst>
          </p:cNvPr>
          <p:cNvSpPr>
            <a:spLocks noChangeArrowheads="1"/>
          </p:cNvSpPr>
          <p:nvPr/>
        </p:nvSpPr>
        <p:spPr bwMode="auto">
          <a:xfrm>
            <a:off x="7077935" y="2945117"/>
            <a:ext cx="34988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0100" eaLnBrk="0" hangingPunct="0">
              <a:tabLst>
                <a:tab pos="685800" algn="l"/>
              </a:tabLst>
              <a:defRPr sz="2000">
                <a:solidFill>
                  <a:schemeClr val="tx1"/>
                </a:solidFill>
                <a:latin typeface="Times New Roman" panose="02020603050405020304" pitchFamily="18" charset="0"/>
              </a:defRPr>
            </a:lvl1pPr>
            <a:lvl2pPr marL="742950" indent="-285750" defTabSz="800100" eaLnBrk="0" hangingPunct="0">
              <a:tabLst>
                <a:tab pos="685800" algn="l"/>
              </a:tabLst>
              <a:defRPr sz="2000">
                <a:solidFill>
                  <a:schemeClr val="tx1"/>
                </a:solidFill>
                <a:latin typeface="Times New Roman" panose="02020603050405020304" pitchFamily="18" charset="0"/>
              </a:defRPr>
            </a:lvl2pPr>
            <a:lvl3pPr marL="1143000" indent="-228600" defTabSz="800100" eaLnBrk="0" hangingPunct="0">
              <a:tabLst>
                <a:tab pos="685800" algn="l"/>
              </a:tabLst>
              <a:defRPr sz="2000">
                <a:solidFill>
                  <a:schemeClr val="tx1"/>
                </a:solidFill>
                <a:latin typeface="Times New Roman" panose="02020603050405020304" pitchFamily="18" charset="0"/>
              </a:defRPr>
            </a:lvl3pPr>
            <a:lvl4pPr marL="1600200" indent="-228600" defTabSz="800100" eaLnBrk="0" hangingPunct="0">
              <a:tabLst>
                <a:tab pos="685800" algn="l"/>
              </a:tabLst>
              <a:defRPr sz="2000">
                <a:solidFill>
                  <a:schemeClr val="tx1"/>
                </a:solidFill>
                <a:latin typeface="Times New Roman" panose="02020603050405020304" pitchFamily="18" charset="0"/>
              </a:defRPr>
            </a:lvl4pPr>
            <a:lvl5pPr marL="2057400" indent="-228600" defTabSz="800100" eaLnBrk="0" hangingPunct="0">
              <a:tabLst>
                <a:tab pos="685800" algn="l"/>
              </a:tabLst>
              <a:defRPr sz="2000">
                <a:solidFill>
                  <a:schemeClr val="tx1"/>
                </a:solidFill>
                <a:latin typeface="Times New Roman" panose="02020603050405020304" pitchFamily="18" charset="0"/>
              </a:defRPr>
            </a:lvl5pPr>
            <a:lvl6pPr marL="25146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6pPr>
            <a:lvl7pPr marL="29718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7pPr>
            <a:lvl8pPr marL="34290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8pPr>
            <a:lvl9pPr marL="38862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9pPr>
          </a:lstStyle>
          <a:p>
            <a:pPr eaLnBrk="1" hangingPunct="1">
              <a:buClr>
                <a:schemeClr val="tx1"/>
              </a:buClr>
            </a:pPr>
            <a:r>
              <a:rPr lang="en-US" altLang="ko-KR" sz="1500" dirty="0">
                <a:solidFill>
                  <a:schemeClr val="bg1"/>
                </a:solidFill>
                <a:latin typeface="Arial" panose="020B0604020202020204" pitchFamily="34" charset="0"/>
                <a:ea typeface="굴림" panose="020B0600000101010101" pitchFamily="34" charset="-127"/>
              </a:rPr>
              <a:t>75–100% of visits IOP &lt; 18 mmHg</a:t>
            </a:r>
          </a:p>
        </p:txBody>
      </p:sp>
      <p:sp>
        <p:nvSpPr>
          <p:cNvPr id="94" name="Rectangle 372">
            <a:extLst>
              <a:ext uri="{FF2B5EF4-FFF2-40B4-BE49-F238E27FC236}">
                <a16:creationId xmlns:a16="http://schemas.microsoft.com/office/drawing/2014/main" id="{60244117-724D-0949-8BCA-59B19D0661A4}"/>
              </a:ext>
            </a:extLst>
          </p:cNvPr>
          <p:cNvSpPr>
            <a:spLocks noChangeArrowheads="1"/>
          </p:cNvSpPr>
          <p:nvPr/>
        </p:nvSpPr>
        <p:spPr bwMode="auto">
          <a:xfrm>
            <a:off x="7077935" y="2659367"/>
            <a:ext cx="34226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0100" eaLnBrk="0" hangingPunct="0">
              <a:tabLst>
                <a:tab pos="685800" algn="l"/>
              </a:tabLst>
              <a:defRPr sz="2000">
                <a:solidFill>
                  <a:schemeClr val="tx1"/>
                </a:solidFill>
                <a:latin typeface="Times New Roman" panose="02020603050405020304" pitchFamily="18" charset="0"/>
              </a:defRPr>
            </a:lvl1pPr>
            <a:lvl2pPr marL="742950" indent="-285750" defTabSz="800100" eaLnBrk="0" hangingPunct="0">
              <a:tabLst>
                <a:tab pos="685800" algn="l"/>
              </a:tabLst>
              <a:defRPr sz="2000">
                <a:solidFill>
                  <a:schemeClr val="tx1"/>
                </a:solidFill>
                <a:latin typeface="Times New Roman" panose="02020603050405020304" pitchFamily="18" charset="0"/>
              </a:defRPr>
            </a:lvl2pPr>
            <a:lvl3pPr marL="1143000" indent="-228600" defTabSz="800100" eaLnBrk="0" hangingPunct="0">
              <a:tabLst>
                <a:tab pos="685800" algn="l"/>
              </a:tabLst>
              <a:defRPr sz="2000">
                <a:solidFill>
                  <a:schemeClr val="tx1"/>
                </a:solidFill>
                <a:latin typeface="Times New Roman" panose="02020603050405020304" pitchFamily="18" charset="0"/>
              </a:defRPr>
            </a:lvl3pPr>
            <a:lvl4pPr marL="1600200" indent="-228600" defTabSz="800100" eaLnBrk="0" hangingPunct="0">
              <a:tabLst>
                <a:tab pos="685800" algn="l"/>
              </a:tabLst>
              <a:defRPr sz="2000">
                <a:solidFill>
                  <a:schemeClr val="tx1"/>
                </a:solidFill>
                <a:latin typeface="Times New Roman" panose="02020603050405020304" pitchFamily="18" charset="0"/>
              </a:defRPr>
            </a:lvl4pPr>
            <a:lvl5pPr marL="2057400" indent="-228600" defTabSz="800100" eaLnBrk="0" hangingPunct="0">
              <a:tabLst>
                <a:tab pos="685800" algn="l"/>
              </a:tabLst>
              <a:defRPr sz="2000">
                <a:solidFill>
                  <a:schemeClr val="tx1"/>
                </a:solidFill>
                <a:latin typeface="Times New Roman" panose="02020603050405020304" pitchFamily="18" charset="0"/>
              </a:defRPr>
            </a:lvl5pPr>
            <a:lvl6pPr marL="25146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6pPr>
            <a:lvl7pPr marL="29718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7pPr>
            <a:lvl8pPr marL="34290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8pPr>
            <a:lvl9pPr marL="38862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9pPr>
          </a:lstStyle>
          <a:p>
            <a:pPr eaLnBrk="1" hangingPunct="1">
              <a:buClr>
                <a:schemeClr val="tx1"/>
              </a:buClr>
            </a:pPr>
            <a:r>
              <a:rPr lang="en-US" altLang="ko-KR" sz="1500" dirty="0">
                <a:solidFill>
                  <a:schemeClr val="bg1"/>
                </a:solidFill>
                <a:latin typeface="Arial" panose="020B0604020202020204" pitchFamily="34" charset="0"/>
                <a:ea typeface="굴림" panose="020B0600000101010101" pitchFamily="34" charset="-127"/>
              </a:rPr>
              <a:t>50–75% of visits IOP &lt; 18 mmHg</a:t>
            </a:r>
          </a:p>
        </p:txBody>
      </p:sp>
      <p:sp>
        <p:nvSpPr>
          <p:cNvPr id="95" name="Rectangle 373">
            <a:extLst>
              <a:ext uri="{FF2B5EF4-FFF2-40B4-BE49-F238E27FC236}">
                <a16:creationId xmlns:a16="http://schemas.microsoft.com/office/drawing/2014/main" id="{183688E9-0CF5-ED4E-A031-7663BD545BE1}"/>
              </a:ext>
            </a:extLst>
          </p:cNvPr>
          <p:cNvSpPr>
            <a:spLocks noChangeArrowheads="1"/>
          </p:cNvSpPr>
          <p:nvPr/>
        </p:nvSpPr>
        <p:spPr bwMode="auto">
          <a:xfrm>
            <a:off x="10554561" y="3041955"/>
            <a:ext cx="7842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0100" eaLnBrk="0" hangingPunct="0">
              <a:tabLst>
                <a:tab pos="685800" algn="l"/>
              </a:tabLst>
              <a:defRPr sz="2000">
                <a:solidFill>
                  <a:schemeClr val="tx1"/>
                </a:solidFill>
                <a:latin typeface="Times New Roman" panose="02020603050405020304" pitchFamily="18" charset="0"/>
              </a:defRPr>
            </a:lvl1pPr>
            <a:lvl2pPr marL="742950" indent="-285750" defTabSz="800100" eaLnBrk="0" hangingPunct="0">
              <a:tabLst>
                <a:tab pos="685800" algn="l"/>
              </a:tabLst>
              <a:defRPr sz="2000">
                <a:solidFill>
                  <a:schemeClr val="tx1"/>
                </a:solidFill>
                <a:latin typeface="Times New Roman" panose="02020603050405020304" pitchFamily="18" charset="0"/>
              </a:defRPr>
            </a:lvl2pPr>
            <a:lvl3pPr marL="1143000" indent="-228600" defTabSz="800100" eaLnBrk="0" hangingPunct="0">
              <a:tabLst>
                <a:tab pos="685800" algn="l"/>
              </a:tabLst>
              <a:defRPr sz="2000">
                <a:solidFill>
                  <a:schemeClr val="tx1"/>
                </a:solidFill>
                <a:latin typeface="Times New Roman" panose="02020603050405020304" pitchFamily="18" charset="0"/>
              </a:defRPr>
            </a:lvl3pPr>
            <a:lvl4pPr marL="1600200" indent="-228600" defTabSz="800100" eaLnBrk="0" hangingPunct="0">
              <a:tabLst>
                <a:tab pos="685800" algn="l"/>
              </a:tabLst>
              <a:defRPr sz="2000">
                <a:solidFill>
                  <a:schemeClr val="tx1"/>
                </a:solidFill>
                <a:latin typeface="Times New Roman" panose="02020603050405020304" pitchFamily="18" charset="0"/>
              </a:defRPr>
            </a:lvl4pPr>
            <a:lvl5pPr marL="2057400" indent="-228600" defTabSz="800100" eaLnBrk="0" hangingPunct="0">
              <a:tabLst>
                <a:tab pos="685800" algn="l"/>
              </a:tabLst>
              <a:defRPr sz="2000">
                <a:solidFill>
                  <a:schemeClr val="tx1"/>
                </a:solidFill>
                <a:latin typeface="Times New Roman" panose="02020603050405020304" pitchFamily="18" charset="0"/>
              </a:defRPr>
            </a:lvl5pPr>
            <a:lvl6pPr marL="25146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6pPr>
            <a:lvl7pPr marL="29718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7pPr>
            <a:lvl8pPr marL="34290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8pPr>
            <a:lvl9pPr marL="38862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9pPr>
          </a:lstStyle>
          <a:p>
            <a:pPr eaLnBrk="1" hangingPunct="1">
              <a:buClr>
                <a:schemeClr val="tx1"/>
              </a:buClr>
            </a:pPr>
            <a:r>
              <a:rPr lang="en-US" altLang="ko-KR" sz="1500">
                <a:solidFill>
                  <a:schemeClr val="bg1"/>
                </a:solidFill>
                <a:latin typeface="Arial" panose="020B0604020202020204" pitchFamily="34" charset="0"/>
                <a:ea typeface="굴림" panose="020B0600000101010101" pitchFamily="34" charset="-127"/>
              </a:rPr>
              <a:t>20.2</a:t>
            </a:r>
          </a:p>
        </p:txBody>
      </p:sp>
      <p:sp>
        <p:nvSpPr>
          <p:cNvPr id="96" name="Rectangle 374">
            <a:extLst>
              <a:ext uri="{FF2B5EF4-FFF2-40B4-BE49-F238E27FC236}">
                <a16:creationId xmlns:a16="http://schemas.microsoft.com/office/drawing/2014/main" id="{EB188090-0C2F-CD46-83E8-35D63B5C26B5}"/>
              </a:ext>
            </a:extLst>
          </p:cNvPr>
          <p:cNvSpPr>
            <a:spLocks noChangeArrowheads="1"/>
          </p:cNvSpPr>
          <p:nvPr/>
        </p:nvSpPr>
        <p:spPr bwMode="auto">
          <a:xfrm>
            <a:off x="10554561" y="3357867"/>
            <a:ext cx="7842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0100" eaLnBrk="0" hangingPunct="0">
              <a:tabLst>
                <a:tab pos="685800" algn="l"/>
              </a:tabLst>
              <a:defRPr sz="2000">
                <a:solidFill>
                  <a:schemeClr val="tx1"/>
                </a:solidFill>
                <a:latin typeface="Times New Roman" panose="02020603050405020304" pitchFamily="18" charset="0"/>
              </a:defRPr>
            </a:lvl1pPr>
            <a:lvl2pPr marL="742950" indent="-285750" defTabSz="800100" eaLnBrk="0" hangingPunct="0">
              <a:tabLst>
                <a:tab pos="685800" algn="l"/>
              </a:tabLst>
              <a:defRPr sz="2000">
                <a:solidFill>
                  <a:schemeClr val="tx1"/>
                </a:solidFill>
                <a:latin typeface="Times New Roman" panose="02020603050405020304" pitchFamily="18" charset="0"/>
              </a:defRPr>
            </a:lvl2pPr>
            <a:lvl3pPr marL="1143000" indent="-228600" defTabSz="800100" eaLnBrk="0" hangingPunct="0">
              <a:tabLst>
                <a:tab pos="685800" algn="l"/>
              </a:tabLst>
              <a:defRPr sz="2000">
                <a:solidFill>
                  <a:schemeClr val="tx1"/>
                </a:solidFill>
                <a:latin typeface="Times New Roman" panose="02020603050405020304" pitchFamily="18" charset="0"/>
              </a:defRPr>
            </a:lvl3pPr>
            <a:lvl4pPr marL="1600200" indent="-228600" defTabSz="800100" eaLnBrk="0" hangingPunct="0">
              <a:tabLst>
                <a:tab pos="685800" algn="l"/>
              </a:tabLst>
              <a:defRPr sz="2000">
                <a:solidFill>
                  <a:schemeClr val="tx1"/>
                </a:solidFill>
                <a:latin typeface="Times New Roman" panose="02020603050405020304" pitchFamily="18" charset="0"/>
              </a:defRPr>
            </a:lvl4pPr>
            <a:lvl5pPr marL="2057400" indent="-228600" defTabSz="800100" eaLnBrk="0" hangingPunct="0">
              <a:tabLst>
                <a:tab pos="685800" algn="l"/>
              </a:tabLst>
              <a:defRPr sz="2000">
                <a:solidFill>
                  <a:schemeClr val="tx1"/>
                </a:solidFill>
                <a:latin typeface="Times New Roman" panose="02020603050405020304" pitchFamily="18" charset="0"/>
              </a:defRPr>
            </a:lvl5pPr>
            <a:lvl6pPr marL="25146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6pPr>
            <a:lvl7pPr marL="29718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7pPr>
            <a:lvl8pPr marL="34290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8pPr>
            <a:lvl9pPr marL="38862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9pPr>
          </a:lstStyle>
          <a:p>
            <a:pPr eaLnBrk="1" hangingPunct="1">
              <a:buClr>
                <a:schemeClr val="tx1"/>
              </a:buClr>
            </a:pPr>
            <a:r>
              <a:rPr lang="en-US" altLang="ko-KR" sz="1500">
                <a:solidFill>
                  <a:schemeClr val="bg1"/>
                </a:solidFill>
                <a:latin typeface="Arial" panose="020B0604020202020204" pitchFamily="34" charset="0"/>
                <a:ea typeface="굴림" panose="020B0600000101010101" pitchFamily="34" charset="-127"/>
              </a:rPr>
              <a:t>16.9</a:t>
            </a:r>
          </a:p>
        </p:txBody>
      </p:sp>
      <p:sp>
        <p:nvSpPr>
          <p:cNvPr id="97" name="Rectangle 375">
            <a:extLst>
              <a:ext uri="{FF2B5EF4-FFF2-40B4-BE49-F238E27FC236}">
                <a16:creationId xmlns:a16="http://schemas.microsoft.com/office/drawing/2014/main" id="{8D021968-CEC1-B44A-BAFA-B09BDF74FD24}"/>
              </a:ext>
            </a:extLst>
          </p:cNvPr>
          <p:cNvSpPr>
            <a:spLocks noChangeArrowheads="1"/>
          </p:cNvSpPr>
          <p:nvPr/>
        </p:nvSpPr>
        <p:spPr bwMode="auto">
          <a:xfrm>
            <a:off x="10554561" y="3603930"/>
            <a:ext cx="7842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0100" eaLnBrk="0" hangingPunct="0">
              <a:tabLst>
                <a:tab pos="685800" algn="l"/>
              </a:tabLst>
              <a:defRPr sz="2000">
                <a:solidFill>
                  <a:schemeClr val="tx1"/>
                </a:solidFill>
                <a:latin typeface="Times New Roman" panose="02020603050405020304" pitchFamily="18" charset="0"/>
              </a:defRPr>
            </a:lvl1pPr>
            <a:lvl2pPr marL="742950" indent="-285750" defTabSz="800100" eaLnBrk="0" hangingPunct="0">
              <a:tabLst>
                <a:tab pos="685800" algn="l"/>
              </a:tabLst>
              <a:defRPr sz="2000">
                <a:solidFill>
                  <a:schemeClr val="tx1"/>
                </a:solidFill>
                <a:latin typeface="Times New Roman" panose="02020603050405020304" pitchFamily="18" charset="0"/>
              </a:defRPr>
            </a:lvl2pPr>
            <a:lvl3pPr marL="1143000" indent="-228600" defTabSz="800100" eaLnBrk="0" hangingPunct="0">
              <a:tabLst>
                <a:tab pos="685800" algn="l"/>
              </a:tabLst>
              <a:defRPr sz="2000">
                <a:solidFill>
                  <a:schemeClr val="tx1"/>
                </a:solidFill>
                <a:latin typeface="Times New Roman" panose="02020603050405020304" pitchFamily="18" charset="0"/>
              </a:defRPr>
            </a:lvl3pPr>
            <a:lvl4pPr marL="1600200" indent="-228600" defTabSz="800100" eaLnBrk="0" hangingPunct="0">
              <a:tabLst>
                <a:tab pos="685800" algn="l"/>
              </a:tabLst>
              <a:defRPr sz="2000">
                <a:solidFill>
                  <a:schemeClr val="tx1"/>
                </a:solidFill>
                <a:latin typeface="Times New Roman" panose="02020603050405020304" pitchFamily="18" charset="0"/>
              </a:defRPr>
            </a:lvl4pPr>
            <a:lvl5pPr marL="2057400" indent="-228600" defTabSz="800100" eaLnBrk="0" hangingPunct="0">
              <a:tabLst>
                <a:tab pos="685800" algn="l"/>
              </a:tabLst>
              <a:defRPr sz="2000">
                <a:solidFill>
                  <a:schemeClr val="tx1"/>
                </a:solidFill>
                <a:latin typeface="Times New Roman" panose="02020603050405020304" pitchFamily="18" charset="0"/>
              </a:defRPr>
            </a:lvl5pPr>
            <a:lvl6pPr marL="25146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6pPr>
            <a:lvl7pPr marL="29718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7pPr>
            <a:lvl8pPr marL="34290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8pPr>
            <a:lvl9pPr marL="38862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9pPr>
          </a:lstStyle>
          <a:p>
            <a:pPr eaLnBrk="1" hangingPunct="1">
              <a:buClr>
                <a:schemeClr val="tx1"/>
              </a:buClr>
            </a:pPr>
            <a:r>
              <a:rPr lang="en-US" altLang="ko-KR" sz="1500">
                <a:solidFill>
                  <a:schemeClr val="bg1"/>
                </a:solidFill>
                <a:latin typeface="Arial" panose="020B0604020202020204" pitchFamily="34" charset="0"/>
                <a:ea typeface="굴림" panose="020B0600000101010101" pitchFamily="34" charset="-127"/>
              </a:rPr>
              <a:t>14.7</a:t>
            </a:r>
          </a:p>
        </p:txBody>
      </p:sp>
      <p:sp>
        <p:nvSpPr>
          <p:cNvPr id="98" name="Rectangle 376">
            <a:extLst>
              <a:ext uri="{FF2B5EF4-FFF2-40B4-BE49-F238E27FC236}">
                <a16:creationId xmlns:a16="http://schemas.microsoft.com/office/drawing/2014/main" id="{D0C5F72B-FE0F-FF43-A32F-8769EC7B8B5C}"/>
              </a:ext>
            </a:extLst>
          </p:cNvPr>
          <p:cNvSpPr>
            <a:spLocks noChangeArrowheads="1"/>
          </p:cNvSpPr>
          <p:nvPr/>
        </p:nvSpPr>
        <p:spPr bwMode="auto">
          <a:xfrm>
            <a:off x="10554561" y="4400855"/>
            <a:ext cx="7842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0100" eaLnBrk="0" hangingPunct="0">
              <a:tabLst>
                <a:tab pos="685800" algn="l"/>
              </a:tabLst>
              <a:defRPr sz="2000">
                <a:solidFill>
                  <a:schemeClr val="tx1"/>
                </a:solidFill>
                <a:latin typeface="Times New Roman" panose="02020603050405020304" pitchFamily="18" charset="0"/>
              </a:defRPr>
            </a:lvl1pPr>
            <a:lvl2pPr marL="742950" indent="-285750" defTabSz="800100" eaLnBrk="0" hangingPunct="0">
              <a:tabLst>
                <a:tab pos="685800" algn="l"/>
              </a:tabLst>
              <a:defRPr sz="2000">
                <a:solidFill>
                  <a:schemeClr val="tx1"/>
                </a:solidFill>
                <a:latin typeface="Times New Roman" panose="02020603050405020304" pitchFamily="18" charset="0"/>
              </a:defRPr>
            </a:lvl2pPr>
            <a:lvl3pPr marL="1143000" indent="-228600" defTabSz="800100" eaLnBrk="0" hangingPunct="0">
              <a:tabLst>
                <a:tab pos="685800" algn="l"/>
              </a:tabLst>
              <a:defRPr sz="2000">
                <a:solidFill>
                  <a:schemeClr val="tx1"/>
                </a:solidFill>
                <a:latin typeface="Times New Roman" panose="02020603050405020304" pitchFamily="18" charset="0"/>
              </a:defRPr>
            </a:lvl3pPr>
            <a:lvl4pPr marL="1600200" indent="-228600" defTabSz="800100" eaLnBrk="0" hangingPunct="0">
              <a:tabLst>
                <a:tab pos="685800" algn="l"/>
              </a:tabLst>
              <a:defRPr sz="2000">
                <a:solidFill>
                  <a:schemeClr val="tx1"/>
                </a:solidFill>
                <a:latin typeface="Times New Roman" panose="02020603050405020304" pitchFamily="18" charset="0"/>
              </a:defRPr>
            </a:lvl4pPr>
            <a:lvl5pPr marL="2057400" indent="-228600" defTabSz="800100" eaLnBrk="0" hangingPunct="0">
              <a:tabLst>
                <a:tab pos="685800" algn="l"/>
              </a:tabLst>
              <a:defRPr sz="2000">
                <a:solidFill>
                  <a:schemeClr val="tx1"/>
                </a:solidFill>
                <a:latin typeface="Times New Roman" panose="02020603050405020304" pitchFamily="18" charset="0"/>
              </a:defRPr>
            </a:lvl5pPr>
            <a:lvl6pPr marL="25146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6pPr>
            <a:lvl7pPr marL="29718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7pPr>
            <a:lvl8pPr marL="34290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8pPr>
            <a:lvl9pPr marL="38862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9pPr>
          </a:lstStyle>
          <a:p>
            <a:pPr eaLnBrk="1" hangingPunct="1">
              <a:buClr>
                <a:schemeClr val="tx1"/>
              </a:buClr>
            </a:pPr>
            <a:r>
              <a:rPr lang="en-US" altLang="ko-KR" sz="1500">
                <a:solidFill>
                  <a:schemeClr val="bg1"/>
                </a:solidFill>
                <a:latin typeface="Arial" panose="020B0604020202020204" pitchFamily="34" charset="0"/>
                <a:ea typeface="굴림" panose="020B0600000101010101" pitchFamily="34" charset="-127"/>
              </a:rPr>
              <a:t>12.3</a:t>
            </a:r>
          </a:p>
        </p:txBody>
      </p:sp>
      <p:sp>
        <p:nvSpPr>
          <p:cNvPr id="99" name="Rectangle 377">
            <a:extLst>
              <a:ext uri="{FF2B5EF4-FFF2-40B4-BE49-F238E27FC236}">
                <a16:creationId xmlns:a16="http://schemas.microsoft.com/office/drawing/2014/main" id="{EBDF906F-640D-D642-AF8F-8EBDEE333277}"/>
              </a:ext>
            </a:extLst>
          </p:cNvPr>
          <p:cNvSpPr>
            <a:spLocks noChangeArrowheads="1"/>
          </p:cNvSpPr>
          <p:nvPr/>
        </p:nvSpPr>
        <p:spPr bwMode="auto">
          <a:xfrm>
            <a:off x="10271985" y="2503791"/>
            <a:ext cx="1066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0100" eaLnBrk="0" hangingPunct="0">
              <a:tabLst>
                <a:tab pos="685800" algn="l"/>
              </a:tabLst>
              <a:defRPr sz="2000">
                <a:solidFill>
                  <a:schemeClr val="tx1"/>
                </a:solidFill>
                <a:latin typeface="Times New Roman" panose="02020603050405020304" pitchFamily="18" charset="0"/>
              </a:defRPr>
            </a:lvl1pPr>
            <a:lvl2pPr marL="742950" indent="-285750" defTabSz="800100" eaLnBrk="0" hangingPunct="0">
              <a:tabLst>
                <a:tab pos="685800" algn="l"/>
              </a:tabLst>
              <a:defRPr sz="2000">
                <a:solidFill>
                  <a:schemeClr val="tx1"/>
                </a:solidFill>
                <a:latin typeface="Times New Roman" panose="02020603050405020304" pitchFamily="18" charset="0"/>
              </a:defRPr>
            </a:lvl2pPr>
            <a:lvl3pPr marL="1143000" indent="-228600" defTabSz="800100" eaLnBrk="0" hangingPunct="0">
              <a:tabLst>
                <a:tab pos="685800" algn="l"/>
              </a:tabLst>
              <a:defRPr sz="2000">
                <a:solidFill>
                  <a:schemeClr val="tx1"/>
                </a:solidFill>
                <a:latin typeface="Times New Roman" panose="02020603050405020304" pitchFamily="18" charset="0"/>
              </a:defRPr>
            </a:lvl3pPr>
            <a:lvl4pPr marL="1600200" indent="-228600" defTabSz="800100" eaLnBrk="0" hangingPunct="0">
              <a:tabLst>
                <a:tab pos="685800" algn="l"/>
              </a:tabLst>
              <a:defRPr sz="2000">
                <a:solidFill>
                  <a:schemeClr val="tx1"/>
                </a:solidFill>
                <a:latin typeface="Times New Roman" panose="02020603050405020304" pitchFamily="18" charset="0"/>
              </a:defRPr>
            </a:lvl4pPr>
            <a:lvl5pPr marL="2057400" indent="-228600" defTabSz="800100" eaLnBrk="0" hangingPunct="0">
              <a:tabLst>
                <a:tab pos="685800" algn="l"/>
              </a:tabLst>
              <a:defRPr sz="2000">
                <a:solidFill>
                  <a:schemeClr val="tx1"/>
                </a:solidFill>
                <a:latin typeface="Times New Roman" panose="02020603050405020304" pitchFamily="18" charset="0"/>
              </a:defRPr>
            </a:lvl5pPr>
            <a:lvl6pPr marL="25146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6pPr>
            <a:lvl7pPr marL="29718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7pPr>
            <a:lvl8pPr marL="34290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8pPr>
            <a:lvl9pPr marL="3886200" indent="-228600" defTabSz="800100" eaLnBrk="0" fontAlgn="base" hangingPunct="0">
              <a:spcBef>
                <a:spcPct val="0"/>
              </a:spcBef>
              <a:spcAft>
                <a:spcPct val="0"/>
              </a:spcAft>
              <a:tabLst>
                <a:tab pos="685800" algn="l"/>
              </a:tabLst>
              <a:defRPr sz="2000">
                <a:solidFill>
                  <a:schemeClr val="tx1"/>
                </a:solidFill>
                <a:latin typeface="Times New Roman" panose="02020603050405020304" pitchFamily="18" charset="0"/>
              </a:defRPr>
            </a:lvl9pPr>
          </a:lstStyle>
          <a:p>
            <a:pPr algn="ctr" eaLnBrk="1" hangingPunct="1">
              <a:buClr>
                <a:schemeClr val="tx1"/>
              </a:buClr>
            </a:pPr>
            <a:r>
              <a:rPr lang="en-US" altLang="ko-KR" sz="1500" b="1">
                <a:solidFill>
                  <a:schemeClr val="bg1"/>
                </a:solidFill>
                <a:latin typeface="Arial" panose="020B0604020202020204" pitchFamily="34" charset="0"/>
                <a:ea typeface="굴림" panose="020B0600000101010101" pitchFamily="34" charset="-127"/>
              </a:rPr>
              <a:t>Mean IOP (mmHg)</a:t>
            </a:r>
          </a:p>
        </p:txBody>
      </p:sp>
    </p:spTree>
    <p:extLst>
      <p:ext uri="{BB962C8B-B14F-4D97-AF65-F5344CB8AC3E}">
        <p14:creationId xmlns:p14="http://schemas.microsoft.com/office/powerpoint/2010/main" val="2793831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6533" y="810637"/>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AGIS: </a:t>
            </a:r>
          </a:p>
          <a:p>
            <a:r>
              <a:rPr lang="en-AU" altLang="ko-KR" sz="2000" b="1" dirty="0">
                <a:latin typeface="Arial" panose="020B0604020202020204" pitchFamily="34" charset="0"/>
                <a:ea typeface="굴림" panose="020B0600000101010101" pitchFamily="34" charset="-127"/>
                <a:cs typeface="Arial" panose="020B0604020202020204" pitchFamily="34" charset="0"/>
              </a:rPr>
              <a:t>Very low IOP slows or halts glaucomatous vision loss</a:t>
            </a:r>
            <a:endParaRPr lang="en-US" sz="20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8195B14-ECED-CD41-B6D8-68F800447F31}"/>
              </a:ext>
            </a:extLst>
          </p:cNvPr>
          <p:cNvPicPr>
            <a:picLocks noChangeAspect="1"/>
          </p:cNvPicPr>
          <p:nvPr/>
        </p:nvPicPr>
        <p:blipFill>
          <a:blip r:embed="rId6"/>
          <a:stretch>
            <a:fillRect/>
          </a:stretch>
        </p:blipFill>
        <p:spPr>
          <a:xfrm>
            <a:off x="1660959" y="1275605"/>
            <a:ext cx="8870082" cy="4771758"/>
          </a:xfrm>
          <a:prstGeom prst="rect">
            <a:avLst/>
          </a:prstGeom>
        </p:spPr>
      </p:pic>
      <p:sp>
        <p:nvSpPr>
          <p:cNvPr id="100" name="Rectangle 99">
            <a:extLst>
              <a:ext uri="{FF2B5EF4-FFF2-40B4-BE49-F238E27FC236}">
                <a16:creationId xmlns:a16="http://schemas.microsoft.com/office/drawing/2014/main" id="{5335BD26-796A-3A4E-86C9-6BB45D97AF3F}"/>
              </a:ext>
            </a:extLst>
          </p:cNvPr>
          <p:cNvSpPr/>
          <p:nvPr/>
        </p:nvSpPr>
        <p:spPr>
          <a:xfrm>
            <a:off x="6902706" y="6450415"/>
            <a:ext cx="4095993" cy="276999"/>
          </a:xfrm>
          <a:prstGeom prst="rect">
            <a:avLst/>
          </a:prstGeom>
        </p:spPr>
        <p:txBody>
          <a:bodyPr wrap="none">
            <a:spAutoFit/>
          </a:bodyPr>
          <a:lstStyle/>
          <a:p>
            <a:pPr algn="r"/>
            <a:r>
              <a:rPr lang="en-US" altLang="ko-KR" sz="1200" dirty="0">
                <a:solidFill>
                  <a:schemeClr val="bg1"/>
                </a:solidFill>
                <a:latin typeface="Arial" panose="020B0604020202020204" pitchFamily="34" charset="0"/>
                <a:ea typeface="굴림" panose="020B0600000101010101" pitchFamily="34" charset="-127"/>
              </a:rPr>
              <a:t>AGIS Investigators. </a:t>
            </a:r>
            <a:r>
              <a:rPr lang="en-US" altLang="ko-KR" sz="1200" i="1" dirty="0">
                <a:solidFill>
                  <a:schemeClr val="bg1"/>
                </a:solidFill>
                <a:latin typeface="Arial" panose="020B0604020202020204" pitchFamily="34" charset="0"/>
                <a:ea typeface="굴림" panose="020B0600000101010101" pitchFamily="34" charset="-127"/>
              </a:rPr>
              <a:t>Am J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2000; 130: 429–40.</a:t>
            </a:r>
          </a:p>
        </p:txBody>
      </p:sp>
    </p:spTree>
    <p:extLst>
      <p:ext uri="{BB962C8B-B14F-4D97-AF65-F5344CB8AC3E}">
        <p14:creationId xmlns:p14="http://schemas.microsoft.com/office/powerpoint/2010/main" val="3848840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6533" y="846947"/>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AGIS: </a:t>
            </a:r>
          </a:p>
          <a:p>
            <a:r>
              <a:rPr lang="en-US" sz="2000" b="1" dirty="0">
                <a:latin typeface="Arial" panose="020B0604020202020204" pitchFamily="34" charset="0"/>
                <a:ea typeface="굴림" panose="020B0600000101010101" pitchFamily="34" charset="-127"/>
                <a:cs typeface="Arial" panose="020B0604020202020204" pitchFamily="34" charset="0"/>
              </a:rPr>
              <a:t>DISCUSSION</a:t>
            </a:r>
            <a:endParaRPr lang="en-US" sz="2000" b="1" dirty="0">
              <a:latin typeface="Arial" panose="020B0604020202020204" pitchFamily="34" charset="0"/>
              <a:cs typeface="Arial" panose="020B0604020202020204" pitchFamily="34" charset="0"/>
            </a:endParaRPr>
          </a:p>
        </p:txBody>
      </p:sp>
      <p:sp>
        <p:nvSpPr>
          <p:cNvPr id="148" name="Rectangle 1027">
            <a:extLst>
              <a:ext uri="{FF2B5EF4-FFF2-40B4-BE49-F238E27FC236}">
                <a16:creationId xmlns:a16="http://schemas.microsoft.com/office/drawing/2014/main" id="{2B664E65-E632-A241-A883-F1DFE065EE5F}"/>
              </a:ext>
            </a:extLst>
          </p:cNvPr>
          <p:cNvSpPr txBox="1">
            <a:spLocks noChangeArrowheads="1"/>
          </p:cNvSpPr>
          <p:nvPr/>
        </p:nvSpPr>
        <p:spPr>
          <a:xfrm>
            <a:off x="511629" y="1550987"/>
            <a:ext cx="10487070" cy="44973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The association between low IOP and reduced progression of visual field defects persisted throughout follow-up</a:t>
            </a:r>
          </a:p>
          <a:p>
            <a:pPr>
              <a:lnSpc>
                <a:spcPct val="90000"/>
              </a:lnSpc>
            </a:pPr>
            <a:endPar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endParaRPr>
          </a:p>
          <a:p>
            <a:pPr>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IOP levels often considered adequate (14</a:t>
            </a:r>
            <a:r>
              <a:rPr lang="en-US"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a:t>
            </a: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17.5 mmHg) were associated with greater visual field loss than low IOP levels (</a:t>
            </a:r>
            <a:r>
              <a:rPr lang="en-US"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&lt;</a:t>
            </a: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 14 mmHg), although the difference was not statistically significant</a:t>
            </a:r>
          </a:p>
          <a:p>
            <a:pPr>
              <a:lnSpc>
                <a:spcPct val="90000"/>
              </a:lnSpc>
            </a:pPr>
            <a:endPar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endParaRPr>
          </a:p>
          <a:p>
            <a:pPr>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A proportion of eyes in the &lt;</a:t>
            </a:r>
            <a:r>
              <a:rPr lang="en-US"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 </a:t>
            </a: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14 mmHg group experienced visual field loss, even though on average the change in visual field defect score was close to </a:t>
            </a:r>
            <a:r>
              <a:rPr lang="en-US"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zero</a:t>
            </a:r>
            <a:endPar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endParaRPr>
          </a:p>
          <a:p>
            <a:pPr marL="169863" indent="-169863">
              <a:lnSpc>
                <a:spcPct val="90000"/>
              </a:lnSpc>
              <a:spcBef>
                <a:spcPct val="30000"/>
              </a:spcBef>
              <a:buFont typeface="Wingdings 3" charset="2"/>
              <a:buNone/>
            </a:pPr>
            <a:endParaRPr lang="en-US" altLang="ko-KR" sz="2400"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
        <p:nvSpPr>
          <p:cNvPr id="8" name="Rectangle 7">
            <a:extLst>
              <a:ext uri="{FF2B5EF4-FFF2-40B4-BE49-F238E27FC236}">
                <a16:creationId xmlns:a16="http://schemas.microsoft.com/office/drawing/2014/main" id="{C6C4EBFF-6518-D646-B726-5A03617601E8}"/>
              </a:ext>
            </a:extLst>
          </p:cNvPr>
          <p:cNvSpPr/>
          <p:nvPr/>
        </p:nvSpPr>
        <p:spPr>
          <a:xfrm>
            <a:off x="6902706" y="6450415"/>
            <a:ext cx="4095993" cy="276999"/>
          </a:xfrm>
          <a:prstGeom prst="rect">
            <a:avLst/>
          </a:prstGeom>
        </p:spPr>
        <p:txBody>
          <a:bodyPr wrap="none">
            <a:spAutoFit/>
          </a:bodyPr>
          <a:lstStyle/>
          <a:p>
            <a:pPr algn="r"/>
            <a:r>
              <a:rPr lang="en-US" altLang="ko-KR" sz="1200" dirty="0">
                <a:solidFill>
                  <a:schemeClr val="bg1"/>
                </a:solidFill>
                <a:latin typeface="Arial" panose="020B0604020202020204" pitchFamily="34" charset="0"/>
                <a:ea typeface="굴림" panose="020B0600000101010101" pitchFamily="34" charset="-127"/>
              </a:rPr>
              <a:t>AGIS Investigators. </a:t>
            </a:r>
            <a:r>
              <a:rPr lang="en-US" altLang="ko-KR" sz="1200" i="1" dirty="0">
                <a:solidFill>
                  <a:schemeClr val="bg1"/>
                </a:solidFill>
                <a:latin typeface="Arial" panose="020B0604020202020204" pitchFamily="34" charset="0"/>
                <a:ea typeface="굴림" panose="020B0600000101010101" pitchFamily="34" charset="-127"/>
              </a:rPr>
              <a:t>Am J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2000; 130: 429–40.</a:t>
            </a:r>
          </a:p>
        </p:txBody>
      </p:sp>
    </p:spTree>
    <p:extLst>
      <p:ext uri="{BB962C8B-B14F-4D97-AF65-F5344CB8AC3E}">
        <p14:creationId xmlns:p14="http://schemas.microsoft.com/office/powerpoint/2010/main" val="581767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6533"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AGIS: </a:t>
            </a:r>
          </a:p>
          <a:p>
            <a:r>
              <a:rPr lang="en-US" sz="2000" b="1" dirty="0">
                <a:latin typeface="Arial" panose="020B0604020202020204" pitchFamily="34" charset="0"/>
                <a:ea typeface="굴림" panose="020B0600000101010101" pitchFamily="34" charset="-127"/>
                <a:cs typeface="Arial" panose="020B0604020202020204" pitchFamily="34" charset="0"/>
              </a:rPr>
              <a:t>CONCLUSIONS</a:t>
            </a:r>
            <a:endParaRPr lang="en-US" sz="2000" b="1" dirty="0">
              <a:latin typeface="Arial" panose="020B0604020202020204" pitchFamily="34" charset="0"/>
              <a:cs typeface="Arial" panose="020B0604020202020204" pitchFamily="34" charset="0"/>
            </a:endParaRPr>
          </a:p>
        </p:txBody>
      </p:sp>
      <p:sp>
        <p:nvSpPr>
          <p:cNvPr id="148" name="Rectangle 1027">
            <a:extLst>
              <a:ext uri="{FF2B5EF4-FFF2-40B4-BE49-F238E27FC236}">
                <a16:creationId xmlns:a16="http://schemas.microsoft.com/office/drawing/2014/main" id="{2B664E65-E632-A241-A883-F1DFE065EE5F}"/>
              </a:ext>
            </a:extLst>
          </p:cNvPr>
          <p:cNvSpPr txBox="1">
            <a:spLocks noChangeArrowheads="1"/>
          </p:cNvSpPr>
          <p:nvPr/>
        </p:nvSpPr>
        <p:spPr>
          <a:xfrm>
            <a:off x="511629" y="1550987"/>
            <a:ext cx="10113509" cy="44973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Low IOP is associated with reduced progression of optic neuropathy, as measured by deterioration in the visual field defect score</a:t>
            </a:r>
          </a:p>
          <a:p>
            <a:endPar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endParaRPr>
          </a:p>
          <a:p>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The association between low IOP and reduced glaucomatous progression persists during long-term follow-up</a:t>
            </a:r>
          </a:p>
          <a:p>
            <a:pPr marL="169863" indent="-169863">
              <a:lnSpc>
                <a:spcPct val="90000"/>
              </a:lnSpc>
              <a:spcBef>
                <a:spcPct val="30000"/>
              </a:spcBef>
              <a:buFont typeface="Wingdings 3" charset="2"/>
              <a:buNone/>
            </a:pPr>
            <a:endParaRPr lang="en-US" altLang="ko-KR" sz="2400"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
        <p:nvSpPr>
          <p:cNvPr id="8" name="Rectangle 7">
            <a:extLst>
              <a:ext uri="{FF2B5EF4-FFF2-40B4-BE49-F238E27FC236}">
                <a16:creationId xmlns:a16="http://schemas.microsoft.com/office/drawing/2014/main" id="{C6C4EBFF-6518-D646-B726-5A03617601E8}"/>
              </a:ext>
            </a:extLst>
          </p:cNvPr>
          <p:cNvSpPr/>
          <p:nvPr/>
        </p:nvSpPr>
        <p:spPr>
          <a:xfrm>
            <a:off x="6902706" y="6450415"/>
            <a:ext cx="4095993" cy="276999"/>
          </a:xfrm>
          <a:prstGeom prst="rect">
            <a:avLst/>
          </a:prstGeom>
        </p:spPr>
        <p:txBody>
          <a:bodyPr wrap="none">
            <a:spAutoFit/>
          </a:bodyPr>
          <a:lstStyle/>
          <a:p>
            <a:pPr algn="r"/>
            <a:r>
              <a:rPr lang="en-US" altLang="ko-KR" sz="1200" dirty="0">
                <a:solidFill>
                  <a:schemeClr val="bg1"/>
                </a:solidFill>
                <a:latin typeface="Arial" panose="020B0604020202020204" pitchFamily="34" charset="0"/>
                <a:ea typeface="굴림" panose="020B0600000101010101" pitchFamily="34" charset="-127"/>
              </a:rPr>
              <a:t>AGIS Investigators. </a:t>
            </a:r>
            <a:r>
              <a:rPr lang="en-US" altLang="ko-KR" sz="1200" i="1" dirty="0">
                <a:solidFill>
                  <a:schemeClr val="bg1"/>
                </a:solidFill>
                <a:latin typeface="Arial" panose="020B0604020202020204" pitchFamily="34" charset="0"/>
                <a:ea typeface="굴림" panose="020B0600000101010101" pitchFamily="34" charset="-127"/>
              </a:rPr>
              <a:t>Am J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2000; 130: 429–40.</a:t>
            </a:r>
          </a:p>
        </p:txBody>
      </p:sp>
    </p:spTree>
    <p:extLst>
      <p:ext uri="{BB962C8B-B14F-4D97-AF65-F5344CB8AC3E}">
        <p14:creationId xmlns:p14="http://schemas.microsoft.com/office/powerpoint/2010/main" val="2718486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0" y="673179"/>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4" name="Rectangle 3">
            <a:extLst>
              <a:ext uri="{FF2B5EF4-FFF2-40B4-BE49-F238E27FC236}">
                <a16:creationId xmlns:a16="http://schemas.microsoft.com/office/drawing/2014/main" id="{696CF6DA-4F58-3640-8038-B7901FCC1412}"/>
              </a:ext>
            </a:extLst>
          </p:cNvPr>
          <p:cNvSpPr/>
          <p:nvPr/>
        </p:nvSpPr>
        <p:spPr>
          <a:xfrm>
            <a:off x="-4286" y="205488"/>
            <a:ext cx="10182980" cy="461665"/>
          </a:xfrm>
          <a:prstGeom prst="rect">
            <a:avLst/>
          </a:prstGeom>
        </p:spPr>
        <p:txBody>
          <a:bodyPr wrap="none">
            <a:spAutoFit/>
          </a:bodyPr>
          <a:lstStyle/>
          <a:p>
            <a:r>
              <a:rPr lang="en-US" sz="2400" b="1" dirty="0">
                <a:latin typeface="Arial" panose="020B0604020202020204" pitchFamily="34" charset="0"/>
                <a:cs typeface="Arial" panose="020B0604020202020204" pitchFamily="34" charset="0"/>
              </a:rPr>
              <a:t>EAGLE trial: </a:t>
            </a:r>
            <a:r>
              <a:rPr lang="en-US" sz="2000" dirty="0">
                <a:latin typeface="Arial" panose="020B0604020202020204" pitchFamily="34" charset="0"/>
                <a:ea typeface="Calibri" panose="020F0502020204030204" pitchFamily="34" charset="0"/>
                <a:cs typeface="Arial" panose="020B0604020202020204" pitchFamily="34" charset="0"/>
              </a:rPr>
              <a:t>Effectiveness of early  lens extraction VS LPI for the treatment of PACG</a:t>
            </a:r>
            <a:endParaRPr lang="en-US" sz="2000" b="1" dirty="0">
              <a:latin typeface="Arial" panose="020B0604020202020204" pitchFamily="34" charset="0"/>
              <a:cs typeface="Arial" panose="020B0604020202020204" pitchFamily="34" charset="0"/>
            </a:endParaRPr>
          </a:p>
        </p:txBody>
      </p:sp>
      <p:sp>
        <p:nvSpPr>
          <p:cNvPr id="17" name="Content Placeholder 4">
            <a:extLst>
              <a:ext uri="{FF2B5EF4-FFF2-40B4-BE49-F238E27FC236}">
                <a16:creationId xmlns:a16="http://schemas.microsoft.com/office/drawing/2014/main" id="{24A324D4-21AD-EF4A-B0A6-FC59152F3FA9}"/>
              </a:ext>
            </a:extLst>
          </p:cNvPr>
          <p:cNvSpPr txBox="1">
            <a:spLocks/>
          </p:cNvSpPr>
          <p:nvPr/>
        </p:nvSpPr>
        <p:spPr>
          <a:xfrm>
            <a:off x="439868" y="1182664"/>
            <a:ext cx="10301854" cy="348431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2400" b="1" dirty="0">
                <a:solidFill>
                  <a:schemeClr val="bg1"/>
                </a:solidFill>
                <a:latin typeface="Arial" panose="020B0604020202020204" pitchFamily="34" charset="0"/>
                <a:cs typeface="Arial" panose="020B0604020202020204" pitchFamily="34" charset="0"/>
              </a:rPr>
              <a:t>Aim of study: </a:t>
            </a:r>
          </a:p>
          <a:p>
            <a:r>
              <a:rPr lang="en-US" sz="2400" dirty="0">
                <a:solidFill>
                  <a:schemeClr val="bg1"/>
                </a:solidFill>
                <a:latin typeface="Arial" panose="020B0604020202020204" pitchFamily="34" charset="0"/>
                <a:cs typeface="Arial" panose="020B0604020202020204" pitchFamily="34" charset="0"/>
              </a:rPr>
              <a:t>To assess the efficacy, safety, and cost-effectiveness of clear-lens extraction when compared to laser peripheral iridotomy and topical medical treatment as first-line therapy in people with newly diagnosed primary angle closure with raised intraocular pressure or primary angle-closure glaucoma (those at the highest risk of visual loss)</a:t>
            </a:r>
            <a:endParaRPr lang="en-ID" sz="2400" dirty="0">
              <a:solidFill>
                <a:schemeClr val="bg1"/>
              </a:solidFill>
              <a:latin typeface="Arial" panose="020B0604020202020204" pitchFamily="34" charset="0"/>
              <a:cs typeface="Arial" panose="020B0604020202020204" pitchFamily="34" charset="0"/>
            </a:endParaRPr>
          </a:p>
          <a:p>
            <a:pPr marL="0" indent="0">
              <a:buFont typeface="Wingdings 3" charset="2"/>
              <a:buNone/>
            </a:pPr>
            <a:endParaRPr lang="en-US" sz="2400" dirty="0">
              <a:solidFill>
                <a:schemeClr val="bg1"/>
              </a:solidFill>
              <a:latin typeface="Arial" panose="020B0604020202020204" pitchFamily="34" charset="0"/>
              <a:cs typeface="Arial" panose="020B0604020202020204" pitchFamily="34" charset="0"/>
            </a:endParaRPr>
          </a:p>
          <a:p>
            <a:pPr marL="0" indent="0">
              <a:buFont typeface="Wingdings 3" charset="2"/>
              <a:buNone/>
            </a:pPr>
            <a:endParaRPr lang="en-US" sz="2400" dirty="0">
              <a:solidFill>
                <a:schemeClr val="accent4">
                  <a:lumMod val="60000"/>
                  <a:lumOff val="40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AB8B314-6233-CC8F-8445-A4F2C305CDEA}"/>
              </a:ext>
            </a:extLst>
          </p:cNvPr>
          <p:cNvSpPr txBox="1"/>
          <p:nvPr/>
        </p:nvSpPr>
        <p:spPr>
          <a:xfrm>
            <a:off x="5125844" y="6429166"/>
            <a:ext cx="4683512" cy="292388"/>
          </a:xfrm>
          <a:prstGeom prst="rect">
            <a:avLst/>
          </a:prstGeom>
          <a:noFill/>
        </p:spPr>
        <p:txBody>
          <a:bodyPr wrap="square" rtlCol="0">
            <a:spAutoFit/>
          </a:bodyPr>
          <a:lstStyle/>
          <a:p>
            <a:pPr algn="r"/>
            <a:r>
              <a:rPr lang="en-US" altLang="ko-KR" sz="1300" dirty="0" err="1">
                <a:solidFill>
                  <a:schemeClr val="bg1"/>
                </a:solidFill>
                <a:latin typeface="Arial" panose="020B0604020202020204" pitchFamily="34" charset="0"/>
                <a:ea typeface="Gulim" panose="020B0600000101010101" pitchFamily="34" charset="-127"/>
              </a:rPr>
              <a:t>Azuara</a:t>
            </a:r>
            <a:r>
              <a:rPr lang="en-US" altLang="ko-KR" sz="1300" dirty="0">
                <a:solidFill>
                  <a:schemeClr val="bg1"/>
                </a:solidFill>
                <a:latin typeface="Arial" panose="020B0604020202020204" pitchFamily="34" charset="0"/>
                <a:ea typeface="Gulim" panose="020B0600000101010101" pitchFamily="34" charset="-127"/>
              </a:rPr>
              <a:t>-Blanco </a:t>
            </a:r>
            <a:r>
              <a:rPr lang="en-US" altLang="ko-KR" sz="1300" i="1" dirty="0">
                <a:solidFill>
                  <a:schemeClr val="bg1"/>
                </a:solidFill>
                <a:latin typeface="Arial" panose="020B0604020202020204" pitchFamily="34" charset="0"/>
                <a:ea typeface="Gulim" panose="020B0600000101010101" pitchFamily="34" charset="-127"/>
              </a:rPr>
              <a:t>et </a:t>
            </a:r>
            <a:r>
              <a:rPr lang="en-US" altLang="ko-KR" sz="1300" dirty="0">
                <a:solidFill>
                  <a:schemeClr val="bg1"/>
                </a:solidFill>
                <a:latin typeface="Arial" panose="020B0604020202020204" pitchFamily="34" charset="0"/>
                <a:ea typeface="Gulim" panose="020B0600000101010101" pitchFamily="34" charset="-127"/>
              </a:rPr>
              <a:t>al. Lancet 2016;388:1389-97</a:t>
            </a:r>
            <a:endParaRPr lang="en-US" sz="1300" dirty="0">
              <a:solidFill>
                <a:schemeClr val="bg1"/>
              </a:solidFill>
            </a:endParaRPr>
          </a:p>
        </p:txBody>
      </p:sp>
      <p:sp>
        <p:nvSpPr>
          <p:cNvPr id="10" name="Content Placeholder 4">
            <a:extLst>
              <a:ext uri="{FF2B5EF4-FFF2-40B4-BE49-F238E27FC236}">
                <a16:creationId xmlns:a16="http://schemas.microsoft.com/office/drawing/2014/main" id="{8FEF38AE-507B-BC4B-ABF4-9C9C68E581F3}"/>
              </a:ext>
            </a:extLst>
          </p:cNvPr>
          <p:cNvSpPr txBox="1">
            <a:spLocks/>
          </p:cNvSpPr>
          <p:nvPr/>
        </p:nvSpPr>
        <p:spPr>
          <a:xfrm>
            <a:off x="439868" y="3952109"/>
            <a:ext cx="10301854" cy="348431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2400" b="1" dirty="0">
                <a:solidFill>
                  <a:schemeClr val="bg1"/>
                </a:solidFill>
                <a:latin typeface="Arial" panose="020B0604020202020204" pitchFamily="34" charset="0"/>
                <a:cs typeface="Arial" panose="020B0604020202020204" pitchFamily="34" charset="0"/>
              </a:rPr>
              <a:t>The outcome of study: </a:t>
            </a:r>
          </a:p>
          <a:p>
            <a:r>
              <a:rPr lang="en-US" sz="2400" dirty="0">
                <a:solidFill>
                  <a:schemeClr val="bg1"/>
                </a:solidFill>
                <a:latin typeface="Arial" panose="020B0604020202020204" pitchFamily="34" charset="0"/>
                <a:cs typeface="Arial" panose="020B0604020202020204" pitchFamily="34" charset="0"/>
              </a:rPr>
              <a:t>To assess IOP, visual acuity, visual field, quality of life, total number glaucoma medication given and safety.</a:t>
            </a:r>
            <a:endParaRPr lang="en-ID" sz="2400" dirty="0">
              <a:solidFill>
                <a:schemeClr val="bg1"/>
              </a:solidFill>
              <a:latin typeface="Arial" panose="020B0604020202020204" pitchFamily="34" charset="0"/>
              <a:cs typeface="Arial" panose="020B0604020202020204" pitchFamily="34" charset="0"/>
            </a:endParaRPr>
          </a:p>
          <a:p>
            <a:pPr marL="0" indent="0">
              <a:buFont typeface="Wingdings 3" charset="2"/>
              <a:buNone/>
            </a:pPr>
            <a:endParaRPr lang="en-US" sz="2400" dirty="0">
              <a:solidFill>
                <a:schemeClr val="bg1"/>
              </a:solidFill>
              <a:latin typeface="Arial" panose="020B0604020202020204" pitchFamily="34" charset="0"/>
              <a:cs typeface="Arial" panose="020B0604020202020204" pitchFamily="34" charset="0"/>
            </a:endParaRPr>
          </a:p>
          <a:p>
            <a:pPr marL="0" indent="0">
              <a:buFont typeface="Wingdings 3" charset="2"/>
              <a:buNone/>
            </a:pPr>
            <a:endParaRPr lang="en-US" sz="2400" dirty="0">
              <a:solidFill>
                <a:schemeClr val="accent4">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8263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4189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a:latin typeface="Arial" panose="020B0604020202020204" pitchFamily="34" charset="0"/>
                <a:cs typeface="Arial" panose="020B0604020202020204" pitchFamily="34" charset="0"/>
              </a:rPr>
              <a:t>EAGLE trial: </a:t>
            </a:r>
          </a:p>
          <a:p>
            <a:r>
              <a:rPr lang="en-US" sz="2000" b="1" dirty="0">
                <a:latin typeface="Arial" panose="020B0604020202020204" pitchFamily="34" charset="0"/>
                <a:cs typeface="Arial" panose="020B0604020202020204" pitchFamily="34" charset="0"/>
              </a:rPr>
              <a:t>Method</a:t>
            </a:r>
          </a:p>
        </p:txBody>
      </p:sp>
      <p:sp>
        <p:nvSpPr>
          <p:cNvPr id="16" name="Content Placeholder 4">
            <a:extLst>
              <a:ext uri="{FF2B5EF4-FFF2-40B4-BE49-F238E27FC236}">
                <a16:creationId xmlns:a16="http://schemas.microsoft.com/office/drawing/2014/main" id="{01754C01-203E-DB41-8E83-FC59BC839265}"/>
              </a:ext>
            </a:extLst>
          </p:cNvPr>
          <p:cNvSpPr txBox="1">
            <a:spLocks/>
          </p:cNvSpPr>
          <p:nvPr/>
        </p:nvSpPr>
        <p:spPr>
          <a:xfrm>
            <a:off x="419907" y="1230031"/>
            <a:ext cx="11352186" cy="396436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2400" dirty="0">
                <a:solidFill>
                  <a:schemeClr val="bg1"/>
                </a:solidFill>
                <a:latin typeface="Arial" panose="020B0604020202020204" pitchFamily="34" charset="0"/>
                <a:cs typeface="Arial" panose="020B0604020202020204" pitchFamily="34" charset="0"/>
              </a:rPr>
              <a:t>419 patients were enrolled; including 155 PAC patients and 263 PACG patients</a:t>
            </a:r>
          </a:p>
          <a:p>
            <a:pPr marL="0" indent="0">
              <a:buFont typeface="Wingdings 3" charset="2"/>
              <a:buNone/>
            </a:pPr>
            <a:r>
              <a:rPr lang="en-US" sz="2400" dirty="0">
                <a:solidFill>
                  <a:schemeClr val="bg1"/>
                </a:solidFill>
                <a:latin typeface="Arial" panose="020B0604020202020204" pitchFamily="34" charset="0"/>
                <a:cs typeface="Arial" panose="020B0604020202020204" pitchFamily="34" charset="0"/>
              </a:rPr>
              <a:t>Subjects were </a:t>
            </a:r>
            <a:r>
              <a:rPr lang="en-US" sz="2400" dirty="0" err="1">
                <a:solidFill>
                  <a:schemeClr val="bg1"/>
                </a:solidFill>
                <a:latin typeface="Arial" panose="020B0604020202020204" pitchFamily="34" charset="0"/>
                <a:cs typeface="Arial" panose="020B0604020202020204" pitchFamily="34" charset="0"/>
              </a:rPr>
              <a:t>randomised</a:t>
            </a:r>
            <a:r>
              <a:rPr lang="en-US" sz="2400" dirty="0">
                <a:solidFill>
                  <a:schemeClr val="bg1"/>
                </a:solidFill>
                <a:latin typeface="Arial" panose="020B0604020202020204" pitchFamily="34" charset="0"/>
                <a:cs typeface="Arial" panose="020B0604020202020204" pitchFamily="34" charset="0"/>
              </a:rPr>
              <a:t> into two groups:</a:t>
            </a:r>
          </a:p>
          <a:p>
            <a:r>
              <a:rPr lang="en-US" sz="2400" dirty="0">
                <a:solidFill>
                  <a:schemeClr val="bg1"/>
                </a:solidFill>
                <a:latin typeface="Arial" panose="020B0604020202020204" pitchFamily="34" charset="0"/>
                <a:cs typeface="Arial" panose="020B0604020202020204" pitchFamily="34" charset="0"/>
              </a:rPr>
              <a:t>208 patients underwent clear-lens extraction (CLE) </a:t>
            </a:r>
          </a:p>
          <a:p>
            <a:r>
              <a:rPr lang="en-US" sz="2400" dirty="0">
                <a:solidFill>
                  <a:schemeClr val="bg1"/>
                </a:solidFill>
                <a:latin typeface="Arial" panose="020B0604020202020204" pitchFamily="34" charset="0"/>
                <a:cs typeface="Arial" panose="020B0604020202020204" pitchFamily="34" charset="0"/>
              </a:rPr>
              <a:t>211 patients underwent laser peripheral iridotomy (LPI)</a:t>
            </a:r>
          </a:p>
          <a:p>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155 eyes with primary angle closure</a:t>
            </a:r>
          </a:p>
          <a:p>
            <a:r>
              <a:rPr lang="en-US" sz="2400" dirty="0">
                <a:solidFill>
                  <a:schemeClr val="bg1"/>
                </a:solidFill>
                <a:latin typeface="Arial" panose="020B0604020202020204" pitchFamily="34" charset="0"/>
                <a:cs typeface="Arial" panose="020B0604020202020204" pitchFamily="34" charset="0"/>
              </a:rPr>
              <a:t>263 eyes with primary angle closure glaucoma</a:t>
            </a:r>
          </a:p>
          <a:p>
            <a:pPr marL="0" indent="0">
              <a:buFont typeface="Wingdings 3" charset="2"/>
              <a:buNone/>
            </a:pPr>
            <a:endParaRPr lang="en-US" sz="2400" b="1" dirty="0">
              <a:solidFill>
                <a:schemeClr val="bg1"/>
              </a:solidFill>
              <a:latin typeface="Arial" panose="020B0604020202020204" pitchFamily="34" charset="0"/>
              <a:cs typeface="Arial" panose="020B0604020202020204" pitchFamily="34" charset="0"/>
            </a:endParaRPr>
          </a:p>
          <a:p>
            <a:pPr marL="0" indent="0">
              <a:buFont typeface="Wingdings 3" charset="2"/>
              <a:buNone/>
            </a:pPr>
            <a:r>
              <a:rPr lang="en-US" sz="2400" b="1" dirty="0">
                <a:solidFill>
                  <a:schemeClr val="bg1"/>
                </a:solidFill>
                <a:latin typeface="Arial" panose="020B0604020202020204" pitchFamily="34" charset="0"/>
                <a:cs typeface="Arial" panose="020B0604020202020204" pitchFamily="34" charset="0"/>
              </a:rPr>
              <a:t>Target IOP </a:t>
            </a:r>
          </a:p>
          <a:p>
            <a:r>
              <a:rPr lang="en-US" sz="2400" dirty="0">
                <a:solidFill>
                  <a:schemeClr val="bg1"/>
                </a:solidFill>
                <a:latin typeface="Arial" panose="020B0604020202020204" pitchFamily="34" charset="0"/>
                <a:cs typeface="Arial" panose="020B0604020202020204" pitchFamily="34" charset="0"/>
              </a:rPr>
              <a:t>15–20 mm Hg; dependent on the degree of optic nerve damage </a:t>
            </a:r>
          </a:p>
          <a:p>
            <a:pPr marL="0" indent="0">
              <a:buFont typeface="Wingdings 3" charset="2"/>
              <a:buNone/>
            </a:pPr>
            <a:endParaRPr 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1698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5489" y="812426"/>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TextBox 3">
            <a:extLst>
              <a:ext uri="{FF2B5EF4-FFF2-40B4-BE49-F238E27FC236}">
                <a16:creationId xmlns:a16="http://schemas.microsoft.com/office/drawing/2014/main" id="{FAC050BF-AEC6-4826-886E-AC0A6E18F2E2}"/>
              </a:ext>
            </a:extLst>
          </p:cNvPr>
          <p:cNvSpPr txBox="1"/>
          <p:nvPr/>
        </p:nvSpPr>
        <p:spPr>
          <a:xfrm>
            <a:off x="628650" y="1199956"/>
            <a:ext cx="11025191" cy="2167196"/>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50000"/>
              </a:lnSpc>
              <a:spcBef>
                <a:spcPts val="0"/>
              </a:spcBef>
              <a:spcAft>
                <a:spcPts val="0"/>
              </a:spcAft>
              <a:buClrTx/>
              <a:buSzTx/>
              <a:tabLst/>
              <a:defRPr/>
            </a:pPr>
            <a:endParaRPr lang="en-SG" sz="2000" b="0" i="0" u="none" strike="noStrike" kern="1200" cap="none" spc="0" normalizeH="0" baseline="0" noProof="0" dirty="0">
              <a:ln>
                <a:noFill/>
              </a:ln>
              <a:solidFill>
                <a:srgbClr val="002060"/>
              </a:solidFill>
              <a:effectLst/>
              <a:uLnTx/>
              <a:uFillTx/>
              <a:latin typeface="Gill Sans M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SG" sz="2000" b="0" i="0" u="none" strike="noStrike" kern="1200" cap="none" spc="0" normalizeH="0" baseline="0" noProof="0" dirty="0">
              <a:ln>
                <a:noFill/>
              </a:ln>
              <a:solidFill>
                <a:srgbClr val="002060"/>
              </a:solidFill>
              <a:effectLst/>
              <a:uLnTx/>
              <a:uFillTx/>
              <a:latin typeface="Gill Sans M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SG" sz="2000" b="0" i="0" u="none" strike="noStrike" kern="1200" cap="none" spc="0" normalizeH="0" baseline="0" noProof="0" dirty="0">
              <a:ln>
                <a:noFill/>
              </a:ln>
              <a:solidFill>
                <a:srgbClr val="002060"/>
              </a:solidFill>
              <a:effectLst/>
              <a:uLnTx/>
              <a:uFillTx/>
              <a:latin typeface="Gill Sans M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SG" sz="1400" b="0" i="0" u="none" strike="noStrike" kern="1200" cap="none" spc="0" normalizeH="0" baseline="0" noProof="0" dirty="0">
              <a:ln>
                <a:noFill/>
              </a:ln>
              <a:solidFill>
                <a:srgbClr val="002060"/>
              </a:solidFill>
              <a:effectLst/>
              <a:uLnTx/>
              <a:uFillTx/>
              <a:latin typeface="Gill Sans M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SG" sz="1800" b="0" i="0" u="none" strike="noStrike" kern="1200" cap="none" spc="0" normalizeH="0" baseline="0" noProof="0" dirty="0">
              <a:ln>
                <a:noFill/>
              </a:ln>
              <a:solidFill>
                <a:srgbClr val="002060"/>
              </a:solidFill>
              <a:effectLst/>
              <a:uLnTx/>
              <a:uFillTx/>
              <a:latin typeface="Gill Sans MT"/>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58931" y="157836"/>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200" b="1" dirty="0">
                <a:latin typeface="Arial" panose="020B0604020202020204" pitchFamily="34" charset="0"/>
                <a:ea typeface="굴림" panose="020B0600000101010101" pitchFamily="34" charset="-127"/>
                <a:cs typeface="Arial" panose="020B0604020202020204" pitchFamily="34" charset="0"/>
              </a:rPr>
              <a:t>Glaucoma clinical trials: Results</a:t>
            </a:r>
            <a:endParaRPr lang="en-US" sz="2200" b="1" dirty="0">
              <a:latin typeface="Arial" panose="020B0604020202020204" pitchFamily="34" charset="0"/>
              <a:cs typeface="Arial" panose="020B0604020202020204" pitchFamily="34" charset="0"/>
            </a:endParaRPr>
          </a:p>
        </p:txBody>
      </p:sp>
      <p:graphicFrame>
        <p:nvGraphicFramePr>
          <p:cNvPr id="12" name="Group 37">
            <a:extLst>
              <a:ext uri="{FF2B5EF4-FFF2-40B4-BE49-F238E27FC236}">
                <a16:creationId xmlns:a16="http://schemas.microsoft.com/office/drawing/2014/main" id="{39F80718-E040-9E47-A1D5-9022886BBDD4}"/>
              </a:ext>
            </a:extLst>
          </p:cNvPr>
          <p:cNvGraphicFramePr>
            <a:graphicFrameLocks/>
          </p:cNvGraphicFramePr>
          <p:nvPr>
            <p:extLst>
              <p:ext uri="{D42A27DB-BD31-4B8C-83A1-F6EECF244321}">
                <p14:modId xmlns:p14="http://schemas.microsoft.com/office/powerpoint/2010/main" val="3264048137"/>
              </p:ext>
            </p:extLst>
          </p:nvPr>
        </p:nvGraphicFramePr>
        <p:xfrm>
          <a:off x="628650" y="1152787"/>
          <a:ext cx="11194755" cy="4610771"/>
        </p:xfrm>
        <a:graphic>
          <a:graphicData uri="http://schemas.openxmlformats.org/drawingml/2006/table">
            <a:tbl>
              <a:tblPr/>
              <a:tblGrid>
                <a:gridCol w="1517456">
                  <a:extLst>
                    <a:ext uri="{9D8B030D-6E8A-4147-A177-3AD203B41FA5}">
                      <a16:colId xmlns:a16="http://schemas.microsoft.com/office/drawing/2014/main" val="20000"/>
                    </a:ext>
                  </a:extLst>
                </a:gridCol>
                <a:gridCol w="3497076">
                  <a:extLst>
                    <a:ext uri="{9D8B030D-6E8A-4147-A177-3AD203B41FA5}">
                      <a16:colId xmlns:a16="http://schemas.microsoft.com/office/drawing/2014/main" val="20001"/>
                    </a:ext>
                  </a:extLst>
                </a:gridCol>
                <a:gridCol w="6180223">
                  <a:extLst>
                    <a:ext uri="{9D8B030D-6E8A-4147-A177-3AD203B41FA5}">
                      <a16:colId xmlns:a16="http://schemas.microsoft.com/office/drawing/2014/main" val="20002"/>
                    </a:ext>
                  </a:extLst>
                </a:gridCol>
              </a:tblGrid>
              <a:tr h="554417">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1" i="0" u="none" strike="noStrike" cap="none" normalizeH="0" baseline="0" dirty="0">
                          <a:ln>
                            <a:noFill/>
                          </a:ln>
                          <a:solidFill>
                            <a:schemeClr val="bg1"/>
                          </a:solidFill>
                          <a:effectLst/>
                          <a:latin typeface="Arial" charset="0"/>
                          <a:ea typeface="굴림" charset="-127"/>
                        </a:rPr>
                        <a:t>Study</a:t>
                      </a:r>
                    </a:p>
                  </a:txBody>
                  <a:tcPr marL="68580" marR="68580" marT="34296" marB="34296"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1"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IOP</a:t>
                      </a:r>
                      <a:br>
                        <a:rPr kumimoji="0" lang="en-US" altLang="ko-KR" sz="1400" b="1"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br>
                      <a:r>
                        <a:rPr kumimoji="0" lang="en-AU" altLang="ko-KR" sz="1400" b="1"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reduction</a:t>
                      </a:r>
                    </a:p>
                  </a:txBody>
                  <a:tcPr marL="68580" marR="68580" marT="34296" marB="34296"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1" i="0" u="none" strike="noStrike" cap="none" normalizeH="0" baseline="0">
                          <a:ln>
                            <a:noFill/>
                          </a:ln>
                          <a:solidFill>
                            <a:schemeClr val="bg1"/>
                          </a:solidFill>
                          <a:effectLst/>
                          <a:latin typeface="Arial" panose="020B0604020202020204" pitchFamily="34" charset="0"/>
                          <a:ea typeface="굴림" charset="-127"/>
                          <a:cs typeface="Arial" panose="020B0604020202020204" pitchFamily="34" charset="0"/>
                        </a:rPr>
                        <a:t>% Progression </a:t>
                      </a:r>
                      <a:br>
                        <a:rPr kumimoji="0" lang="en-AU" altLang="ko-KR" sz="1400" b="1" i="0" u="none" strike="noStrike" cap="none" normalizeH="0" baseline="0">
                          <a:ln>
                            <a:noFill/>
                          </a:ln>
                          <a:solidFill>
                            <a:schemeClr val="bg1"/>
                          </a:solidFill>
                          <a:effectLst/>
                          <a:latin typeface="Arial" panose="020B0604020202020204" pitchFamily="34" charset="0"/>
                          <a:ea typeface="굴림" charset="-127"/>
                          <a:cs typeface="Arial" panose="020B0604020202020204" pitchFamily="34" charset="0"/>
                        </a:rPr>
                      </a:br>
                      <a:r>
                        <a:rPr kumimoji="0" lang="en-AU" altLang="ko-KR" sz="1400" b="1" i="0" u="none" strike="noStrike" cap="none" normalizeH="0" baseline="0">
                          <a:ln>
                            <a:noFill/>
                          </a:ln>
                          <a:solidFill>
                            <a:schemeClr val="bg1"/>
                          </a:solidFill>
                          <a:effectLst/>
                          <a:latin typeface="Arial" panose="020B0604020202020204" pitchFamily="34" charset="0"/>
                          <a:ea typeface="굴림" charset="-127"/>
                          <a:cs typeface="Arial" panose="020B0604020202020204" pitchFamily="34" charset="0"/>
                        </a:rPr>
                        <a:t>(treatment </a:t>
                      </a:r>
                      <a:r>
                        <a:rPr kumimoji="0" lang="en-AU" altLang="ko-KR" sz="1400" b="1" i="1" u="none" strike="noStrike" cap="none" normalizeH="0" baseline="0">
                          <a:ln>
                            <a:noFill/>
                          </a:ln>
                          <a:solidFill>
                            <a:schemeClr val="bg1"/>
                          </a:solidFill>
                          <a:effectLst/>
                          <a:latin typeface="Arial" panose="020B0604020202020204" pitchFamily="34" charset="0"/>
                          <a:ea typeface="굴림" charset="-127"/>
                          <a:cs typeface="Arial" panose="020B0604020202020204" pitchFamily="34" charset="0"/>
                        </a:rPr>
                        <a:t>vs</a:t>
                      </a:r>
                      <a:r>
                        <a:rPr kumimoji="0" lang="en-AU" altLang="ko-KR" sz="1400" b="1" i="0" u="none" strike="noStrike" cap="none" normalizeH="0" baseline="0">
                          <a:ln>
                            <a:noFill/>
                          </a:ln>
                          <a:solidFill>
                            <a:schemeClr val="bg1"/>
                          </a:solidFill>
                          <a:effectLst/>
                          <a:latin typeface="Arial" panose="020B0604020202020204" pitchFamily="34" charset="0"/>
                          <a:ea typeface="굴림" charset="-127"/>
                          <a:cs typeface="Arial" panose="020B0604020202020204" pitchFamily="34" charset="0"/>
                        </a:rPr>
                        <a:t> no treatment)</a:t>
                      </a:r>
                    </a:p>
                  </a:txBody>
                  <a:tcPr marL="68580" marR="68580" marT="34296" marB="34296"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5597">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charset="0"/>
                          <a:ea typeface="굴림" charset="-127"/>
                        </a:rPr>
                        <a:t>OHTS</a:t>
                      </a:r>
                      <a:r>
                        <a:rPr kumimoji="0" lang="en-AU" altLang="ko-KR" sz="1400" b="0" i="0" u="none" strike="noStrike" cap="none" normalizeH="0" baseline="30000" dirty="0">
                          <a:ln>
                            <a:noFill/>
                          </a:ln>
                          <a:solidFill>
                            <a:schemeClr val="bg1"/>
                          </a:solidFill>
                          <a:effectLst/>
                          <a:latin typeface="Arial" charset="0"/>
                          <a:ea typeface="굴림" charset="-127"/>
                        </a:rPr>
                        <a:t>1</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20% target</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4.4% </a:t>
                      </a:r>
                      <a:r>
                        <a:rPr kumimoji="0" lang="en-AU" altLang="ko-KR" sz="1400" b="0" i="1"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vs</a:t>
                      </a:r>
                      <a:r>
                        <a:rPr kumimoji="0" lang="en-AU" altLang="ko-KR" sz="1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 9.5% (over 5 years)</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5597">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charset="0"/>
                          <a:ea typeface="굴림" charset="-127"/>
                        </a:rPr>
                        <a:t>EMGT</a:t>
                      </a:r>
                      <a:r>
                        <a:rPr kumimoji="0" lang="en-AU" altLang="ko-KR" sz="1400" b="0" i="0" u="none" strike="noStrike" cap="none" normalizeH="0" baseline="30000" dirty="0">
                          <a:ln>
                            <a:noFill/>
                          </a:ln>
                          <a:solidFill>
                            <a:schemeClr val="bg1"/>
                          </a:solidFill>
                          <a:effectLst/>
                          <a:latin typeface="Arial" charset="0"/>
                          <a:ea typeface="굴림" charset="-127"/>
                        </a:rPr>
                        <a:t>2</a:t>
                      </a:r>
                      <a:endParaRPr kumimoji="0" lang="en-AU" altLang="ko-KR" sz="1400" b="0" i="0" u="none" strike="noStrike" cap="none" normalizeH="0" baseline="0" dirty="0">
                        <a:ln>
                          <a:noFill/>
                        </a:ln>
                        <a:solidFill>
                          <a:schemeClr val="bg1"/>
                        </a:solidFill>
                        <a:effectLst/>
                        <a:latin typeface="Arial" charset="0"/>
                        <a:ea typeface="굴림" charset="-127"/>
                      </a:endParaRP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25% (average)</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a:ln>
                            <a:noFill/>
                          </a:ln>
                          <a:solidFill>
                            <a:schemeClr val="bg1"/>
                          </a:solidFill>
                          <a:effectLst/>
                          <a:latin typeface="Arial" panose="020B0604020202020204" pitchFamily="34" charset="0"/>
                          <a:ea typeface="굴림" charset="-127"/>
                          <a:cs typeface="Arial" panose="020B0604020202020204" pitchFamily="34" charset="0"/>
                        </a:rPr>
                        <a:t>45% </a:t>
                      </a:r>
                      <a:r>
                        <a:rPr kumimoji="0" lang="en-AU" altLang="ko-KR" sz="1400" b="0" i="1" u="none" strike="noStrike" cap="none" normalizeH="0" baseline="0">
                          <a:ln>
                            <a:noFill/>
                          </a:ln>
                          <a:solidFill>
                            <a:schemeClr val="bg1"/>
                          </a:solidFill>
                          <a:effectLst/>
                          <a:latin typeface="Arial" panose="020B0604020202020204" pitchFamily="34" charset="0"/>
                          <a:ea typeface="굴림" charset="-127"/>
                          <a:cs typeface="Arial" panose="020B0604020202020204" pitchFamily="34" charset="0"/>
                        </a:rPr>
                        <a:t>vs</a:t>
                      </a:r>
                      <a:r>
                        <a:rPr kumimoji="0" lang="en-AU" altLang="ko-KR" sz="1400" b="0" i="0" u="none" strike="noStrike" cap="none" normalizeH="0" baseline="0">
                          <a:ln>
                            <a:noFill/>
                          </a:ln>
                          <a:solidFill>
                            <a:schemeClr val="bg1"/>
                          </a:solidFill>
                          <a:effectLst/>
                          <a:latin typeface="Arial" panose="020B0604020202020204" pitchFamily="34" charset="0"/>
                          <a:ea typeface="굴림" charset="-127"/>
                          <a:cs typeface="Arial" panose="020B0604020202020204" pitchFamily="34" charset="0"/>
                        </a:rPr>
                        <a:t> 62% (over 6 years)</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5597">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a:ln>
                            <a:noFill/>
                          </a:ln>
                          <a:solidFill>
                            <a:schemeClr val="bg1"/>
                          </a:solidFill>
                          <a:effectLst/>
                          <a:latin typeface="Arial" charset="0"/>
                          <a:ea typeface="굴림" charset="-127"/>
                        </a:rPr>
                        <a:t>CNTGS</a:t>
                      </a:r>
                      <a:r>
                        <a:rPr kumimoji="0" lang="en-AU" altLang="ko-KR" sz="1400" b="0" i="0" u="none" strike="noStrike" cap="none" normalizeH="0" baseline="30000">
                          <a:ln>
                            <a:noFill/>
                          </a:ln>
                          <a:solidFill>
                            <a:schemeClr val="bg1"/>
                          </a:solidFill>
                          <a:effectLst/>
                          <a:latin typeface="Arial" charset="0"/>
                          <a:ea typeface="굴림" charset="-127"/>
                        </a:rPr>
                        <a:t>3</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30% target</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a:ln>
                            <a:noFill/>
                          </a:ln>
                          <a:solidFill>
                            <a:schemeClr val="bg1"/>
                          </a:solidFill>
                          <a:effectLst/>
                          <a:latin typeface="Arial" panose="020B0604020202020204" pitchFamily="34" charset="0"/>
                          <a:ea typeface="굴림" charset="-127"/>
                          <a:cs typeface="Arial" panose="020B0604020202020204" pitchFamily="34" charset="0"/>
                        </a:rPr>
                        <a:t>12% </a:t>
                      </a:r>
                      <a:r>
                        <a:rPr kumimoji="0" lang="en-AU" altLang="ko-KR" sz="1400" b="0" i="1" u="none" strike="noStrike" cap="none" normalizeH="0" baseline="0">
                          <a:ln>
                            <a:noFill/>
                          </a:ln>
                          <a:solidFill>
                            <a:schemeClr val="bg1"/>
                          </a:solidFill>
                          <a:effectLst/>
                          <a:latin typeface="Arial" panose="020B0604020202020204" pitchFamily="34" charset="0"/>
                          <a:ea typeface="굴림" charset="-127"/>
                          <a:cs typeface="Arial" panose="020B0604020202020204" pitchFamily="34" charset="0"/>
                        </a:rPr>
                        <a:t>vs</a:t>
                      </a:r>
                      <a:r>
                        <a:rPr kumimoji="0" lang="en-AU" altLang="ko-KR" sz="1400" b="0" i="0" u="none" strike="noStrike" cap="none" normalizeH="0" baseline="0">
                          <a:ln>
                            <a:noFill/>
                          </a:ln>
                          <a:solidFill>
                            <a:schemeClr val="bg1"/>
                          </a:solidFill>
                          <a:effectLst/>
                          <a:latin typeface="Arial" panose="020B0604020202020204" pitchFamily="34" charset="0"/>
                          <a:ea typeface="굴림" charset="-127"/>
                          <a:cs typeface="Arial" panose="020B0604020202020204" pitchFamily="34" charset="0"/>
                        </a:rPr>
                        <a:t> 35% (over 7 years)</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5597">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a:ln>
                            <a:noFill/>
                          </a:ln>
                          <a:solidFill>
                            <a:schemeClr val="bg1"/>
                          </a:solidFill>
                          <a:effectLst/>
                          <a:latin typeface="Arial" charset="0"/>
                          <a:ea typeface="굴림" charset="-127"/>
                        </a:rPr>
                        <a:t>CIGTS</a:t>
                      </a:r>
                      <a:r>
                        <a:rPr kumimoji="0" lang="en-AU" altLang="ko-KR" sz="1400" b="0" i="0" u="none" strike="noStrike" cap="none" normalizeH="0" baseline="30000">
                          <a:ln>
                            <a:noFill/>
                          </a:ln>
                          <a:solidFill>
                            <a:schemeClr val="bg1"/>
                          </a:solidFill>
                          <a:effectLst/>
                          <a:latin typeface="Arial" charset="0"/>
                          <a:ea typeface="굴림" charset="-127"/>
                        </a:rPr>
                        <a:t>4</a:t>
                      </a:r>
                      <a:r>
                        <a:rPr kumimoji="0" lang="en-AU" altLang="ko-KR" sz="1400" b="0" i="0" u="none" strike="noStrike" cap="none" normalizeH="0" baseline="0">
                          <a:ln>
                            <a:noFill/>
                          </a:ln>
                          <a:solidFill>
                            <a:schemeClr val="bg1"/>
                          </a:solidFill>
                          <a:effectLst/>
                          <a:latin typeface="Arial" charset="0"/>
                          <a:ea typeface="굴림" charset="-127"/>
                        </a:rPr>
                        <a:t> (med)</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~38% (average)</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No progression (average)</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5597">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charset="0"/>
                          <a:ea typeface="굴림" charset="-127"/>
                        </a:rPr>
                        <a:t>CIGTS</a:t>
                      </a:r>
                      <a:r>
                        <a:rPr kumimoji="0" lang="en-AU" altLang="ko-KR" sz="1400" b="0" i="0" u="none" strike="noStrike" cap="none" normalizeH="0" baseline="30000" dirty="0">
                          <a:ln>
                            <a:noFill/>
                          </a:ln>
                          <a:solidFill>
                            <a:schemeClr val="bg1"/>
                          </a:solidFill>
                          <a:effectLst/>
                          <a:latin typeface="Arial" charset="0"/>
                          <a:ea typeface="굴림" charset="-127"/>
                        </a:rPr>
                        <a:t>4</a:t>
                      </a:r>
                      <a:r>
                        <a:rPr kumimoji="0" lang="en-AU" altLang="ko-KR" sz="1400" b="0" i="0" u="none" strike="noStrike" cap="none" normalizeH="0" baseline="0" dirty="0">
                          <a:ln>
                            <a:noFill/>
                          </a:ln>
                          <a:solidFill>
                            <a:schemeClr val="bg1"/>
                          </a:solidFill>
                          <a:effectLst/>
                          <a:latin typeface="Arial" charset="0"/>
                          <a:ea typeface="굴림" charset="-127"/>
                        </a:rPr>
                        <a:t> (surg)</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~46% (average)</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a:ln>
                            <a:noFill/>
                          </a:ln>
                          <a:solidFill>
                            <a:schemeClr val="bg1"/>
                          </a:solidFill>
                          <a:effectLst/>
                          <a:latin typeface="Arial" panose="020B0604020202020204" pitchFamily="34" charset="0"/>
                          <a:ea typeface="굴림" charset="-127"/>
                          <a:cs typeface="Arial" panose="020B0604020202020204" pitchFamily="34" charset="0"/>
                        </a:rPr>
                        <a:t>No progression (average) </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5597">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a:ln>
                            <a:noFill/>
                          </a:ln>
                          <a:solidFill>
                            <a:schemeClr val="bg1"/>
                          </a:solidFill>
                          <a:effectLst/>
                          <a:latin typeface="Arial" charset="0"/>
                          <a:ea typeface="굴림" charset="-127"/>
                        </a:rPr>
                        <a:t>AGIS</a:t>
                      </a:r>
                      <a:r>
                        <a:rPr kumimoji="0" lang="en-AU" altLang="ko-KR" sz="1400" b="0" i="0" u="none" strike="noStrike" cap="none" normalizeH="0" baseline="30000">
                          <a:ln>
                            <a:noFill/>
                          </a:ln>
                          <a:solidFill>
                            <a:schemeClr val="bg1"/>
                          </a:solidFill>
                          <a:effectLst/>
                          <a:latin typeface="Arial" charset="0"/>
                          <a:ea typeface="굴림" charset="-127"/>
                        </a:rPr>
                        <a:t>5</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&lt; 18 mmHg target</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No progression (average)</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88765">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charset="0"/>
                          <a:ea typeface="굴림" charset="-127"/>
                        </a:rPr>
                        <a:t>EAGLE trial</a:t>
                      </a:r>
                      <a:r>
                        <a:rPr kumimoji="0" lang="en-AU" altLang="ko-KR" sz="1400" b="0" i="0" u="none" strike="noStrike" cap="none" normalizeH="0" baseline="30000" dirty="0">
                          <a:ln>
                            <a:noFill/>
                          </a:ln>
                          <a:solidFill>
                            <a:schemeClr val="bg1"/>
                          </a:solidFill>
                          <a:effectLst/>
                          <a:latin typeface="Arial" charset="0"/>
                          <a:ea typeface="굴림" charset="-127"/>
                        </a:rPr>
                        <a:t>6 </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15-20 mmHg (target)</a:t>
                      </a:r>
                    </a:p>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16.6 mmHg (average) in CLE group</a:t>
                      </a:r>
                    </a:p>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17.9 mmHg (average) in LPI group</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24 of 208 patients (11.5%) in CLE group (over 3 years)</a:t>
                      </a:r>
                    </a:p>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30 of 211 patients (14.2%) in LPI group (over 3 years)</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40430869"/>
                  </a:ext>
                </a:extLst>
              </a:tr>
              <a:tr h="793237">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charset="0"/>
                          <a:ea typeface="굴림" charset="-127"/>
                        </a:rPr>
                        <a:t>ZAP trial</a:t>
                      </a:r>
                      <a:r>
                        <a:rPr kumimoji="0" lang="en-AU" altLang="ko-KR" sz="1400" b="0" i="0" u="none" strike="noStrike" cap="none" normalizeH="0" baseline="30000" dirty="0">
                          <a:ln>
                            <a:noFill/>
                          </a:ln>
                          <a:solidFill>
                            <a:schemeClr val="bg1"/>
                          </a:solidFill>
                          <a:effectLst/>
                          <a:latin typeface="Arial" charset="0"/>
                          <a:ea typeface="굴림" charset="-127"/>
                        </a:rPr>
                        <a:t>7</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15.26 mmHg (average) in LPI eyes</a:t>
                      </a:r>
                    </a:p>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15.09 mmHg (average) in control eyes</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19 of 889 eyes (2.1%) in LPI eyes, and 36 of 889 eyes (4.0%) in control eyes, reached endpoint (over 6 years). Endpoint = IOP&gt;24 mmHg, or PAS min.1 clock hour, or acute angle closure attack</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7078761"/>
                  </a:ext>
                </a:extLst>
              </a:tr>
              <a:tr h="480770">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err="1">
                          <a:ln>
                            <a:noFill/>
                          </a:ln>
                          <a:solidFill>
                            <a:schemeClr val="bg1"/>
                          </a:solidFill>
                          <a:effectLst/>
                          <a:latin typeface="Arial" charset="0"/>
                          <a:ea typeface="굴림" charset="-127"/>
                        </a:rPr>
                        <a:t>LiGHT</a:t>
                      </a:r>
                      <a:r>
                        <a:rPr kumimoji="0" lang="en-AU" altLang="ko-KR" sz="1400" b="0" i="0" u="none" strike="noStrike" cap="none" normalizeH="0" baseline="0" dirty="0">
                          <a:ln>
                            <a:noFill/>
                          </a:ln>
                          <a:solidFill>
                            <a:schemeClr val="bg1"/>
                          </a:solidFill>
                          <a:effectLst/>
                          <a:latin typeface="Arial" charset="0"/>
                          <a:ea typeface="굴림" charset="-127"/>
                        </a:rPr>
                        <a:t> trial</a:t>
                      </a:r>
                      <a:r>
                        <a:rPr kumimoji="0" lang="en-AU" altLang="ko-KR" sz="1400" b="0" i="0" u="none" strike="noStrike" cap="none" normalizeH="0" baseline="30000" dirty="0">
                          <a:ln>
                            <a:noFill/>
                          </a:ln>
                          <a:solidFill>
                            <a:schemeClr val="bg1"/>
                          </a:solidFill>
                          <a:effectLst/>
                          <a:latin typeface="Arial" charset="0"/>
                          <a:ea typeface="굴림" charset="-127"/>
                        </a:rPr>
                        <a:t>8</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20-30% (target)</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altLang="ko-KR" sz="1400" b="0" i="0" u="none" strike="noStrike" cap="none" normalizeH="0" baseline="0" dirty="0">
                          <a:ln>
                            <a:noFill/>
                          </a:ln>
                          <a:solidFill>
                            <a:schemeClr val="bg1"/>
                          </a:solidFill>
                          <a:effectLst/>
                          <a:latin typeface="Arial" panose="020B0604020202020204" pitchFamily="34" charset="0"/>
                          <a:ea typeface="굴림" charset="-127"/>
                          <a:cs typeface="Arial" panose="020B0604020202020204" pitchFamily="34" charset="0"/>
                        </a:rPr>
                        <a:t>3.8% (SLT) vs 5.8% (eyedrops) over 3 years</a:t>
                      </a:r>
                    </a:p>
                  </a:txBody>
                  <a:tcPr marL="68580" marR="68580" marT="34296" marB="34296" anchor="ctr" horzOverflow="overflow">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01810950"/>
                  </a:ext>
                </a:extLst>
              </a:tr>
            </a:tbl>
          </a:graphicData>
        </a:graphic>
      </p:graphicFrame>
      <p:sp>
        <p:nvSpPr>
          <p:cNvPr id="14" name="Text Box 22">
            <a:extLst>
              <a:ext uri="{FF2B5EF4-FFF2-40B4-BE49-F238E27FC236}">
                <a16:creationId xmlns:a16="http://schemas.microsoft.com/office/drawing/2014/main" id="{EDB8AFE7-F0CC-C548-8B86-1699A658EA2A}"/>
              </a:ext>
            </a:extLst>
          </p:cNvPr>
          <p:cNvSpPr txBox="1">
            <a:spLocks noChangeArrowheads="1"/>
          </p:cNvSpPr>
          <p:nvPr/>
        </p:nvSpPr>
        <p:spPr bwMode="auto">
          <a:xfrm>
            <a:off x="382772" y="6105694"/>
            <a:ext cx="10563902"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indent="0" eaLnBrk="1" hangingPunct="1">
              <a:buClr>
                <a:srgbClr val="BDB7D7"/>
              </a:buClr>
            </a:pPr>
            <a:r>
              <a:rPr lang="da-DK" altLang="ko-KR" sz="1050" dirty="0">
                <a:solidFill>
                  <a:schemeClr val="bg1"/>
                </a:solidFill>
                <a:latin typeface="Arial" panose="020B0604020202020204" pitchFamily="34" charset="0"/>
                <a:ea typeface="Gulim" panose="020B0600000101010101" pitchFamily="34" charset="-127"/>
              </a:rPr>
              <a:t>1. </a:t>
            </a:r>
            <a:r>
              <a:rPr lang="da-DK" altLang="ko-KR" sz="1050" dirty="0" err="1">
                <a:solidFill>
                  <a:schemeClr val="bg1"/>
                </a:solidFill>
                <a:latin typeface="Arial" panose="020B0604020202020204" pitchFamily="34" charset="0"/>
                <a:ea typeface="Gulim" panose="020B0600000101010101" pitchFamily="34" charset="-127"/>
              </a:rPr>
              <a:t>Kass</a:t>
            </a:r>
            <a:r>
              <a:rPr lang="da-DK" altLang="ko-KR" sz="1050" dirty="0">
                <a:solidFill>
                  <a:schemeClr val="bg1"/>
                </a:solidFill>
                <a:latin typeface="Arial" panose="020B0604020202020204" pitchFamily="34" charset="0"/>
                <a:ea typeface="Gulim" panose="020B0600000101010101" pitchFamily="34" charset="-127"/>
              </a:rPr>
              <a:t> MA </a:t>
            </a:r>
            <a:r>
              <a:rPr lang="da-DK" altLang="ko-KR" sz="1050" i="1" dirty="0">
                <a:solidFill>
                  <a:schemeClr val="bg1"/>
                </a:solidFill>
                <a:latin typeface="Arial" panose="020B0604020202020204" pitchFamily="34" charset="0"/>
                <a:ea typeface="Gulim" panose="020B0600000101010101" pitchFamily="34" charset="-127"/>
              </a:rPr>
              <a:t>et al</a:t>
            </a:r>
            <a:r>
              <a:rPr lang="da-DK" altLang="ko-KR" sz="1050" dirty="0">
                <a:solidFill>
                  <a:schemeClr val="bg1"/>
                </a:solidFill>
                <a:latin typeface="Arial" panose="020B0604020202020204" pitchFamily="34" charset="0"/>
                <a:ea typeface="Gulim" panose="020B0600000101010101" pitchFamily="34" charset="-127"/>
              </a:rPr>
              <a:t>. </a:t>
            </a:r>
            <a:r>
              <a:rPr lang="de-DE" altLang="ko-KR" sz="1050" i="1" dirty="0" err="1">
                <a:solidFill>
                  <a:schemeClr val="bg1"/>
                </a:solidFill>
                <a:latin typeface="Arial" panose="020B0604020202020204" pitchFamily="34" charset="0"/>
                <a:ea typeface="Gulim" panose="020B0600000101010101" pitchFamily="34" charset="-127"/>
              </a:rPr>
              <a:t>Arch</a:t>
            </a:r>
            <a:r>
              <a:rPr lang="de-DE" altLang="ko-KR" sz="1050" i="1" dirty="0">
                <a:solidFill>
                  <a:schemeClr val="bg1"/>
                </a:solidFill>
                <a:latin typeface="Arial" panose="020B0604020202020204" pitchFamily="34" charset="0"/>
                <a:ea typeface="Gulim" panose="020B0600000101010101" pitchFamily="34" charset="-127"/>
              </a:rPr>
              <a:t> </a:t>
            </a:r>
            <a:r>
              <a:rPr lang="de-DE" altLang="ko-KR" sz="1050" i="1" dirty="0" err="1">
                <a:solidFill>
                  <a:schemeClr val="bg1"/>
                </a:solidFill>
                <a:latin typeface="Arial" panose="020B0604020202020204" pitchFamily="34" charset="0"/>
                <a:ea typeface="Gulim" panose="020B0600000101010101" pitchFamily="34" charset="-127"/>
              </a:rPr>
              <a:t>Ophthalmol</a:t>
            </a:r>
            <a:r>
              <a:rPr lang="de-DE" altLang="ko-KR" sz="1050" dirty="0">
                <a:solidFill>
                  <a:schemeClr val="bg1"/>
                </a:solidFill>
                <a:latin typeface="Arial" panose="020B0604020202020204" pitchFamily="34" charset="0"/>
                <a:ea typeface="Gulim" panose="020B0600000101010101" pitchFamily="34" charset="-127"/>
              </a:rPr>
              <a:t> 2002; 120: 701</a:t>
            </a:r>
            <a:r>
              <a:rPr lang="en-US" altLang="ko-KR" sz="1050" dirty="0">
                <a:solidFill>
                  <a:schemeClr val="bg1"/>
                </a:solidFill>
                <a:latin typeface="Arial" panose="020B0604020202020204" pitchFamily="34" charset="0"/>
                <a:ea typeface="Gulim" panose="020B0600000101010101" pitchFamily="34" charset="-127"/>
              </a:rPr>
              <a:t>–</a:t>
            </a:r>
            <a:r>
              <a:rPr lang="de-DE" altLang="ko-KR" sz="1050" dirty="0">
                <a:solidFill>
                  <a:schemeClr val="bg1"/>
                </a:solidFill>
                <a:latin typeface="Arial" panose="020B0604020202020204" pitchFamily="34" charset="0"/>
                <a:ea typeface="Gulim" panose="020B0600000101010101" pitchFamily="34" charset="-127"/>
              </a:rPr>
              <a:t>13; </a:t>
            </a:r>
            <a:r>
              <a:rPr lang="nl-NL" altLang="ko-KR" sz="1050" dirty="0">
                <a:solidFill>
                  <a:schemeClr val="bg1"/>
                </a:solidFill>
                <a:latin typeface="Arial" panose="020B0604020202020204" pitchFamily="34" charset="0"/>
                <a:ea typeface="Gulim" panose="020B0600000101010101" pitchFamily="34" charset="-127"/>
              </a:rPr>
              <a:t>2. </a:t>
            </a:r>
            <a:r>
              <a:rPr lang="nl-NL" altLang="ko-KR" sz="1050" dirty="0" err="1">
                <a:solidFill>
                  <a:schemeClr val="bg1"/>
                </a:solidFill>
                <a:latin typeface="Arial" panose="020B0604020202020204" pitchFamily="34" charset="0"/>
                <a:ea typeface="Gulim" panose="020B0600000101010101" pitchFamily="34" charset="-127"/>
              </a:rPr>
              <a:t>Heijl</a:t>
            </a:r>
            <a:r>
              <a:rPr lang="nl-NL" altLang="ko-KR" sz="1050" dirty="0">
                <a:solidFill>
                  <a:schemeClr val="bg1"/>
                </a:solidFill>
                <a:latin typeface="Arial" panose="020B0604020202020204" pitchFamily="34" charset="0"/>
                <a:ea typeface="Gulim" panose="020B0600000101010101" pitchFamily="34" charset="-127"/>
              </a:rPr>
              <a:t> A </a:t>
            </a:r>
            <a:r>
              <a:rPr lang="nl-NL" altLang="ko-KR" sz="1050" i="1" dirty="0">
                <a:solidFill>
                  <a:schemeClr val="bg1"/>
                </a:solidFill>
                <a:latin typeface="Arial" panose="020B0604020202020204" pitchFamily="34" charset="0"/>
                <a:ea typeface="Gulim" panose="020B0600000101010101" pitchFamily="34" charset="-127"/>
              </a:rPr>
              <a:t>et al.</a:t>
            </a:r>
            <a:r>
              <a:rPr lang="nl-NL" altLang="ko-KR" sz="1050" dirty="0">
                <a:solidFill>
                  <a:schemeClr val="bg1"/>
                </a:solidFill>
                <a:latin typeface="Arial" panose="020B0604020202020204" pitchFamily="34" charset="0"/>
                <a:ea typeface="Gulim" panose="020B0600000101010101" pitchFamily="34" charset="-127"/>
              </a:rPr>
              <a:t> </a:t>
            </a:r>
            <a:r>
              <a:rPr lang="nl-NL" altLang="ko-KR" sz="1050" i="1" dirty="0" err="1">
                <a:solidFill>
                  <a:schemeClr val="bg1"/>
                </a:solidFill>
                <a:latin typeface="Arial" panose="020B0604020202020204" pitchFamily="34" charset="0"/>
                <a:ea typeface="Gulim" panose="020B0600000101010101" pitchFamily="34" charset="-127"/>
              </a:rPr>
              <a:t>Arch</a:t>
            </a:r>
            <a:r>
              <a:rPr lang="nl-NL" altLang="ko-KR" sz="1050" i="1" dirty="0">
                <a:solidFill>
                  <a:schemeClr val="bg1"/>
                </a:solidFill>
                <a:latin typeface="Arial" panose="020B0604020202020204" pitchFamily="34" charset="0"/>
                <a:ea typeface="Gulim" panose="020B0600000101010101" pitchFamily="34" charset="-127"/>
              </a:rPr>
              <a:t> </a:t>
            </a:r>
            <a:r>
              <a:rPr lang="nl-NL" altLang="ko-KR" sz="1050" i="1" dirty="0" err="1">
                <a:solidFill>
                  <a:schemeClr val="bg1"/>
                </a:solidFill>
                <a:latin typeface="Arial" panose="020B0604020202020204" pitchFamily="34" charset="0"/>
                <a:ea typeface="Gulim" panose="020B0600000101010101" pitchFamily="34" charset="-127"/>
              </a:rPr>
              <a:t>Ophthalmol</a:t>
            </a:r>
            <a:r>
              <a:rPr lang="nl-NL" altLang="ko-KR" sz="1050" dirty="0">
                <a:solidFill>
                  <a:schemeClr val="bg1"/>
                </a:solidFill>
                <a:latin typeface="Arial" panose="020B0604020202020204" pitchFamily="34" charset="0"/>
                <a:ea typeface="Gulim" panose="020B0600000101010101" pitchFamily="34" charset="-127"/>
              </a:rPr>
              <a:t> 2002; 120: 1268</a:t>
            </a:r>
            <a:r>
              <a:rPr lang="en-US" altLang="ko-KR" sz="1050" dirty="0">
                <a:solidFill>
                  <a:schemeClr val="bg1"/>
                </a:solidFill>
                <a:latin typeface="Arial" panose="020B0604020202020204" pitchFamily="34" charset="0"/>
                <a:ea typeface="Gulim" panose="020B0600000101010101" pitchFamily="34" charset="-127"/>
              </a:rPr>
              <a:t>–</a:t>
            </a:r>
            <a:r>
              <a:rPr lang="nl-NL" altLang="ko-KR" sz="1050" dirty="0">
                <a:solidFill>
                  <a:schemeClr val="bg1"/>
                </a:solidFill>
                <a:latin typeface="Arial" panose="020B0604020202020204" pitchFamily="34" charset="0"/>
                <a:ea typeface="Gulim" panose="020B0600000101010101" pitchFamily="34" charset="-127"/>
              </a:rPr>
              <a:t>79;</a:t>
            </a:r>
            <a:br>
              <a:rPr lang="nl-NL" altLang="ko-KR" sz="1050" dirty="0">
                <a:solidFill>
                  <a:schemeClr val="bg1"/>
                </a:solidFill>
                <a:latin typeface="Arial" panose="020B0604020202020204" pitchFamily="34" charset="0"/>
                <a:ea typeface="Gulim" panose="020B0600000101010101" pitchFamily="34" charset="-127"/>
              </a:rPr>
            </a:br>
            <a:r>
              <a:rPr lang="en-US" altLang="ko-KR" sz="1050" dirty="0">
                <a:solidFill>
                  <a:schemeClr val="bg1"/>
                </a:solidFill>
                <a:latin typeface="Arial" panose="020B0604020202020204" pitchFamily="34" charset="0"/>
                <a:ea typeface="Gulim" panose="020B0600000101010101" pitchFamily="34" charset="-127"/>
              </a:rPr>
              <a:t>3. CNTG Study Group. </a:t>
            </a:r>
            <a:r>
              <a:rPr lang="en-US" altLang="ko-KR" sz="1050" i="1" dirty="0">
                <a:solidFill>
                  <a:schemeClr val="bg1"/>
                </a:solidFill>
                <a:latin typeface="Arial" panose="020B0604020202020204" pitchFamily="34" charset="0"/>
                <a:ea typeface="Gulim" panose="020B0600000101010101" pitchFamily="34" charset="-127"/>
              </a:rPr>
              <a:t>Am J </a:t>
            </a:r>
            <a:r>
              <a:rPr lang="en-US" altLang="ko-KR" sz="1050" i="1" dirty="0" err="1">
                <a:solidFill>
                  <a:schemeClr val="bg1"/>
                </a:solidFill>
                <a:latin typeface="Arial" panose="020B0604020202020204" pitchFamily="34" charset="0"/>
                <a:ea typeface="Gulim" panose="020B0600000101010101" pitchFamily="34" charset="-127"/>
              </a:rPr>
              <a:t>Ophthalmol</a:t>
            </a:r>
            <a:r>
              <a:rPr lang="en-US" altLang="ko-KR" sz="1050" dirty="0">
                <a:solidFill>
                  <a:schemeClr val="bg1"/>
                </a:solidFill>
                <a:latin typeface="Arial" panose="020B0604020202020204" pitchFamily="34" charset="0"/>
                <a:ea typeface="Gulim" panose="020B0600000101010101" pitchFamily="34" charset="-127"/>
              </a:rPr>
              <a:t> 1998; 126: 487–97; </a:t>
            </a:r>
            <a:r>
              <a:rPr lang="da-DK" altLang="ko-KR" sz="1050" dirty="0">
                <a:solidFill>
                  <a:schemeClr val="bg1"/>
                </a:solidFill>
                <a:latin typeface="Arial" panose="020B0604020202020204" pitchFamily="34" charset="0"/>
                <a:ea typeface="Gulim" panose="020B0600000101010101" pitchFamily="34" charset="-127"/>
              </a:rPr>
              <a:t>4. </a:t>
            </a:r>
            <a:r>
              <a:rPr lang="da-DK" altLang="ko-KR" sz="1050" dirty="0" err="1">
                <a:solidFill>
                  <a:schemeClr val="bg1"/>
                </a:solidFill>
                <a:latin typeface="Arial" panose="020B0604020202020204" pitchFamily="34" charset="0"/>
                <a:ea typeface="Gulim" panose="020B0600000101010101" pitchFamily="34" charset="-127"/>
              </a:rPr>
              <a:t>Lichter</a:t>
            </a:r>
            <a:r>
              <a:rPr lang="da-DK" altLang="ko-KR" sz="1050" dirty="0">
                <a:solidFill>
                  <a:schemeClr val="bg1"/>
                </a:solidFill>
                <a:latin typeface="Arial" panose="020B0604020202020204" pitchFamily="34" charset="0"/>
                <a:ea typeface="Gulim" panose="020B0600000101010101" pitchFamily="34" charset="-127"/>
              </a:rPr>
              <a:t> PR </a:t>
            </a:r>
            <a:r>
              <a:rPr lang="da-DK" altLang="ko-KR" sz="1050" i="1" dirty="0">
                <a:solidFill>
                  <a:schemeClr val="bg1"/>
                </a:solidFill>
                <a:latin typeface="Arial" panose="020B0604020202020204" pitchFamily="34" charset="0"/>
                <a:ea typeface="Gulim" panose="020B0600000101010101" pitchFamily="34" charset="-127"/>
              </a:rPr>
              <a:t>et al</a:t>
            </a:r>
            <a:r>
              <a:rPr lang="da-DK" altLang="ko-KR" sz="1050" dirty="0">
                <a:solidFill>
                  <a:schemeClr val="bg1"/>
                </a:solidFill>
                <a:latin typeface="Arial" panose="020B0604020202020204" pitchFamily="34" charset="0"/>
                <a:ea typeface="Gulim" panose="020B0600000101010101" pitchFamily="34" charset="-127"/>
              </a:rPr>
              <a:t>. </a:t>
            </a:r>
            <a:r>
              <a:rPr lang="da-DK" altLang="ko-KR" sz="1050" i="1" dirty="0" err="1">
                <a:solidFill>
                  <a:schemeClr val="bg1"/>
                </a:solidFill>
                <a:latin typeface="Arial" panose="020B0604020202020204" pitchFamily="34" charset="0"/>
                <a:ea typeface="Gulim" panose="020B0600000101010101" pitchFamily="34" charset="-127"/>
              </a:rPr>
              <a:t>Ophthalmology</a:t>
            </a:r>
            <a:r>
              <a:rPr lang="da-DK" altLang="ko-KR" sz="1050" dirty="0">
                <a:solidFill>
                  <a:schemeClr val="bg1"/>
                </a:solidFill>
                <a:latin typeface="Arial" panose="020B0604020202020204" pitchFamily="34" charset="0"/>
                <a:ea typeface="Gulim" panose="020B0600000101010101" pitchFamily="34" charset="-127"/>
              </a:rPr>
              <a:t> 2001; 108: 1943</a:t>
            </a:r>
            <a:r>
              <a:rPr lang="en-US" altLang="ko-KR" sz="1050" dirty="0">
                <a:solidFill>
                  <a:schemeClr val="bg1"/>
                </a:solidFill>
                <a:latin typeface="Arial" panose="020B0604020202020204" pitchFamily="34" charset="0"/>
                <a:ea typeface="Gulim" panose="020B0600000101010101" pitchFamily="34" charset="-127"/>
              </a:rPr>
              <a:t>–</a:t>
            </a:r>
            <a:r>
              <a:rPr lang="da-DK" altLang="ko-KR" sz="1050" dirty="0">
                <a:solidFill>
                  <a:schemeClr val="bg1"/>
                </a:solidFill>
                <a:latin typeface="Arial" panose="020B0604020202020204" pitchFamily="34" charset="0"/>
                <a:ea typeface="Gulim" panose="020B0600000101010101" pitchFamily="34" charset="-127"/>
              </a:rPr>
              <a:t>53; </a:t>
            </a:r>
            <a:r>
              <a:rPr lang="en-US" altLang="ko-KR" sz="1050" dirty="0">
                <a:solidFill>
                  <a:schemeClr val="bg1"/>
                </a:solidFill>
                <a:latin typeface="Arial" panose="020B0604020202020204" pitchFamily="34" charset="0"/>
                <a:ea typeface="Gulim" panose="020B0600000101010101" pitchFamily="34" charset="-127"/>
              </a:rPr>
              <a:t>5. AGIS Investigators. </a:t>
            </a:r>
            <a:r>
              <a:rPr lang="en-US" altLang="ko-KR" sz="1050" i="1" dirty="0">
                <a:solidFill>
                  <a:schemeClr val="bg1"/>
                </a:solidFill>
                <a:latin typeface="Arial" panose="020B0604020202020204" pitchFamily="34" charset="0"/>
                <a:ea typeface="Gulim" panose="020B0600000101010101" pitchFamily="34" charset="-127"/>
              </a:rPr>
              <a:t>Am J </a:t>
            </a:r>
            <a:r>
              <a:rPr lang="en-US" altLang="ko-KR" sz="1050" i="1" dirty="0" err="1">
                <a:solidFill>
                  <a:schemeClr val="bg1"/>
                </a:solidFill>
                <a:latin typeface="Arial" panose="020B0604020202020204" pitchFamily="34" charset="0"/>
                <a:ea typeface="Gulim" panose="020B0600000101010101" pitchFamily="34" charset="-127"/>
              </a:rPr>
              <a:t>Ophthalmol</a:t>
            </a:r>
            <a:r>
              <a:rPr lang="en-US" altLang="ko-KR" sz="1050" dirty="0">
                <a:solidFill>
                  <a:schemeClr val="bg1"/>
                </a:solidFill>
                <a:latin typeface="Arial" panose="020B0604020202020204" pitchFamily="34" charset="0"/>
                <a:ea typeface="Gulim" panose="020B0600000101010101" pitchFamily="34" charset="-127"/>
              </a:rPr>
              <a:t> 2000; 130: 429–40; 6. </a:t>
            </a:r>
            <a:r>
              <a:rPr lang="en-US" altLang="ko-KR" sz="1050" dirty="0" err="1">
                <a:solidFill>
                  <a:schemeClr val="bg1"/>
                </a:solidFill>
                <a:latin typeface="Arial" panose="020B0604020202020204" pitchFamily="34" charset="0"/>
                <a:ea typeface="Gulim" panose="020B0600000101010101" pitchFamily="34" charset="-127"/>
              </a:rPr>
              <a:t>Azuara</a:t>
            </a:r>
            <a:r>
              <a:rPr lang="en-US" altLang="ko-KR" sz="1050" dirty="0">
                <a:solidFill>
                  <a:schemeClr val="bg1"/>
                </a:solidFill>
                <a:latin typeface="Arial" panose="020B0604020202020204" pitchFamily="34" charset="0"/>
                <a:ea typeface="Gulim" panose="020B0600000101010101" pitchFamily="34" charset="-127"/>
              </a:rPr>
              <a:t>-Blanco </a:t>
            </a:r>
            <a:r>
              <a:rPr lang="en-US" altLang="ko-KR" sz="1050" i="1" dirty="0">
                <a:solidFill>
                  <a:schemeClr val="bg1"/>
                </a:solidFill>
                <a:latin typeface="Arial" panose="020B0604020202020204" pitchFamily="34" charset="0"/>
                <a:ea typeface="Gulim" panose="020B0600000101010101" pitchFamily="34" charset="-127"/>
              </a:rPr>
              <a:t>et </a:t>
            </a:r>
            <a:r>
              <a:rPr lang="en-US" altLang="ko-KR" sz="1050" dirty="0">
                <a:solidFill>
                  <a:schemeClr val="bg1"/>
                </a:solidFill>
                <a:latin typeface="Arial" panose="020B0604020202020204" pitchFamily="34" charset="0"/>
                <a:ea typeface="Gulim" panose="020B0600000101010101" pitchFamily="34" charset="-127"/>
              </a:rPr>
              <a:t>al. Lancet 2016;388:1389-97; 7. He M </a:t>
            </a:r>
            <a:r>
              <a:rPr lang="en-US" altLang="ko-KR" sz="1050" i="1" dirty="0">
                <a:solidFill>
                  <a:schemeClr val="bg1"/>
                </a:solidFill>
                <a:latin typeface="Arial" panose="020B0604020202020204" pitchFamily="34" charset="0"/>
                <a:ea typeface="Gulim" panose="020B0600000101010101" pitchFamily="34" charset="-127"/>
              </a:rPr>
              <a:t>et al</a:t>
            </a:r>
            <a:r>
              <a:rPr lang="en-US" altLang="ko-KR" sz="1050" dirty="0">
                <a:solidFill>
                  <a:schemeClr val="bg1"/>
                </a:solidFill>
                <a:latin typeface="Arial" panose="020B0604020202020204" pitchFamily="34" charset="0"/>
                <a:ea typeface="Gulim" panose="020B0600000101010101" pitchFamily="34" charset="-127"/>
              </a:rPr>
              <a:t>. Lancet 2019: ;393:1609-1618; 8. </a:t>
            </a:r>
            <a:r>
              <a:rPr lang="en-US" altLang="ko-KR" sz="1050" dirty="0" err="1">
                <a:solidFill>
                  <a:schemeClr val="bg1"/>
                </a:solidFill>
                <a:latin typeface="Arial" panose="020B0604020202020204" pitchFamily="34" charset="0"/>
                <a:ea typeface="Gulim" panose="020B0600000101010101" pitchFamily="34" charset="-127"/>
              </a:rPr>
              <a:t>Gazzard</a:t>
            </a:r>
            <a:r>
              <a:rPr lang="en-US" altLang="ko-KR" sz="1050" dirty="0">
                <a:solidFill>
                  <a:schemeClr val="bg1"/>
                </a:solidFill>
                <a:latin typeface="Arial" panose="020B0604020202020204" pitchFamily="34" charset="0"/>
                <a:ea typeface="Gulim" panose="020B0600000101010101" pitchFamily="34" charset="-127"/>
              </a:rPr>
              <a:t>  G </a:t>
            </a:r>
            <a:r>
              <a:rPr lang="en-US" altLang="ko-KR" sz="1050" i="1" dirty="0">
                <a:solidFill>
                  <a:schemeClr val="bg1"/>
                </a:solidFill>
                <a:latin typeface="Arial" panose="020B0604020202020204" pitchFamily="34" charset="0"/>
                <a:ea typeface="Gulim" panose="020B0600000101010101" pitchFamily="34" charset="-127"/>
              </a:rPr>
              <a:t>et al. </a:t>
            </a:r>
            <a:r>
              <a:rPr lang="en-US" altLang="ko-KR" sz="1050" dirty="0">
                <a:solidFill>
                  <a:schemeClr val="bg1"/>
                </a:solidFill>
                <a:latin typeface="Arial" panose="020B0604020202020204" pitchFamily="34" charset="0"/>
                <a:ea typeface="Gulim" panose="020B0600000101010101" pitchFamily="34" charset="-127"/>
              </a:rPr>
              <a:t>Lancet 2019;393:1505-16.</a:t>
            </a:r>
            <a:endParaRPr lang="en-US" altLang="ko-KR" sz="1050" dirty="0">
              <a:solidFill>
                <a:schemeClr val="bg1"/>
              </a:solidFill>
              <a:latin typeface="+mn-lt"/>
              <a:ea typeface="Gulim" panose="020B0600000101010101" pitchFamily="34" charset="-127"/>
            </a:endParaRPr>
          </a:p>
        </p:txBody>
      </p:sp>
    </p:spTree>
    <p:extLst>
      <p:ext uri="{BB962C8B-B14F-4D97-AF65-F5344CB8AC3E}">
        <p14:creationId xmlns:p14="http://schemas.microsoft.com/office/powerpoint/2010/main" val="23876785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0" y="84811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2" name="Title 3">
            <a:extLst>
              <a:ext uri="{FF2B5EF4-FFF2-40B4-BE49-F238E27FC236}">
                <a16:creationId xmlns:a16="http://schemas.microsoft.com/office/drawing/2014/main" id="{E89064A2-AC83-E849-81C8-BA998CE5583C}"/>
              </a:ext>
            </a:extLst>
          </p:cNvPr>
          <p:cNvSpPr txBox="1">
            <a:spLocks/>
          </p:cNvSpPr>
          <p:nvPr/>
        </p:nvSpPr>
        <p:spPr>
          <a:xfrm>
            <a:off x="88500" y="135612"/>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a:latin typeface="Arial" panose="020B0604020202020204" pitchFamily="34" charset="0"/>
                <a:cs typeface="Arial" panose="020B0604020202020204" pitchFamily="34" charset="0"/>
              </a:rPr>
              <a:t>EAGLE trial:  </a:t>
            </a:r>
          </a:p>
          <a:p>
            <a:r>
              <a:rPr lang="en-US" sz="2000" b="1" dirty="0">
                <a:latin typeface="Arial" panose="020B0604020202020204" pitchFamily="34" charset="0"/>
                <a:cs typeface="Arial" panose="020B0604020202020204" pitchFamily="34" charset="0"/>
              </a:rPr>
              <a:t>The study result of </a:t>
            </a:r>
            <a:r>
              <a:rPr lang="en-ID" sz="2000" b="1" dirty="0">
                <a:latin typeface="Arial" panose="020B0604020202020204" pitchFamily="34" charset="0"/>
                <a:cs typeface="Arial" panose="020B0604020202020204" pitchFamily="34" charset="0"/>
              </a:rPr>
              <a:t>initial clear-lens extraction Vs LPI</a:t>
            </a:r>
            <a:r>
              <a:rPr lang="en-US" sz="2000" b="1" dirty="0">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78003DE9-72A1-F04A-B73D-903E040CCA99}"/>
              </a:ext>
            </a:extLst>
          </p:cNvPr>
          <p:cNvSpPr txBox="1"/>
          <p:nvPr/>
        </p:nvSpPr>
        <p:spPr>
          <a:xfrm>
            <a:off x="6263162" y="5879697"/>
            <a:ext cx="4683512" cy="292388"/>
          </a:xfrm>
          <a:prstGeom prst="rect">
            <a:avLst/>
          </a:prstGeom>
          <a:noFill/>
        </p:spPr>
        <p:txBody>
          <a:bodyPr wrap="square" rtlCol="0">
            <a:spAutoFit/>
          </a:bodyPr>
          <a:lstStyle/>
          <a:p>
            <a:pPr algn="r"/>
            <a:r>
              <a:rPr lang="en-US" altLang="ko-KR" sz="1300" dirty="0" err="1">
                <a:solidFill>
                  <a:schemeClr val="bg1"/>
                </a:solidFill>
                <a:latin typeface="Arial" panose="020B0604020202020204" pitchFamily="34" charset="0"/>
                <a:ea typeface="Gulim" panose="020B0600000101010101" pitchFamily="34" charset="-127"/>
              </a:rPr>
              <a:t>Azuara</a:t>
            </a:r>
            <a:r>
              <a:rPr lang="en-US" altLang="ko-KR" sz="1300" dirty="0">
                <a:solidFill>
                  <a:schemeClr val="bg1"/>
                </a:solidFill>
                <a:latin typeface="Arial" panose="020B0604020202020204" pitchFamily="34" charset="0"/>
                <a:ea typeface="Gulim" panose="020B0600000101010101" pitchFamily="34" charset="-127"/>
              </a:rPr>
              <a:t>-Blanco </a:t>
            </a:r>
            <a:r>
              <a:rPr lang="en-US" altLang="ko-KR" sz="1300" i="1" dirty="0">
                <a:solidFill>
                  <a:schemeClr val="bg1"/>
                </a:solidFill>
                <a:latin typeface="Arial" panose="020B0604020202020204" pitchFamily="34" charset="0"/>
                <a:ea typeface="Gulim" panose="020B0600000101010101" pitchFamily="34" charset="-127"/>
              </a:rPr>
              <a:t>et </a:t>
            </a:r>
            <a:r>
              <a:rPr lang="en-US" altLang="ko-KR" sz="1300" dirty="0">
                <a:solidFill>
                  <a:schemeClr val="bg1"/>
                </a:solidFill>
                <a:latin typeface="Arial" panose="020B0604020202020204" pitchFamily="34" charset="0"/>
                <a:ea typeface="Gulim" panose="020B0600000101010101" pitchFamily="34" charset="-127"/>
              </a:rPr>
              <a:t>al. Lancet 2016;388:1389-97</a:t>
            </a:r>
            <a:endParaRPr lang="en-US" sz="1300" dirty="0">
              <a:solidFill>
                <a:schemeClr val="bg1"/>
              </a:solidFill>
            </a:endParaRPr>
          </a:p>
        </p:txBody>
      </p:sp>
      <p:graphicFrame>
        <p:nvGraphicFramePr>
          <p:cNvPr id="3" name="Table 2">
            <a:extLst>
              <a:ext uri="{FF2B5EF4-FFF2-40B4-BE49-F238E27FC236}">
                <a16:creationId xmlns:a16="http://schemas.microsoft.com/office/drawing/2014/main" id="{ED7EE6A9-CF52-4E4F-BEB0-D226AD6C9227}"/>
              </a:ext>
            </a:extLst>
          </p:cNvPr>
          <p:cNvGraphicFramePr>
            <a:graphicFrameLocks noGrp="1"/>
          </p:cNvGraphicFramePr>
          <p:nvPr>
            <p:extLst>
              <p:ext uri="{D42A27DB-BD31-4B8C-83A1-F6EECF244321}">
                <p14:modId xmlns:p14="http://schemas.microsoft.com/office/powerpoint/2010/main" val="2549392820"/>
              </p:ext>
            </p:extLst>
          </p:nvPr>
        </p:nvGraphicFramePr>
        <p:xfrm>
          <a:off x="88500" y="1099606"/>
          <a:ext cx="12015000" cy="4454788"/>
        </p:xfrm>
        <a:graphic>
          <a:graphicData uri="http://schemas.openxmlformats.org/drawingml/2006/table">
            <a:tbl>
              <a:tblPr firstRow="1" bandRow="1">
                <a:tableStyleId>{5C22544A-7EE6-4342-B048-85BDC9FD1C3A}</a:tableStyleId>
              </a:tblPr>
              <a:tblGrid>
                <a:gridCol w="2249355">
                  <a:extLst>
                    <a:ext uri="{9D8B030D-6E8A-4147-A177-3AD203B41FA5}">
                      <a16:colId xmlns:a16="http://schemas.microsoft.com/office/drawing/2014/main" val="732876269"/>
                    </a:ext>
                  </a:extLst>
                </a:gridCol>
                <a:gridCol w="1572456">
                  <a:extLst>
                    <a:ext uri="{9D8B030D-6E8A-4147-A177-3AD203B41FA5}">
                      <a16:colId xmlns:a16="http://schemas.microsoft.com/office/drawing/2014/main" val="2163570108"/>
                    </a:ext>
                  </a:extLst>
                </a:gridCol>
                <a:gridCol w="1706893">
                  <a:extLst>
                    <a:ext uri="{9D8B030D-6E8A-4147-A177-3AD203B41FA5}">
                      <a16:colId xmlns:a16="http://schemas.microsoft.com/office/drawing/2014/main" val="3650166445"/>
                    </a:ext>
                  </a:extLst>
                </a:gridCol>
                <a:gridCol w="1576055">
                  <a:extLst>
                    <a:ext uri="{9D8B030D-6E8A-4147-A177-3AD203B41FA5}">
                      <a16:colId xmlns:a16="http://schemas.microsoft.com/office/drawing/2014/main" val="2150796648"/>
                    </a:ext>
                  </a:extLst>
                </a:gridCol>
                <a:gridCol w="1636747">
                  <a:extLst>
                    <a:ext uri="{9D8B030D-6E8A-4147-A177-3AD203B41FA5}">
                      <a16:colId xmlns:a16="http://schemas.microsoft.com/office/drawing/2014/main" val="3095305475"/>
                    </a:ext>
                  </a:extLst>
                </a:gridCol>
                <a:gridCol w="1636747">
                  <a:extLst>
                    <a:ext uri="{9D8B030D-6E8A-4147-A177-3AD203B41FA5}">
                      <a16:colId xmlns:a16="http://schemas.microsoft.com/office/drawing/2014/main" val="1632509874"/>
                    </a:ext>
                  </a:extLst>
                </a:gridCol>
                <a:gridCol w="1636747">
                  <a:extLst>
                    <a:ext uri="{9D8B030D-6E8A-4147-A177-3AD203B41FA5}">
                      <a16:colId xmlns:a16="http://schemas.microsoft.com/office/drawing/2014/main" val="1953362547"/>
                    </a:ext>
                  </a:extLst>
                </a:gridCol>
              </a:tblGrid>
              <a:tr h="314400">
                <a:tc>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algn="ctr"/>
                      <a:r>
                        <a:rPr lang="en-US" sz="1600" dirty="0">
                          <a:solidFill>
                            <a:schemeClr val="bg1"/>
                          </a:solidFill>
                          <a:latin typeface="Arial" panose="020B0604020202020204" pitchFamily="34" charset="0"/>
                          <a:cs typeface="Arial" panose="020B0604020202020204" pitchFamily="34" charset="0"/>
                        </a:rPr>
                        <a:t>IOP result</a:t>
                      </a:r>
                    </a:p>
                  </a:txBody>
                  <a:tcPr/>
                </a:tc>
                <a:tc hMerge="1">
                  <a:txBody>
                    <a:bodyPr/>
                    <a:lstStyle/>
                    <a:p>
                      <a:pPr algn="ctr"/>
                      <a:endParaRPr lang="en-US" sz="1800" dirty="0"/>
                    </a:p>
                  </a:txBody>
                  <a:tcPr/>
                </a:tc>
                <a:tc gridSpan="2">
                  <a:txBody>
                    <a:bodyPr/>
                    <a:lstStyle/>
                    <a:p>
                      <a:pPr algn="ctr"/>
                      <a:r>
                        <a:rPr lang="en-US" sz="1600" dirty="0">
                          <a:solidFill>
                            <a:schemeClr val="bg1"/>
                          </a:solidFill>
                          <a:latin typeface="Arial" panose="020B0604020202020204" pitchFamily="34" charset="0"/>
                          <a:cs typeface="Arial" panose="020B0604020202020204" pitchFamily="34" charset="0"/>
                        </a:rPr>
                        <a:t>Visual Field MD</a:t>
                      </a:r>
                    </a:p>
                  </a:txBody>
                  <a:tcPr/>
                </a:tc>
                <a:tc hMerge="1">
                  <a:txBody>
                    <a:bodyPr/>
                    <a:lstStyle/>
                    <a:p>
                      <a:pPr algn="ctr"/>
                      <a:endParaRPr lang="en-US" sz="1800" dirty="0"/>
                    </a:p>
                  </a:txBody>
                  <a:tcPr/>
                </a:tc>
                <a:tc gridSpan="2">
                  <a:txBody>
                    <a:bodyPr/>
                    <a:lstStyle/>
                    <a:p>
                      <a:pPr algn="ctr"/>
                      <a:r>
                        <a:rPr lang="en-US" sz="1600" dirty="0">
                          <a:solidFill>
                            <a:schemeClr val="bg1"/>
                          </a:solidFill>
                          <a:latin typeface="Arial" panose="020B0604020202020204" pitchFamily="34" charset="0"/>
                          <a:cs typeface="Arial" panose="020B0604020202020204" pitchFamily="34" charset="0"/>
                        </a:rPr>
                        <a:t>Visual acuity</a:t>
                      </a:r>
                    </a:p>
                  </a:txBody>
                  <a:tcPr/>
                </a:tc>
                <a:tc hMerge="1">
                  <a:txBody>
                    <a:bodyPr/>
                    <a:lstStyle/>
                    <a:p>
                      <a:pPr algn="ctr"/>
                      <a:endParaRPr lang="en-US" sz="1800" dirty="0">
                        <a:solidFill>
                          <a:schemeClr val="bg1"/>
                        </a:solidFill>
                      </a:endParaRPr>
                    </a:p>
                  </a:txBody>
                  <a:tcPr/>
                </a:tc>
                <a:extLst>
                  <a:ext uri="{0D108BD9-81ED-4DB2-BD59-A6C34878D82A}">
                    <a16:rowId xmlns:a16="http://schemas.microsoft.com/office/drawing/2014/main" val="3572712282"/>
                  </a:ext>
                </a:extLst>
              </a:tr>
              <a:tr h="636430">
                <a:tc>
                  <a:txBody>
                    <a:bodyPr/>
                    <a:lstStyle/>
                    <a:p>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CLE(n=208)</a:t>
                      </a:r>
                    </a:p>
                    <a:p>
                      <a:pPr algn="ctr"/>
                      <a:r>
                        <a:rPr lang="en-US" sz="1600" dirty="0">
                          <a:latin typeface="Arial" panose="020B0604020202020204" pitchFamily="34" charset="0"/>
                          <a:cs typeface="Arial" panose="020B0604020202020204" pitchFamily="34" charset="0"/>
                        </a:rPr>
                        <a:t>mmHg</a:t>
                      </a:r>
                    </a:p>
                  </a:txBody>
                  <a:tcPr/>
                </a:tc>
                <a:tc>
                  <a:txBody>
                    <a:bodyPr/>
                    <a:lstStyle/>
                    <a:p>
                      <a:pPr algn="ctr"/>
                      <a:r>
                        <a:rPr lang="en-US" sz="1600" dirty="0">
                          <a:latin typeface="Arial" panose="020B0604020202020204" pitchFamily="34" charset="0"/>
                          <a:cs typeface="Arial" panose="020B0604020202020204" pitchFamily="34" charset="0"/>
                        </a:rPr>
                        <a:t>LPI (n=211)</a:t>
                      </a:r>
                    </a:p>
                    <a:p>
                      <a:pPr algn="ctr"/>
                      <a:r>
                        <a:rPr lang="en-US" sz="1600" dirty="0">
                          <a:latin typeface="Arial" panose="020B0604020202020204" pitchFamily="34" charset="0"/>
                          <a:cs typeface="Arial" panose="020B0604020202020204" pitchFamily="34" charset="0"/>
                        </a:rPr>
                        <a:t>mmHg</a:t>
                      </a:r>
                    </a:p>
                  </a:txBody>
                  <a:tcPr/>
                </a:tc>
                <a:tc>
                  <a:txBody>
                    <a:bodyPr/>
                    <a:lstStyle/>
                    <a:p>
                      <a:pPr algn="ctr"/>
                      <a:r>
                        <a:rPr lang="en-US" sz="1600" dirty="0">
                          <a:latin typeface="Arial" panose="020B0604020202020204" pitchFamily="34" charset="0"/>
                          <a:cs typeface="Arial" panose="020B0604020202020204" pitchFamily="34" charset="0"/>
                        </a:rPr>
                        <a:t>CLE (n=208)</a:t>
                      </a:r>
                    </a:p>
                    <a:p>
                      <a:pPr algn="ctr"/>
                      <a:r>
                        <a:rPr lang="en-US" sz="1600" dirty="0">
                          <a:latin typeface="Arial" panose="020B0604020202020204" pitchFamily="34" charset="0"/>
                          <a:cs typeface="Arial" panose="020B0604020202020204" pitchFamily="34" charset="0"/>
                        </a:rPr>
                        <a:t>dB</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LPI (n=211)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dB</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CLE (n=208)</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ETDRS letters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LPI (n=211)</a:t>
                      </a:r>
                    </a:p>
                    <a:p>
                      <a:pPr algn="ctr"/>
                      <a:r>
                        <a:rPr lang="en-US" sz="1600" dirty="0">
                          <a:latin typeface="Arial" panose="020B0604020202020204" pitchFamily="34" charset="0"/>
                          <a:cs typeface="Arial" panose="020B0604020202020204" pitchFamily="34" charset="0"/>
                        </a:rPr>
                        <a:t>ETDRS letters</a:t>
                      </a:r>
                    </a:p>
                  </a:txBody>
                  <a:tcPr/>
                </a:tc>
                <a:extLst>
                  <a:ext uri="{0D108BD9-81ED-4DB2-BD59-A6C34878D82A}">
                    <a16:rowId xmlns:a16="http://schemas.microsoft.com/office/drawing/2014/main" val="939939366"/>
                  </a:ext>
                </a:extLst>
              </a:tr>
              <a:tr h="314400">
                <a:tc>
                  <a:txBody>
                    <a:bodyPr/>
                    <a:lstStyle/>
                    <a:p>
                      <a:r>
                        <a:rPr lang="en-US" sz="1600" b="1" dirty="0">
                          <a:latin typeface="Arial" panose="020B0604020202020204" pitchFamily="34" charset="0"/>
                          <a:cs typeface="Arial" panose="020B0604020202020204" pitchFamily="34" charset="0"/>
                        </a:rPr>
                        <a:t>Baseline</a:t>
                      </a:r>
                    </a:p>
                  </a:txBody>
                  <a:tcPr/>
                </a:tc>
                <a:tc>
                  <a:txBody>
                    <a:bodyPr/>
                    <a:lstStyle/>
                    <a:p>
                      <a:pPr algn="ctr"/>
                      <a:r>
                        <a:rPr lang="en-US" sz="1600" dirty="0">
                          <a:latin typeface="Arial" panose="020B0604020202020204" pitchFamily="34" charset="0"/>
                          <a:cs typeface="Arial" panose="020B0604020202020204" pitchFamily="34" charset="0"/>
                        </a:rPr>
                        <a:t>29.5</a:t>
                      </a:r>
                    </a:p>
                  </a:txBody>
                  <a:tcPr/>
                </a:tc>
                <a:tc>
                  <a:txBody>
                    <a:bodyPr/>
                    <a:lstStyle/>
                    <a:p>
                      <a:pPr algn="ctr"/>
                      <a:r>
                        <a:rPr lang="en-US" sz="1600" dirty="0">
                          <a:latin typeface="Arial" panose="020B0604020202020204" pitchFamily="34" charset="0"/>
                          <a:cs typeface="Arial" panose="020B0604020202020204" pitchFamily="34" charset="0"/>
                        </a:rPr>
                        <a:t>30.3 </a:t>
                      </a:r>
                    </a:p>
                  </a:txBody>
                  <a:tcPr/>
                </a:tc>
                <a:tc>
                  <a:txBody>
                    <a:bodyPr/>
                    <a:lstStyle/>
                    <a:p>
                      <a:pPr algn="ctr"/>
                      <a:r>
                        <a:rPr lang="en-US" sz="1600" dirty="0">
                          <a:latin typeface="Arial" panose="020B0604020202020204" pitchFamily="34" charset="0"/>
                          <a:cs typeface="Arial" panose="020B0604020202020204" pitchFamily="34" charset="0"/>
                        </a:rPr>
                        <a:t>-5.1 </a:t>
                      </a:r>
                    </a:p>
                  </a:txBody>
                  <a:tcPr/>
                </a:tc>
                <a:tc>
                  <a:txBody>
                    <a:bodyPr/>
                    <a:lstStyle/>
                    <a:p>
                      <a:pPr algn="ctr"/>
                      <a:r>
                        <a:rPr lang="en-US" sz="1600" dirty="0">
                          <a:latin typeface="Arial" panose="020B0604020202020204" pitchFamily="34" charset="0"/>
                          <a:cs typeface="Arial" panose="020B0604020202020204" pitchFamily="34" charset="0"/>
                        </a:rPr>
                        <a:t>-5.4 </a:t>
                      </a:r>
                    </a:p>
                  </a:txBody>
                  <a:tcPr/>
                </a:tc>
                <a:tc>
                  <a:txBody>
                    <a:bodyPr/>
                    <a:lstStyle/>
                    <a:p>
                      <a:pPr algn="ctr"/>
                      <a:r>
                        <a:rPr lang="en-US" sz="1600" dirty="0">
                          <a:latin typeface="Arial" panose="020B0604020202020204" pitchFamily="34" charset="0"/>
                          <a:cs typeface="Arial" panose="020B0604020202020204" pitchFamily="34" charset="0"/>
                        </a:rPr>
                        <a:t>77.9</a:t>
                      </a:r>
                    </a:p>
                  </a:txBody>
                  <a:tcPr/>
                </a:tc>
                <a:tc>
                  <a:txBody>
                    <a:bodyPr/>
                    <a:lstStyle/>
                    <a:p>
                      <a:pPr algn="ctr"/>
                      <a:r>
                        <a:rPr lang="en-US" sz="1600" dirty="0">
                          <a:latin typeface="Arial" panose="020B0604020202020204" pitchFamily="34" charset="0"/>
                          <a:cs typeface="Arial" panose="020B0604020202020204" pitchFamily="34" charset="0"/>
                        </a:rPr>
                        <a:t>77.0</a:t>
                      </a:r>
                    </a:p>
                  </a:txBody>
                  <a:tcPr/>
                </a:tc>
                <a:extLst>
                  <a:ext uri="{0D108BD9-81ED-4DB2-BD59-A6C34878D82A}">
                    <a16:rowId xmlns:a16="http://schemas.microsoft.com/office/drawing/2014/main" val="3649318888"/>
                  </a:ext>
                </a:extLst>
              </a:tr>
              <a:tr h="314400">
                <a:tc>
                  <a:txBody>
                    <a:bodyPr/>
                    <a:lstStyle/>
                    <a:p>
                      <a:r>
                        <a:rPr lang="en-US" sz="1600" b="1" dirty="0">
                          <a:latin typeface="Arial" panose="020B0604020202020204" pitchFamily="34" charset="0"/>
                          <a:cs typeface="Arial" panose="020B0604020202020204" pitchFamily="34" charset="0"/>
                        </a:rPr>
                        <a:t>6 months</a:t>
                      </a:r>
                    </a:p>
                  </a:txBody>
                  <a:tcPr/>
                </a:tc>
                <a:tc>
                  <a:txBody>
                    <a:bodyPr/>
                    <a:lstStyle/>
                    <a:p>
                      <a:pPr algn="ctr"/>
                      <a:r>
                        <a:rPr lang="en-US" sz="1600" dirty="0">
                          <a:latin typeface="Arial" panose="020B0604020202020204" pitchFamily="34" charset="0"/>
                          <a:cs typeface="Arial" panose="020B0604020202020204" pitchFamily="34" charset="0"/>
                        </a:rPr>
                        <a:t>15.7 </a:t>
                      </a:r>
                    </a:p>
                  </a:txBody>
                  <a:tcPr/>
                </a:tc>
                <a:tc>
                  <a:txBody>
                    <a:bodyPr/>
                    <a:lstStyle/>
                    <a:p>
                      <a:pPr algn="ctr"/>
                      <a:r>
                        <a:rPr lang="en-US" sz="1600" dirty="0">
                          <a:latin typeface="Arial" panose="020B0604020202020204" pitchFamily="34" charset="0"/>
                          <a:cs typeface="Arial" panose="020B0604020202020204" pitchFamily="34" charset="0"/>
                        </a:rPr>
                        <a:t>19.2</a:t>
                      </a:r>
                    </a:p>
                  </a:txBody>
                  <a:tcPr/>
                </a:tc>
                <a:tc>
                  <a:txBody>
                    <a:bodyPr/>
                    <a:lstStyle/>
                    <a:p>
                      <a:pPr algn="ctr"/>
                      <a:r>
                        <a:rPr lang="en-US" sz="1600" dirty="0">
                          <a:latin typeface="Arial" panose="020B0604020202020204" pitchFamily="34" charset="0"/>
                          <a:cs typeface="Arial" panose="020B0604020202020204" pitchFamily="34" charset="0"/>
                        </a:rPr>
                        <a:t>-4.1 </a:t>
                      </a:r>
                    </a:p>
                  </a:txBody>
                  <a:tcPr/>
                </a:tc>
                <a:tc>
                  <a:txBody>
                    <a:bodyPr/>
                    <a:lstStyle/>
                    <a:p>
                      <a:pPr algn="ctr"/>
                      <a:r>
                        <a:rPr lang="en-US" sz="1600" dirty="0">
                          <a:latin typeface="Arial" panose="020B0604020202020204" pitchFamily="34" charset="0"/>
                          <a:cs typeface="Arial" panose="020B0604020202020204" pitchFamily="34" charset="0"/>
                        </a:rPr>
                        <a:t>-4.8 </a:t>
                      </a:r>
                    </a:p>
                  </a:txBody>
                  <a:tcPr/>
                </a:tc>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41411641"/>
                  </a:ext>
                </a:extLst>
              </a:tr>
              <a:tr h="314400">
                <a:tc>
                  <a:txBody>
                    <a:bodyPr/>
                    <a:lstStyle/>
                    <a:p>
                      <a:r>
                        <a:rPr lang="en-US" sz="1600" b="1" dirty="0">
                          <a:latin typeface="Arial" panose="020B0604020202020204" pitchFamily="34" charset="0"/>
                          <a:cs typeface="Arial" panose="020B0604020202020204" pitchFamily="34" charset="0"/>
                        </a:rPr>
                        <a:t>12 months</a:t>
                      </a:r>
                    </a:p>
                  </a:txBody>
                  <a:tcPr/>
                </a:tc>
                <a:tc>
                  <a:txBody>
                    <a:bodyPr/>
                    <a:lstStyle/>
                    <a:p>
                      <a:pPr algn="ctr"/>
                      <a:r>
                        <a:rPr lang="en-US" sz="1600" dirty="0">
                          <a:latin typeface="Arial" panose="020B0604020202020204" pitchFamily="34" charset="0"/>
                          <a:cs typeface="Arial" panose="020B0604020202020204" pitchFamily="34" charset="0"/>
                        </a:rPr>
                        <a:t>15.9</a:t>
                      </a:r>
                    </a:p>
                  </a:txBody>
                  <a:tcPr/>
                </a:tc>
                <a:tc>
                  <a:txBody>
                    <a:bodyPr/>
                    <a:lstStyle/>
                    <a:p>
                      <a:pPr algn="ctr"/>
                      <a:r>
                        <a:rPr lang="en-US" sz="1600" dirty="0">
                          <a:latin typeface="Arial" panose="020B0604020202020204" pitchFamily="34" charset="0"/>
                          <a:cs typeface="Arial" panose="020B0604020202020204" pitchFamily="34" charset="0"/>
                        </a:rPr>
                        <a:t>18.4 </a:t>
                      </a:r>
                    </a:p>
                  </a:txBody>
                  <a:tcPr/>
                </a:tc>
                <a:tc>
                  <a:txBody>
                    <a:bodyPr/>
                    <a:lstStyle/>
                    <a:p>
                      <a:pPr algn="ctr"/>
                      <a:r>
                        <a:rPr lang="en-US" sz="1600" dirty="0">
                          <a:latin typeface="Arial" panose="020B0604020202020204" pitchFamily="34" charset="0"/>
                          <a:cs typeface="Arial" panose="020B0604020202020204" pitchFamily="34" charset="0"/>
                        </a:rPr>
                        <a:t>-4.3 </a:t>
                      </a:r>
                    </a:p>
                  </a:txBody>
                  <a:tcPr/>
                </a:tc>
                <a:tc>
                  <a:txBody>
                    <a:bodyPr/>
                    <a:lstStyle/>
                    <a:p>
                      <a:pPr algn="ctr"/>
                      <a:r>
                        <a:rPr lang="en-US" sz="1600" dirty="0">
                          <a:latin typeface="Arial" panose="020B0604020202020204" pitchFamily="34" charset="0"/>
                          <a:cs typeface="Arial" panose="020B0604020202020204" pitchFamily="34" charset="0"/>
                        </a:rPr>
                        <a:t>-4.8 </a:t>
                      </a:r>
                    </a:p>
                  </a:txBody>
                  <a:tcPr/>
                </a:tc>
                <a:tc>
                  <a:txBody>
                    <a:bodyPr/>
                    <a:lstStyle/>
                    <a:p>
                      <a:pPr algn="ctr"/>
                      <a:r>
                        <a:rPr lang="en-US" sz="1600" dirty="0">
                          <a:latin typeface="Arial" panose="020B0604020202020204" pitchFamily="34" charset="0"/>
                          <a:cs typeface="Arial" panose="020B0604020202020204" pitchFamily="34" charset="0"/>
                        </a:rPr>
                        <a:t>81.6</a:t>
                      </a:r>
                    </a:p>
                  </a:txBody>
                  <a:tcPr/>
                </a:tc>
                <a:tc>
                  <a:txBody>
                    <a:bodyPr/>
                    <a:lstStyle/>
                    <a:p>
                      <a:pPr algn="ctr"/>
                      <a:r>
                        <a:rPr lang="en-US" sz="1600" dirty="0">
                          <a:latin typeface="Arial" panose="020B0604020202020204" pitchFamily="34" charset="0"/>
                          <a:cs typeface="Arial" panose="020B0604020202020204" pitchFamily="34" charset="0"/>
                        </a:rPr>
                        <a:t>79.0</a:t>
                      </a:r>
                    </a:p>
                  </a:txBody>
                  <a:tcPr/>
                </a:tc>
                <a:extLst>
                  <a:ext uri="{0D108BD9-81ED-4DB2-BD59-A6C34878D82A}">
                    <a16:rowId xmlns:a16="http://schemas.microsoft.com/office/drawing/2014/main" val="573830627"/>
                  </a:ext>
                </a:extLst>
              </a:tr>
              <a:tr h="314400">
                <a:tc>
                  <a:txBody>
                    <a:bodyPr/>
                    <a:lstStyle/>
                    <a:p>
                      <a:r>
                        <a:rPr lang="en-US" sz="1600" b="1" dirty="0">
                          <a:latin typeface="Arial" panose="020B0604020202020204" pitchFamily="34" charset="0"/>
                          <a:cs typeface="Arial" panose="020B0604020202020204" pitchFamily="34" charset="0"/>
                        </a:rPr>
                        <a:t>24 months</a:t>
                      </a:r>
                    </a:p>
                  </a:txBody>
                  <a:tcPr/>
                </a:tc>
                <a:tc>
                  <a:txBody>
                    <a:bodyPr/>
                    <a:lstStyle/>
                    <a:p>
                      <a:pPr algn="ctr"/>
                      <a:r>
                        <a:rPr lang="en-US" sz="1600" dirty="0">
                          <a:latin typeface="Arial" panose="020B0604020202020204" pitchFamily="34" charset="0"/>
                          <a:cs typeface="Arial" panose="020B0604020202020204" pitchFamily="34" charset="0"/>
                        </a:rPr>
                        <a:t>17.0 </a:t>
                      </a:r>
                    </a:p>
                  </a:txBody>
                  <a:tcPr/>
                </a:tc>
                <a:tc>
                  <a:txBody>
                    <a:bodyPr/>
                    <a:lstStyle/>
                    <a:p>
                      <a:pPr algn="ctr"/>
                      <a:r>
                        <a:rPr lang="en-US" sz="1600" dirty="0">
                          <a:latin typeface="Arial" panose="020B0604020202020204" pitchFamily="34" charset="0"/>
                          <a:cs typeface="Arial" panose="020B0604020202020204" pitchFamily="34" charset="0"/>
                        </a:rPr>
                        <a:t>18.8 </a:t>
                      </a:r>
                    </a:p>
                  </a:txBody>
                  <a:tcPr/>
                </a:tc>
                <a:tc>
                  <a:txBody>
                    <a:bodyPr/>
                    <a:lstStyle/>
                    <a:p>
                      <a:pPr algn="ctr"/>
                      <a:r>
                        <a:rPr lang="en-US" sz="1600" dirty="0">
                          <a:latin typeface="Arial" panose="020B0604020202020204" pitchFamily="34" charset="0"/>
                          <a:cs typeface="Arial" panose="020B0604020202020204" pitchFamily="34" charset="0"/>
                        </a:rPr>
                        <a:t>-4.4 </a:t>
                      </a:r>
                    </a:p>
                  </a:txBody>
                  <a:tcPr/>
                </a:tc>
                <a:tc>
                  <a:txBody>
                    <a:bodyPr/>
                    <a:lstStyle/>
                    <a:p>
                      <a:pPr algn="ctr"/>
                      <a:r>
                        <a:rPr lang="en-US" sz="1600" dirty="0">
                          <a:latin typeface="Arial" panose="020B0604020202020204" pitchFamily="34" charset="0"/>
                          <a:cs typeface="Arial" panose="020B0604020202020204" pitchFamily="34" charset="0"/>
                        </a:rPr>
                        <a:t>-5.2 </a:t>
                      </a:r>
                    </a:p>
                  </a:txBody>
                  <a:tcPr/>
                </a:tc>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4472479"/>
                  </a:ext>
                </a:extLst>
              </a:tr>
              <a:tr h="314400">
                <a:tc>
                  <a:txBody>
                    <a:bodyPr/>
                    <a:lstStyle/>
                    <a:p>
                      <a:r>
                        <a:rPr lang="en-US" sz="1600" b="1" dirty="0">
                          <a:latin typeface="Arial" panose="020B0604020202020204" pitchFamily="34" charset="0"/>
                          <a:cs typeface="Arial" panose="020B0604020202020204" pitchFamily="34" charset="0"/>
                        </a:rPr>
                        <a:t>36 months</a:t>
                      </a:r>
                    </a:p>
                  </a:txBody>
                  <a:tcPr/>
                </a:tc>
                <a:tc>
                  <a:txBody>
                    <a:bodyPr/>
                    <a:lstStyle/>
                    <a:p>
                      <a:pPr algn="ctr"/>
                      <a:r>
                        <a:rPr lang="en-US" sz="1600" dirty="0">
                          <a:latin typeface="Arial" panose="020B0604020202020204" pitchFamily="34" charset="0"/>
                          <a:cs typeface="Arial" panose="020B0604020202020204" pitchFamily="34" charset="0"/>
                        </a:rPr>
                        <a:t>16.6</a:t>
                      </a:r>
                    </a:p>
                  </a:txBody>
                  <a:tcPr/>
                </a:tc>
                <a:tc>
                  <a:txBody>
                    <a:bodyPr/>
                    <a:lstStyle/>
                    <a:p>
                      <a:pPr algn="ctr"/>
                      <a:r>
                        <a:rPr lang="en-US" sz="1600" dirty="0">
                          <a:latin typeface="Arial" panose="020B0604020202020204" pitchFamily="34" charset="0"/>
                          <a:cs typeface="Arial" panose="020B0604020202020204" pitchFamily="34" charset="0"/>
                        </a:rPr>
                        <a:t>17.9 </a:t>
                      </a:r>
                    </a:p>
                  </a:txBody>
                  <a:tcPr/>
                </a:tc>
                <a:tc>
                  <a:txBody>
                    <a:bodyPr/>
                    <a:lstStyle/>
                    <a:p>
                      <a:pPr algn="ctr"/>
                      <a:r>
                        <a:rPr lang="en-US" sz="1600" dirty="0">
                          <a:latin typeface="Arial" panose="020B0604020202020204" pitchFamily="34" charset="0"/>
                          <a:cs typeface="Arial" panose="020B0604020202020204" pitchFamily="34" charset="0"/>
                        </a:rPr>
                        <a:t>-4.7 </a:t>
                      </a:r>
                    </a:p>
                  </a:txBody>
                  <a:tcPr/>
                </a:tc>
                <a:tc>
                  <a:txBody>
                    <a:bodyPr/>
                    <a:lstStyle/>
                    <a:p>
                      <a:pPr algn="ctr"/>
                      <a:r>
                        <a:rPr lang="en-US" sz="1600" dirty="0">
                          <a:latin typeface="Arial" panose="020B0604020202020204" pitchFamily="34" charset="0"/>
                          <a:cs typeface="Arial" panose="020B0604020202020204" pitchFamily="34" charset="0"/>
                        </a:rPr>
                        <a:t>-5.0 </a:t>
                      </a:r>
                    </a:p>
                  </a:txBody>
                  <a:tcPr/>
                </a:tc>
                <a:tc>
                  <a:txBody>
                    <a:bodyPr/>
                    <a:lstStyle/>
                    <a:p>
                      <a:pPr algn="ctr"/>
                      <a:r>
                        <a:rPr lang="en-US" sz="1600" dirty="0">
                          <a:latin typeface="Arial" panose="020B0604020202020204" pitchFamily="34" charset="0"/>
                          <a:cs typeface="Arial" panose="020B0604020202020204" pitchFamily="34" charset="0"/>
                        </a:rPr>
                        <a:t>79.9</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76.6</a:t>
                      </a:r>
                    </a:p>
                  </a:txBody>
                  <a:tcPr/>
                </a:tc>
                <a:extLst>
                  <a:ext uri="{0D108BD9-81ED-4DB2-BD59-A6C34878D82A}">
                    <a16:rowId xmlns:a16="http://schemas.microsoft.com/office/drawing/2014/main" val="1191765475"/>
                  </a:ext>
                </a:extLst>
              </a:tr>
              <a:tr h="64843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Baseline vs 36 months</a:t>
                      </a:r>
                    </a:p>
                  </a:txBody>
                  <a:tcPr>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solidFill>
                      <a:srgbClr val="E3EFCD"/>
                    </a:solidFill>
                  </a:tcPr>
                </a:tc>
                <a:tc gridSpan="2">
                  <a:txBody>
                    <a:bodyPr/>
                    <a:lstStyle/>
                    <a:p>
                      <a:pPr algn="ct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rgbClr val="E3EFCD"/>
                    </a:solidFill>
                  </a:tcPr>
                </a:tc>
                <a:tc hMerge="1">
                  <a:txBody>
                    <a:bodyPr/>
                    <a:lstStyle/>
                    <a:p>
                      <a:endParaRPr lang="en-US"/>
                    </a:p>
                  </a:txBody>
                  <a:tcPr/>
                </a:tc>
                <a:tc gridSpan="2">
                  <a:txBody>
                    <a:bodyPr/>
                    <a:lstStyle/>
                    <a:p>
                      <a:pPr algn="ctr"/>
                      <a:endParaRPr lang="en-US" sz="16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rgbClr val="E3EFCD"/>
                    </a:solidFill>
                  </a:tcPr>
                </a:tc>
                <a:tc hMerge="1">
                  <a:txBody>
                    <a:bodyPr/>
                    <a:lstStyle/>
                    <a:p>
                      <a:endParaRPr lang="en-US"/>
                    </a:p>
                  </a:txBody>
                  <a:tcPr/>
                </a:tc>
                <a:tc gridSpan="2">
                  <a:txBody>
                    <a:bodyPr/>
                    <a:lstStyle/>
                    <a:p>
                      <a:pPr algn="ctr"/>
                      <a:endParaRPr lang="en-US" sz="16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rgbClr val="E3EFCD"/>
                    </a:solidFill>
                  </a:tcPr>
                </a:tc>
                <a:tc hMerge="1">
                  <a:txBody>
                    <a:bodyPr/>
                    <a:lstStyle/>
                    <a:p>
                      <a:endParaRPr lang="en-US"/>
                    </a:p>
                  </a:txBody>
                  <a:tcPr/>
                </a:tc>
                <a:extLst>
                  <a:ext uri="{0D108BD9-81ED-4DB2-BD59-A6C34878D82A}">
                    <a16:rowId xmlns:a16="http://schemas.microsoft.com/office/drawing/2014/main" val="2513724742"/>
                  </a:ext>
                </a:extLst>
              </a:tr>
              <a:tr h="246184">
                <a:tc>
                  <a:txBody>
                    <a:bodyPr/>
                    <a:lstStyle/>
                    <a:p>
                      <a:pPr marL="277813" marR="0" lvl="0" indent="0" algn="l"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Difference in change between group (95% CI)</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3EFCD"/>
                    </a:solidFill>
                  </a:tcPr>
                </a:tc>
                <a:tc gridSpan="2">
                  <a:txBody>
                    <a:bodyPr/>
                    <a:lstStyle/>
                    <a:p>
                      <a:pPr algn="ctr"/>
                      <a:r>
                        <a:rPr lang="en-US" sz="1600" dirty="0">
                          <a:latin typeface="Arial" panose="020B0604020202020204" pitchFamily="34" charset="0"/>
                          <a:cs typeface="Arial" panose="020B0604020202020204" pitchFamily="34" charset="0"/>
                        </a:rPr>
                        <a:t>-1.18 (-1.99 to -0.38)</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3EFCD"/>
                    </a:solidFill>
                  </a:tcPr>
                </a:tc>
                <a:tc hMerge="1">
                  <a:txBody>
                    <a:bodyPr/>
                    <a:lstStyle/>
                    <a:p>
                      <a:pPr algn="ctr"/>
                      <a:endParaRPr lang="en-US" sz="2400" dirty="0"/>
                    </a:p>
                  </a:txBody>
                  <a:tcPr/>
                </a:tc>
                <a:tc gridSpan="2">
                  <a:txBody>
                    <a:bodyPr/>
                    <a:lstStyle/>
                    <a:p>
                      <a:pPr algn="ctr"/>
                      <a:r>
                        <a:rPr lang="en-US" sz="1600" dirty="0">
                          <a:latin typeface="Arial" panose="020B0604020202020204" pitchFamily="34" charset="0"/>
                          <a:cs typeface="Arial" panose="020B0604020202020204" pitchFamily="34" charset="0"/>
                        </a:rPr>
                        <a:t>0.08 (-0.59 to 0.75)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3EFCD"/>
                    </a:solidFill>
                  </a:tcPr>
                </a:tc>
                <a:tc hMerge="1">
                  <a:txBody>
                    <a:bodyPr/>
                    <a:lstStyle/>
                    <a:p>
                      <a:pPr algn="ctr"/>
                      <a:endParaRPr lang="en-US" sz="1800" dirty="0"/>
                    </a:p>
                  </a:txBody>
                  <a:tcPr/>
                </a:tc>
                <a:tc gridSpan="2">
                  <a:txBody>
                    <a:bodyPr/>
                    <a:lstStyle/>
                    <a:p>
                      <a:pPr algn="ctr"/>
                      <a:r>
                        <a:rPr lang="en-US" sz="1600" dirty="0">
                          <a:latin typeface="Arial" panose="020B0604020202020204" pitchFamily="34" charset="0"/>
                          <a:cs typeface="Arial" panose="020B0604020202020204" pitchFamily="34" charset="0"/>
                        </a:rPr>
                        <a:t>2.99 (0.99 to 5.00)</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3EFCD"/>
                    </a:solidFill>
                  </a:tcPr>
                </a:tc>
                <a:tc hMerge="1">
                  <a:txBody>
                    <a:bodyPr/>
                    <a:lstStyle/>
                    <a:p>
                      <a:pPr algn="ctr"/>
                      <a:endParaRPr lang="en-US" sz="1800" dirty="0"/>
                    </a:p>
                  </a:txBody>
                  <a:tcPr/>
                </a:tc>
                <a:extLst>
                  <a:ext uri="{0D108BD9-81ED-4DB2-BD59-A6C34878D82A}">
                    <a16:rowId xmlns:a16="http://schemas.microsoft.com/office/drawing/2014/main" val="2100578164"/>
                  </a:ext>
                </a:extLst>
              </a:tr>
              <a:tr h="314400">
                <a:tc>
                  <a:txBody>
                    <a:bodyPr/>
                    <a:lstStyle/>
                    <a:p>
                      <a:pPr marL="277813" indent="0">
                        <a:tabLst/>
                      </a:pPr>
                      <a:r>
                        <a:rPr lang="en-US" sz="1600" dirty="0">
                          <a:latin typeface="Arial" panose="020B0604020202020204" pitchFamily="34" charset="0"/>
                          <a:cs typeface="Arial" panose="020B0604020202020204" pitchFamily="34" charset="0"/>
                        </a:rPr>
                        <a:t>P value</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solidFill>
                      <a:srgbClr val="E3EFCD"/>
                    </a:solidFill>
                  </a:tcPr>
                </a:tc>
                <a:tc gridSpan="2">
                  <a:txBody>
                    <a:bodyPr/>
                    <a:lstStyle/>
                    <a:p>
                      <a:pPr algn="ctr"/>
                      <a:r>
                        <a:rPr lang="en-US" sz="1600" dirty="0">
                          <a:latin typeface="Arial" panose="020B0604020202020204" pitchFamily="34" charset="0"/>
                          <a:cs typeface="Arial" panose="020B0604020202020204" pitchFamily="34" charset="0"/>
                        </a:rPr>
                        <a:t>0.004</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E3EFCD"/>
                    </a:solidFill>
                  </a:tcPr>
                </a:tc>
                <a:tc hMerge="1">
                  <a:txBody>
                    <a:bodyPr/>
                    <a:lstStyle/>
                    <a:p>
                      <a:pPr algn="ctr"/>
                      <a:endParaRPr lang="en-US" sz="2400" dirty="0"/>
                    </a:p>
                  </a:txBody>
                  <a:tcPr/>
                </a:tc>
                <a:tc gridSpan="2">
                  <a:txBody>
                    <a:bodyPr/>
                    <a:lstStyle/>
                    <a:p>
                      <a:pPr algn="ctr"/>
                      <a:r>
                        <a:rPr lang="en-US" sz="1600" dirty="0">
                          <a:latin typeface="Arial" panose="020B0604020202020204" pitchFamily="34" charset="0"/>
                          <a:cs typeface="Arial" panose="020B0604020202020204" pitchFamily="34" charset="0"/>
                        </a:rPr>
                        <a:t>0.814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E3EFCD"/>
                    </a:solidFill>
                  </a:tcPr>
                </a:tc>
                <a:tc hMerge="1">
                  <a:txBody>
                    <a:bodyPr/>
                    <a:lstStyle/>
                    <a:p>
                      <a:pPr algn="ctr"/>
                      <a:endParaRPr lang="en-US" sz="1800" dirty="0"/>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0.003</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rgbClr val="E3EFCD"/>
                    </a:solidFill>
                  </a:tcPr>
                </a:tc>
                <a:tc hMerge="1">
                  <a:txBody>
                    <a:bodyPr/>
                    <a:lstStyle/>
                    <a:p>
                      <a:pPr algn="ctr"/>
                      <a:endParaRPr lang="en-US" sz="1600" dirty="0"/>
                    </a:p>
                  </a:txBody>
                  <a:tcPr/>
                </a:tc>
                <a:extLst>
                  <a:ext uri="{0D108BD9-81ED-4DB2-BD59-A6C34878D82A}">
                    <a16:rowId xmlns:a16="http://schemas.microsoft.com/office/drawing/2014/main" val="3686824770"/>
                  </a:ext>
                </a:extLst>
              </a:tr>
            </a:tbl>
          </a:graphicData>
        </a:graphic>
      </p:graphicFrame>
      <p:sp>
        <p:nvSpPr>
          <p:cNvPr id="6" name="TextBox 5">
            <a:extLst>
              <a:ext uri="{FF2B5EF4-FFF2-40B4-BE49-F238E27FC236}">
                <a16:creationId xmlns:a16="http://schemas.microsoft.com/office/drawing/2014/main" id="{857DA0AC-5886-384D-97E5-3CFE28B1CF27}"/>
              </a:ext>
            </a:extLst>
          </p:cNvPr>
          <p:cNvSpPr txBox="1"/>
          <p:nvPr/>
        </p:nvSpPr>
        <p:spPr>
          <a:xfrm>
            <a:off x="-255181" y="765544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766820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0" y="874938"/>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2" name="Title 3">
            <a:extLst>
              <a:ext uri="{FF2B5EF4-FFF2-40B4-BE49-F238E27FC236}">
                <a16:creationId xmlns:a16="http://schemas.microsoft.com/office/drawing/2014/main" id="{BCF9C97F-C85E-9146-A830-D276FAB43226}"/>
              </a:ext>
            </a:extLst>
          </p:cNvPr>
          <p:cNvSpPr txBox="1">
            <a:spLocks/>
          </p:cNvSpPr>
          <p:nvPr/>
        </p:nvSpPr>
        <p:spPr>
          <a:xfrm>
            <a:off x="137160" y="168862"/>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a:latin typeface="Arial" panose="020B0604020202020204" pitchFamily="34" charset="0"/>
                <a:cs typeface="Arial" panose="020B0604020202020204" pitchFamily="34" charset="0"/>
              </a:rPr>
              <a:t>EAGLE trial: </a:t>
            </a:r>
          </a:p>
          <a:p>
            <a:r>
              <a:rPr lang="en-US" sz="2000" b="1" dirty="0">
                <a:latin typeface="Arial" panose="020B0604020202020204" pitchFamily="34" charset="0"/>
                <a:cs typeface="Arial" panose="020B0604020202020204" pitchFamily="34" charset="0"/>
              </a:rPr>
              <a:t>Result of the study</a:t>
            </a:r>
          </a:p>
        </p:txBody>
      </p:sp>
      <p:sp>
        <p:nvSpPr>
          <p:cNvPr id="17" name="TextBox 16">
            <a:extLst>
              <a:ext uri="{FF2B5EF4-FFF2-40B4-BE49-F238E27FC236}">
                <a16:creationId xmlns:a16="http://schemas.microsoft.com/office/drawing/2014/main" id="{2C7E5B75-2DD2-484E-BB04-88CC42B8C137}"/>
              </a:ext>
            </a:extLst>
          </p:cNvPr>
          <p:cNvSpPr txBox="1"/>
          <p:nvPr/>
        </p:nvSpPr>
        <p:spPr>
          <a:xfrm>
            <a:off x="5125844" y="6429166"/>
            <a:ext cx="4683512" cy="292388"/>
          </a:xfrm>
          <a:prstGeom prst="rect">
            <a:avLst/>
          </a:prstGeom>
          <a:noFill/>
        </p:spPr>
        <p:txBody>
          <a:bodyPr wrap="square" rtlCol="0">
            <a:spAutoFit/>
          </a:bodyPr>
          <a:lstStyle/>
          <a:p>
            <a:pPr algn="r"/>
            <a:r>
              <a:rPr lang="en-US" altLang="ko-KR" sz="1300" dirty="0" err="1">
                <a:solidFill>
                  <a:schemeClr val="bg1"/>
                </a:solidFill>
                <a:latin typeface="Arial" panose="020B0604020202020204" pitchFamily="34" charset="0"/>
                <a:ea typeface="Gulim" panose="020B0600000101010101" pitchFamily="34" charset="-127"/>
              </a:rPr>
              <a:t>Azuara</a:t>
            </a:r>
            <a:r>
              <a:rPr lang="en-US" altLang="ko-KR" sz="1300" dirty="0">
                <a:solidFill>
                  <a:schemeClr val="bg1"/>
                </a:solidFill>
                <a:latin typeface="Arial" panose="020B0604020202020204" pitchFamily="34" charset="0"/>
                <a:ea typeface="Gulim" panose="020B0600000101010101" pitchFamily="34" charset="-127"/>
              </a:rPr>
              <a:t>-Blanco </a:t>
            </a:r>
            <a:r>
              <a:rPr lang="en-US" altLang="ko-KR" sz="1300" i="1" dirty="0">
                <a:solidFill>
                  <a:schemeClr val="bg1"/>
                </a:solidFill>
                <a:latin typeface="Arial" panose="020B0604020202020204" pitchFamily="34" charset="0"/>
                <a:ea typeface="Gulim" panose="020B0600000101010101" pitchFamily="34" charset="-127"/>
              </a:rPr>
              <a:t>et </a:t>
            </a:r>
            <a:r>
              <a:rPr lang="en-US" altLang="ko-KR" sz="1300" dirty="0">
                <a:solidFill>
                  <a:schemeClr val="bg1"/>
                </a:solidFill>
                <a:latin typeface="Arial" panose="020B0604020202020204" pitchFamily="34" charset="0"/>
                <a:ea typeface="Gulim" panose="020B0600000101010101" pitchFamily="34" charset="-127"/>
              </a:rPr>
              <a:t>al. Lancet 2016;388:1389-97</a:t>
            </a:r>
            <a:endParaRPr lang="en-US" sz="1300" dirty="0">
              <a:solidFill>
                <a:schemeClr val="bg1"/>
              </a:solidFill>
            </a:endParaRPr>
          </a:p>
        </p:txBody>
      </p:sp>
      <p:sp>
        <p:nvSpPr>
          <p:cNvPr id="18" name="Content Placeholder 4">
            <a:extLst>
              <a:ext uri="{FF2B5EF4-FFF2-40B4-BE49-F238E27FC236}">
                <a16:creationId xmlns:a16="http://schemas.microsoft.com/office/drawing/2014/main" id="{22877697-EFE1-0B4B-834A-ADB407825D8D}"/>
              </a:ext>
            </a:extLst>
          </p:cNvPr>
          <p:cNvSpPr>
            <a:spLocks noGrp="1"/>
          </p:cNvSpPr>
          <p:nvPr>
            <p:ph idx="1"/>
          </p:nvPr>
        </p:nvSpPr>
        <p:spPr>
          <a:xfrm>
            <a:off x="628649" y="1550018"/>
            <a:ext cx="10939573" cy="4318451"/>
          </a:xfrm>
        </p:spPr>
        <p:txBody>
          <a:bodyPr>
            <a:noAutofit/>
          </a:bodyPr>
          <a:lstStyle/>
          <a:p>
            <a:pPr marL="0" indent="0">
              <a:buNone/>
            </a:pPr>
            <a:r>
              <a:rPr lang="en-US" sz="2400" b="1" dirty="0">
                <a:solidFill>
                  <a:schemeClr val="bg1"/>
                </a:solidFill>
                <a:latin typeface="Arial" panose="020B0604020202020204" pitchFamily="34" charset="0"/>
                <a:cs typeface="Arial" panose="020B0604020202020204" pitchFamily="34" charset="0"/>
              </a:rPr>
              <a:t>Results</a:t>
            </a:r>
          </a:p>
          <a:p>
            <a:r>
              <a:rPr lang="en-US" sz="2400" dirty="0">
                <a:solidFill>
                  <a:schemeClr val="bg1"/>
                </a:solidFill>
                <a:latin typeface="Arial" panose="020B0604020202020204" pitchFamily="34" charset="0"/>
                <a:cs typeface="Arial" panose="020B0604020202020204" pitchFamily="34" charset="0"/>
              </a:rPr>
              <a:t>Average end IOP was </a:t>
            </a:r>
            <a:r>
              <a:rPr lang="en-AU" altLang="ko-KR" sz="2400" dirty="0">
                <a:solidFill>
                  <a:schemeClr val="bg1"/>
                </a:solidFill>
                <a:latin typeface="Arial" panose="020B0604020202020204" pitchFamily="34" charset="0"/>
                <a:ea typeface="굴림" charset="-127"/>
                <a:cs typeface="Arial" panose="020B0604020202020204" pitchFamily="34" charset="0"/>
              </a:rPr>
              <a:t>16.6 mmHg in CLE group and 17.9 mmHg in LPI group</a:t>
            </a:r>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Visual field severity was similar in the two groups (OR 0.77, 95% CI 0.392-1.511):</a:t>
            </a:r>
          </a:p>
          <a:p>
            <a:pPr lvl="1"/>
            <a:r>
              <a:rPr lang="en-US" sz="2400" dirty="0">
                <a:solidFill>
                  <a:schemeClr val="bg1"/>
                </a:solidFill>
                <a:latin typeface="Arial" panose="020B0604020202020204" pitchFamily="34" charset="0"/>
                <a:cs typeface="Arial" panose="020B0604020202020204" pitchFamily="34" charset="0"/>
              </a:rPr>
              <a:t>worsened in 24 participants in CLE group</a:t>
            </a:r>
          </a:p>
          <a:p>
            <a:pPr lvl="1"/>
            <a:r>
              <a:rPr lang="en-US" sz="2400" dirty="0">
                <a:solidFill>
                  <a:schemeClr val="bg1"/>
                </a:solidFill>
                <a:latin typeface="Arial" panose="020B0604020202020204" pitchFamily="34" charset="0"/>
                <a:cs typeface="Arial" panose="020B0604020202020204" pitchFamily="34" charset="0"/>
              </a:rPr>
              <a:t>worsened in 30 participants in LPI group</a:t>
            </a:r>
          </a:p>
          <a:p>
            <a:r>
              <a:rPr lang="en-US" sz="2400" dirty="0">
                <a:solidFill>
                  <a:schemeClr val="bg1"/>
                </a:solidFill>
                <a:latin typeface="Arial" panose="020B0604020202020204" pitchFamily="34" charset="0"/>
                <a:cs typeface="Arial" panose="020B0604020202020204" pitchFamily="34" charset="0"/>
              </a:rPr>
              <a:t>Visual field mean deviation difference between group: 0.08 (-0.59 to 0.75); p value 0.814</a:t>
            </a:r>
          </a:p>
          <a:p>
            <a:r>
              <a:rPr lang="en-US" sz="2400" dirty="0">
                <a:solidFill>
                  <a:schemeClr val="bg1"/>
                </a:solidFill>
                <a:latin typeface="Arial" panose="020B0604020202020204" pitchFamily="34" charset="0"/>
                <a:cs typeface="Arial" panose="020B0604020202020204" pitchFamily="34" charset="0"/>
              </a:rPr>
              <a:t>Visual acuity difference between group: 2.99 (0.99 to 5.00) ETDRS letters; p value 0.003</a:t>
            </a:r>
          </a:p>
          <a:p>
            <a:pPr marL="0" indent="0">
              <a:buNone/>
            </a:pPr>
            <a:endParaRPr 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9837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0" y="84811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2" name="Title 3">
            <a:extLst>
              <a:ext uri="{FF2B5EF4-FFF2-40B4-BE49-F238E27FC236}">
                <a16:creationId xmlns:a16="http://schemas.microsoft.com/office/drawing/2014/main" id="{46A6FB39-E7B9-BE4D-A0B5-E0A00338ECFF}"/>
              </a:ext>
            </a:extLst>
          </p:cNvPr>
          <p:cNvSpPr txBox="1">
            <a:spLocks/>
          </p:cNvSpPr>
          <p:nvPr/>
        </p:nvSpPr>
        <p:spPr>
          <a:xfrm>
            <a:off x="137160" y="168862"/>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a:latin typeface="Arial" panose="020B0604020202020204" pitchFamily="34" charset="0"/>
                <a:cs typeface="Arial" panose="020B0604020202020204" pitchFamily="34" charset="0"/>
              </a:rPr>
              <a:t>EAGLE trial</a:t>
            </a:r>
            <a:r>
              <a:rPr lang="en-US" sz="2000" dirty="0">
                <a:latin typeface="Arial" panose="020B0604020202020204" pitchFamily="34" charset="0"/>
                <a:cs typeface="Arial" panose="020B0604020202020204" pitchFamily="34" charset="0"/>
              </a:rPr>
              <a:t>: </a:t>
            </a:r>
          </a:p>
          <a:p>
            <a:r>
              <a:rPr lang="en-US" sz="2000" b="1" dirty="0">
                <a:latin typeface="Arial" panose="020B0604020202020204" pitchFamily="34" charset="0"/>
                <a:cs typeface="Arial" panose="020B0604020202020204" pitchFamily="34" charset="0"/>
              </a:rPr>
              <a:t>The Quality of Life in CLE was better than LPI</a:t>
            </a:r>
            <a:r>
              <a:rPr lang="en-US" sz="2000" dirty="0">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01890436-7FE9-9841-9865-284006B8CDA0}"/>
              </a:ext>
            </a:extLst>
          </p:cNvPr>
          <p:cNvSpPr txBox="1"/>
          <p:nvPr/>
        </p:nvSpPr>
        <p:spPr>
          <a:xfrm>
            <a:off x="6153650" y="5933381"/>
            <a:ext cx="4683512" cy="292388"/>
          </a:xfrm>
          <a:prstGeom prst="rect">
            <a:avLst/>
          </a:prstGeom>
          <a:noFill/>
        </p:spPr>
        <p:txBody>
          <a:bodyPr wrap="square" rtlCol="0">
            <a:spAutoFit/>
          </a:bodyPr>
          <a:lstStyle/>
          <a:p>
            <a:pPr algn="r"/>
            <a:r>
              <a:rPr lang="en-US" altLang="ko-KR" sz="1300" dirty="0" err="1">
                <a:solidFill>
                  <a:schemeClr val="bg1"/>
                </a:solidFill>
                <a:latin typeface="Arial" panose="020B0604020202020204" pitchFamily="34" charset="0"/>
                <a:ea typeface="Gulim" panose="020B0600000101010101" pitchFamily="34" charset="-127"/>
              </a:rPr>
              <a:t>Azuara</a:t>
            </a:r>
            <a:r>
              <a:rPr lang="en-US" altLang="ko-KR" sz="1300" dirty="0">
                <a:solidFill>
                  <a:schemeClr val="bg1"/>
                </a:solidFill>
                <a:latin typeface="Arial" panose="020B0604020202020204" pitchFamily="34" charset="0"/>
                <a:ea typeface="Gulim" panose="020B0600000101010101" pitchFamily="34" charset="-127"/>
              </a:rPr>
              <a:t>-Blanco </a:t>
            </a:r>
            <a:r>
              <a:rPr lang="en-US" altLang="ko-KR" sz="1300" i="1" dirty="0">
                <a:solidFill>
                  <a:schemeClr val="bg1"/>
                </a:solidFill>
                <a:latin typeface="Arial" panose="020B0604020202020204" pitchFamily="34" charset="0"/>
                <a:ea typeface="Gulim" panose="020B0600000101010101" pitchFamily="34" charset="-127"/>
              </a:rPr>
              <a:t>et </a:t>
            </a:r>
            <a:r>
              <a:rPr lang="en-US" altLang="ko-KR" sz="1300" dirty="0">
                <a:solidFill>
                  <a:schemeClr val="bg1"/>
                </a:solidFill>
                <a:latin typeface="Arial" panose="020B0604020202020204" pitchFamily="34" charset="0"/>
                <a:ea typeface="Gulim" panose="020B0600000101010101" pitchFamily="34" charset="-127"/>
              </a:rPr>
              <a:t>al. Lancet 2016;388:1389-97</a:t>
            </a:r>
            <a:endParaRPr lang="en-US" sz="1300" dirty="0">
              <a:solidFill>
                <a:schemeClr val="bg1"/>
              </a:solidFill>
            </a:endParaRPr>
          </a:p>
        </p:txBody>
      </p:sp>
      <p:graphicFrame>
        <p:nvGraphicFramePr>
          <p:cNvPr id="14" name="Table 13">
            <a:extLst>
              <a:ext uri="{FF2B5EF4-FFF2-40B4-BE49-F238E27FC236}">
                <a16:creationId xmlns:a16="http://schemas.microsoft.com/office/drawing/2014/main" id="{9369F471-68C5-CE47-83C6-918A5060A4FE}"/>
              </a:ext>
            </a:extLst>
          </p:cNvPr>
          <p:cNvGraphicFramePr>
            <a:graphicFrameLocks noGrp="1"/>
          </p:cNvGraphicFramePr>
          <p:nvPr>
            <p:extLst>
              <p:ext uri="{D42A27DB-BD31-4B8C-83A1-F6EECF244321}">
                <p14:modId xmlns:p14="http://schemas.microsoft.com/office/powerpoint/2010/main" val="1650705441"/>
              </p:ext>
            </p:extLst>
          </p:nvPr>
        </p:nvGraphicFramePr>
        <p:xfrm>
          <a:off x="88500" y="1099606"/>
          <a:ext cx="12015000" cy="4561188"/>
        </p:xfrm>
        <a:graphic>
          <a:graphicData uri="http://schemas.openxmlformats.org/drawingml/2006/table">
            <a:tbl>
              <a:tblPr firstRow="1" bandRow="1">
                <a:tableStyleId>{5C22544A-7EE6-4342-B048-85BDC9FD1C3A}</a:tableStyleId>
              </a:tblPr>
              <a:tblGrid>
                <a:gridCol w="2249355">
                  <a:extLst>
                    <a:ext uri="{9D8B030D-6E8A-4147-A177-3AD203B41FA5}">
                      <a16:colId xmlns:a16="http://schemas.microsoft.com/office/drawing/2014/main" val="732876269"/>
                    </a:ext>
                  </a:extLst>
                </a:gridCol>
                <a:gridCol w="1572456">
                  <a:extLst>
                    <a:ext uri="{9D8B030D-6E8A-4147-A177-3AD203B41FA5}">
                      <a16:colId xmlns:a16="http://schemas.microsoft.com/office/drawing/2014/main" val="2163570108"/>
                    </a:ext>
                  </a:extLst>
                </a:gridCol>
                <a:gridCol w="1706893">
                  <a:extLst>
                    <a:ext uri="{9D8B030D-6E8A-4147-A177-3AD203B41FA5}">
                      <a16:colId xmlns:a16="http://schemas.microsoft.com/office/drawing/2014/main" val="3650166445"/>
                    </a:ext>
                  </a:extLst>
                </a:gridCol>
                <a:gridCol w="1576055">
                  <a:extLst>
                    <a:ext uri="{9D8B030D-6E8A-4147-A177-3AD203B41FA5}">
                      <a16:colId xmlns:a16="http://schemas.microsoft.com/office/drawing/2014/main" val="2150796648"/>
                    </a:ext>
                  </a:extLst>
                </a:gridCol>
                <a:gridCol w="1636747">
                  <a:extLst>
                    <a:ext uri="{9D8B030D-6E8A-4147-A177-3AD203B41FA5}">
                      <a16:colId xmlns:a16="http://schemas.microsoft.com/office/drawing/2014/main" val="3095305475"/>
                    </a:ext>
                  </a:extLst>
                </a:gridCol>
                <a:gridCol w="1636747">
                  <a:extLst>
                    <a:ext uri="{9D8B030D-6E8A-4147-A177-3AD203B41FA5}">
                      <a16:colId xmlns:a16="http://schemas.microsoft.com/office/drawing/2014/main" val="1632509874"/>
                    </a:ext>
                  </a:extLst>
                </a:gridCol>
                <a:gridCol w="1636747">
                  <a:extLst>
                    <a:ext uri="{9D8B030D-6E8A-4147-A177-3AD203B41FA5}">
                      <a16:colId xmlns:a16="http://schemas.microsoft.com/office/drawing/2014/main" val="1953362547"/>
                    </a:ext>
                  </a:extLst>
                </a:gridCol>
              </a:tblGrid>
              <a:tr h="314400">
                <a:tc>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algn="ctr"/>
                      <a:r>
                        <a:rPr lang="en-US" sz="1600" dirty="0">
                          <a:solidFill>
                            <a:schemeClr val="bg1"/>
                          </a:solidFill>
                          <a:latin typeface="Arial" panose="020B0604020202020204" pitchFamily="34" charset="0"/>
                          <a:cs typeface="Arial" panose="020B0604020202020204" pitchFamily="34" charset="0"/>
                        </a:rPr>
                        <a:t>Quality of Life-5 Dimensions </a:t>
                      </a:r>
                      <a:r>
                        <a:rPr lang="en-US" sz="1600" dirty="0" err="1">
                          <a:solidFill>
                            <a:schemeClr val="bg1"/>
                          </a:solidFill>
                          <a:latin typeface="Arial" panose="020B0604020202020204" pitchFamily="34" charset="0"/>
                          <a:cs typeface="Arial" panose="020B0604020202020204" pitchFamily="34" charset="0"/>
                        </a:rPr>
                        <a:t>questionaire</a:t>
                      </a:r>
                      <a:endParaRPr lang="en-US" sz="1600" dirty="0">
                        <a:solidFill>
                          <a:schemeClr val="bg1"/>
                        </a:solidFill>
                        <a:latin typeface="Arial" panose="020B0604020202020204" pitchFamily="34" charset="0"/>
                        <a:cs typeface="Arial" panose="020B0604020202020204" pitchFamily="34" charset="0"/>
                      </a:endParaRPr>
                    </a:p>
                  </a:txBody>
                  <a:tcPr/>
                </a:tc>
                <a:tc hMerge="1">
                  <a:txBody>
                    <a:bodyPr/>
                    <a:lstStyle/>
                    <a:p>
                      <a:pPr algn="ctr"/>
                      <a:endParaRPr lang="en-US" sz="1800" dirty="0"/>
                    </a:p>
                  </a:txBody>
                  <a:tcPr/>
                </a:tc>
                <a:tc gridSpan="2">
                  <a:txBody>
                    <a:bodyPr/>
                    <a:lstStyle/>
                    <a:p>
                      <a:pPr algn="ctr"/>
                      <a:r>
                        <a:rPr lang="en-US" sz="1600" dirty="0">
                          <a:solidFill>
                            <a:schemeClr val="bg1"/>
                          </a:solidFill>
                          <a:latin typeface="Arial" panose="020B0604020202020204" pitchFamily="34" charset="0"/>
                          <a:cs typeface="Arial" panose="020B0604020202020204" pitchFamily="34" charset="0"/>
                        </a:rPr>
                        <a:t>Patient-reported NEI-VFQ-25</a:t>
                      </a:r>
                    </a:p>
                  </a:txBody>
                  <a:tcPr/>
                </a:tc>
                <a:tc hMerge="1">
                  <a:txBody>
                    <a:bodyPr/>
                    <a:lstStyle/>
                    <a:p>
                      <a:pPr algn="ctr"/>
                      <a:endParaRPr lang="en-US" sz="1800" dirty="0"/>
                    </a:p>
                  </a:txBody>
                  <a:tcPr/>
                </a:tc>
                <a:tc gridSpan="2">
                  <a:txBody>
                    <a:bodyPr/>
                    <a:lstStyle/>
                    <a:p>
                      <a:pPr algn="ctr"/>
                      <a:r>
                        <a:rPr lang="en-US" sz="1600" dirty="0">
                          <a:solidFill>
                            <a:schemeClr val="bg1"/>
                          </a:solidFill>
                          <a:latin typeface="Arial" panose="020B0604020202020204" pitchFamily="34" charset="0"/>
                          <a:cs typeface="Arial" panose="020B0604020202020204" pitchFamily="34" charset="0"/>
                        </a:rPr>
                        <a:t>Glaucoma Utility Index</a:t>
                      </a:r>
                    </a:p>
                  </a:txBody>
                  <a:tcPr/>
                </a:tc>
                <a:tc hMerge="1">
                  <a:txBody>
                    <a:bodyPr/>
                    <a:lstStyle/>
                    <a:p>
                      <a:pPr algn="ctr"/>
                      <a:endParaRPr lang="en-US" sz="1800" dirty="0">
                        <a:solidFill>
                          <a:schemeClr val="bg1"/>
                        </a:solidFill>
                      </a:endParaRPr>
                    </a:p>
                  </a:txBody>
                  <a:tcPr/>
                </a:tc>
                <a:extLst>
                  <a:ext uri="{0D108BD9-81ED-4DB2-BD59-A6C34878D82A}">
                    <a16:rowId xmlns:a16="http://schemas.microsoft.com/office/drawing/2014/main" val="3572712282"/>
                  </a:ext>
                </a:extLst>
              </a:tr>
              <a:tr h="422790">
                <a:tc>
                  <a:txBody>
                    <a:bodyPr/>
                    <a:lstStyle/>
                    <a:p>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CLE(n=208)</a:t>
                      </a:r>
                    </a:p>
                  </a:txBody>
                  <a:tcPr/>
                </a:tc>
                <a:tc>
                  <a:txBody>
                    <a:bodyPr/>
                    <a:lstStyle/>
                    <a:p>
                      <a:pPr algn="ctr"/>
                      <a:r>
                        <a:rPr lang="en-US" sz="1600" dirty="0">
                          <a:latin typeface="Arial" panose="020B0604020202020204" pitchFamily="34" charset="0"/>
                          <a:cs typeface="Arial" panose="020B0604020202020204" pitchFamily="34" charset="0"/>
                        </a:rPr>
                        <a:t>LPI (n=211)</a:t>
                      </a:r>
                    </a:p>
                  </a:txBody>
                  <a:tcPr/>
                </a:tc>
                <a:tc>
                  <a:txBody>
                    <a:bodyPr/>
                    <a:lstStyle/>
                    <a:p>
                      <a:pPr algn="ctr"/>
                      <a:r>
                        <a:rPr lang="en-US" sz="1600" dirty="0">
                          <a:latin typeface="Arial" panose="020B0604020202020204" pitchFamily="34" charset="0"/>
                          <a:cs typeface="Arial" panose="020B0604020202020204" pitchFamily="34" charset="0"/>
                        </a:rPr>
                        <a:t>CLE (n=208)</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LPI (n=211)</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CLE (n=208)</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LPI (n=211)</a:t>
                      </a:r>
                    </a:p>
                  </a:txBody>
                  <a:tcPr/>
                </a:tc>
                <a:extLst>
                  <a:ext uri="{0D108BD9-81ED-4DB2-BD59-A6C34878D82A}">
                    <a16:rowId xmlns:a16="http://schemas.microsoft.com/office/drawing/2014/main" val="939939366"/>
                  </a:ext>
                </a:extLst>
              </a:tr>
              <a:tr h="314400">
                <a:tc>
                  <a:txBody>
                    <a:bodyPr/>
                    <a:lstStyle/>
                    <a:p>
                      <a:r>
                        <a:rPr lang="en-US" sz="1600" b="1" dirty="0">
                          <a:latin typeface="Arial" panose="020B0604020202020204" pitchFamily="34" charset="0"/>
                          <a:cs typeface="Arial" panose="020B0604020202020204" pitchFamily="34" charset="0"/>
                        </a:rPr>
                        <a:t>Baseline</a:t>
                      </a:r>
                    </a:p>
                  </a:txBody>
                  <a:tcPr/>
                </a:tc>
                <a:tc>
                  <a:txBody>
                    <a:bodyPr/>
                    <a:lstStyle/>
                    <a:p>
                      <a:pPr algn="ctr"/>
                      <a:r>
                        <a:rPr lang="en-US" sz="1700" dirty="0">
                          <a:latin typeface="Arial" panose="020B0604020202020204" pitchFamily="34" charset="0"/>
                          <a:cs typeface="Arial" panose="020B0604020202020204" pitchFamily="34" charset="0"/>
                        </a:rPr>
                        <a:t>0.867 (0.186)</a:t>
                      </a:r>
                    </a:p>
                  </a:txBody>
                  <a:tcPr/>
                </a:tc>
                <a:tc>
                  <a:txBody>
                    <a:bodyPr/>
                    <a:lstStyle/>
                    <a:p>
                      <a:pPr algn="ctr"/>
                      <a:r>
                        <a:rPr lang="en-US" sz="1700" dirty="0">
                          <a:latin typeface="Arial" panose="020B0604020202020204" pitchFamily="34" charset="0"/>
                          <a:cs typeface="Arial" panose="020B0604020202020204" pitchFamily="34" charset="0"/>
                        </a:rPr>
                        <a:t>0.876 (0.178)</a:t>
                      </a:r>
                    </a:p>
                  </a:txBody>
                  <a:tcPr/>
                </a:tc>
                <a:tc>
                  <a:txBody>
                    <a:bodyPr/>
                    <a:lstStyle/>
                    <a:p>
                      <a:pPr algn="ctr"/>
                      <a:r>
                        <a:rPr lang="en-US" sz="1600" dirty="0">
                          <a:latin typeface="Arial" panose="020B0604020202020204" pitchFamily="34" charset="0"/>
                          <a:cs typeface="Arial" panose="020B0604020202020204" pitchFamily="34" charset="0"/>
                        </a:rPr>
                        <a:t>86.8 (12.4)</a:t>
                      </a:r>
                    </a:p>
                  </a:txBody>
                  <a:tcPr/>
                </a:tc>
                <a:tc>
                  <a:txBody>
                    <a:bodyPr/>
                    <a:lstStyle/>
                    <a:p>
                      <a:pPr algn="ctr"/>
                      <a:r>
                        <a:rPr lang="en-US" sz="1600" dirty="0">
                          <a:latin typeface="Arial" panose="020B0604020202020204" pitchFamily="34" charset="0"/>
                          <a:cs typeface="Arial" panose="020B0604020202020204" pitchFamily="34" charset="0"/>
                        </a:rPr>
                        <a:t>87.4 (12.1)</a:t>
                      </a:r>
                    </a:p>
                  </a:txBody>
                  <a:tcPr/>
                </a:tc>
                <a:tc>
                  <a:txBody>
                    <a:bodyPr/>
                    <a:lstStyle/>
                    <a:p>
                      <a:pPr algn="ctr"/>
                      <a:r>
                        <a:rPr lang="en-US" sz="1600" dirty="0">
                          <a:latin typeface="Arial" panose="020B0604020202020204" pitchFamily="34" charset="0"/>
                          <a:cs typeface="Arial" panose="020B0604020202020204" pitchFamily="34" charset="0"/>
                        </a:rPr>
                        <a:t>0.855 (0.151)</a:t>
                      </a:r>
                    </a:p>
                  </a:txBody>
                  <a:tcPr/>
                </a:tc>
                <a:tc>
                  <a:txBody>
                    <a:bodyPr/>
                    <a:lstStyle/>
                    <a:p>
                      <a:pPr algn="ctr"/>
                      <a:r>
                        <a:rPr lang="en-US" sz="1600" dirty="0">
                          <a:latin typeface="Arial" panose="020B0604020202020204" pitchFamily="34" charset="0"/>
                          <a:cs typeface="Arial" panose="020B0604020202020204" pitchFamily="34" charset="0"/>
                        </a:rPr>
                        <a:t>0.865 (0.161)</a:t>
                      </a:r>
                    </a:p>
                  </a:txBody>
                  <a:tcPr/>
                </a:tc>
                <a:extLst>
                  <a:ext uri="{0D108BD9-81ED-4DB2-BD59-A6C34878D82A}">
                    <a16:rowId xmlns:a16="http://schemas.microsoft.com/office/drawing/2014/main" val="3649318888"/>
                  </a:ext>
                </a:extLst>
              </a:tr>
              <a:tr h="314400">
                <a:tc>
                  <a:txBody>
                    <a:bodyPr/>
                    <a:lstStyle/>
                    <a:p>
                      <a:r>
                        <a:rPr lang="en-US" sz="1600" b="1" dirty="0">
                          <a:latin typeface="Arial" panose="020B0604020202020204" pitchFamily="34" charset="0"/>
                          <a:cs typeface="Arial" panose="020B0604020202020204" pitchFamily="34" charset="0"/>
                        </a:rPr>
                        <a:t>6 months</a:t>
                      </a:r>
                    </a:p>
                  </a:txBody>
                  <a:tcPr/>
                </a:tc>
                <a:tc>
                  <a:txBody>
                    <a:bodyPr/>
                    <a:lstStyle/>
                    <a:p>
                      <a:pPr algn="ctr"/>
                      <a:r>
                        <a:rPr lang="en-US" sz="1700" dirty="0">
                          <a:latin typeface="Arial" panose="020B0604020202020204" pitchFamily="34" charset="0"/>
                          <a:cs typeface="Arial" panose="020B0604020202020204" pitchFamily="34" charset="0"/>
                        </a:rPr>
                        <a:t>0.894 (0.181)</a:t>
                      </a:r>
                    </a:p>
                  </a:txBody>
                  <a:tcPr/>
                </a:tc>
                <a:tc>
                  <a:txBody>
                    <a:bodyPr/>
                    <a:lstStyle/>
                    <a:p>
                      <a:pPr algn="ctr"/>
                      <a:r>
                        <a:rPr lang="en-US" sz="1700" dirty="0">
                          <a:latin typeface="Arial" panose="020B0604020202020204" pitchFamily="34" charset="0"/>
                          <a:cs typeface="Arial" panose="020B0604020202020204" pitchFamily="34" charset="0"/>
                        </a:rPr>
                        <a:t>0.846 (0.218)</a:t>
                      </a:r>
                    </a:p>
                  </a:txBody>
                  <a:tcPr/>
                </a:tc>
                <a:tc>
                  <a:txBody>
                    <a:bodyPr/>
                    <a:lstStyle/>
                    <a:p>
                      <a:pPr algn="ctr"/>
                      <a:r>
                        <a:rPr lang="en-US" sz="1600" dirty="0">
                          <a:latin typeface="Arial" panose="020B0604020202020204" pitchFamily="34" charset="0"/>
                          <a:cs typeface="Arial" panose="020B0604020202020204" pitchFamily="34" charset="0"/>
                        </a:rPr>
                        <a:t>89.6 (10.0)</a:t>
                      </a:r>
                    </a:p>
                  </a:txBody>
                  <a:tcPr/>
                </a:tc>
                <a:tc>
                  <a:txBody>
                    <a:bodyPr/>
                    <a:lstStyle/>
                    <a:p>
                      <a:pPr algn="ctr"/>
                      <a:r>
                        <a:rPr lang="en-US" sz="1600" dirty="0">
                          <a:latin typeface="Arial" panose="020B0604020202020204" pitchFamily="34" charset="0"/>
                          <a:cs typeface="Arial" panose="020B0604020202020204" pitchFamily="34" charset="0"/>
                        </a:rPr>
                        <a:t>87.3 (12.5)</a:t>
                      </a:r>
                    </a:p>
                  </a:txBody>
                  <a:tcPr/>
                </a:tc>
                <a:tc>
                  <a:txBody>
                    <a:bodyPr/>
                    <a:lstStyle/>
                    <a:p>
                      <a:pPr algn="ctr"/>
                      <a:r>
                        <a:rPr lang="en-US" sz="1600" dirty="0">
                          <a:latin typeface="Arial" panose="020B0604020202020204" pitchFamily="34" charset="0"/>
                          <a:cs typeface="Arial" panose="020B0604020202020204" pitchFamily="34" charset="0"/>
                        </a:rPr>
                        <a:t>0.901 (0.117)</a:t>
                      </a:r>
                    </a:p>
                  </a:txBody>
                  <a:tcPr/>
                </a:tc>
                <a:tc>
                  <a:txBody>
                    <a:bodyPr/>
                    <a:lstStyle/>
                    <a:p>
                      <a:pPr algn="ctr"/>
                      <a:r>
                        <a:rPr lang="en-US" sz="1600" dirty="0">
                          <a:latin typeface="Arial" panose="020B0604020202020204" pitchFamily="34" charset="0"/>
                          <a:cs typeface="Arial" panose="020B0604020202020204" pitchFamily="34" charset="0"/>
                        </a:rPr>
                        <a:t>0.869 (0.147)</a:t>
                      </a:r>
                    </a:p>
                  </a:txBody>
                  <a:tcPr/>
                </a:tc>
                <a:extLst>
                  <a:ext uri="{0D108BD9-81ED-4DB2-BD59-A6C34878D82A}">
                    <a16:rowId xmlns:a16="http://schemas.microsoft.com/office/drawing/2014/main" val="4241411641"/>
                  </a:ext>
                </a:extLst>
              </a:tr>
              <a:tr h="314400">
                <a:tc>
                  <a:txBody>
                    <a:bodyPr/>
                    <a:lstStyle/>
                    <a:p>
                      <a:r>
                        <a:rPr lang="en-US" sz="1600" b="1" dirty="0">
                          <a:latin typeface="Arial" panose="020B0604020202020204" pitchFamily="34" charset="0"/>
                          <a:cs typeface="Arial" panose="020B0604020202020204" pitchFamily="34" charset="0"/>
                        </a:rPr>
                        <a:t>12 months</a:t>
                      </a:r>
                    </a:p>
                  </a:txBody>
                  <a:tcPr/>
                </a:tc>
                <a:tc>
                  <a:txBody>
                    <a:bodyPr/>
                    <a:lstStyle/>
                    <a:p>
                      <a:pPr algn="ctr"/>
                      <a:r>
                        <a:rPr lang="en-US" sz="1700" dirty="0">
                          <a:latin typeface="Arial" panose="020B0604020202020204" pitchFamily="34" charset="0"/>
                          <a:cs typeface="Arial" panose="020B0604020202020204" pitchFamily="34" charset="0"/>
                        </a:rPr>
                        <a:t>0.899 (0.152)</a:t>
                      </a:r>
                    </a:p>
                  </a:txBody>
                  <a:tcPr/>
                </a:tc>
                <a:tc>
                  <a:txBody>
                    <a:bodyPr/>
                    <a:lstStyle/>
                    <a:p>
                      <a:pPr algn="ctr"/>
                      <a:r>
                        <a:rPr lang="en-US" sz="1700" dirty="0">
                          <a:latin typeface="Arial" panose="020B0604020202020204" pitchFamily="34" charset="0"/>
                          <a:cs typeface="Arial" panose="020B0604020202020204" pitchFamily="34" charset="0"/>
                        </a:rPr>
                        <a:t>0.859 (0.204)</a:t>
                      </a:r>
                    </a:p>
                  </a:txBody>
                  <a:tcPr/>
                </a:tc>
                <a:tc>
                  <a:txBody>
                    <a:bodyPr/>
                    <a:lstStyle/>
                    <a:p>
                      <a:pPr algn="ctr"/>
                      <a:r>
                        <a:rPr lang="en-US" sz="1600" dirty="0">
                          <a:latin typeface="Arial" panose="020B0604020202020204" pitchFamily="34" charset="0"/>
                          <a:cs typeface="Arial" panose="020B0604020202020204" pitchFamily="34" charset="0"/>
                        </a:rPr>
                        <a:t>90.7 (9.8)</a:t>
                      </a:r>
                    </a:p>
                  </a:txBody>
                  <a:tcPr/>
                </a:tc>
                <a:tc>
                  <a:txBody>
                    <a:bodyPr/>
                    <a:lstStyle/>
                    <a:p>
                      <a:pPr algn="ctr"/>
                      <a:r>
                        <a:rPr lang="en-US" sz="1600" dirty="0">
                          <a:latin typeface="Arial" panose="020B0604020202020204" pitchFamily="34" charset="0"/>
                          <a:cs typeface="Arial" panose="020B0604020202020204" pitchFamily="34" charset="0"/>
                        </a:rPr>
                        <a:t>86.9 (13.1)</a:t>
                      </a:r>
                    </a:p>
                  </a:txBody>
                  <a:tcPr/>
                </a:tc>
                <a:tc>
                  <a:txBody>
                    <a:bodyPr/>
                    <a:lstStyle/>
                    <a:p>
                      <a:pPr algn="ctr"/>
                      <a:r>
                        <a:rPr lang="en-US" sz="1600" dirty="0">
                          <a:latin typeface="Arial" panose="020B0604020202020204" pitchFamily="34" charset="0"/>
                          <a:cs typeface="Arial" panose="020B0604020202020204" pitchFamily="34" charset="0"/>
                        </a:rPr>
                        <a:t>0.897 (0.111)</a:t>
                      </a:r>
                    </a:p>
                  </a:txBody>
                  <a:tcPr/>
                </a:tc>
                <a:tc>
                  <a:txBody>
                    <a:bodyPr/>
                    <a:lstStyle/>
                    <a:p>
                      <a:pPr algn="ctr"/>
                      <a:r>
                        <a:rPr lang="en-US" sz="1600" dirty="0">
                          <a:latin typeface="Arial" panose="020B0604020202020204" pitchFamily="34" charset="0"/>
                          <a:cs typeface="Arial" panose="020B0604020202020204" pitchFamily="34" charset="0"/>
                        </a:rPr>
                        <a:t>0.868 (0.130)</a:t>
                      </a:r>
                    </a:p>
                  </a:txBody>
                  <a:tcPr/>
                </a:tc>
                <a:extLst>
                  <a:ext uri="{0D108BD9-81ED-4DB2-BD59-A6C34878D82A}">
                    <a16:rowId xmlns:a16="http://schemas.microsoft.com/office/drawing/2014/main" val="573830627"/>
                  </a:ext>
                </a:extLst>
              </a:tr>
              <a:tr h="314400">
                <a:tc>
                  <a:txBody>
                    <a:bodyPr/>
                    <a:lstStyle/>
                    <a:p>
                      <a:r>
                        <a:rPr lang="en-US" sz="1600" b="1" dirty="0">
                          <a:latin typeface="Arial" panose="020B0604020202020204" pitchFamily="34" charset="0"/>
                          <a:cs typeface="Arial" panose="020B0604020202020204" pitchFamily="34" charset="0"/>
                        </a:rPr>
                        <a:t>24 months</a:t>
                      </a:r>
                    </a:p>
                  </a:txBody>
                  <a:tcPr/>
                </a:tc>
                <a:tc>
                  <a:txBody>
                    <a:bodyPr/>
                    <a:lstStyle/>
                    <a:p>
                      <a:pPr algn="ctr"/>
                      <a:r>
                        <a:rPr lang="en-US" sz="1700" dirty="0">
                          <a:latin typeface="Arial" panose="020B0604020202020204" pitchFamily="34" charset="0"/>
                          <a:cs typeface="Arial" panose="020B0604020202020204" pitchFamily="34" charset="0"/>
                        </a:rPr>
                        <a:t>0.883 (0.179)</a:t>
                      </a:r>
                    </a:p>
                  </a:txBody>
                  <a:tcPr/>
                </a:tc>
                <a:tc>
                  <a:txBody>
                    <a:bodyPr/>
                    <a:lstStyle/>
                    <a:p>
                      <a:pPr algn="ctr"/>
                      <a:r>
                        <a:rPr lang="en-US" sz="1700" dirty="0">
                          <a:latin typeface="Arial" panose="020B0604020202020204" pitchFamily="34" charset="0"/>
                          <a:cs typeface="Arial" panose="020B0604020202020204" pitchFamily="34" charset="0"/>
                        </a:rPr>
                        <a:t>0.856 (0.216)</a:t>
                      </a:r>
                    </a:p>
                  </a:txBody>
                  <a:tcPr/>
                </a:tc>
                <a:tc>
                  <a:txBody>
                    <a:bodyPr/>
                    <a:lstStyle/>
                    <a:p>
                      <a:pPr algn="ctr"/>
                      <a:r>
                        <a:rPr lang="en-US" sz="1600" dirty="0">
                          <a:latin typeface="Arial" panose="020B0604020202020204" pitchFamily="34" charset="0"/>
                          <a:cs typeface="Arial" panose="020B0604020202020204" pitchFamily="34" charset="0"/>
                        </a:rPr>
                        <a:t>90.0 (10.6)</a:t>
                      </a:r>
                    </a:p>
                  </a:txBody>
                  <a:tcPr/>
                </a:tc>
                <a:tc>
                  <a:txBody>
                    <a:bodyPr/>
                    <a:lstStyle/>
                    <a:p>
                      <a:pPr algn="ctr"/>
                      <a:r>
                        <a:rPr lang="en-US" sz="1600" dirty="0">
                          <a:latin typeface="Arial" panose="020B0604020202020204" pitchFamily="34" charset="0"/>
                          <a:cs typeface="Arial" panose="020B0604020202020204" pitchFamily="34" charset="0"/>
                        </a:rPr>
                        <a:t>85.7 (13.5)</a:t>
                      </a:r>
                    </a:p>
                  </a:txBody>
                  <a:tcPr/>
                </a:tc>
                <a:tc>
                  <a:txBody>
                    <a:bodyPr/>
                    <a:lstStyle/>
                    <a:p>
                      <a:pPr algn="ctr"/>
                      <a:r>
                        <a:rPr lang="en-US" sz="1600" dirty="0">
                          <a:latin typeface="Arial" panose="020B0604020202020204" pitchFamily="34" charset="0"/>
                          <a:cs typeface="Arial" panose="020B0604020202020204" pitchFamily="34" charset="0"/>
                        </a:rPr>
                        <a:t>0.893 (0.117)</a:t>
                      </a:r>
                    </a:p>
                  </a:txBody>
                  <a:tcPr/>
                </a:tc>
                <a:tc>
                  <a:txBody>
                    <a:bodyPr/>
                    <a:lstStyle/>
                    <a:p>
                      <a:pPr algn="ctr"/>
                      <a:r>
                        <a:rPr lang="en-US" sz="1600" dirty="0">
                          <a:latin typeface="Arial" panose="020B0604020202020204" pitchFamily="34" charset="0"/>
                          <a:cs typeface="Arial" panose="020B0604020202020204" pitchFamily="34" charset="0"/>
                        </a:rPr>
                        <a:t>0.860 (0.142)</a:t>
                      </a:r>
                    </a:p>
                  </a:txBody>
                  <a:tcPr/>
                </a:tc>
                <a:extLst>
                  <a:ext uri="{0D108BD9-81ED-4DB2-BD59-A6C34878D82A}">
                    <a16:rowId xmlns:a16="http://schemas.microsoft.com/office/drawing/2014/main" val="204472479"/>
                  </a:ext>
                </a:extLst>
              </a:tr>
              <a:tr h="314400">
                <a:tc>
                  <a:txBody>
                    <a:bodyPr/>
                    <a:lstStyle/>
                    <a:p>
                      <a:r>
                        <a:rPr lang="en-US" sz="1600" b="1" dirty="0">
                          <a:latin typeface="Arial" panose="020B0604020202020204" pitchFamily="34" charset="0"/>
                          <a:cs typeface="Arial" panose="020B0604020202020204" pitchFamily="34" charset="0"/>
                        </a:rPr>
                        <a:t>36 months</a:t>
                      </a:r>
                    </a:p>
                  </a:txBody>
                  <a:tcPr/>
                </a:tc>
                <a:tc>
                  <a:txBody>
                    <a:bodyPr/>
                    <a:lstStyle/>
                    <a:p>
                      <a:pPr algn="ctr"/>
                      <a:r>
                        <a:rPr lang="en-US" sz="1700" dirty="0">
                          <a:latin typeface="Arial" panose="020B0604020202020204" pitchFamily="34" charset="0"/>
                          <a:cs typeface="Arial" panose="020B0604020202020204" pitchFamily="34" charset="0"/>
                        </a:rPr>
                        <a:t>0.870 (0.213)</a:t>
                      </a:r>
                    </a:p>
                  </a:txBody>
                  <a:tcPr/>
                </a:tc>
                <a:tc>
                  <a:txBody>
                    <a:bodyPr/>
                    <a:lstStyle/>
                    <a:p>
                      <a:pPr algn="ctr"/>
                      <a:r>
                        <a:rPr lang="en-US" sz="1700" dirty="0">
                          <a:latin typeface="Arial" panose="020B0604020202020204" pitchFamily="34" charset="0"/>
                          <a:cs typeface="Arial" panose="020B0604020202020204" pitchFamily="34" charset="0"/>
                        </a:rPr>
                        <a:t>0.838 (0.234)</a:t>
                      </a:r>
                    </a:p>
                  </a:txBody>
                  <a:tcPr/>
                </a:tc>
                <a:tc>
                  <a:txBody>
                    <a:bodyPr/>
                    <a:lstStyle/>
                    <a:p>
                      <a:pPr algn="ctr"/>
                      <a:r>
                        <a:rPr lang="en-US" sz="1600" dirty="0">
                          <a:latin typeface="Arial" panose="020B0604020202020204" pitchFamily="34" charset="0"/>
                          <a:cs typeface="Arial" panose="020B0604020202020204" pitchFamily="34" charset="0"/>
                        </a:rPr>
                        <a:t>90.1 (12.3)</a:t>
                      </a:r>
                    </a:p>
                  </a:txBody>
                  <a:tcPr/>
                </a:tc>
                <a:tc>
                  <a:txBody>
                    <a:bodyPr/>
                    <a:lstStyle/>
                    <a:p>
                      <a:pPr algn="ctr"/>
                      <a:r>
                        <a:rPr lang="en-US" sz="1600" dirty="0">
                          <a:latin typeface="Arial" panose="020B0604020202020204" pitchFamily="34" charset="0"/>
                          <a:cs typeface="Arial" panose="020B0604020202020204" pitchFamily="34" charset="0"/>
                        </a:rPr>
                        <a:t>85.1 (16.2)</a:t>
                      </a:r>
                    </a:p>
                  </a:txBody>
                  <a:tcPr/>
                </a:tc>
                <a:tc>
                  <a:txBody>
                    <a:bodyPr/>
                    <a:lstStyle/>
                    <a:p>
                      <a:pPr algn="ctr"/>
                      <a:r>
                        <a:rPr lang="en-US" sz="1600" dirty="0">
                          <a:latin typeface="Arial" panose="020B0604020202020204" pitchFamily="34" charset="0"/>
                          <a:cs typeface="Arial" panose="020B0604020202020204" pitchFamily="34" charset="0"/>
                        </a:rPr>
                        <a:t>0.899 (0.132)</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0.843 (0.173)</a:t>
                      </a:r>
                    </a:p>
                  </a:txBody>
                  <a:tcPr/>
                </a:tc>
                <a:extLst>
                  <a:ext uri="{0D108BD9-81ED-4DB2-BD59-A6C34878D82A}">
                    <a16:rowId xmlns:a16="http://schemas.microsoft.com/office/drawing/2014/main" val="1191765475"/>
                  </a:ext>
                </a:extLst>
              </a:tr>
              <a:tr h="64843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Baseline vs 36 months</a:t>
                      </a:r>
                    </a:p>
                  </a:txBody>
                  <a:tcPr>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solidFill>
                      <a:srgbClr val="E3EFCD"/>
                    </a:solidFill>
                  </a:tcPr>
                </a:tc>
                <a:tc gridSpan="2">
                  <a:txBody>
                    <a:bodyPr/>
                    <a:lstStyle/>
                    <a:p>
                      <a:pPr algn="ct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rgbClr val="E3EFCD"/>
                    </a:solidFill>
                  </a:tcPr>
                </a:tc>
                <a:tc hMerge="1">
                  <a:txBody>
                    <a:bodyPr/>
                    <a:lstStyle/>
                    <a:p>
                      <a:endParaRPr lang="en-US"/>
                    </a:p>
                  </a:txBody>
                  <a:tcPr/>
                </a:tc>
                <a:tc gridSpan="2">
                  <a:txBody>
                    <a:bodyPr/>
                    <a:lstStyle/>
                    <a:p>
                      <a:pPr algn="ctr"/>
                      <a:endParaRPr lang="en-US" sz="16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rgbClr val="E3EFCD"/>
                    </a:solidFill>
                  </a:tcPr>
                </a:tc>
                <a:tc hMerge="1">
                  <a:txBody>
                    <a:bodyPr/>
                    <a:lstStyle/>
                    <a:p>
                      <a:endParaRPr lang="en-US"/>
                    </a:p>
                  </a:txBody>
                  <a:tcPr/>
                </a:tc>
                <a:tc gridSpan="2">
                  <a:txBody>
                    <a:bodyPr/>
                    <a:lstStyle/>
                    <a:p>
                      <a:pPr algn="ctr"/>
                      <a:endParaRPr lang="en-US" sz="16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rgbClr val="E3EFCD"/>
                    </a:solidFill>
                  </a:tcPr>
                </a:tc>
                <a:tc hMerge="1">
                  <a:txBody>
                    <a:bodyPr/>
                    <a:lstStyle/>
                    <a:p>
                      <a:endParaRPr lang="en-US"/>
                    </a:p>
                  </a:txBody>
                  <a:tcPr/>
                </a:tc>
                <a:extLst>
                  <a:ext uri="{0D108BD9-81ED-4DB2-BD59-A6C34878D82A}">
                    <a16:rowId xmlns:a16="http://schemas.microsoft.com/office/drawing/2014/main" val="2513724742"/>
                  </a:ext>
                </a:extLst>
              </a:tr>
              <a:tr h="246184">
                <a:tc>
                  <a:txBody>
                    <a:bodyPr/>
                    <a:lstStyle/>
                    <a:p>
                      <a:pPr marL="277813" marR="0" lvl="0" indent="0" algn="l"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Difference in change between group (95% CI)</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3EFCD"/>
                    </a:solidFill>
                  </a:tcPr>
                </a:tc>
                <a:tc gridSpan="2">
                  <a:txBody>
                    <a:bodyPr/>
                    <a:lstStyle/>
                    <a:p>
                      <a:pPr algn="ctr"/>
                      <a:r>
                        <a:rPr lang="en-US" sz="1600" dirty="0">
                          <a:latin typeface="Arial" panose="020B0604020202020204" pitchFamily="34" charset="0"/>
                          <a:cs typeface="Arial" panose="020B0604020202020204" pitchFamily="34" charset="0"/>
                        </a:rPr>
                        <a:t>0.052 (0.015 to 0.088)</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3EFCD"/>
                    </a:solidFill>
                  </a:tcPr>
                </a:tc>
                <a:tc hMerge="1">
                  <a:txBody>
                    <a:bodyPr/>
                    <a:lstStyle/>
                    <a:p>
                      <a:pPr algn="ctr"/>
                      <a:endParaRPr lang="en-US" sz="2400" dirty="0"/>
                    </a:p>
                  </a:txBody>
                  <a:tcPr/>
                </a:tc>
                <a:tc gridSpan="2">
                  <a:txBody>
                    <a:bodyPr/>
                    <a:lstStyle/>
                    <a:p>
                      <a:pPr algn="ctr"/>
                      <a:r>
                        <a:rPr lang="en-US" sz="1600" dirty="0">
                          <a:latin typeface="Arial" panose="020B0604020202020204" pitchFamily="34" charset="0"/>
                          <a:cs typeface="Arial" panose="020B0604020202020204" pitchFamily="34" charset="0"/>
                        </a:rPr>
                        <a:t>5.33 (3.36 to 7.30)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3EFCD"/>
                    </a:solidFill>
                  </a:tcPr>
                </a:tc>
                <a:tc hMerge="1">
                  <a:txBody>
                    <a:bodyPr/>
                    <a:lstStyle/>
                    <a:p>
                      <a:pPr algn="ctr"/>
                      <a:endParaRPr lang="en-US" sz="1800" dirty="0"/>
                    </a:p>
                  </a:txBody>
                  <a:tcPr/>
                </a:tc>
                <a:tc gridSpan="2">
                  <a:txBody>
                    <a:bodyPr/>
                    <a:lstStyle/>
                    <a:p>
                      <a:pPr algn="ctr"/>
                      <a:r>
                        <a:rPr lang="en-US" sz="1600" dirty="0">
                          <a:latin typeface="Arial" panose="020B0604020202020204" pitchFamily="34" charset="0"/>
                          <a:cs typeface="Arial" panose="020B0604020202020204" pitchFamily="34" charset="0"/>
                        </a:rPr>
                        <a:t>0.061 (0.038 to 0.085)</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3EFCD"/>
                    </a:solidFill>
                  </a:tcPr>
                </a:tc>
                <a:tc hMerge="1">
                  <a:txBody>
                    <a:bodyPr/>
                    <a:lstStyle/>
                    <a:p>
                      <a:pPr algn="ctr"/>
                      <a:endParaRPr lang="en-US" sz="1800" dirty="0"/>
                    </a:p>
                  </a:txBody>
                  <a:tcPr/>
                </a:tc>
                <a:extLst>
                  <a:ext uri="{0D108BD9-81ED-4DB2-BD59-A6C34878D82A}">
                    <a16:rowId xmlns:a16="http://schemas.microsoft.com/office/drawing/2014/main" val="2100578164"/>
                  </a:ext>
                </a:extLst>
              </a:tr>
              <a:tr h="314400">
                <a:tc>
                  <a:txBody>
                    <a:bodyPr/>
                    <a:lstStyle/>
                    <a:p>
                      <a:pPr marL="277813" indent="0">
                        <a:tabLst/>
                      </a:pPr>
                      <a:r>
                        <a:rPr lang="en-US" sz="1600" dirty="0">
                          <a:latin typeface="Arial" panose="020B0604020202020204" pitchFamily="34" charset="0"/>
                          <a:cs typeface="Arial" panose="020B0604020202020204" pitchFamily="34" charset="0"/>
                        </a:rPr>
                        <a:t>P value</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solidFill>
                      <a:srgbClr val="E3EFCD"/>
                    </a:solidFill>
                  </a:tcPr>
                </a:tc>
                <a:tc gridSpan="2">
                  <a:txBody>
                    <a:bodyPr/>
                    <a:lstStyle/>
                    <a:p>
                      <a:pPr algn="ctr"/>
                      <a:r>
                        <a:rPr lang="en-US" sz="1600" dirty="0">
                          <a:latin typeface="Arial" panose="020B0604020202020204" pitchFamily="34" charset="0"/>
                          <a:cs typeface="Arial" panose="020B0604020202020204" pitchFamily="34" charset="0"/>
                        </a:rPr>
                        <a:t>0.005</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E3EFCD"/>
                    </a:solidFill>
                  </a:tcPr>
                </a:tc>
                <a:tc hMerge="1">
                  <a:txBody>
                    <a:bodyPr/>
                    <a:lstStyle/>
                    <a:p>
                      <a:pPr algn="ctr"/>
                      <a:endParaRPr lang="en-US" sz="2400" dirty="0"/>
                    </a:p>
                  </a:txBody>
                  <a:tcPr/>
                </a:tc>
                <a:tc gridSpan="2">
                  <a:txBody>
                    <a:bodyPr/>
                    <a:lstStyle/>
                    <a:p>
                      <a:pPr algn="ctr"/>
                      <a:r>
                        <a:rPr lang="en-US" sz="1600" dirty="0">
                          <a:latin typeface="Arial" panose="020B0604020202020204" pitchFamily="34" charset="0"/>
                          <a:cs typeface="Arial" panose="020B0604020202020204" pitchFamily="34" charset="0"/>
                        </a:rPr>
                        <a:t>&lt;0.0001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E3EFCD"/>
                    </a:solidFill>
                  </a:tcPr>
                </a:tc>
                <a:tc hMerge="1">
                  <a:txBody>
                    <a:bodyPr/>
                    <a:lstStyle/>
                    <a:p>
                      <a:pPr algn="ctr"/>
                      <a:endParaRPr lang="en-US" sz="1800" dirty="0"/>
                    </a:p>
                  </a:txBody>
                  <a:tcPr/>
                </a:tc>
                <a:tc gridSpan="2">
                  <a:txBody>
                    <a:bodyPr/>
                    <a:lstStyle/>
                    <a:p>
                      <a:pPr algn="ctr"/>
                      <a:r>
                        <a:rPr lang="en-US" sz="1600" dirty="0">
                          <a:latin typeface="Arial" panose="020B0604020202020204" pitchFamily="34" charset="0"/>
                          <a:cs typeface="Arial" panose="020B0604020202020204" pitchFamily="34" charset="0"/>
                        </a:rPr>
                        <a:t>&lt;0.0001</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rgbClr val="E3EFCD"/>
                    </a:solidFill>
                  </a:tcPr>
                </a:tc>
                <a:tc hMerge="1">
                  <a:txBody>
                    <a:bodyPr/>
                    <a:lstStyle/>
                    <a:p>
                      <a:pPr algn="ctr"/>
                      <a:endParaRPr lang="en-US" sz="1600" dirty="0"/>
                    </a:p>
                  </a:txBody>
                  <a:tcPr/>
                </a:tc>
                <a:extLst>
                  <a:ext uri="{0D108BD9-81ED-4DB2-BD59-A6C34878D82A}">
                    <a16:rowId xmlns:a16="http://schemas.microsoft.com/office/drawing/2014/main" val="3686824770"/>
                  </a:ext>
                </a:extLst>
              </a:tr>
            </a:tbl>
          </a:graphicData>
        </a:graphic>
      </p:graphicFrame>
    </p:spTree>
    <p:extLst>
      <p:ext uri="{BB962C8B-B14F-4D97-AF65-F5344CB8AC3E}">
        <p14:creationId xmlns:p14="http://schemas.microsoft.com/office/powerpoint/2010/main" val="2105745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0" y="545544"/>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2" name="Title 3">
            <a:extLst>
              <a:ext uri="{FF2B5EF4-FFF2-40B4-BE49-F238E27FC236}">
                <a16:creationId xmlns:a16="http://schemas.microsoft.com/office/drawing/2014/main" id="{E89064A2-AC83-E849-81C8-BA998CE5583C}"/>
              </a:ext>
            </a:extLst>
          </p:cNvPr>
          <p:cNvSpPr txBox="1">
            <a:spLocks/>
          </p:cNvSpPr>
          <p:nvPr/>
        </p:nvSpPr>
        <p:spPr>
          <a:xfrm>
            <a:off x="134842" y="-9756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a:latin typeface="Arial" panose="020B0604020202020204" pitchFamily="34" charset="0"/>
                <a:cs typeface="Arial" panose="020B0604020202020204" pitchFamily="34" charset="0"/>
              </a:rPr>
              <a:t>EAGLE trial</a:t>
            </a:r>
            <a:r>
              <a:rPr lang="en-US" sz="2000" dirty="0">
                <a:latin typeface="Arial" panose="020B0604020202020204" pitchFamily="34" charset="0"/>
                <a:cs typeface="Arial" panose="020B0604020202020204" pitchFamily="34" charset="0"/>
              </a:rPr>
              <a:t>: </a:t>
            </a:r>
          </a:p>
          <a:p>
            <a:r>
              <a:rPr lang="en-US" sz="2000" b="1" dirty="0">
                <a:latin typeface="Arial" panose="020B0604020202020204" pitchFamily="34" charset="0"/>
                <a:cs typeface="Arial" panose="020B0604020202020204" pitchFamily="34" charset="0"/>
              </a:rPr>
              <a:t>Number glaucoma Medications</a:t>
            </a:r>
          </a:p>
        </p:txBody>
      </p:sp>
      <p:sp>
        <p:nvSpPr>
          <p:cNvPr id="14" name="TextBox 13">
            <a:extLst>
              <a:ext uri="{FF2B5EF4-FFF2-40B4-BE49-F238E27FC236}">
                <a16:creationId xmlns:a16="http://schemas.microsoft.com/office/drawing/2014/main" id="{78003DE9-72A1-F04A-B73D-903E040CCA99}"/>
              </a:ext>
            </a:extLst>
          </p:cNvPr>
          <p:cNvSpPr txBox="1"/>
          <p:nvPr/>
        </p:nvSpPr>
        <p:spPr>
          <a:xfrm>
            <a:off x="6263162" y="5879697"/>
            <a:ext cx="4683512" cy="292388"/>
          </a:xfrm>
          <a:prstGeom prst="rect">
            <a:avLst/>
          </a:prstGeom>
          <a:noFill/>
        </p:spPr>
        <p:txBody>
          <a:bodyPr wrap="square" rtlCol="0">
            <a:spAutoFit/>
          </a:bodyPr>
          <a:lstStyle/>
          <a:p>
            <a:pPr algn="r"/>
            <a:r>
              <a:rPr lang="en-US" altLang="ko-KR" sz="1300" dirty="0" err="1">
                <a:solidFill>
                  <a:schemeClr val="bg1"/>
                </a:solidFill>
                <a:latin typeface="Arial" panose="020B0604020202020204" pitchFamily="34" charset="0"/>
                <a:ea typeface="Gulim" panose="020B0600000101010101" pitchFamily="34" charset="-127"/>
              </a:rPr>
              <a:t>Azuara</a:t>
            </a:r>
            <a:r>
              <a:rPr lang="en-US" altLang="ko-KR" sz="1300" dirty="0">
                <a:solidFill>
                  <a:schemeClr val="bg1"/>
                </a:solidFill>
                <a:latin typeface="Arial" panose="020B0604020202020204" pitchFamily="34" charset="0"/>
                <a:ea typeface="Gulim" panose="020B0600000101010101" pitchFamily="34" charset="-127"/>
              </a:rPr>
              <a:t>-Blanco </a:t>
            </a:r>
            <a:r>
              <a:rPr lang="en-US" altLang="ko-KR" sz="1300" i="1" dirty="0">
                <a:solidFill>
                  <a:schemeClr val="bg1"/>
                </a:solidFill>
                <a:latin typeface="Arial" panose="020B0604020202020204" pitchFamily="34" charset="0"/>
                <a:ea typeface="Gulim" panose="020B0600000101010101" pitchFamily="34" charset="-127"/>
              </a:rPr>
              <a:t>et </a:t>
            </a:r>
            <a:r>
              <a:rPr lang="en-US" altLang="ko-KR" sz="1300" dirty="0">
                <a:solidFill>
                  <a:schemeClr val="bg1"/>
                </a:solidFill>
                <a:latin typeface="Arial" panose="020B0604020202020204" pitchFamily="34" charset="0"/>
                <a:ea typeface="Gulim" panose="020B0600000101010101" pitchFamily="34" charset="-127"/>
              </a:rPr>
              <a:t>al. Lancet 2016;388:1389-97</a:t>
            </a:r>
            <a:endParaRPr lang="en-US" sz="1300" dirty="0">
              <a:solidFill>
                <a:schemeClr val="bg1"/>
              </a:solidFill>
            </a:endParaRPr>
          </a:p>
        </p:txBody>
      </p:sp>
      <p:graphicFrame>
        <p:nvGraphicFramePr>
          <p:cNvPr id="3" name="Table 2">
            <a:extLst>
              <a:ext uri="{FF2B5EF4-FFF2-40B4-BE49-F238E27FC236}">
                <a16:creationId xmlns:a16="http://schemas.microsoft.com/office/drawing/2014/main" id="{ED7EE6A9-CF52-4E4F-BEB0-D226AD6C9227}"/>
              </a:ext>
            </a:extLst>
          </p:cNvPr>
          <p:cNvGraphicFramePr>
            <a:graphicFrameLocks noGrp="1"/>
          </p:cNvGraphicFramePr>
          <p:nvPr>
            <p:extLst>
              <p:ext uri="{D42A27DB-BD31-4B8C-83A1-F6EECF244321}">
                <p14:modId xmlns:p14="http://schemas.microsoft.com/office/powerpoint/2010/main" val="933139343"/>
              </p:ext>
            </p:extLst>
          </p:nvPr>
        </p:nvGraphicFramePr>
        <p:xfrm>
          <a:off x="269464" y="1316916"/>
          <a:ext cx="5306460" cy="4317348"/>
        </p:xfrm>
        <a:graphic>
          <a:graphicData uri="http://schemas.openxmlformats.org/drawingml/2006/table">
            <a:tbl>
              <a:tblPr firstRow="1" bandRow="1">
                <a:tableStyleId>{5C22544A-7EE6-4342-B048-85BDC9FD1C3A}</a:tableStyleId>
              </a:tblPr>
              <a:tblGrid>
                <a:gridCol w="2249355">
                  <a:extLst>
                    <a:ext uri="{9D8B030D-6E8A-4147-A177-3AD203B41FA5}">
                      <a16:colId xmlns:a16="http://schemas.microsoft.com/office/drawing/2014/main" val="732876269"/>
                    </a:ext>
                  </a:extLst>
                </a:gridCol>
                <a:gridCol w="1572456">
                  <a:extLst>
                    <a:ext uri="{9D8B030D-6E8A-4147-A177-3AD203B41FA5}">
                      <a16:colId xmlns:a16="http://schemas.microsoft.com/office/drawing/2014/main" val="2163570108"/>
                    </a:ext>
                  </a:extLst>
                </a:gridCol>
                <a:gridCol w="1484649">
                  <a:extLst>
                    <a:ext uri="{9D8B030D-6E8A-4147-A177-3AD203B41FA5}">
                      <a16:colId xmlns:a16="http://schemas.microsoft.com/office/drawing/2014/main" val="3650166445"/>
                    </a:ext>
                  </a:extLst>
                </a:gridCol>
              </a:tblGrid>
              <a:tr h="314400">
                <a:tc>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algn="ctr"/>
                      <a:r>
                        <a:rPr lang="en-US" sz="1600" dirty="0">
                          <a:solidFill>
                            <a:schemeClr val="bg1"/>
                          </a:solidFill>
                          <a:latin typeface="Arial" panose="020B0604020202020204" pitchFamily="34" charset="0"/>
                          <a:cs typeface="Arial" panose="020B0604020202020204" pitchFamily="34" charset="0"/>
                        </a:rPr>
                        <a:t>Medications (eye drops)</a:t>
                      </a:r>
                    </a:p>
                  </a:txBody>
                  <a:tcPr/>
                </a:tc>
                <a:tc hMerge="1">
                  <a:txBody>
                    <a:bodyPr/>
                    <a:lstStyle/>
                    <a:p>
                      <a:pPr algn="ctr"/>
                      <a:endParaRPr lang="en-US" sz="1800" dirty="0"/>
                    </a:p>
                  </a:txBody>
                  <a:tcPr/>
                </a:tc>
                <a:extLst>
                  <a:ext uri="{0D108BD9-81ED-4DB2-BD59-A6C34878D82A}">
                    <a16:rowId xmlns:a16="http://schemas.microsoft.com/office/drawing/2014/main" val="3572712282"/>
                  </a:ext>
                </a:extLst>
              </a:tr>
              <a:tr h="422790">
                <a:tc>
                  <a:txBody>
                    <a:bodyPr/>
                    <a:lstStyle/>
                    <a:p>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CLE(n=208)</a:t>
                      </a:r>
                    </a:p>
                  </a:txBody>
                  <a:tcPr/>
                </a:tc>
                <a:tc>
                  <a:txBody>
                    <a:bodyPr/>
                    <a:lstStyle/>
                    <a:p>
                      <a:pPr algn="ctr"/>
                      <a:r>
                        <a:rPr lang="en-US" sz="1600" dirty="0">
                          <a:latin typeface="Arial" panose="020B0604020202020204" pitchFamily="34" charset="0"/>
                          <a:cs typeface="Arial" panose="020B0604020202020204" pitchFamily="34" charset="0"/>
                        </a:rPr>
                        <a:t>LPI (n=211)</a:t>
                      </a:r>
                    </a:p>
                  </a:txBody>
                  <a:tcPr/>
                </a:tc>
                <a:extLst>
                  <a:ext uri="{0D108BD9-81ED-4DB2-BD59-A6C34878D82A}">
                    <a16:rowId xmlns:a16="http://schemas.microsoft.com/office/drawing/2014/main" val="939939366"/>
                  </a:ext>
                </a:extLst>
              </a:tr>
              <a:tr h="314400">
                <a:tc>
                  <a:txBody>
                    <a:bodyPr/>
                    <a:lstStyle/>
                    <a:p>
                      <a:r>
                        <a:rPr lang="en-US" sz="1600" b="1" dirty="0">
                          <a:latin typeface="Arial" panose="020B0604020202020204" pitchFamily="34" charset="0"/>
                          <a:cs typeface="Arial" panose="020B0604020202020204" pitchFamily="34" charset="0"/>
                        </a:rPr>
                        <a:t>Baseline</a:t>
                      </a:r>
                    </a:p>
                  </a:txBody>
                  <a:tcPr/>
                </a:tc>
                <a:tc>
                  <a:txBody>
                    <a:bodyPr/>
                    <a:lstStyle/>
                    <a:p>
                      <a:pPr algn="ctr"/>
                      <a:r>
                        <a:rPr lang="en-US" sz="1700" dirty="0">
                          <a:latin typeface="Arial" panose="020B0604020202020204" pitchFamily="34" charset="0"/>
                          <a:cs typeface="Arial" panose="020B0604020202020204" pitchFamily="34" charset="0"/>
                        </a:rPr>
                        <a:t>1.0 (1.0)</a:t>
                      </a:r>
                    </a:p>
                  </a:txBody>
                  <a:tcPr/>
                </a:tc>
                <a:tc>
                  <a:txBody>
                    <a:bodyPr/>
                    <a:lstStyle/>
                    <a:p>
                      <a:pPr algn="ctr"/>
                      <a:r>
                        <a:rPr lang="en-US" sz="1700" dirty="0">
                          <a:latin typeface="Arial" panose="020B0604020202020204" pitchFamily="34" charset="0"/>
                          <a:cs typeface="Arial" panose="020B0604020202020204" pitchFamily="34" charset="0"/>
                        </a:rPr>
                        <a:t>1.0 (1.0)</a:t>
                      </a:r>
                    </a:p>
                  </a:txBody>
                  <a:tcPr/>
                </a:tc>
                <a:extLst>
                  <a:ext uri="{0D108BD9-81ED-4DB2-BD59-A6C34878D82A}">
                    <a16:rowId xmlns:a16="http://schemas.microsoft.com/office/drawing/2014/main" val="3649318888"/>
                  </a:ext>
                </a:extLst>
              </a:tr>
              <a:tr h="314400">
                <a:tc>
                  <a:txBody>
                    <a:bodyPr/>
                    <a:lstStyle/>
                    <a:p>
                      <a:r>
                        <a:rPr lang="en-US" sz="1600" b="1" dirty="0">
                          <a:latin typeface="Arial" panose="020B0604020202020204" pitchFamily="34" charset="0"/>
                          <a:cs typeface="Arial" panose="020B0604020202020204" pitchFamily="34" charset="0"/>
                        </a:rPr>
                        <a:t>6 months</a:t>
                      </a:r>
                    </a:p>
                  </a:txBody>
                  <a:tcPr/>
                </a:tc>
                <a:tc>
                  <a:txBody>
                    <a:bodyPr/>
                    <a:lstStyle/>
                    <a:p>
                      <a:pPr algn="ctr"/>
                      <a:r>
                        <a:rPr lang="en-US" sz="1700" dirty="0">
                          <a:latin typeface="Arial" panose="020B0604020202020204" pitchFamily="34" charset="0"/>
                          <a:cs typeface="Arial" panose="020B0604020202020204" pitchFamily="34" charset="0"/>
                        </a:rPr>
                        <a:t>0.4 (0.7)</a:t>
                      </a:r>
                    </a:p>
                  </a:txBody>
                  <a:tcPr/>
                </a:tc>
                <a:tc>
                  <a:txBody>
                    <a:bodyPr/>
                    <a:lstStyle/>
                    <a:p>
                      <a:pPr algn="ctr"/>
                      <a:r>
                        <a:rPr lang="en-US" sz="1700" dirty="0">
                          <a:latin typeface="Arial" panose="020B0604020202020204" pitchFamily="34" charset="0"/>
                          <a:cs typeface="Arial" panose="020B0604020202020204" pitchFamily="34" charset="0"/>
                        </a:rPr>
                        <a:t>1.0 (0.9)</a:t>
                      </a:r>
                    </a:p>
                  </a:txBody>
                  <a:tcPr/>
                </a:tc>
                <a:extLst>
                  <a:ext uri="{0D108BD9-81ED-4DB2-BD59-A6C34878D82A}">
                    <a16:rowId xmlns:a16="http://schemas.microsoft.com/office/drawing/2014/main" val="4241411641"/>
                  </a:ext>
                </a:extLst>
              </a:tr>
              <a:tr h="314400">
                <a:tc>
                  <a:txBody>
                    <a:bodyPr/>
                    <a:lstStyle/>
                    <a:p>
                      <a:r>
                        <a:rPr lang="en-US" sz="1600" b="1" dirty="0">
                          <a:latin typeface="Arial" panose="020B0604020202020204" pitchFamily="34" charset="0"/>
                          <a:cs typeface="Arial" panose="020B0604020202020204" pitchFamily="34" charset="0"/>
                        </a:rPr>
                        <a:t>12 months</a:t>
                      </a:r>
                    </a:p>
                  </a:txBody>
                  <a:tcPr/>
                </a:tc>
                <a:tc>
                  <a:txBody>
                    <a:bodyPr/>
                    <a:lstStyle/>
                    <a:p>
                      <a:pPr algn="ctr"/>
                      <a:r>
                        <a:rPr lang="en-US" sz="1700" dirty="0">
                          <a:latin typeface="Arial" panose="020B0604020202020204" pitchFamily="34" charset="0"/>
                          <a:cs typeface="Arial" panose="020B0604020202020204" pitchFamily="34" charset="0"/>
                        </a:rPr>
                        <a:t>0.3 (0.6)</a:t>
                      </a:r>
                    </a:p>
                  </a:txBody>
                  <a:tcPr/>
                </a:tc>
                <a:tc>
                  <a:txBody>
                    <a:bodyPr/>
                    <a:lstStyle/>
                    <a:p>
                      <a:pPr algn="ctr"/>
                      <a:r>
                        <a:rPr lang="en-US" sz="1700" dirty="0">
                          <a:latin typeface="Arial" panose="020B0604020202020204" pitchFamily="34" charset="0"/>
                          <a:cs typeface="Arial" panose="020B0604020202020204" pitchFamily="34" charset="0"/>
                        </a:rPr>
                        <a:t>1.1 (0.9)</a:t>
                      </a:r>
                    </a:p>
                  </a:txBody>
                  <a:tcPr/>
                </a:tc>
                <a:extLst>
                  <a:ext uri="{0D108BD9-81ED-4DB2-BD59-A6C34878D82A}">
                    <a16:rowId xmlns:a16="http://schemas.microsoft.com/office/drawing/2014/main" val="573830627"/>
                  </a:ext>
                </a:extLst>
              </a:tr>
              <a:tr h="314400">
                <a:tc>
                  <a:txBody>
                    <a:bodyPr/>
                    <a:lstStyle/>
                    <a:p>
                      <a:r>
                        <a:rPr lang="en-US" sz="1600" b="1" dirty="0">
                          <a:latin typeface="Arial" panose="020B0604020202020204" pitchFamily="34" charset="0"/>
                          <a:cs typeface="Arial" panose="020B0604020202020204" pitchFamily="34" charset="0"/>
                        </a:rPr>
                        <a:t>24 months</a:t>
                      </a:r>
                    </a:p>
                  </a:txBody>
                  <a:tcPr/>
                </a:tc>
                <a:tc>
                  <a:txBody>
                    <a:bodyPr/>
                    <a:lstStyle/>
                    <a:p>
                      <a:pPr algn="ctr"/>
                      <a:r>
                        <a:rPr lang="en-US" sz="1700" dirty="0">
                          <a:latin typeface="Arial" panose="020B0604020202020204" pitchFamily="34" charset="0"/>
                          <a:cs typeface="Arial" panose="020B0604020202020204" pitchFamily="34" charset="0"/>
                        </a:rPr>
                        <a:t>0.4 (0.8)</a:t>
                      </a:r>
                    </a:p>
                  </a:txBody>
                  <a:tcPr/>
                </a:tc>
                <a:tc>
                  <a:txBody>
                    <a:bodyPr/>
                    <a:lstStyle/>
                    <a:p>
                      <a:pPr algn="ctr"/>
                      <a:r>
                        <a:rPr lang="en-US" sz="1700" dirty="0">
                          <a:latin typeface="Arial" panose="020B0604020202020204" pitchFamily="34" charset="0"/>
                          <a:cs typeface="Arial" panose="020B0604020202020204" pitchFamily="34" charset="0"/>
                        </a:rPr>
                        <a:t>1.2 (1.0)</a:t>
                      </a:r>
                    </a:p>
                  </a:txBody>
                  <a:tcPr/>
                </a:tc>
                <a:extLst>
                  <a:ext uri="{0D108BD9-81ED-4DB2-BD59-A6C34878D82A}">
                    <a16:rowId xmlns:a16="http://schemas.microsoft.com/office/drawing/2014/main" val="204472479"/>
                  </a:ext>
                </a:extLst>
              </a:tr>
              <a:tr h="314400">
                <a:tc>
                  <a:txBody>
                    <a:bodyPr/>
                    <a:lstStyle/>
                    <a:p>
                      <a:r>
                        <a:rPr lang="en-US" sz="1600" b="1" dirty="0">
                          <a:latin typeface="Arial" panose="020B0604020202020204" pitchFamily="34" charset="0"/>
                          <a:cs typeface="Arial" panose="020B0604020202020204" pitchFamily="34" charset="0"/>
                        </a:rPr>
                        <a:t>36 months</a:t>
                      </a:r>
                    </a:p>
                  </a:txBody>
                  <a:tcPr/>
                </a:tc>
                <a:tc>
                  <a:txBody>
                    <a:bodyPr/>
                    <a:lstStyle/>
                    <a:p>
                      <a:pPr algn="ctr"/>
                      <a:r>
                        <a:rPr lang="en-US" sz="1700" dirty="0">
                          <a:latin typeface="Arial" panose="020B0604020202020204" pitchFamily="34" charset="0"/>
                          <a:cs typeface="Arial" panose="020B0604020202020204" pitchFamily="34" charset="0"/>
                        </a:rPr>
                        <a:t>0.4 (0.8)</a:t>
                      </a:r>
                    </a:p>
                  </a:txBody>
                  <a:tcPr/>
                </a:tc>
                <a:tc>
                  <a:txBody>
                    <a:bodyPr/>
                    <a:lstStyle/>
                    <a:p>
                      <a:pPr algn="ctr"/>
                      <a:r>
                        <a:rPr lang="en-US" sz="1700" dirty="0">
                          <a:latin typeface="Arial" panose="020B0604020202020204" pitchFamily="34" charset="0"/>
                          <a:cs typeface="Arial" panose="020B0604020202020204" pitchFamily="34" charset="0"/>
                        </a:rPr>
                        <a:t>1.3 (1.0)</a:t>
                      </a:r>
                    </a:p>
                  </a:txBody>
                  <a:tcPr/>
                </a:tc>
                <a:extLst>
                  <a:ext uri="{0D108BD9-81ED-4DB2-BD59-A6C34878D82A}">
                    <a16:rowId xmlns:a16="http://schemas.microsoft.com/office/drawing/2014/main" val="1191765475"/>
                  </a:ext>
                </a:extLst>
              </a:tr>
              <a:tr h="64843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Baseline vs 36 months</a:t>
                      </a:r>
                    </a:p>
                  </a:txBody>
                  <a:tcPr>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solidFill>
                      <a:srgbClr val="E3EFCD"/>
                    </a:solidFill>
                  </a:tcPr>
                </a:tc>
                <a:tc gridSpan="2">
                  <a:txBody>
                    <a:bodyPr/>
                    <a:lstStyle/>
                    <a:p>
                      <a:pPr algn="ct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rgbClr val="E3EFCD"/>
                    </a:solidFill>
                  </a:tcPr>
                </a:tc>
                <a:tc hMerge="1">
                  <a:txBody>
                    <a:bodyPr/>
                    <a:lstStyle/>
                    <a:p>
                      <a:endParaRPr lang="en-US"/>
                    </a:p>
                  </a:txBody>
                  <a:tcPr/>
                </a:tc>
                <a:extLst>
                  <a:ext uri="{0D108BD9-81ED-4DB2-BD59-A6C34878D82A}">
                    <a16:rowId xmlns:a16="http://schemas.microsoft.com/office/drawing/2014/main" val="2513724742"/>
                  </a:ext>
                </a:extLst>
              </a:tr>
              <a:tr h="246184">
                <a:tc>
                  <a:txBody>
                    <a:bodyPr/>
                    <a:lstStyle/>
                    <a:p>
                      <a:pPr marL="277813" marR="0" lvl="0" indent="0" algn="l"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Difference in change between group (95% CI)</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3EFCD"/>
                    </a:solidFill>
                  </a:tcPr>
                </a:tc>
                <a:tc gridSpan="2">
                  <a:txBody>
                    <a:bodyPr/>
                    <a:lstStyle/>
                    <a:p>
                      <a:pPr algn="ctr"/>
                      <a:r>
                        <a:rPr lang="en-US" sz="1600" dirty="0">
                          <a:latin typeface="Arial" panose="020B0604020202020204" pitchFamily="34" charset="0"/>
                          <a:cs typeface="Arial" panose="020B0604020202020204" pitchFamily="34" charset="0"/>
                        </a:rPr>
                        <a:t>0.052 (0.015 to 0.088)</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3EFCD"/>
                    </a:solidFill>
                  </a:tcPr>
                </a:tc>
                <a:tc hMerge="1">
                  <a:txBody>
                    <a:bodyPr/>
                    <a:lstStyle/>
                    <a:p>
                      <a:pPr algn="ctr"/>
                      <a:endParaRPr lang="en-US" sz="2400" dirty="0"/>
                    </a:p>
                  </a:txBody>
                  <a:tcPr/>
                </a:tc>
                <a:extLst>
                  <a:ext uri="{0D108BD9-81ED-4DB2-BD59-A6C34878D82A}">
                    <a16:rowId xmlns:a16="http://schemas.microsoft.com/office/drawing/2014/main" val="2100578164"/>
                  </a:ext>
                </a:extLst>
              </a:tr>
              <a:tr h="314400">
                <a:tc>
                  <a:txBody>
                    <a:bodyPr/>
                    <a:lstStyle/>
                    <a:p>
                      <a:pPr marL="277813" indent="0">
                        <a:tabLst/>
                      </a:pPr>
                      <a:r>
                        <a:rPr lang="en-US" sz="1600" dirty="0">
                          <a:latin typeface="Arial" panose="020B0604020202020204" pitchFamily="34" charset="0"/>
                          <a:cs typeface="Arial" panose="020B0604020202020204" pitchFamily="34" charset="0"/>
                        </a:rPr>
                        <a:t>P value</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solidFill>
                      <a:srgbClr val="E3EFCD"/>
                    </a:solidFill>
                  </a:tcPr>
                </a:tc>
                <a:tc gridSpan="2">
                  <a:txBody>
                    <a:bodyPr/>
                    <a:lstStyle/>
                    <a:p>
                      <a:pPr algn="ctr"/>
                      <a:r>
                        <a:rPr lang="en-US" sz="1600" dirty="0">
                          <a:latin typeface="Arial" panose="020B0604020202020204" pitchFamily="34" charset="0"/>
                          <a:cs typeface="Arial" panose="020B0604020202020204" pitchFamily="34" charset="0"/>
                        </a:rPr>
                        <a:t>0.005</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E3EFCD"/>
                    </a:solidFill>
                  </a:tcPr>
                </a:tc>
                <a:tc hMerge="1">
                  <a:txBody>
                    <a:bodyPr/>
                    <a:lstStyle/>
                    <a:p>
                      <a:pPr algn="ctr"/>
                      <a:endParaRPr lang="en-US" sz="2400" dirty="0"/>
                    </a:p>
                  </a:txBody>
                  <a:tcPr/>
                </a:tc>
                <a:extLst>
                  <a:ext uri="{0D108BD9-81ED-4DB2-BD59-A6C34878D82A}">
                    <a16:rowId xmlns:a16="http://schemas.microsoft.com/office/drawing/2014/main" val="3686824770"/>
                  </a:ext>
                </a:extLst>
              </a:tr>
            </a:tbl>
          </a:graphicData>
        </a:graphic>
      </p:graphicFrame>
      <p:sp>
        <p:nvSpPr>
          <p:cNvPr id="6" name="TextBox 5">
            <a:extLst>
              <a:ext uri="{FF2B5EF4-FFF2-40B4-BE49-F238E27FC236}">
                <a16:creationId xmlns:a16="http://schemas.microsoft.com/office/drawing/2014/main" id="{857DA0AC-5886-384D-97E5-3CFE28B1CF27}"/>
              </a:ext>
            </a:extLst>
          </p:cNvPr>
          <p:cNvSpPr txBox="1"/>
          <p:nvPr/>
        </p:nvSpPr>
        <p:spPr>
          <a:xfrm>
            <a:off x="-255181" y="7655442"/>
            <a:ext cx="184731" cy="369332"/>
          </a:xfrm>
          <a:prstGeom prst="rect">
            <a:avLst/>
          </a:prstGeom>
          <a:noFill/>
        </p:spPr>
        <p:txBody>
          <a:bodyPr wrap="none" rtlCol="0">
            <a:spAutoFit/>
          </a:bodyPr>
          <a:lstStyle/>
          <a:p>
            <a:endParaRPr lang="en-US" dirty="0"/>
          </a:p>
        </p:txBody>
      </p:sp>
      <p:graphicFrame>
        <p:nvGraphicFramePr>
          <p:cNvPr id="4" name="Table 3">
            <a:extLst>
              <a:ext uri="{FF2B5EF4-FFF2-40B4-BE49-F238E27FC236}">
                <a16:creationId xmlns:a16="http://schemas.microsoft.com/office/drawing/2014/main" id="{6DB7FA68-2595-525F-8F53-CE1A7EF8723B}"/>
              </a:ext>
            </a:extLst>
          </p:cNvPr>
          <p:cNvGraphicFramePr>
            <a:graphicFrameLocks noGrp="1"/>
          </p:cNvGraphicFramePr>
          <p:nvPr>
            <p:extLst>
              <p:ext uri="{D42A27DB-BD31-4B8C-83A1-F6EECF244321}">
                <p14:modId xmlns:p14="http://schemas.microsoft.com/office/powerpoint/2010/main" val="3920821937"/>
              </p:ext>
            </p:extLst>
          </p:nvPr>
        </p:nvGraphicFramePr>
        <p:xfrm>
          <a:off x="5996720" y="1321850"/>
          <a:ext cx="5610978" cy="2861190"/>
        </p:xfrm>
        <a:graphic>
          <a:graphicData uri="http://schemas.openxmlformats.org/drawingml/2006/table">
            <a:tbl>
              <a:tblPr firstRow="1" bandRow="1">
                <a:tableStyleId>{5C22544A-7EE6-4342-B048-85BDC9FD1C3A}</a:tableStyleId>
              </a:tblPr>
              <a:tblGrid>
                <a:gridCol w="1299157">
                  <a:extLst>
                    <a:ext uri="{9D8B030D-6E8A-4147-A177-3AD203B41FA5}">
                      <a16:colId xmlns:a16="http://schemas.microsoft.com/office/drawing/2014/main" val="732876269"/>
                    </a:ext>
                  </a:extLst>
                </a:gridCol>
                <a:gridCol w="2168544">
                  <a:extLst>
                    <a:ext uri="{9D8B030D-6E8A-4147-A177-3AD203B41FA5}">
                      <a16:colId xmlns:a16="http://schemas.microsoft.com/office/drawing/2014/main" val="2163570108"/>
                    </a:ext>
                  </a:extLst>
                </a:gridCol>
                <a:gridCol w="2143277">
                  <a:extLst>
                    <a:ext uri="{9D8B030D-6E8A-4147-A177-3AD203B41FA5}">
                      <a16:colId xmlns:a16="http://schemas.microsoft.com/office/drawing/2014/main" val="3650166445"/>
                    </a:ext>
                  </a:extLst>
                </a:gridCol>
              </a:tblGrid>
              <a:tr h="314400">
                <a:tc>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algn="ctr"/>
                      <a:r>
                        <a:rPr lang="en-US" sz="1600" dirty="0">
                          <a:solidFill>
                            <a:schemeClr val="bg1"/>
                          </a:solidFill>
                          <a:latin typeface="Arial" panose="020B0604020202020204" pitchFamily="34" charset="0"/>
                          <a:cs typeface="Arial" panose="020B0604020202020204" pitchFamily="34" charset="0"/>
                        </a:rPr>
                        <a:t>Medications (any) at 36 months</a:t>
                      </a:r>
                    </a:p>
                  </a:txBody>
                  <a:tcPr/>
                </a:tc>
                <a:tc hMerge="1">
                  <a:txBody>
                    <a:bodyPr/>
                    <a:lstStyle/>
                    <a:p>
                      <a:pPr algn="ctr"/>
                      <a:endParaRPr lang="en-US" sz="1800" dirty="0"/>
                    </a:p>
                  </a:txBody>
                  <a:tcPr/>
                </a:tc>
                <a:extLst>
                  <a:ext uri="{0D108BD9-81ED-4DB2-BD59-A6C34878D82A}">
                    <a16:rowId xmlns:a16="http://schemas.microsoft.com/office/drawing/2014/main" val="3572712282"/>
                  </a:ext>
                </a:extLst>
              </a:tr>
              <a:tr h="422790">
                <a:tc>
                  <a:txBody>
                    <a:bodyPr/>
                    <a:lstStyle/>
                    <a:p>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CLE(n=208)</a:t>
                      </a:r>
                    </a:p>
                  </a:txBody>
                  <a:tcPr/>
                </a:tc>
                <a:tc>
                  <a:txBody>
                    <a:bodyPr/>
                    <a:lstStyle/>
                    <a:p>
                      <a:pPr algn="ctr"/>
                      <a:r>
                        <a:rPr lang="en-US" sz="1600" dirty="0">
                          <a:latin typeface="Arial" panose="020B0604020202020204" pitchFamily="34" charset="0"/>
                          <a:cs typeface="Arial" panose="020B0604020202020204" pitchFamily="34" charset="0"/>
                        </a:rPr>
                        <a:t>LPI (n=211)</a:t>
                      </a:r>
                    </a:p>
                  </a:txBody>
                  <a:tcPr/>
                </a:tc>
                <a:extLst>
                  <a:ext uri="{0D108BD9-81ED-4DB2-BD59-A6C34878D82A}">
                    <a16:rowId xmlns:a16="http://schemas.microsoft.com/office/drawing/2014/main" val="939939366"/>
                  </a:ext>
                </a:extLst>
              </a:tr>
              <a:tr h="314400">
                <a:tc>
                  <a:txBody>
                    <a:bodyPr/>
                    <a:lstStyle/>
                    <a:p>
                      <a:r>
                        <a:rPr lang="en-US" sz="1600" b="1" dirty="0">
                          <a:latin typeface="Arial" panose="020B0604020202020204" pitchFamily="34" charset="0"/>
                          <a:cs typeface="Arial" panose="020B0604020202020204" pitchFamily="34" charset="0"/>
                        </a:rPr>
                        <a:t>0</a:t>
                      </a:r>
                    </a:p>
                  </a:txBody>
                  <a:tcPr/>
                </a:tc>
                <a:tc>
                  <a:txBody>
                    <a:bodyPr/>
                    <a:lstStyle/>
                    <a:p>
                      <a:pPr algn="ctr"/>
                      <a:r>
                        <a:rPr lang="en-US" sz="1700" dirty="0">
                          <a:latin typeface="Arial" panose="020B0604020202020204" pitchFamily="34" charset="0"/>
                          <a:cs typeface="Arial" panose="020B0604020202020204" pitchFamily="34" charset="0"/>
                        </a:rPr>
                        <a:t>126 (60.6%)</a:t>
                      </a:r>
                    </a:p>
                  </a:txBody>
                  <a:tcPr/>
                </a:tc>
                <a:tc>
                  <a:txBody>
                    <a:bodyPr/>
                    <a:lstStyle/>
                    <a:p>
                      <a:pPr algn="ctr"/>
                      <a:r>
                        <a:rPr lang="en-US" sz="1700" dirty="0">
                          <a:latin typeface="Arial" panose="020B0604020202020204" pitchFamily="34" charset="0"/>
                          <a:cs typeface="Arial" panose="020B0604020202020204" pitchFamily="34" charset="0"/>
                        </a:rPr>
                        <a:t>45 (21.3%)</a:t>
                      </a:r>
                    </a:p>
                  </a:txBody>
                  <a:tcPr/>
                </a:tc>
                <a:extLst>
                  <a:ext uri="{0D108BD9-81ED-4DB2-BD59-A6C34878D82A}">
                    <a16:rowId xmlns:a16="http://schemas.microsoft.com/office/drawing/2014/main" val="3649318888"/>
                  </a:ext>
                </a:extLst>
              </a:tr>
              <a:tr h="314400">
                <a:tc>
                  <a:txBody>
                    <a:bodyPr/>
                    <a:lstStyle/>
                    <a:p>
                      <a:r>
                        <a:rPr lang="en-US" sz="1600" b="1" dirty="0">
                          <a:latin typeface="Arial" panose="020B0604020202020204" pitchFamily="34" charset="0"/>
                          <a:cs typeface="Arial" panose="020B0604020202020204" pitchFamily="34" charset="0"/>
                        </a:rPr>
                        <a:t>1</a:t>
                      </a:r>
                    </a:p>
                  </a:txBody>
                  <a:tcPr/>
                </a:tc>
                <a:tc>
                  <a:txBody>
                    <a:bodyPr/>
                    <a:lstStyle/>
                    <a:p>
                      <a:pPr algn="ctr"/>
                      <a:r>
                        <a:rPr lang="en-US" sz="1700" dirty="0">
                          <a:latin typeface="Arial" panose="020B0604020202020204" pitchFamily="34" charset="0"/>
                          <a:cs typeface="Arial" panose="020B0604020202020204" pitchFamily="34" charset="0"/>
                        </a:rPr>
                        <a:t>33 (15.9%)</a:t>
                      </a:r>
                    </a:p>
                  </a:txBody>
                  <a:tcPr/>
                </a:tc>
                <a:tc>
                  <a:txBody>
                    <a:bodyPr/>
                    <a:lstStyle/>
                    <a:p>
                      <a:pPr algn="ctr"/>
                      <a:r>
                        <a:rPr lang="en-US" sz="1700" dirty="0">
                          <a:latin typeface="Arial" panose="020B0604020202020204" pitchFamily="34" charset="0"/>
                          <a:cs typeface="Arial" panose="020B0604020202020204" pitchFamily="34" charset="0"/>
                        </a:rPr>
                        <a:t>67 (31.8%)</a:t>
                      </a:r>
                    </a:p>
                  </a:txBody>
                  <a:tcPr/>
                </a:tc>
                <a:extLst>
                  <a:ext uri="{0D108BD9-81ED-4DB2-BD59-A6C34878D82A}">
                    <a16:rowId xmlns:a16="http://schemas.microsoft.com/office/drawing/2014/main" val="4241411641"/>
                  </a:ext>
                </a:extLst>
              </a:tr>
              <a:tr h="314400">
                <a:tc>
                  <a:txBody>
                    <a:bodyPr/>
                    <a:lstStyle/>
                    <a:p>
                      <a:r>
                        <a:rPr lang="en-US" sz="1600" b="1" dirty="0">
                          <a:latin typeface="Arial" panose="020B0604020202020204" pitchFamily="34" charset="0"/>
                          <a:cs typeface="Arial" panose="020B0604020202020204" pitchFamily="34" charset="0"/>
                        </a:rPr>
                        <a:t>2</a:t>
                      </a:r>
                    </a:p>
                  </a:txBody>
                  <a:tcPr/>
                </a:tc>
                <a:tc>
                  <a:txBody>
                    <a:bodyPr/>
                    <a:lstStyle/>
                    <a:p>
                      <a:pPr algn="ctr"/>
                      <a:r>
                        <a:rPr lang="en-US" sz="1700" dirty="0">
                          <a:latin typeface="Arial" panose="020B0604020202020204" pitchFamily="34" charset="0"/>
                          <a:cs typeface="Arial" panose="020B0604020202020204" pitchFamily="34" charset="0"/>
                        </a:rPr>
                        <a:t>15 (7.2%)</a:t>
                      </a:r>
                    </a:p>
                  </a:txBody>
                  <a:tcPr/>
                </a:tc>
                <a:tc>
                  <a:txBody>
                    <a:bodyPr/>
                    <a:lstStyle/>
                    <a:p>
                      <a:pPr algn="ctr"/>
                      <a:r>
                        <a:rPr lang="en-US" sz="1700" dirty="0">
                          <a:latin typeface="Arial" panose="020B0604020202020204" pitchFamily="34" charset="0"/>
                          <a:cs typeface="Arial" panose="020B0604020202020204" pitchFamily="34" charset="0"/>
                        </a:rPr>
                        <a:t>46 (21.8%)</a:t>
                      </a:r>
                    </a:p>
                  </a:txBody>
                  <a:tcPr/>
                </a:tc>
                <a:extLst>
                  <a:ext uri="{0D108BD9-81ED-4DB2-BD59-A6C34878D82A}">
                    <a16:rowId xmlns:a16="http://schemas.microsoft.com/office/drawing/2014/main" val="573830627"/>
                  </a:ext>
                </a:extLst>
              </a:tr>
              <a:tr h="314400">
                <a:tc>
                  <a:txBody>
                    <a:bodyPr/>
                    <a:lstStyle/>
                    <a:p>
                      <a:r>
                        <a:rPr lang="en-US" sz="1600" b="1" dirty="0">
                          <a:latin typeface="Arial" panose="020B0604020202020204" pitchFamily="34" charset="0"/>
                          <a:cs typeface="Arial" panose="020B0604020202020204" pitchFamily="34" charset="0"/>
                        </a:rPr>
                        <a:t>3</a:t>
                      </a:r>
                    </a:p>
                  </a:txBody>
                  <a:tcPr/>
                </a:tc>
                <a:tc>
                  <a:txBody>
                    <a:bodyPr/>
                    <a:lstStyle/>
                    <a:p>
                      <a:pPr algn="ctr"/>
                      <a:r>
                        <a:rPr lang="en-US" sz="1700" dirty="0">
                          <a:latin typeface="Arial" panose="020B0604020202020204" pitchFamily="34" charset="0"/>
                          <a:cs typeface="Arial" panose="020B0604020202020204" pitchFamily="34" charset="0"/>
                        </a:rPr>
                        <a:t>3 (1.4%)</a:t>
                      </a:r>
                    </a:p>
                  </a:txBody>
                  <a:tcPr/>
                </a:tc>
                <a:tc>
                  <a:txBody>
                    <a:bodyPr/>
                    <a:lstStyle/>
                    <a:p>
                      <a:pPr algn="ctr"/>
                      <a:r>
                        <a:rPr lang="en-US" sz="1700" dirty="0">
                          <a:latin typeface="Arial" panose="020B0604020202020204" pitchFamily="34" charset="0"/>
                          <a:cs typeface="Arial" panose="020B0604020202020204" pitchFamily="34" charset="0"/>
                        </a:rPr>
                        <a:t>19 (9.0%)</a:t>
                      </a:r>
                    </a:p>
                  </a:txBody>
                  <a:tcPr/>
                </a:tc>
                <a:extLst>
                  <a:ext uri="{0D108BD9-81ED-4DB2-BD59-A6C34878D82A}">
                    <a16:rowId xmlns:a16="http://schemas.microsoft.com/office/drawing/2014/main" val="204472479"/>
                  </a:ext>
                </a:extLst>
              </a:tr>
              <a:tr h="314400">
                <a:tc>
                  <a:txBody>
                    <a:bodyPr/>
                    <a:lstStyle/>
                    <a:p>
                      <a:r>
                        <a:rPr lang="en-US" sz="1600" b="1" dirty="0">
                          <a:latin typeface="Arial" panose="020B0604020202020204" pitchFamily="34" charset="0"/>
                          <a:cs typeface="Arial" panose="020B0604020202020204" pitchFamily="34" charset="0"/>
                        </a:rPr>
                        <a:t>4</a:t>
                      </a:r>
                    </a:p>
                  </a:txBody>
                  <a:tcPr/>
                </a:tc>
                <a:tc>
                  <a:txBody>
                    <a:bodyPr/>
                    <a:lstStyle/>
                    <a:p>
                      <a:pPr algn="ctr"/>
                      <a:r>
                        <a:rPr lang="en-US" sz="1700" dirty="0">
                          <a:latin typeface="Arial" panose="020B0604020202020204" pitchFamily="34" charset="0"/>
                          <a:cs typeface="Arial" panose="020B0604020202020204" pitchFamily="34" charset="0"/>
                        </a:rPr>
                        <a:t>1 (0.5%)</a:t>
                      </a:r>
                    </a:p>
                  </a:txBody>
                  <a:tcPr/>
                </a:tc>
                <a:tc>
                  <a:txBody>
                    <a:bodyPr/>
                    <a:lstStyle/>
                    <a:p>
                      <a:pPr algn="ctr"/>
                      <a:r>
                        <a:rPr lang="en-US" sz="1700" dirty="0">
                          <a:latin typeface="Arial" panose="020B0604020202020204" pitchFamily="34" charset="0"/>
                          <a:cs typeface="Arial" panose="020B0604020202020204" pitchFamily="34" charset="0"/>
                        </a:rPr>
                        <a:t>4 (1.9%)</a:t>
                      </a:r>
                    </a:p>
                  </a:txBody>
                  <a:tcPr/>
                </a:tc>
                <a:extLst>
                  <a:ext uri="{0D108BD9-81ED-4DB2-BD59-A6C34878D82A}">
                    <a16:rowId xmlns:a16="http://schemas.microsoft.com/office/drawing/2014/main" val="1191765475"/>
                  </a:ext>
                </a:extLst>
              </a:tr>
              <a:tr h="314400">
                <a:tc>
                  <a:txBody>
                    <a:bodyPr/>
                    <a:lstStyle/>
                    <a:p>
                      <a:r>
                        <a:rPr lang="en-US" sz="1600" b="1" dirty="0">
                          <a:latin typeface="Arial" panose="020B0604020202020204" pitchFamily="34" charset="0"/>
                          <a:cs typeface="Arial" panose="020B0604020202020204" pitchFamily="34" charset="0"/>
                        </a:rPr>
                        <a:t>Missing</a:t>
                      </a:r>
                    </a:p>
                  </a:txBody>
                  <a:tcPr/>
                </a:tc>
                <a:tc>
                  <a:txBody>
                    <a:bodyPr/>
                    <a:lstStyle/>
                    <a:p>
                      <a:pPr algn="ctr"/>
                      <a:r>
                        <a:rPr lang="en-US" sz="1700" dirty="0">
                          <a:latin typeface="Arial" panose="020B0604020202020204" pitchFamily="34" charset="0"/>
                          <a:cs typeface="Arial" panose="020B0604020202020204" pitchFamily="34" charset="0"/>
                        </a:rPr>
                        <a:t>30 (14.4%)</a:t>
                      </a:r>
                    </a:p>
                  </a:txBody>
                  <a:tcPr/>
                </a:tc>
                <a:tc>
                  <a:txBody>
                    <a:bodyPr/>
                    <a:lstStyle/>
                    <a:p>
                      <a:pPr algn="ctr"/>
                      <a:r>
                        <a:rPr lang="en-US" sz="1700" dirty="0">
                          <a:latin typeface="Arial" panose="020B0604020202020204" pitchFamily="34" charset="0"/>
                          <a:cs typeface="Arial" panose="020B0604020202020204" pitchFamily="34" charset="0"/>
                        </a:rPr>
                        <a:t>30 (14.2%)</a:t>
                      </a:r>
                    </a:p>
                  </a:txBody>
                  <a:tcPr/>
                </a:tc>
                <a:extLst>
                  <a:ext uri="{0D108BD9-81ED-4DB2-BD59-A6C34878D82A}">
                    <a16:rowId xmlns:a16="http://schemas.microsoft.com/office/drawing/2014/main" val="3363711850"/>
                  </a:ext>
                </a:extLst>
              </a:tr>
            </a:tbl>
          </a:graphicData>
        </a:graphic>
      </p:graphicFrame>
    </p:spTree>
    <p:extLst>
      <p:ext uri="{BB962C8B-B14F-4D97-AF65-F5344CB8AC3E}">
        <p14:creationId xmlns:p14="http://schemas.microsoft.com/office/powerpoint/2010/main" val="2354140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0" y="68591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2" name="Title 3">
            <a:extLst>
              <a:ext uri="{FF2B5EF4-FFF2-40B4-BE49-F238E27FC236}">
                <a16:creationId xmlns:a16="http://schemas.microsoft.com/office/drawing/2014/main" id="{E89064A2-AC83-E849-81C8-BA998CE5583C}"/>
              </a:ext>
            </a:extLst>
          </p:cNvPr>
          <p:cNvSpPr txBox="1">
            <a:spLocks/>
          </p:cNvSpPr>
          <p:nvPr/>
        </p:nvSpPr>
        <p:spPr>
          <a:xfrm>
            <a:off x="121394" y="3691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a:latin typeface="Arial" panose="020B0604020202020204" pitchFamily="34" charset="0"/>
                <a:cs typeface="Arial" panose="020B0604020202020204" pitchFamily="34" charset="0"/>
              </a:rPr>
              <a:t>EAGLE trial:</a:t>
            </a:r>
          </a:p>
          <a:p>
            <a:r>
              <a:rPr lang="en-US" sz="2000" b="1" dirty="0">
                <a:latin typeface="Arial" panose="020B0604020202020204" pitchFamily="34" charset="0"/>
                <a:cs typeface="Arial" panose="020B0604020202020204" pitchFamily="34" charset="0"/>
              </a:rPr>
              <a:t>Additional Surgery</a:t>
            </a:r>
          </a:p>
        </p:txBody>
      </p:sp>
      <p:sp>
        <p:nvSpPr>
          <p:cNvPr id="14" name="TextBox 13">
            <a:extLst>
              <a:ext uri="{FF2B5EF4-FFF2-40B4-BE49-F238E27FC236}">
                <a16:creationId xmlns:a16="http://schemas.microsoft.com/office/drawing/2014/main" id="{78003DE9-72A1-F04A-B73D-903E040CCA99}"/>
              </a:ext>
            </a:extLst>
          </p:cNvPr>
          <p:cNvSpPr txBox="1"/>
          <p:nvPr/>
        </p:nvSpPr>
        <p:spPr>
          <a:xfrm>
            <a:off x="6263162" y="5879697"/>
            <a:ext cx="4683512" cy="292388"/>
          </a:xfrm>
          <a:prstGeom prst="rect">
            <a:avLst/>
          </a:prstGeom>
          <a:noFill/>
        </p:spPr>
        <p:txBody>
          <a:bodyPr wrap="square" rtlCol="0">
            <a:spAutoFit/>
          </a:bodyPr>
          <a:lstStyle/>
          <a:p>
            <a:pPr algn="r"/>
            <a:r>
              <a:rPr lang="en-US" altLang="ko-KR" sz="1300" dirty="0" err="1">
                <a:solidFill>
                  <a:schemeClr val="bg1"/>
                </a:solidFill>
                <a:latin typeface="Arial" panose="020B0604020202020204" pitchFamily="34" charset="0"/>
                <a:ea typeface="Gulim" panose="020B0600000101010101" pitchFamily="34" charset="-127"/>
              </a:rPr>
              <a:t>Azuara</a:t>
            </a:r>
            <a:r>
              <a:rPr lang="en-US" altLang="ko-KR" sz="1300" dirty="0">
                <a:solidFill>
                  <a:schemeClr val="bg1"/>
                </a:solidFill>
                <a:latin typeface="Arial" panose="020B0604020202020204" pitchFamily="34" charset="0"/>
                <a:ea typeface="Gulim" panose="020B0600000101010101" pitchFamily="34" charset="-127"/>
              </a:rPr>
              <a:t>-Blanco </a:t>
            </a:r>
            <a:r>
              <a:rPr lang="en-US" altLang="ko-KR" sz="1300" i="1" dirty="0">
                <a:solidFill>
                  <a:schemeClr val="bg1"/>
                </a:solidFill>
                <a:latin typeface="Arial" panose="020B0604020202020204" pitchFamily="34" charset="0"/>
                <a:ea typeface="Gulim" panose="020B0600000101010101" pitchFamily="34" charset="-127"/>
              </a:rPr>
              <a:t>et </a:t>
            </a:r>
            <a:r>
              <a:rPr lang="en-US" altLang="ko-KR" sz="1300" dirty="0">
                <a:solidFill>
                  <a:schemeClr val="bg1"/>
                </a:solidFill>
                <a:latin typeface="Arial" panose="020B0604020202020204" pitchFamily="34" charset="0"/>
                <a:ea typeface="Gulim" panose="020B0600000101010101" pitchFamily="34" charset="-127"/>
              </a:rPr>
              <a:t>al. Lancet 2016;388:1389-97</a:t>
            </a:r>
            <a:endParaRPr lang="en-US" sz="1300" dirty="0">
              <a:solidFill>
                <a:schemeClr val="bg1"/>
              </a:solidFill>
            </a:endParaRPr>
          </a:p>
        </p:txBody>
      </p:sp>
      <p:graphicFrame>
        <p:nvGraphicFramePr>
          <p:cNvPr id="3" name="Table 2">
            <a:extLst>
              <a:ext uri="{FF2B5EF4-FFF2-40B4-BE49-F238E27FC236}">
                <a16:creationId xmlns:a16="http://schemas.microsoft.com/office/drawing/2014/main" id="{ED7EE6A9-CF52-4E4F-BEB0-D226AD6C9227}"/>
              </a:ext>
            </a:extLst>
          </p:cNvPr>
          <p:cNvGraphicFramePr>
            <a:graphicFrameLocks noGrp="1"/>
          </p:cNvGraphicFramePr>
          <p:nvPr>
            <p:extLst>
              <p:ext uri="{D42A27DB-BD31-4B8C-83A1-F6EECF244321}">
                <p14:modId xmlns:p14="http://schemas.microsoft.com/office/powerpoint/2010/main" val="1739311191"/>
              </p:ext>
            </p:extLst>
          </p:nvPr>
        </p:nvGraphicFramePr>
        <p:xfrm>
          <a:off x="1171659" y="1746112"/>
          <a:ext cx="7652289" cy="2908575"/>
        </p:xfrm>
        <a:graphic>
          <a:graphicData uri="http://schemas.openxmlformats.org/drawingml/2006/table">
            <a:tbl>
              <a:tblPr firstRow="1" bandRow="1">
                <a:tableStyleId>{5C22544A-7EE6-4342-B048-85BDC9FD1C3A}</a:tableStyleId>
              </a:tblPr>
              <a:tblGrid>
                <a:gridCol w="3116637">
                  <a:extLst>
                    <a:ext uri="{9D8B030D-6E8A-4147-A177-3AD203B41FA5}">
                      <a16:colId xmlns:a16="http://schemas.microsoft.com/office/drawing/2014/main" val="732876269"/>
                    </a:ext>
                  </a:extLst>
                </a:gridCol>
                <a:gridCol w="2267826">
                  <a:extLst>
                    <a:ext uri="{9D8B030D-6E8A-4147-A177-3AD203B41FA5}">
                      <a16:colId xmlns:a16="http://schemas.microsoft.com/office/drawing/2014/main" val="1632509874"/>
                    </a:ext>
                  </a:extLst>
                </a:gridCol>
                <a:gridCol w="2267826">
                  <a:extLst>
                    <a:ext uri="{9D8B030D-6E8A-4147-A177-3AD203B41FA5}">
                      <a16:colId xmlns:a16="http://schemas.microsoft.com/office/drawing/2014/main" val="1953362547"/>
                    </a:ext>
                  </a:extLst>
                </a:gridCol>
              </a:tblGrid>
              <a:tr h="464554">
                <a:tc>
                  <a:txBody>
                    <a:bodyPr/>
                    <a:lstStyle/>
                    <a:p>
                      <a:endParaRPr lang="en-US" sz="2200" dirty="0">
                        <a:latin typeface="Arial" panose="020B0604020202020204" pitchFamily="34" charset="0"/>
                        <a:cs typeface="Arial" panose="020B0604020202020204" pitchFamily="34" charset="0"/>
                      </a:endParaRPr>
                    </a:p>
                  </a:txBody>
                  <a:tcPr marL="126696" marR="126696" marT="63348" marB="63348"/>
                </a:tc>
                <a:tc gridSpan="2">
                  <a:txBody>
                    <a:bodyPr/>
                    <a:lstStyle/>
                    <a:p>
                      <a:pPr algn="ctr"/>
                      <a:r>
                        <a:rPr lang="en-US" sz="2200" dirty="0">
                          <a:solidFill>
                            <a:schemeClr val="bg1"/>
                          </a:solidFill>
                          <a:latin typeface="Arial" panose="020B0604020202020204" pitchFamily="34" charset="0"/>
                          <a:cs typeface="Arial" panose="020B0604020202020204" pitchFamily="34" charset="0"/>
                        </a:rPr>
                        <a:t>Additional glaucoma surgery</a:t>
                      </a:r>
                    </a:p>
                  </a:txBody>
                  <a:tcPr marL="126696" marR="126696" marT="63348" marB="63348"/>
                </a:tc>
                <a:tc hMerge="1">
                  <a:txBody>
                    <a:bodyPr/>
                    <a:lstStyle/>
                    <a:p>
                      <a:pPr algn="ctr"/>
                      <a:endParaRPr lang="en-US" sz="1800" dirty="0">
                        <a:solidFill>
                          <a:schemeClr val="bg1"/>
                        </a:solidFill>
                      </a:endParaRPr>
                    </a:p>
                  </a:txBody>
                  <a:tcPr/>
                </a:tc>
                <a:extLst>
                  <a:ext uri="{0D108BD9-81ED-4DB2-BD59-A6C34878D82A}">
                    <a16:rowId xmlns:a16="http://schemas.microsoft.com/office/drawing/2014/main" val="3572712282"/>
                  </a:ext>
                </a:extLst>
              </a:tr>
              <a:tr h="585805">
                <a:tc>
                  <a:txBody>
                    <a:bodyPr/>
                    <a:lstStyle/>
                    <a:p>
                      <a:endParaRPr lang="en-US" sz="2200" dirty="0">
                        <a:latin typeface="Arial" panose="020B0604020202020204" pitchFamily="34" charset="0"/>
                        <a:cs typeface="Arial" panose="020B0604020202020204" pitchFamily="34" charset="0"/>
                      </a:endParaRPr>
                    </a:p>
                  </a:txBody>
                  <a:tcPr marL="126696" marR="126696" marT="63348" marB="6334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CLE (n=208)</a:t>
                      </a:r>
                    </a:p>
                  </a:txBody>
                  <a:tcPr marL="126696" marR="126696" marT="63348" marB="6334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LPI (n=211)</a:t>
                      </a:r>
                    </a:p>
                  </a:txBody>
                  <a:tcPr marL="126696" marR="126696" marT="63348" marB="63348"/>
                </a:tc>
                <a:extLst>
                  <a:ext uri="{0D108BD9-81ED-4DB2-BD59-A6C34878D82A}">
                    <a16:rowId xmlns:a16="http://schemas.microsoft.com/office/drawing/2014/main" val="939939366"/>
                  </a:ext>
                </a:extLst>
              </a:tr>
              <a:tr h="464554">
                <a:tc>
                  <a:txBody>
                    <a:bodyPr/>
                    <a:lstStyle/>
                    <a:p>
                      <a:r>
                        <a:rPr lang="en-US" sz="2200" b="1" dirty="0">
                          <a:latin typeface="Arial" panose="020B0604020202020204" pitchFamily="34" charset="0"/>
                          <a:cs typeface="Arial" panose="020B0604020202020204" pitchFamily="34" charset="0"/>
                        </a:rPr>
                        <a:t>Lens extraction</a:t>
                      </a:r>
                    </a:p>
                  </a:txBody>
                  <a:tcPr marL="126696" marR="126696" marT="63348" marB="63348"/>
                </a:tc>
                <a:tc>
                  <a:txBody>
                    <a:bodyPr/>
                    <a:lstStyle/>
                    <a:p>
                      <a:pPr algn="ctr"/>
                      <a:r>
                        <a:rPr lang="en-US" sz="2200" dirty="0">
                          <a:latin typeface="Arial" panose="020B0604020202020204" pitchFamily="34" charset="0"/>
                          <a:cs typeface="Arial" panose="020B0604020202020204" pitchFamily="34" charset="0"/>
                        </a:rPr>
                        <a:t>0</a:t>
                      </a:r>
                    </a:p>
                  </a:txBody>
                  <a:tcPr marL="126696" marR="126696" marT="63348" marB="63348"/>
                </a:tc>
                <a:tc>
                  <a:txBody>
                    <a:bodyPr/>
                    <a:lstStyle/>
                    <a:p>
                      <a:pPr algn="ctr"/>
                      <a:r>
                        <a:rPr lang="en-US" sz="2200" dirty="0">
                          <a:latin typeface="Arial" panose="020B0604020202020204" pitchFamily="34" charset="0"/>
                          <a:cs typeface="Arial" panose="020B0604020202020204" pitchFamily="34" charset="0"/>
                        </a:rPr>
                        <a:t>16 (67%) of 24</a:t>
                      </a:r>
                    </a:p>
                  </a:txBody>
                  <a:tcPr marL="126696" marR="126696" marT="63348" marB="63348"/>
                </a:tc>
                <a:extLst>
                  <a:ext uri="{0D108BD9-81ED-4DB2-BD59-A6C34878D82A}">
                    <a16:rowId xmlns:a16="http://schemas.microsoft.com/office/drawing/2014/main" val="3649318888"/>
                  </a:ext>
                </a:extLst>
              </a:tr>
              <a:tr h="464554">
                <a:tc>
                  <a:txBody>
                    <a:bodyPr/>
                    <a:lstStyle/>
                    <a:p>
                      <a:r>
                        <a:rPr lang="en-US" sz="2200" b="1" dirty="0">
                          <a:latin typeface="Arial" panose="020B0604020202020204" pitchFamily="34" charset="0"/>
                          <a:cs typeface="Arial" panose="020B0604020202020204" pitchFamily="34" charset="0"/>
                        </a:rPr>
                        <a:t>Trabeculectomy</a:t>
                      </a:r>
                    </a:p>
                  </a:txBody>
                  <a:tcPr marL="126696" marR="126696" marT="63348" marB="63348"/>
                </a:tc>
                <a:tc>
                  <a:txBody>
                    <a:bodyPr/>
                    <a:lstStyle/>
                    <a:p>
                      <a:pPr algn="ctr"/>
                      <a:r>
                        <a:rPr lang="en-US" sz="2200" dirty="0">
                          <a:latin typeface="Arial" panose="020B0604020202020204" pitchFamily="34" charset="0"/>
                          <a:cs typeface="Arial" panose="020B0604020202020204" pitchFamily="34" charset="0"/>
                        </a:rPr>
                        <a:t>1 (100%) of 1</a:t>
                      </a:r>
                    </a:p>
                  </a:txBody>
                  <a:tcPr marL="126696" marR="126696" marT="63348" marB="63348"/>
                </a:tc>
                <a:tc>
                  <a:txBody>
                    <a:bodyPr/>
                    <a:lstStyle/>
                    <a:p>
                      <a:pPr algn="ctr"/>
                      <a:r>
                        <a:rPr lang="en-US" sz="2200" dirty="0">
                          <a:latin typeface="Arial" panose="020B0604020202020204" pitchFamily="34" charset="0"/>
                          <a:cs typeface="Arial" panose="020B0604020202020204" pitchFamily="34" charset="0"/>
                        </a:rPr>
                        <a:t>6 (25%) of 24</a:t>
                      </a:r>
                    </a:p>
                  </a:txBody>
                  <a:tcPr marL="126696" marR="126696" marT="63348" marB="63348"/>
                </a:tc>
                <a:extLst>
                  <a:ext uri="{0D108BD9-81ED-4DB2-BD59-A6C34878D82A}">
                    <a16:rowId xmlns:a16="http://schemas.microsoft.com/office/drawing/2014/main" val="4241411641"/>
                  </a:ext>
                </a:extLst>
              </a:tr>
              <a:tr h="464554">
                <a:tc>
                  <a:txBody>
                    <a:bodyPr/>
                    <a:lstStyle/>
                    <a:p>
                      <a:r>
                        <a:rPr lang="en-US" sz="2200" b="1" dirty="0" err="1">
                          <a:latin typeface="Arial" panose="020B0604020202020204" pitchFamily="34" charset="0"/>
                          <a:cs typeface="Arial" panose="020B0604020202020204" pitchFamily="34" charset="0"/>
                        </a:rPr>
                        <a:t>i</a:t>
                      </a:r>
                      <a:r>
                        <a:rPr lang="en-US" sz="2200" b="1" dirty="0">
                          <a:latin typeface="Arial" panose="020B0604020202020204" pitchFamily="34" charset="0"/>
                          <a:cs typeface="Arial" panose="020B0604020202020204" pitchFamily="34" charset="0"/>
                        </a:rPr>
                        <a:t>-Stent</a:t>
                      </a:r>
                    </a:p>
                  </a:txBody>
                  <a:tcPr marL="126696" marR="126696" marT="63348" marB="63348"/>
                </a:tc>
                <a:tc>
                  <a:txBody>
                    <a:bodyPr/>
                    <a:lstStyle/>
                    <a:p>
                      <a:pPr algn="ctr"/>
                      <a:r>
                        <a:rPr lang="en-US" sz="2200" dirty="0">
                          <a:latin typeface="Arial" panose="020B0604020202020204" pitchFamily="34" charset="0"/>
                          <a:cs typeface="Arial" panose="020B0604020202020204" pitchFamily="34" charset="0"/>
                        </a:rPr>
                        <a:t>0</a:t>
                      </a:r>
                    </a:p>
                  </a:txBody>
                  <a:tcPr marL="126696" marR="126696" marT="63348" marB="63348"/>
                </a:tc>
                <a:tc>
                  <a:txBody>
                    <a:bodyPr/>
                    <a:lstStyle/>
                    <a:p>
                      <a:pPr algn="ctr"/>
                      <a:r>
                        <a:rPr lang="en-US" sz="2200" dirty="0">
                          <a:latin typeface="Arial" panose="020B0604020202020204" pitchFamily="34" charset="0"/>
                          <a:cs typeface="Arial" panose="020B0604020202020204" pitchFamily="34" charset="0"/>
                        </a:rPr>
                        <a:t>1 (4%) of 24</a:t>
                      </a:r>
                    </a:p>
                  </a:txBody>
                  <a:tcPr marL="126696" marR="126696" marT="63348" marB="63348"/>
                </a:tc>
                <a:extLst>
                  <a:ext uri="{0D108BD9-81ED-4DB2-BD59-A6C34878D82A}">
                    <a16:rowId xmlns:a16="http://schemas.microsoft.com/office/drawing/2014/main" val="573830627"/>
                  </a:ext>
                </a:extLst>
              </a:tr>
              <a:tr h="464554">
                <a:tc>
                  <a:txBody>
                    <a:bodyPr/>
                    <a:lstStyle/>
                    <a:p>
                      <a:r>
                        <a:rPr lang="en-US" sz="2200" b="1" dirty="0">
                          <a:latin typeface="Arial" panose="020B0604020202020204" pitchFamily="34" charset="0"/>
                          <a:cs typeface="Arial" panose="020B0604020202020204" pitchFamily="34" charset="0"/>
                        </a:rPr>
                        <a:t>Ahmed tube</a:t>
                      </a:r>
                    </a:p>
                  </a:txBody>
                  <a:tcPr marL="126696" marR="126696" marT="63348" marB="63348"/>
                </a:tc>
                <a:tc>
                  <a:txBody>
                    <a:bodyPr/>
                    <a:lstStyle/>
                    <a:p>
                      <a:pPr algn="ctr"/>
                      <a:r>
                        <a:rPr lang="en-US" sz="2200" dirty="0">
                          <a:latin typeface="Arial" panose="020B0604020202020204" pitchFamily="34" charset="0"/>
                          <a:cs typeface="Arial" panose="020B0604020202020204" pitchFamily="34" charset="0"/>
                        </a:rPr>
                        <a:t>0</a:t>
                      </a:r>
                    </a:p>
                  </a:txBody>
                  <a:tcPr marL="126696" marR="126696" marT="63348" marB="63348"/>
                </a:tc>
                <a:tc>
                  <a:txBody>
                    <a:bodyPr/>
                    <a:lstStyle/>
                    <a:p>
                      <a:pPr algn="ctr"/>
                      <a:r>
                        <a:rPr lang="en-US" sz="2200" dirty="0">
                          <a:latin typeface="Arial" panose="020B0604020202020204" pitchFamily="34" charset="0"/>
                          <a:cs typeface="Arial" panose="020B0604020202020204" pitchFamily="34" charset="0"/>
                        </a:rPr>
                        <a:t>1 (4%) of 24</a:t>
                      </a:r>
                    </a:p>
                  </a:txBody>
                  <a:tcPr marL="126696" marR="126696" marT="63348" marB="63348"/>
                </a:tc>
                <a:extLst>
                  <a:ext uri="{0D108BD9-81ED-4DB2-BD59-A6C34878D82A}">
                    <a16:rowId xmlns:a16="http://schemas.microsoft.com/office/drawing/2014/main" val="204472479"/>
                  </a:ext>
                </a:extLst>
              </a:tr>
            </a:tbl>
          </a:graphicData>
        </a:graphic>
      </p:graphicFrame>
      <p:sp>
        <p:nvSpPr>
          <p:cNvPr id="6" name="TextBox 5">
            <a:extLst>
              <a:ext uri="{FF2B5EF4-FFF2-40B4-BE49-F238E27FC236}">
                <a16:creationId xmlns:a16="http://schemas.microsoft.com/office/drawing/2014/main" id="{857DA0AC-5886-384D-97E5-3CFE28B1CF27}"/>
              </a:ext>
            </a:extLst>
          </p:cNvPr>
          <p:cNvSpPr txBox="1"/>
          <p:nvPr/>
        </p:nvSpPr>
        <p:spPr>
          <a:xfrm>
            <a:off x="-255181" y="765544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19134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0" y="84811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4" name="Title 3">
            <a:extLst>
              <a:ext uri="{FF2B5EF4-FFF2-40B4-BE49-F238E27FC236}">
                <a16:creationId xmlns:a16="http://schemas.microsoft.com/office/drawing/2014/main" id="{124F0548-3336-FC46-8EC3-7D4013C6C9FF}"/>
              </a:ext>
            </a:extLst>
          </p:cNvPr>
          <p:cNvSpPr>
            <a:spLocks noGrp="1"/>
          </p:cNvSpPr>
          <p:nvPr>
            <p:ph type="title"/>
          </p:nvPr>
        </p:nvSpPr>
        <p:spPr>
          <a:xfrm>
            <a:off x="0" y="49152"/>
            <a:ext cx="10645024" cy="821630"/>
          </a:xfrm>
        </p:spPr>
        <p:txBody>
          <a:bodyPr>
            <a:noAutofit/>
          </a:bodyPr>
          <a:lstStyle/>
          <a:p>
            <a:r>
              <a:rPr lang="en-US" sz="2000" b="1" dirty="0">
                <a:latin typeface="Arial" panose="020B0604020202020204" pitchFamily="34" charset="0"/>
                <a:cs typeface="Arial" panose="020B0604020202020204" pitchFamily="34" charset="0"/>
              </a:rPr>
              <a:t>EAGLE trial: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Other Result: Mean differences in subgroup outcome between CLE and standard care</a:t>
            </a:r>
            <a:br>
              <a:rPr lang="en-US" sz="2000" b="1" dirty="0">
                <a:latin typeface="Arial" panose="020B0604020202020204" pitchFamily="34" charset="0"/>
                <a:cs typeface="Arial" panose="020B0604020202020204" pitchFamily="34" charset="0"/>
              </a:rPr>
            </a:br>
            <a:endParaRPr lang="en-US" sz="20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E0D1D2F-639E-DE41-9903-D9483DCFFAEA}"/>
              </a:ext>
            </a:extLst>
          </p:cNvPr>
          <p:cNvSpPr txBox="1"/>
          <p:nvPr/>
        </p:nvSpPr>
        <p:spPr>
          <a:xfrm>
            <a:off x="5125844" y="6429166"/>
            <a:ext cx="4683512" cy="292388"/>
          </a:xfrm>
          <a:prstGeom prst="rect">
            <a:avLst/>
          </a:prstGeom>
          <a:noFill/>
        </p:spPr>
        <p:txBody>
          <a:bodyPr wrap="square" rtlCol="0">
            <a:spAutoFit/>
          </a:bodyPr>
          <a:lstStyle/>
          <a:p>
            <a:pPr algn="r"/>
            <a:r>
              <a:rPr lang="en-US" altLang="ko-KR" sz="1300" dirty="0" err="1">
                <a:solidFill>
                  <a:schemeClr val="bg1"/>
                </a:solidFill>
                <a:latin typeface="Arial" panose="020B0604020202020204" pitchFamily="34" charset="0"/>
                <a:ea typeface="Gulim" panose="020B0600000101010101" pitchFamily="34" charset="-127"/>
              </a:rPr>
              <a:t>Azuara</a:t>
            </a:r>
            <a:r>
              <a:rPr lang="en-US" altLang="ko-KR" sz="1300" dirty="0">
                <a:solidFill>
                  <a:schemeClr val="bg1"/>
                </a:solidFill>
                <a:latin typeface="Arial" panose="020B0604020202020204" pitchFamily="34" charset="0"/>
                <a:ea typeface="Gulim" panose="020B0600000101010101" pitchFamily="34" charset="-127"/>
              </a:rPr>
              <a:t>-Blanco </a:t>
            </a:r>
            <a:r>
              <a:rPr lang="en-US" altLang="ko-KR" sz="1300" i="1" dirty="0">
                <a:solidFill>
                  <a:schemeClr val="bg1"/>
                </a:solidFill>
                <a:latin typeface="Arial" panose="020B0604020202020204" pitchFamily="34" charset="0"/>
                <a:ea typeface="Gulim" panose="020B0600000101010101" pitchFamily="34" charset="-127"/>
              </a:rPr>
              <a:t>et </a:t>
            </a:r>
            <a:r>
              <a:rPr lang="en-US" altLang="ko-KR" sz="1300" dirty="0">
                <a:solidFill>
                  <a:schemeClr val="bg1"/>
                </a:solidFill>
                <a:latin typeface="Arial" panose="020B0604020202020204" pitchFamily="34" charset="0"/>
                <a:ea typeface="Gulim" panose="020B0600000101010101" pitchFamily="34" charset="-127"/>
              </a:rPr>
              <a:t>al. Lancet 2016;388:1389-97</a:t>
            </a:r>
            <a:endParaRPr lang="en-US" sz="1300" dirty="0">
              <a:solidFill>
                <a:schemeClr val="bg1"/>
              </a:solidFill>
            </a:endParaRPr>
          </a:p>
        </p:txBody>
      </p:sp>
      <p:sp>
        <p:nvSpPr>
          <p:cNvPr id="7" name="Content Placeholder 6">
            <a:extLst>
              <a:ext uri="{FF2B5EF4-FFF2-40B4-BE49-F238E27FC236}">
                <a16:creationId xmlns:a16="http://schemas.microsoft.com/office/drawing/2014/main" id="{5BA668E8-3BCF-0F4C-B24C-182BC153C216}"/>
              </a:ext>
            </a:extLst>
          </p:cNvPr>
          <p:cNvSpPr>
            <a:spLocks noGrp="1"/>
          </p:cNvSpPr>
          <p:nvPr>
            <p:ph idx="1"/>
          </p:nvPr>
        </p:nvSpPr>
        <p:spPr/>
        <p:txBody>
          <a:bodyPr/>
          <a:lstStyle/>
          <a:p>
            <a:endParaRPr lang="en-US"/>
          </a:p>
        </p:txBody>
      </p:sp>
      <p:pic>
        <p:nvPicPr>
          <p:cNvPr id="16" name="Picture 15">
            <a:extLst>
              <a:ext uri="{FF2B5EF4-FFF2-40B4-BE49-F238E27FC236}">
                <a16:creationId xmlns:a16="http://schemas.microsoft.com/office/drawing/2014/main" id="{7D609984-FB89-714D-9A34-A2961D1FAF10}"/>
              </a:ext>
            </a:extLst>
          </p:cNvPr>
          <p:cNvPicPr>
            <a:picLocks noChangeAspect="1"/>
          </p:cNvPicPr>
          <p:nvPr/>
        </p:nvPicPr>
        <p:blipFill>
          <a:blip r:embed="rId5"/>
          <a:stretch>
            <a:fillRect/>
          </a:stretch>
        </p:blipFill>
        <p:spPr>
          <a:xfrm>
            <a:off x="510363" y="1033708"/>
            <a:ext cx="10698495" cy="5221356"/>
          </a:xfrm>
          <a:prstGeom prst="rect">
            <a:avLst/>
          </a:prstGeom>
        </p:spPr>
      </p:pic>
    </p:spTree>
    <p:extLst>
      <p:ext uri="{BB962C8B-B14F-4D97-AF65-F5344CB8AC3E}">
        <p14:creationId xmlns:p14="http://schemas.microsoft.com/office/powerpoint/2010/main" val="2878174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39840" y="807852"/>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26894" y="102278"/>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a:latin typeface="Arial" panose="020B0604020202020204" pitchFamily="34" charset="0"/>
                <a:cs typeface="Arial" panose="020B0604020202020204" pitchFamily="34" charset="0"/>
              </a:rPr>
              <a:t>EAGLE trial: </a:t>
            </a:r>
          </a:p>
          <a:p>
            <a:r>
              <a:rPr lang="en-US" sz="2000" b="1" dirty="0">
                <a:latin typeface="Arial" panose="020B0604020202020204" pitchFamily="34" charset="0"/>
                <a:cs typeface="Arial" panose="020B0604020202020204" pitchFamily="34" charset="0"/>
              </a:rPr>
              <a:t>Summary</a:t>
            </a:r>
          </a:p>
        </p:txBody>
      </p:sp>
      <p:sp>
        <p:nvSpPr>
          <p:cNvPr id="15" name="TextBox 14">
            <a:extLst>
              <a:ext uri="{FF2B5EF4-FFF2-40B4-BE49-F238E27FC236}">
                <a16:creationId xmlns:a16="http://schemas.microsoft.com/office/drawing/2014/main" id="{FC28F2E4-6A45-9247-A8BC-4BF839EC35F2}"/>
              </a:ext>
            </a:extLst>
          </p:cNvPr>
          <p:cNvSpPr txBox="1"/>
          <p:nvPr/>
        </p:nvSpPr>
        <p:spPr>
          <a:xfrm>
            <a:off x="5125844" y="6429166"/>
            <a:ext cx="4683512" cy="292388"/>
          </a:xfrm>
          <a:prstGeom prst="rect">
            <a:avLst/>
          </a:prstGeom>
          <a:noFill/>
        </p:spPr>
        <p:txBody>
          <a:bodyPr wrap="square" rtlCol="0">
            <a:spAutoFit/>
          </a:bodyPr>
          <a:lstStyle/>
          <a:p>
            <a:pPr algn="r"/>
            <a:r>
              <a:rPr lang="en-US" altLang="ko-KR" sz="1300" dirty="0" err="1">
                <a:solidFill>
                  <a:schemeClr val="bg1"/>
                </a:solidFill>
                <a:latin typeface="Arial" panose="020B0604020202020204" pitchFamily="34" charset="0"/>
                <a:ea typeface="Gulim" panose="020B0600000101010101" pitchFamily="34" charset="-127"/>
              </a:rPr>
              <a:t>Azuara</a:t>
            </a:r>
            <a:r>
              <a:rPr lang="en-US" altLang="ko-KR" sz="1300" dirty="0">
                <a:solidFill>
                  <a:schemeClr val="bg1"/>
                </a:solidFill>
                <a:latin typeface="Arial" panose="020B0604020202020204" pitchFamily="34" charset="0"/>
                <a:ea typeface="Gulim" panose="020B0600000101010101" pitchFamily="34" charset="-127"/>
              </a:rPr>
              <a:t>-Blanco </a:t>
            </a:r>
            <a:r>
              <a:rPr lang="en-US" altLang="ko-KR" sz="1300" i="1" dirty="0">
                <a:solidFill>
                  <a:schemeClr val="bg1"/>
                </a:solidFill>
                <a:latin typeface="Arial" panose="020B0604020202020204" pitchFamily="34" charset="0"/>
                <a:ea typeface="Gulim" panose="020B0600000101010101" pitchFamily="34" charset="-127"/>
              </a:rPr>
              <a:t>et </a:t>
            </a:r>
            <a:r>
              <a:rPr lang="en-US" altLang="ko-KR" sz="1300" dirty="0">
                <a:solidFill>
                  <a:schemeClr val="bg1"/>
                </a:solidFill>
                <a:latin typeface="Arial" panose="020B0604020202020204" pitchFamily="34" charset="0"/>
                <a:ea typeface="Gulim" panose="020B0600000101010101" pitchFamily="34" charset="-127"/>
              </a:rPr>
              <a:t>al. Lancet 2016;388:1389-97</a:t>
            </a:r>
            <a:endParaRPr lang="en-US" sz="1300" dirty="0">
              <a:solidFill>
                <a:schemeClr val="bg1"/>
              </a:solidFill>
            </a:endParaRPr>
          </a:p>
        </p:txBody>
      </p:sp>
      <p:sp>
        <p:nvSpPr>
          <p:cNvPr id="12" name="Rectangle 3">
            <a:extLst>
              <a:ext uri="{FF2B5EF4-FFF2-40B4-BE49-F238E27FC236}">
                <a16:creationId xmlns:a16="http://schemas.microsoft.com/office/drawing/2014/main" id="{5887D17B-740D-B143-B0B3-A7903D93E938}"/>
              </a:ext>
            </a:extLst>
          </p:cNvPr>
          <p:cNvSpPr txBox="1">
            <a:spLocks noChangeArrowheads="1"/>
          </p:cNvSpPr>
          <p:nvPr/>
        </p:nvSpPr>
        <p:spPr>
          <a:xfrm>
            <a:off x="533961" y="1577892"/>
            <a:ext cx="11015035" cy="38100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ID" sz="2400" dirty="0">
                <a:solidFill>
                  <a:schemeClr val="bg1"/>
                </a:solidFill>
                <a:latin typeface="Arial" panose="020B0604020202020204" pitchFamily="34" charset="0"/>
                <a:cs typeface="Arial" panose="020B0604020202020204" pitchFamily="34" charset="0"/>
              </a:rPr>
              <a:t>In PAC and PACG patients, this trial showed that CLE was superior to LPI + medical treatment in terms of IOP outcome, visual acuity, quality of life, and number of medications</a:t>
            </a:r>
            <a:endParaRPr lang="en-US" sz="2400" dirty="0">
              <a:latin typeface="Arial" panose="020B0604020202020204" pitchFamily="34" charset="0"/>
              <a:cs typeface="Arial" panose="020B0604020202020204" pitchFamily="34" charset="0"/>
            </a:endParaRPr>
          </a:p>
          <a:p>
            <a:endPar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endParaRPr>
          </a:p>
          <a:p>
            <a:r>
              <a:rPr lang="en-ID" sz="2400" dirty="0">
                <a:solidFill>
                  <a:schemeClr val="bg1"/>
                </a:solidFill>
                <a:latin typeface="Arial" panose="020B0604020202020204" pitchFamily="34" charset="0"/>
                <a:cs typeface="Arial" panose="020B0604020202020204" pitchFamily="34" charset="0"/>
              </a:rPr>
              <a:t>Clear-lens extraction showed greater efficacy and was more cost-effective than laser peripheral iridotomy, and should be considered as an option for first-line treatment</a:t>
            </a:r>
          </a:p>
          <a:p>
            <a:endPar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Tree>
    <p:extLst>
      <p:ext uri="{BB962C8B-B14F-4D97-AF65-F5344CB8AC3E}">
        <p14:creationId xmlns:p14="http://schemas.microsoft.com/office/powerpoint/2010/main" val="910567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39840" y="807852"/>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11128" y="43967"/>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a:latin typeface="Arial" panose="020B0604020202020204" pitchFamily="34" charset="0"/>
                <a:cs typeface="Arial" panose="020B0604020202020204" pitchFamily="34" charset="0"/>
              </a:rPr>
              <a:t>EAGLE trial: </a:t>
            </a:r>
          </a:p>
          <a:p>
            <a:r>
              <a:rPr lang="en-US" sz="2000" b="1" dirty="0">
                <a:latin typeface="Arial" panose="020B0604020202020204" pitchFamily="34" charset="0"/>
                <a:cs typeface="Arial" panose="020B0604020202020204" pitchFamily="34" charset="0"/>
              </a:rPr>
              <a:t>Implication of these all evidence</a:t>
            </a:r>
          </a:p>
        </p:txBody>
      </p:sp>
      <p:sp>
        <p:nvSpPr>
          <p:cNvPr id="15" name="TextBox 14">
            <a:extLst>
              <a:ext uri="{FF2B5EF4-FFF2-40B4-BE49-F238E27FC236}">
                <a16:creationId xmlns:a16="http://schemas.microsoft.com/office/drawing/2014/main" id="{FC28F2E4-6A45-9247-A8BC-4BF839EC35F2}"/>
              </a:ext>
            </a:extLst>
          </p:cNvPr>
          <p:cNvSpPr txBox="1"/>
          <p:nvPr/>
        </p:nvSpPr>
        <p:spPr>
          <a:xfrm>
            <a:off x="5125844" y="6429166"/>
            <a:ext cx="4683512" cy="292388"/>
          </a:xfrm>
          <a:prstGeom prst="rect">
            <a:avLst/>
          </a:prstGeom>
          <a:noFill/>
        </p:spPr>
        <p:txBody>
          <a:bodyPr wrap="square" rtlCol="0">
            <a:spAutoFit/>
          </a:bodyPr>
          <a:lstStyle/>
          <a:p>
            <a:pPr algn="r"/>
            <a:r>
              <a:rPr lang="en-US" altLang="ko-KR" sz="1300" dirty="0" err="1">
                <a:solidFill>
                  <a:schemeClr val="bg1"/>
                </a:solidFill>
                <a:latin typeface="Arial" panose="020B0604020202020204" pitchFamily="34" charset="0"/>
                <a:ea typeface="Gulim" panose="020B0600000101010101" pitchFamily="34" charset="-127"/>
              </a:rPr>
              <a:t>Azuara</a:t>
            </a:r>
            <a:r>
              <a:rPr lang="en-US" altLang="ko-KR" sz="1300" dirty="0">
                <a:solidFill>
                  <a:schemeClr val="bg1"/>
                </a:solidFill>
                <a:latin typeface="Arial" panose="020B0604020202020204" pitchFamily="34" charset="0"/>
                <a:ea typeface="Gulim" panose="020B0600000101010101" pitchFamily="34" charset="-127"/>
              </a:rPr>
              <a:t>-Blanco </a:t>
            </a:r>
            <a:r>
              <a:rPr lang="en-US" altLang="ko-KR" sz="1300" i="1" dirty="0">
                <a:solidFill>
                  <a:schemeClr val="bg1"/>
                </a:solidFill>
                <a:latin typeface="Arial" panose="020B0604020202020204" pitchFamily="34" charset="0"/>
                <a:ea typeface="Gulim" panose="020B0600000101010101" pitchFamily="34" charset="-127"/>
              </a:rPr>
              <a:t>et </a:t>
            </a:r>
            <a:r>
              <a:rPr lang="en-US" altLang="ko-KR" sz="1300" dirty="0">
                <a:solidFill>
                  <a:schemeClr val="bg1"/>
                </a:solidFill>
                <a:latin typeface="Arial" panose="020B0604020202020204" pitchFamily="34" charset="0"/>
                <a:ea typeface="Gulim" panose="020B0600000101010101" pitchFamily="34" charset="-127"/>
              </a:rPr>
              <a:t>al. Lancet 2016;388:1389-97</a:t>
            </a:r>
            <a:endParaRPr lang="en-US" sz="1300" dirty="0">
              <a:solidFill>
                <a:schemeClr val="bg1"/>
              </a:solidFill>
            </a:endParaRPr>
          </a:p>
        </p:txBody>
      </p:sp>
      <p:sp>
        <p:nvSpPr>
          <p:cNvPr id="17" name="Rectangle 16">
            <a:extLst>
              <a:ext uri="{FF2B5EF4-FFF2-40B4-BE49-F238E27FC236}">
                <a16:creationId xmlns:a16="http://schemas.microsoft.com/office/drawing/2014/main" id="{24A30CDB-57E3-E34A-8B9B-A43433BCC864}"/>
              </a:ext>
            </a:extLst>
          </p:cNvPr>
          <p:cNvSpPr/>
          <p:nvPr/>
        </p:nvSpPr>
        <p:spPr>
          <a:xfrm>
            <a:off x="0" y="84811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Rectangle 3">
            <a:extLst>
              <a:ext uri="{FF2B5EF4-FFF2-40B4-BE49-F238E27FC236}">
                <a16:creationId xmlns:a16="http://schemas.microsoft.com/office/drawing/2014/main" id="{832BA417-DE4D-1446-84D7-6AD469CF4758}"/>
              </a:ext>
            </a:extLst>
          </p:cNvPr>
          <p:cNvSpPr txBox="1">
            <a:spLocks noChangeArrowheads="1"/>
          </p:cNvSpPr>
          <p:nvPr/>
        </p:nvSpPr>
        <p:spPr>
          <a:xfrm>
            <a:off x="533961" y="1577892"/>
            <a:ext cx="11015035" cy="38100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ID" sz="2400" dirty="0">
                <a:solidFill>
                  <a:schemeClr val="bg1"/>
                </a:solidFill>
                <a:latin typeface="Arial" panose="020B0604020202020204" pitchFamily="34" charset="0"/>
                <a:cs typeface="Arial" panose="020B0604020202020204" pitchFamily="34" charset="0"/>
              </a:rPr>
              <a:t>Laser peripheral iridotomy as the initial treatment  angle-closure glaucoma should be reconsidered.</a:t>
            </a:r>
          </a:p>
          <a:p>
            <a:pPr marL="0" indent="0">
              <a:buNone/>
            </a:pPr>
            <a:endPar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endParaRPr>
          </a:p>
          <a:p>
            <a:r>
              <a:rPr lang="en-ID" sz="2400" dirty="0">
                <a:solidFill>
                  <a:schemeClr val="bg1"/>
                </a:solidFill>
                <a:latin typeface="Arial" panose="020B0604020202020204" pitchFamily="34" charset="0"/>
                <a:cs typeface="Arial" panose="020B0604020202020204" pitchFamily="34" charset="0"/>
              </a:rPr>
              <a:t>Robust evidence that initial clear-lens extraction is associated with better clinical and patient-reported outcomes, and that this approach is likely to be cost-effective in a publicly funded health system. </a:t>
            </a:r>
          </a:p>
          <a:p>
            <a:endPar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Tree>
    <p:extLst>
      <p:ext uri="{BB962C8B-B14F-4D97-AF65-F5344CB8AC3E}">
        <p14:creationId xmlns:p14="http://schemas.microsoft.com/office/powerpoint/2010/main" val="2683316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25194"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4" name="Rectangle 3">
            <a:extLst>
              <a:ext uri="{FF2B5EF4-FFF2-40B4-BE49-F238E27FC236}">
                <a16:creationId xmlns:a16="http://schemas.microsoft.com/office/drawing/2014/main" id="{696CF6DA-4F58-3640-8038-B7901FCC1412}"/>
              </a:ext>
            </a:extLst>
          </p:cNvPr>
          <p:cNvSpPr/>
          <p:nvPr/>
        </p:nvSpPr>
        <p:spPr>
          <a:xfrm>
            <a:off x="348230" y="181365"/>
            <a:ext cx="9461180"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ZAP trial: </a:t>
            </a:r>
            <a:r>
              <a:rPr lang="en-US" altLang="ko-KR" sz="2000" b="1" dirty="0">
                <a:latin typeface="Arial" panose="020B0604020202020204" pitchFamily="34" charset="0"/>
                <a:ea typeface="Gulim" panose="020B0600000101010101" pitchFamily="34" charset="-127"/>
                <a:cs typeface="Arial" panose="020B0604020202020204" pitchFamily="34" charset="0"/>
              </a:rPr>
              <a:t>Laser peripheral iridotomy for the prevention of angle closure</a:t>
            </a:r>
            <a:r>
              <a:rPr lang="en-US" sz="2000" b="1" dirty="0">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E03B1DBA-3C81-CC45-A784-8EC7D9C0583B}"/>
              </a:ext>
            </a:extLst>
          </p:cNvPr>
          <p:cNvSpPr txBox="1"/>
          <p:nvPr/>
        </p:nvSpPr>
        <p:spPr>
          <a:xfrm>
            <a:off x="5714997" y="6414611"/>
            <a:ext cx="4683512" cy="307777"/>
          </a:xfrm>
          <a:prstGeom prst="rect">
            <a:avLst/>
          </a:prstGeom>
          <a:noFill/>
        </p:spPr>
        <p:txBody>
          <a:bodyPr wrap="square" rtlCol="0">
            <a:spAutoFit/>
          </a:bodyPr>
          <a:lstStyle/>
          <a:p>
            <a:pPr algn="r"/>
            <a:r>
              <a:rPr lang="en-US" altLang="ko-KR" sz="1400" dirty="0">
                <a:solidFill>
                  <a:schemeClr val="bg1"/>
                </a:solidFill>
                <a:latin typeface="Arial" panose="020B0604020202020204" pitchFamily="34" charset="0"/>
                <a:ea typeface="Gulim" panose="020B0600000101010101" pitchFamily="34" charset="-127"/>
              </a:rPr>
              <a:t>He M </a:t>
            </a:r>
            <a:r>
              <a:rPr lang="en-US" altLang="ko-KR" sz="1400" i="1" dirty="0">
                <a:solidFill>
                  <a:schemeClr val="bg1"/>
                </a:solidFill>
                <a:latin typeface="Arial" panose="020B0604020202020204" pitchFamily="34" charset="0"/>
                <a:ea typeface="Gulim" panose="020B0600000101010101" pitchFamily="34" charset="-127"/>
              </a:rPr>
              <a:t>et al</a:t>
            </a:r>
            <a:r>
              <a:rPr lang="en-US" altLang="ko-KR" sz="1400" dirty="0">
                <a:solidFill>
                  <a:schemeClr val="bg1"/>
                </a:solidFill>
                <a:latin typeface="Arial" panose="020B0604020202020204" pitchFamily="34" charset="0"/>
                <a:ea typeface="Gulim" panose="020B0600000101010101" pitchFamily="34" charset="-127"/>
              </a:rPr>
              <a:t>. Lancet 2019;393:1609-1618</a:t>
            </a:r>
            <a:endParaRPr lang="en-US" sz="1300" dirty="0">
              <a:solidFill>
                <a:schemeClr val="bg1"/>
              </a:solidFill>
            </a:endParaRPr>
          </a:p>
        </p:txBody>
      </p:sp>
      <p:sp>
        <p:nvSpPr>
          <p:cNvPr id="17" name="Content Placeholder 4">
            <a:extLst>
              <a:ext uri="{FF2B5EF4-FFF2-40B4-BE49-F238E27FC236}">
                <a16:creationId xmlns:a16="http://schemas.microsoft.com/office/drawing/2014/main" id="{24A324D4-21AD-EF4A-B0A6-FC59152F3FA9}"/>
              </a:ext>
            </a:extLst>
          </p:cNvPr>
          <p:cNvSpPr txBox="1">
            <a:spLocks/>
          </p:cNvSpPr>
          <p:nvPr/>
        </p:nvSpPr>
        <p:spPr>
          <a:xfrm>
            <a:off x="644820" y="1856436"/>
            <a:ext cx="10301854" cy="348431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2400" b="1" dirty="0">
                <a:solidFill>
                  <a:schemeClr val="bg1"/>
                </a:solidFill>
                <a:latin typeface="Arial" panose="020B0604020202020204" pitchFamily="34" charset="0"/>
                <a:cs typeface="Arial" panose="020B0604020202020204" pitchFamily="34" charset="0"/>
              </a:rPr>
              <a:t>Aim of study: </a:t>
            </a:r>
          </a:p>
          <a:p>
            <a:r>
              <a:rPr lang="en-US" sz="2400" dirty="0">
                <a:solidFill>
                  <a:schemeClr val="bg1"/>
                </a:solidFill>
                <a:latin typeface="Arial" panose="020B0604020202020204" pitchFamily="34" charset="0"/>
                <a:cs typeface="Arial" panose="020B0604020202020204" pitchFamily="34" charset="0"/>
              </a:rPr>
              <a:t>Assess the efficacy of laser peripheral iridotomy in preventing the development of primary angle closure or acute angle closure in Chinese people with primary angle closure suspects </a:t>
            </a:r>
          </a:p>
          <a:p>
            <a:r>
              <a:rPr lang="en-US" sz="2400" dirty="0">
                <a:solidFill>
                  <a:schemeClr val="bg1"/>
                </a:solidFill>
                <a:latin typeface="Arial" panose="020B0604020202020204" pitchFamily="34" charset="0"/>
                <a:cs typeface="Arial" panose="020B0604020202020204" pitchFamily="34" charset="0"/>
              </a:rPr>
              <a:t>Observe the natural history of primary angle closure suspects in untreated eyes</a:t>
            </a:r>
          </a:p>
          <a:p>
            <a:pPr marL="0" indent="0">
              <a:buFont typeface="Wingdings 3" charset="2"/>
              <a:buNone/>
            </a:pPr>
            <a:endParaRPr lang="en-ID" sz="2400" dirty="0">
              <a:solidFill>
                <a:schemeClr val="bg1"/>
              </a:solidFill>
              <a:latin typeface="Arial" panose="020B0604020202020204" pitchFamily="34" charset="0"/>
              <a:cs typeface="Arial" panose="020B0604020202020204" pitchFamily="34" charset="0"/>
            </a:endParaRPr>
          </a:p>
          <a:p>
            <a:pPr marL="0" indent="0">
              <a:buFont typeface="Wingdings 3" charset="2"/>
              <a:buNone/>
            </a:pPr>
            <a:endParaRPr lang="en-US" sz="2400" dirty="0">
              <a:solidFill>
                <a:schemeClr val="bg1"/>
              </a:solidFill>
              <a:latin typeface="Arial" panose="020B0604020202020204" pitchFamily="34" charset="0"/>
              <a:cs typeface="Arial" panose="020B0604020202020204" pitchFamily="34" charset="0"/>
            </a:endParaRPr>
          </a:p>
          <a:p>
            <a:pPr marL="0" indent="0">
              <a:buFont typeface="Wingdings 3" charset="2"/>
              <a:buNone/>
            </a:pPr>
            <a:endParaRPr lang="en-US" sz="2400" dirty="0">
              <a:solidFill>
                <a:schemeClr val="accent4">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1579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25194"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4" name="Rectangle 3">
            <a:extLst>
              <a:ext uri="{FF2B5EF4-FFF2-40B4-BE49-F238E27FC236}">
                <a16:creationId xmlns:a16="http://schemas.microsoft.com/office/drawing/2014/main" id="{696CF6DA-4F58-3640-8038-B7901FCC1412}"/>
              </a:ext>
            </a:extLst>
          </p:cNvPr>
          <p:cNvSpPr/>
          <p:nvPr/>
        </p:nvSpPr>
        <p:spPr>
          <a:xfrm>
            <a:off x="644820" y="88314"/>
            <a:ext cx="1388713" cy="707886"/>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ZAP trial: </a:t>
            </a:r>
          </a:p>
          <a:p>
            <a:r>
              <a:rPr lang="en-US" sz="2000" b="1" dirty="0">
                <a:latin typeface="Arial" panose="020B0604020202020204" pitchFamily="34" charset="0"/>
                <a:cs typeface="Arial" panose="020B0604020202020204" pitchFamily="34" charset="0"/>
              </a:rPr>
              <a:t>Method </a:t>
            </a:r>
          </a:p>
        </p:txBody>
      </p:sp>
      <p:sp>
        <p:nvSpPr>
          <p:cNvPr id="14" name="TextBox 13">
            <a:extLst>
              <a:ext uri="{FF2B5EF4-FFF2-40B4-BE49-F238E27FC236}">
                <a16:creationId xmlns:a16="http://schemas.microsoft.com/office/drawing/2014/main" id="{E03B1DBA-3C81-CC45-A784-8EC7D9C0583B}"/>
              </a:ext>
            </a:extLst>
          </p:cNvPr>
          <p:cNvSpPr txBox="1"/>
          <p:nvPr/>
        </p:nvSpPr>
        <p:spPr>
          <a:xfrm>
            <a:off x="5714997" y="6414611"/>
            <a:ext cx="4683512" cy="307777"/>
          </a:xfrm>
          <a:prstGeom prst="rect">
            <a:avLst/>
          </a:prstGeom>
          <a:noFill/>
        </p:spPr>
        <p:txBody>
          <a:bodyPr wrap="square" rtlCol="0">
            <a:spAutoFit/>
          </a:bodyPr>
          <a:lstStyle/>
          <a:p>
            <a:pPr algn="r"/>
            <a:r>
              <a:rPr lang="en-US" altLang="ko-KR" sz="1400" dirty="0">
                <a:solidFill>
                  <a:schemeClr val="bg1"/>
                </a:solidFill>
                <a:latin typeface="Arial" panose="020B0604020202020204" pitchFamily="34" charset="0"/>
                <a:ea typeface="Gulim" panose="020B0600000101010101" pitchFamily="34" charset="-127"/>
              </a:rPr>
              <a:t>He M </a:t>
            </a:r>
            <a:r>
              <a:rPr lang="en-US" altLang="ko-KR" sz="1400" i="1" dirty="0">
                <a:solidFill>
                  <a:schemeClr val="bg1"/>
                </a:solidFill>
                <a:latin typeface="Arial" panose="020B0604020202020204" pitchFamily="34" charset="0"/>
                <a:ea typeface="Gulim" panose="020B0600000101010101" pitchFamily="34" charset="-127"/>
              </a:rPr>
              <a:t>et al</a:t>
            </a:r>
            <a:r>
              <a:rPr lang="en-US" altLang="ko-KR" sz="1400" dirty="0">
                <a:solidFill>
                  <a:schemeClr val="bg1"/>
                </a:solidFill>
                <a:latin typeface="Arial" panose="020B0604020202020204" pitchFamily="34" charset="0"/>
                <a:ea typeface="Gulim" panose="020B0600000101010101" pitchFamily="34" charset="-127"/>
              </a:rPr>
              <a:t>. Lancet 2019;393:1609-1618</a:t>
            </a:r>
            <a:endParaRPr lang="en-US" sz="1300" dirty="0">
              <a:solidFill>
                <a:schemeClr val="bg1"/>
              </a:solidFill>
            </a:endParaRPr>
          </a:p>
        </p:txBody>
      </p:sp>
      <p:sp>
        <p:nvSpPr>
          <p:cNvPr id="17" name="Content Placeholder 4">
            <a:extLst>
              <a:ext uri="{FF2B5EF4-FFF2-40B4-BE49-F238E27FC236}">
                <a16:creationId xmlns:a16="http://schemas.microsoft.com/office/drawing/2014/main" id="{24A324D4-21AD-EF4A-B0A6-FC59152F3FA9}"/>
              </a:ext>
            </a:extLst>
          </p:cNvPr>
          <p:cNvSpPr txBox="1">
            <a:spLocks/>
          </p:cNvSpPr>
          <p:nvPr/>
        </p:nvSpPr>
        <p:spPr>
          <a:xfrm>
            <a:off x="644820" y="1027105"/>
            <a:ext cx="10301854" cy="348431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2400" b="1" dirty="0">
                <a:solidFill>
                  <a:schemeClr val="bg1"/>
                </a:solidFill>
                <a:latin typeface="Arial" panose="020B0604020202020204" pitchFamily="34" charset="0"/>
                <a:cs typeface="Arial" panose="020B0604020202020204" pitchFamily="34" charset="0"/>
              </a:rPr>
              <a:t>889 patients with bilateral PACS</a:t>
            </a:r>
          </a:p>
          <a:p>
            <a:r>
              <a:rPr lang="en-US" sz="2400" dirty="0">
                <a:solidFill>
                  <a:schemeClr val="bg1"/>
                </a:solidFill>
                <a:latin typeface="Arial" panose="020B0604020202020204" pitchFamily="34" charset="0"/>
                <a:cs typeface="Arial" panose="020B0604020202020204" pitchFamily="34" charset="0"/>
              </a:rPr>
              <a:t>889 eyes were treated with LPI and the contralateral 889 eyes were untreated</a:t>
            </a:r>
          </a:p>
          <a:p>
            <a:pPr marL="0" indent="0">
              <a:buFont typeface="Wingdings 3" charset="2"/>
              <a:buNone/>
            </a:pPr>
            <a:endParaRPr lang="en-ID" sz="2400" dirty="0">
              <a:solidFill>
                <a:schemeClr val="bg1"/>
              </a:solidFill>
              <a:latin typeface="Arial" panose="020B0604020202020204" pitchFamily="34" charset="0"/>
              <a:cs typeface="Arial" panose="020B0604020202020204" pitchFamily="34" charset="0"/>
            </a:endParaRPr>
          </a:p>
          <a:p>
            <a:pPr marL="0" indent="0">
              <a:buFont typeface="Wingdings 3" charset="2"/>
              <a:buNone/>
            </a:pPr>
            <a:r>
              <a:rPr lang="en-ID" sz="2400" b="1" dirty="0">
                <a:solidFill>
                  <a:schemeClr val="bg1"/>
                </a:solidFill>
                <a:latin typeface="Arial" panose="020B0604020202020204" pitchFamily="34" charset="0"/>
                <a:cs typeface="Arial" panose="020B0604020202020204" pitchFamily="34" charset="0"/>
              </a:rPr>
              <a:t>Outcome</a:t>
            </a:r>
          </a:p>
          <a:p>
            <a:pPr marL="0" indent="0">
              <a:buFont typeface="Wingdings 3" charset="2"/>
              <a:buNone/>
            </a:pPr>
            <a:r>
              <a:rPr lang="en-ID" sz="2400" dirty="0">
                <a:solidFill>
                  <a:schemeClr val="bg1"/>
                </a:solidFill>
                <a:latin typeface="Arial" panose="020B0604020202020204" pitchFamily="34" charset="0"/>
                <a:cs typeface="Arial" panose="020B0604020202020204" pitchFamily="34" charset="0"/>
              </a:rPr>
              <a:t>Primary outcome was the incidence of primary angle closure by eyes by 72 months, defined as the composite of three study endpoints: </a:t>
            </a:r>
          </a:p>
          <a:p>
            <a:pPr lvl="1"/>
            <a:r>
              <a:rPr lang="en-ID" sz="2400" dirty="0">
                <a:solidFill>
                  <a:schemeClr val="bg1"/>
                </a:solidFill>
                <a:latin typeface="Arial" panose="020B0604020202020204" pitchFamily="34" charset="0"/>
                <a:cs typeface="Arial" panose="020B0604020202020204" pitchFamily="34" charset="0"/>
              </a:rPr>
              <a:t>IOP above 24 mm Hg on two separate occasions; or</a:t>
            </a:r>
          </a:p>
          <a:p>
            <a:pPr lvl="1"/>
            <a:r>
              <a:rPr lang="en-ID" sz="2400" dirty="0">
                <a:solidFill>
                  <a:schemeClr val="bg1"/>
                </a:solidFill>
                <a:latin typeface="Arial" panose="020B0604020202020204" pitchFamily="34" charset="0"/>
                <a:cs typeface="Arial" panose="020B0604020202020204" pitchFamily="34" charset="0"/>
              </a:rPr>
              <a:t>Development of at least one clock hour of PAS in any quadrant; or </a:t>
            </a:r>
          </a:p>
          <a:p>
            <a:pPr lvl="1"/>
            <a:r>
              <a:rPr lang="en-ID" sz="2400" dirty="0">
                <a:solidFill>
                  <a:schemeClr val="bg1"/>
                </a:solidFill>
                <a:latin typeface="Arial" panose="020B0604020202020204" pitchFamily="34" charset="0"/>
                <a:cs typeface="Arial" panose="020B0604020202020204" pitchFamily="34" charset="0"/>
              </a:rPr>
              <a:t>Episode of acute angle closure</a:t>
            </a:r>
            <a:endParaRPr lang="en-US" sz="2400" dirty="0">
              <a:solidFill>
                <a:schemeClr val="bg1"/>
              </a:solidFill>
              <a:latin typeface="Arial" panose="020B0604020202020204" pitchFamily="34" charset="0"/>
              <a:cs typeface="Arial" panose="020B0604020202020204" pitchFamily="34" charset="0"/>
            </a:endParaRPr>
          </a:p>
          <a:p>
            <a:pPr marL="0" indent="0">
              <a:buFont typeface="Wingdings 3" charset="2"/>
              <a:buNone/>
            </a:pPr>
            <a:endParaRPr lang="en-US" sz="2400" dirty="0">
              <a:solidFill>
                <a:schemeClr val="accent4">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3158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25194"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4" name="Rectangle 3">
            <a:extLst>
              <a:ext uri="{FF2B5EF4-FFF2-40B4-BE49-F238E27FC236}">
                <a16:creationId xmlns:a16="http://schemas.microsoft.com/office/drawing/2014/main" id="{696CF6DA-4F58-3640-8038-B7901FCC1412}"/>
              </a:ext>
            </a:extLst>
          </p:cNvPr>
          <p:cNvSpPr/>
          <p:nvPr/>
        </p:nvSpPr>
        <p:spPr>
          <a:xfrm>
            <a:off x="153108" y="162574"/>
            <a:ext cx="6345327" cy="954107"/>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OHTS</a:t>
            </a:r>
            <a:r>
              <a:rPr lang="en-US" sz="3200" b="1" dirty="0">
                <a:latin typeface="Arial" panose="020B0604020202020204" pitchFamily="34" charset="0"/>
                <a:cs typeface="Arial" panose="020B0604020202020204" pitchFamily="34" charset="0"/>
              </a:rPr>
              <a:t> : </a:t>
            </a:r>
            <a:r>
              <a:rPr lang="en-US" altLang="ko-KR" sz="2000" dirty="0">
                <a:latin typeface="Arial" panose="020B0604020202020204" pitchFamily="34" charset="0"/>
                <a:ea typeface="굴림" panose="020B0600000101010101" pitchFamily="34" charset="-127"/>
                <a:cs typeface="Arial" panose="020B0604020202020204" pitchFamily="34" charset="0"/>
              </a:rPr>
              <a:t>The Ocular Hypertension Treatment Study</a:t>
            </a:r>
            <a:endParaRPr lang="en-US" sz="20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sp>
        <p:nvSpPr>
          <p:cNvPr id="17" name="Content Placeholder 4">
            <a:extLst>
              <a:ext uri="{FF2B5EF4-FFF2-40B4-BE49-F238E27FC236}">
                <a16:creationId xmlns:a16="http://schemas.microsoft.com/office/drawing/2014/main" id="{24A324D4-21AD-EF4A-B0A6-FC59152F3FA9}"/>
              </a:ext>
            </a:extLst>
          </p:cNvPr>
          <p:cNvSpPr txBox="1">
            <a:spLocks/>
          </p:cNvSpPr>
          <p:nvPr/>
        </p:nvSpPr>
        <p:spPr>
          <a:xfrm>
            <a:off x="644820" y="1856436"/>
            <a:ext cx="10301854" cy="348431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2400" b="1" dirty="0">
                <a:solidFill>
                  <a:schemeClr val="bg1"/>
                </a:solidFill>
                <a:latin typeface="Arial" panose="020B0604020202020204" pitchFamily="34" charset="0"/>
                <a:cs typeface="Arial" panose="020B0604020202020204" pitchFamily="34" charset="0"/>
              </a:rPr>
              <a:t>Aim of study: </a:t>
            </a:r>
          </a:p>
          <a:p>
            <a:r>
              <a:rPr lang="en-US" sz="2400" dirty="0">
                <a:solidFill>
                  <a:schemeClr val="bg1"/>
                </a:solidFill>
                <a:latin typeface="Arial" panose="020B0604020202020204" pitchFamily="34" charset="0"/>
                <a:cs typeface="Arial" panose="020B0604020202020204" pitchFamily="34" charset="0"/>
              </a:rPr>
              <a:t>To determine the safety and efficacy of topical ocular hypotensive medication in delaying or preventing the onset of Primary Open-Angle Glaucoma (POAG), focusing on individuals with elevated intraocular pressure (IOP) who are at an increased risk of developing POAG.</a:t>
            </a:r>
            <a:endParaRPr lang="en-US" sz="2400" dirty="0">
              <a:solidFill>
                <a:schemeClr val="accent4">
                  <a:lumMod val="60000"/>
                  <a:lumOff val="40000"/>
                </a:schemeClr>
              </a:solidFill>
              <a:latin typeface="Calibri" panose="020F0502020204030204" pitchFamily="34" charset="0"/>
              <a:cs typeface="Calibri" panose="020F0502020204030204" pitchFamily="34" charset="0"/>
            </a:endParaRPr>
          </a:p>
        </p:txBody>
      </p:sp>
      <p:sp>
        <p:nvSpPr>
          <p:cNvPr id="10" name="Text Box 4">
            <a:extLst>
              <a:ext uri="{FF2B5EF4-FFF2-40B4-BE49-F238E27FC236}">
                <a16:creationId xmlns:a16="http://schemas.microsoft.com/office/drawing/2014/main" id="{62A44BE5-CCF8-4E4E-B361-939EEC738D75}"/>
              </a:ext>
            </a:extLst>
          </p:cNvPr>
          <p:cNvSpPr txBox="1">
            <a:spLocks noChangeArrowheads="1"/>
          </p:cNvSpPr>
          <p:nvPr/>
        </p:nvSpPr>
        <p:spPr bwMode="auto">
          <a:xfrm>
            <a:off x="6932614" y="6589714"/>
            <a:ext cx="36925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lnSpc>
                <a:spcPct val="80000"/>
              </a:lnSpc>
              <a:spcBef>
                <a:spcPct val="50000"/>
              </a:spcBef>
              <a:buClr>
                <a:srgbClr val="BDB7D7"/>
              </a:buClr>
            </a:pPr>
            <a:r>
              <a:rPr lang="en-US" altLang="ko-KR" sz="1200" dirty="0" err="1">
                <a:solidFill>
                  <a:schemeClr val="bg1"/>
                </a:solidFill>
                <a:latin typeface="Arial" panose="020B0604020202020204" pitchFamily="34" charset="0"/>
                <a:ea typeface="굴림" panose="020B0600000101010101" pitchFamily="34" charset="-127"/>
              </a:rPr>
              <a:t>Kass</a:t>
            </a:r>
            <a:r>
              <a:rPr lang="en-US" altLang="ko-KR" sz="1200" dirty="0">
                <a:solidFill>
                  <a:schemeClr val="bg1"/>
                </a:solidFill>
                <a:latin typeface="Arial" panose="020B0604020202020204" pitchFamily="34" charset="0"/>
                <a:ea typeface="굴림" panose="020B0600000101010101" pitchFamily="34" charset="-127"/>
              </a:rPr>
              <a:t> MA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Arch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2002; 120: 701–13.</a:t>
            </a:r>
            <a:endParaRPr lang="en-US" altLang="ko-KR" sz="1400" dirty="0">
              <a:solidFill>
                <a:schemeClr val="bg1"/>
              </a:solidFill>
              <a:latin typeface="Arial" panose="020B0604020202020204" pitchFamily="34" charset="0"/>
              <a:ea typeface="굴림" panose="020B0600000101010101" pitchFamily="34" charset="-127"/>
            </a:endParaRPr>
          </a:p>
        </p:txBody>
      </p:sp>
    </p:spTree>
    <p:extLst>
      <p:ext uri="{BB962C8B-B14F-4D97-AF65-F5344CB8AC3E}">
        <p14:creationId xmlns:p14="http://schemas.microsoft.com/office/powerpoint/2010/main" val="16335172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1902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graphicFrame>
        <p:nvGraphicFramePr>
          <p:cNvPr id="8" name="Table 8">
            <a:extLst>
              <a:ext uri="{FF2B5EF4-FFF2-40B4-BE49-F238E27FC236}">
                <a16:creationId xmlns:a16="http://schemas.microsoft.com/office/drawing/2014/main" id="{27E14547-2F7A-724C-BB77-09728986AA3C}"/>
              </a:ext>
            </a:extLst>
          </p:cNvPr>
          <p:cNvGraphicFramePr>
            <a:graphicFrameLocks noGrp="1"/>
          </p:cNvGraphicFramePr>
          <p:nvPr>
            <p:ph idx="1"/>
            <p:extLst>
              <p:ext uri="{D42A27DB-BD31-4B8C-83A1-F6EECF244321}">
                <p14:modId xmlns:p14="http://schemas.microsoft.com/office/powerpoint/2010/main" val="595000858"/>
              </p:ext>
            </p:extLst>
          </p:nvPr>
        </p:nvGraphicFramePr>
        <p:xfrm>
          <a:off x="628650" y="1714569"/>
          <a:ext cx="10318023" cy="3078480"/>
        </p:xfrm>
        <a:graphic>
          <a:graphicData uri="http://schemas.openxmlformats.org/drawingml/2006/table">
            <a:tbl>
              <a:tblPr firstRow="1" bandRow="1">
                <a:tableStyleId>{5C22544A-7EE6-4342-B048-85BDC9FD1C3A}</a:tableStyleId>
              </a:tblPr>
              <a:tblGrid>
                <a:gridCol w="3650334">
                  <a:extLst>
                    <a:ext uri="{9D8B030D-6E8A-4147-A177-3AD203B41FA5}">
                      <a16:colId xmlns:a16="http://schemas.microsoft.com/office/drawing/2014/main" val="2695968839"/>
                    </a:ext>
                  </a:extLst>
                </a:gridCol>
                <a:gridCol w="2757180">
                  <a:extLst>
                    <a:ext uri="{9D8B030D-6E8A-4147-A177-3AD203B41FA5}">
                      <a16:colId xmlns:a16="http://schemas.microsoft.com/office/drawing/2014/main" val="3357497630"/>
                    </a:ext>
                  </a:extLst>
                </a:gridCol>
                <a:gridCol w="2739160">
                  <a:extLst>
                    <a:ext uri="{9D8B030D-6E8A-4147-A177-3AD203B41FA5}">
                      <a16:colId xmlns:a16="http://schemas.microsoft.com/office/drawing/2014/main" val="3838730523"/>
                    </a:ext>
                  </a:extLst>
                </a:gridCol>
                <a:gridCol w="1171349">
                  <a:extLst>
                    <a:ext uri="{9D8B030D-6E8A-4147-A177-3AD203B41FA5}">
                      <a16:colId xmlns:a16="http://schemas.microsoft.com/office/drawing/2014/main" val="3498404091"/>
                    </a:ext>
                  </a:extLst>
                </a:gridCol>
              </a:tblGrid>
              <a:tr h="370840">
                <a:tc>
                  <a:txBody>
                    <a:bodyPr/>
                    <a:lstStyle/>
                    <a:p>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LPI </a:t>
                      </a:r>
                    </a:p>
                    <a:p>
                      <a:pPr algn="ctr"/>
                      <a:r>
                        <a:rPr lang="en-US" sz="2000" dirty="0">
                          <a:latin typeface="Arial" panose="020B0604020202020204" pitchFamily="34" charset="0"/>
                          <a:cs typeface="Arial" panose="020B0604020202020204" pitchFamily="34" charset="0"/>
                        </a:rPr>
                        <a:t>Mean (SD)</a:t>
                      </a:r>
                    </a:p>
                  </a:txBody>
                  <a:tcPr/>
                </a:tc>
                <a:tc>
                  <a:txBody>
                    <a:bodyPr/>
                    <a:lstStyle/>
                    <a:p>
                      <a:pPr algn="ctr"/>
                      <a:r>
                        <a:rPr lang="en-US" sz="2000" dirty="0">
                          <a:latin typeface="Arial" panose="020B0604020202020204" pitchFamily="34" charset="0"/>
                          <a:cs typeface="Arial" panose="020B0604020202020204" pitchFamily="34" charset="0"/>
                        </a:rPr>
                        <a:t>Control</a:t>
                      </a:r>
                    </a:p>
                    <a:p>
                      <a:pPr algn="ctr"/>
                      <a:r>
                        <a:rPr lang="en-US" sz="2000" dirty="0">
                          <a:latin typeface="Arial" panose="020B0604020202020204" pitchFamily="34" charset="0"/>
                          <a:cs typeface="Arial" panose="020B0604020202020204" pitchFamily="34" charset="0"/>
                        </a:rPr>
                        <a:t>Mean (SD)</a:t>
                      </a:r>
                    </a:p>
                  </a:txBody>
                  <a:tcPr/>
                </a:tc>
                <a:tc>
                  <a:txBody>
                    <a:bodyPr/>
                    <a:lstStyle/>
                    <a:p>
                      <a:pPr algn="ctr"/>
                      <a:r>
                        <a:rPr lang="en-US" sz="2000" dirty="0">
                          <a:latin typeface="Arial" panose="020B0604020202020204" pitchFamily="34" charset="0"/>
                          <a:cs typeface="Arial" panose="020B0604020202020204" pitchFamily="34" charset="0"/>
                        </a:rPr>
                        <a:t>p value</a:t>
                      </a:r>
                    </a:p>
                  </a:txBody>
                  <a:tcPr/>
                </a:tc>
                <a:extLst>
                  <a:ext uri="{0D108BD9-81ED-4DB2-BD59-A6C34878D82A}">
                    <a16:rowId xmlns:a16="http://schemas.microsoft.com/office/drawing/2014/main" val="1016616216"/>
                  </a:ext>
                </a:extLst>
              </a:tr>
              <a:tr h="370840">
                <a:tc>
                  <a:txBody>
                    <a:bodyPr/>
                    <a:lstStyle/>
                    <a:p>
                      <a:r>
                        <a:rPr lang="en-US" sz="2000" dirty="0">
                          <a:latin typeface="Arial" panose="020B0604020202020204" pitchFamily="34" charset="0"/>
                          <a:cs typeface="Arial" panose="020B0604020202020204" pitchFamily="34" charset="0"/>
                        </a:rPr>
                        <a:t>Baseline (n=889)</a:t>
                      </a:r>
                    </a:p>
                  </a:txBody>
                  <a:tcPr/>
                </a:tc>
                <a:tc>
                  <a:txBody>
                    <a:bodyPr/>
                    <a:lstStyle/>
                    <a:p>
                      <a:pPr algn="ctr"/>
                      <a:r>
                        <a:rPr lang="en-US" sz="2000" dirty="0">
                          <a:latin typeface="Arial" panose="020B0604020202020204" pitchFamily="34" charset="0"/>
                          <a:cs typeface="Arial" panose="020B0604020202020204" pitchFamily="34" charset="0"/>
                        </a:rPr>
                        <a:t>15.07 (2.85)</a:t>
                      </a:r>
                    </a:p>
                  </a:txBody>
                  <a:tcPr/>
                </a:tc>
                <a:tc>
                  <a:txBody>
                    <a:bodyPr/>
                    <a:lstStyle/>
                    <a:p>
                      <a:pPr algn="ctr"/>
                      <a:r>
                        <a:rPr lang="en-US" sz="2000" dirty="0">
                          <a:latin typeface="Arial" panose="020B0604020202020204" pitchFamily="34" charset="0"/>
                          <a:cs typeface="Arial" panose="020B0604020202020204" pitchFamily="34" charset="0"/>
                        </a:rPr>
                        <a:t>15.09 (2.83)</a:t>
                      </a:r>
                    </a:p>
                  </a:txBody>
                  <a:tcPr/>
                </a:tc>
                <a:tc>
                  <a:txBody>
                    <a:bodyPr/>
                    <a:lstStyle/>
                    <a:p>
                      <a:pPr algn="ctr"/>
                      <a:r>
                        <a:rPr lang="en-US" sz="2000" dirty="0">
                          <a:latin typeface="Arial" panose="020B0604020202020204" pitchFamily="34" charset="0"/>
                          <a:cs typeface="Arial" panose="020B0604020202020204" pitchFamily="34" charset="0"/>
                        </a:rPr>
                        <a:t>0.673</a:t>
                      </a:r>
                    </a:p>
                  </a:txBody>
                  <a:tcPr/>
                </a:tc>
                <a:extLst>
                  <a:ext uri="{0D108BD9-81ED-4DB2-BD59-A6C34878D82A}">
                    <a16:rowId xmlns:a16="http://schemas.microsoft.com/office/drawing/2014/main" val="3782827650"/>
                  </a:ext>
                </a:extLst>
              </a:tr>
              <a:tr h="370840">
                <a:tc>
                  <a:txBody>
                    <a:bodyPr/>
                    <a:lstStyle/>
                    <a:p>
                      <a:r>
                        <a:rPr lang="en-US" sz="2000" dirty="0">
                          <a:latin typeface="Arial" panose="020B0604020202020204" pitchFamily="34" charset="0"/>
                          <a:cs typeface="Arial" panose="020B0604020202020204" pitchFamily="34" charset="0"/>
                        </a:rPr>
                        <a:t>6 months (n=863)</a:t>
                      </a:r>
                    </a:p>
                  </a:txBody>
                  <a:tcPr/>
                </a:tc>
                <a:tc>
                  <a:txBody>
                    <a:bodyPr/>
                    <a:lstStyle/>
                    <a:p>
                      <a:pPr algn="ctr"/>
                      <a:r>
                        <a:rPr lang="en-US" sz="2000" dirty="0">
                          <a:latin typeface="Arial" panose="020B0604020202020204" pitchFamily="34" charset="0"/>
                          <a:cs typeface="Arial" panose="020B0604020202020204" pitchFamily="34" charset="0"/>
                        </a:rPr>
                        <a:t>15.89 (2.66)</a:t>
                      </a:r>
                    </a:p>
                  </a:txBody>
                  <a:tcPr/>
                </a:tc>
                <a:tc>
                  <a:txBody>
                    <a:bodyPr/>
                    <a:lstStyle/>
                    <a:p>
                      <a:pPr algn="ctr"/>
                      <a:r>
                        <a:rPr lang="en-US" sz="2000" dirty="0">
                          <a:latin typeface="Arial" panose="020B0604020202020204" pitchFamily="34" charset="0"/>
                          <a:cs typeface="Arial" panose="020B0604020202020204" pitchFamily="34" charset="0"/>
                        </a:rPr>
                        <a:t>15.64 (2.64)</a:t>
                      </a:r>
                    </a:p>
                  </a:txBody>
                  <a:tcPr/>
                </a:tc>
                <a:tc>
                  <a:txBody>
                    <a:bodyPr/>
                    <a:lstStyle/>
                    <a:p>
                      <a:pPr algn="ctr"/>
                      <a:r>
                        <a:rPr lang="en-US" sz="2000" dirty="0">
                          <a:latin typeface="Arial" panose="020B0604020202020204" pitchFamily="34" charset="0"/>
                          <a:cs typeface="Arial" panose="020B0604020202020204" pitchFamily="34" charset="0"/>
                        </a:rPr>
                        <a:t>&lt;0.001</a:t>
                      </a:r>
                    </a:p>
                  </a:txBody>
                  <a:tcPr/>
                </a:tc>
                <a:extLst>
                  <a:ext uri="{0D108BD9-81ED-4DB2-BD59-A6C34878D82A}">
                    <a16:rowId xmlns:a16="http://schemas.microsoft.com/office/drawing/2014/main" val="3073529158"/>
                  </a:ext>
                </a:extLst>
              </a:tr>
              <a:tr h="370840">
                <a:tc>
                  <a:txBody>
                    <a:bodyPr/>
                    <a:lstStyle/>
                    <a:p>
                      <a:r>
                        <a:rPr lang="en-US" sz="2000" dirty="0">
                          <a:latin typeface="Arial" panose="020B0604020202020204" pitchFamily="34" charset="0"/>
                          <a:cs typeface="Arial" panose="020B0604020202020204" pitchFamily="34" charset="0"/>
                        </a:rPr>
                        <a:t>18 months (n=837)</a:t>
                      </a:r>
                    </a:p>
                  </a:txBody>
                  <a:tcPr/>
                </a:tc>
                <a:tc>
                  <a:txBody>
                    <a:bodyPr/>
                    <a:lstStyle/>
                    <a:p>
                      <a:pPr algn="ctr"/>
                      <a:r>
                        <a:rPr lang="en-US" sz="2000" dirty="0">
                          <a:latin typeface="Arial" panose="020B0604020202020204" pitchFamily="34" charset="0"/>
                          <a:cs typeface="Arial" panose="020B0604020202020204" pitchFamily="34" charset="0"/>
                        </a:rPr>
                        <a:t>14.99 (2.71)</a:t>
                      </a:r>
                    </a:p>
                  </a:txBody>
                  <a:tcPr/>
                </a:tc>
                <a:tc>
                  <a:txBody>
                    <a:bodyPr/>
                    <a:lstStyle/>
                    <a:p>
                      <a:pPr algn="ctr"/>
                      <a:r>
                        <a:rPr lang="en-US" sz="2000" dirty="0">
                          <a:latin typeface="Arial" panose="020B0604020202020204" pitchFamily="34" charset="0"/>
                          <a:cs typeface="Arial" panose="020B0604020202020204" pitchFamily="34" charset="0"/>
                        </a:rPr>
                        <a:t>14.81 (2.79)</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&lt;0.001</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692780341"/>
                  </a:ext>
                </a:extLst>
              </a:tr>
              <a:tr h="370840">
                <a:tc>
                  <a:txBody>
                    <a:bodyPr/>
                    <a:lstStyle/>
                    <a:p>
                      <a:r>
                        <a:rPr lang="en-US" sz="2000" dirty="0">
                          <a:latin typeface="Arial" panose="020B0604020202020204" pitchFamily="34" charset="0"/>
                          <a:cs typeface="Arial" panose="020B0604020202020204" pitchFamily="34" charset="0"/>
                        </a:rPr>
                        <a:t>36 months (n=777)</a:t>
                      </a:r>
                    </a:p>
                  </a:txBody>
                  <a:tcPr/>
                </a:tc>
                <a:tc>
                  <a:txBody>
                    <a:bodyPr/>
                    <a:lstStyle/>
                    <a:p>
                      <a:pPr algn="ctr"/>
                      <a:r>
                        <a:rPr lang="en-US" sz="2000" dirty="0">
                          <a:latin typeface="Arial" panose="020B0604020202020204" pitchFamily="34" charset="0"/>
                          <a:cs typeface="Arial" panose="020B0604020202020204" pitchFamily="34" charset="0"/>
                        </a:rPr>
                        <a:t>15.05 (2.35)</a:t>
                      </a:r>
                    </a:p>
                  </a:txBody>
                  <a:tcPr/>
                </a:tc>
                <a:tc>
                  <a:txBody>
                    <a:bodyPr/>
                    <a:lstStyle/>
                    <a:p>
                      <a:pPr algn="ctr"/>
                      <a:r>
                        <a:rPr lang="en-US" sz="2000" dirty="0">
                          <a:latin typeface="Arial" panose="020B0604020202020204" pitchFamily="34" charset="0"/>
                          <a:cs typeface="Arial" panose="020B0604020202020204" pitchFamily="34" charset="0"/>
                        </a:rPr>
                        <a:t>14.86 (2.37)</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&lt;0.001</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93928274"/>
                  </a:ext>
                </a:extLst>
              </a:tr>
              <a:tr h="370840">
                <a:tc>
                  <a:txBody>
                    <a:bodyPr/>
                    <a:lstStyle/>
                    <a:p>
                      <a:r>
                        <a:rPr lang="en-US" sz="2000" dirty="0">
                          <a:latin typeface="Arial" panose="020B0604020202020204" pitchFamily="34" charset="0"/>
                          <a:cs typeface="Arial" panose="020B0604020202020204" pitchFamily="34" charset="0"/>
                        </a:rPr>
                        <a:t>54 months (n=695)</a:t>
                      </a:r>
                    </a:p>
                  </a:txBody>
                  <a:tcPr/>
                </a:tc>
                <a:tc>
                  <a:txBody>
                    <a:bodyPr/>
                    <a:lstStyle/>
                    <a:p>
                      <a:pPr algn="ctr"/>
                      <a:r>
                        <a:rPr lang="en-US" sz="2000" dirty="0">
                          <a:latin typeface="Arial" panose="020B0604020202020204" pitchFamily="34" charset="0"/>
                          <a:cs typeface="Arial" panose="020B0604020202020204" pitchFamily="34" charset="0"/>
                        </a:rPr>
                        <a:t>15.76 (2.38)</a:t>
                      </a:r>
                    </a:p>
                  </a:txBody>
                  <a:tcPr/>
                </a:tc>
                <a:tc>
                  <a:txBody>
                    <a:bodyPr/>
                    <a:lstStyle/>
                    <a:p>
                      <a:pPr algn="ctr"/>
                      <a:r>
                        <a:rPr lang="en-US" sz="2000" dirty="0">
                          <a:latin typeface="Arial" panose="020B0604020202020204" pitchFamily="34" charset="0"/>
                          <a:cs typeface="Arial" panose="020B0604020202020204" pitchFamily="34" charset="0"/>
                        </a:rPr>
                        <a:t>15.59 (2.33)</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&lt;0.001</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640768350"/>
                  </a:ext>
                </a:extLst>
              </a:tr>
              <a:tr h="370840">
                <a:tc>
                  <a:txBody>
                    <a:bodyPr/>
                    <a:lstStyle/>
                    <a:p>
                      <a:r>
                        <a:rPr lang="en-US" sz="2000" dirty="0">
                          <a:latin typeface="Arial" panose="020B0604020202020204" pitchFamily="34" charset="0"/>
                          <a:cs typeface="Arial" panose="020B0604020202020204" pitchFamily="34" charset="0"/>
                        </a:rPr>
                        <a:t>72 months (n=628)</a:t>
                      </a:r>
                    </a:p>
                  </a:txBody>
                  <a:tcPr/>
                </a:tc>
                <a:tc>
                  <a:txBody>
                    <a:bodyPr/>
                    <a:lstStyle/>
                    <a:p>
                      <a:pPr algn="ctr"/>
                      <a:r>
                        <a:rPr lang="en-US" sz="2000" dirty="0">
                          <a:latin typeface="Arial" panose="020B0604020202020204" pitchFamily="34" charset="0"/>
                          <a:cs typeface="Arial" panose="020B0604020202020204" pitchFamily="34" charset="0"/>
                        </a:rPr>
                        <a:t>15.26 (2.47)</a:t>
                      </a:r>
                    </a:p>
                  </a:txBody>
                  <a:tcPr/>
                </a:tc>
                <a:tc>
                  <a:txBody>
                    <a:bodyPr/>
                    <a:lstStyle/>
                    <a:p>
                      <a:pPr algn="ctr"/>
                      <a:r>
                        <a:rPr lang="en-US" sz="2000" dirty="0">
                          <a:latin typeface="Arial" panose="020B0604020202020204" pitchFamily="34" charset="0"/>
                          <a:cs typeface="Arial" panose="020B0604020202020204" pitchFamily="34" charset="0"/>
                        </a:rPr>
                        <a:t>15.09 (2.44)</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&lt;0.001</a:t>
                      </a:r>
                    </a:p>
                  </a:txBody>
                  <a:tcPr/>
                </a:tc>
                <a:extLst>
                  <a:ext uri="{0D108BD9-81ED-4DB2-BD59-A6C34878D82A}">
                    <a16:rowId xmlns:a16="http://schemas.microsoft.com/office/drawing/2014/main" val="1933199800"/>
                  </a:ext>
                </a:extLst>
              </a:tr>
            </a:tbl>
          </a:graphicData>
        </a:graphic>
      </p:graphicFrame>
      <p:sp>
        <p:nvSpPr>
          <p:cNvPr id="12" name="Rectangle 11">
            <a:extLst>
              <a:ext uri="{FF2B5EF4-FFF2-40B4-BE49-F238E27FC236}">
                <a16:creationId xmlns:a16="http://schemas.microsoft.com/office/drawing/2014/main" id="{88B51D3D-907C-4649-B441-7B58F744B0B4}"/>
              </a:ext>
            </a:extLst>
          </p:cNvPr>
          <p:cNvSpPr/>
          <p:nvPr/>
        </p:nvSpPr>
        <p:spPr>
          <a:xfrm>
            <a:off x="821196" y="109152"/>
            <a:ext cx="1531381" cy="707886"/>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ZAP trial: </a:t>
            </a:r>
          </a:p>
          <a:p>
            <a:r>
              <a:rPr lang="en-US" sz="2000" b="1" dirty="0">
                <a:latin typeface="Arial" panose="020B0604020202020204" pitchFamily="34" charset="0"/>
                <a:cs typeface="Arial" panose="020B0604020202020204" pitchFamily="34" charset="0"/>
              </a:rPr>
              <a:t>IOP results</a:t>
            </a:r>
          </a:p>
        </p:txBody>
      </p:sp>
      <p:sp>
        <p:nvSpPr>
          <p:cNvPr id="9" name="TextBox 8">
            <a:extLst>
              <a:ext uri="{FF2B5EF4-FFF2-40B4-BE49-F238E27FC236}">
                <a16:creationId xmlns:a16="http://schemas.microsoft.com/office/drawing/2014/main" id="{617DBC95-9DC4-6B45-9F97-94A372996B0A}"/>
              </a:ext>
            </a:extLst>
          </p:cNvPr>
          <p:cNvSpPr txBox="1"/>
          <p:nvPr/>
        </p:nvSpPr>
        <p:spPr>
          <a:xfrm>
            <a:off x="5714997" y="6414611"/>
            <a:ext cx="4683512" cy="307777"/>
          </a:xfrm>
          <a:prstGeom prst="rect">
            <a:avLst/>
          </a:prstGeom>
          <a:noFill/>
        </p:spPr>
        <p:txBody>
          <a:bodyPr wrap="square" rtlCol="0">
            <a:spAutoFit/>
          </a:bodyPr>
          <a:lstStyle/>
          <a:p>
            <a:pPr algn="r"/>
            <a:r>
              <a:rPr lang="en-US" altLang="ko-KR" sz="1400" dirty="0">
                <a:solidFill>
                  <a:schemeClr val="bg1"/>
                </a:solidFill>
                <a:latin typeface="Arial" panose="020B0604020202020204" pitchFamily="34" charset="0"/>
                <a:ea typeface="Gulim" panose="020B0600000101010101" pitchFamily="34" charset="-127"/>
              </a:rPr>
              <a:t>He M </a:t>
            </a:r>
            <a:r>
              <a:rPr lang="en-US" altLang="ko-KR" sz="1400" i="1" dirty="0">
                <a:solidFill>
                  <a:schemeClr val="bg1"/>
                </a:solidFill>
                <a:latin typeface="Arial" panose="020B0604020202020204" pitchFamily="34" charset="0"/>
                <a:ea typeface="Gulim" panose="020B0600000101010101" pitchFamily="34" charset="-127"/>
              </a:rPr>
              <a:t>et al</a:t>
            </a:r>
            <a:r>
              <a:rPr lang="en-US" altLang="ko-KR" sz="1400" dirty="0">
                <a:solidFill>
                  <a:schemeClr val="bg1"/>
                </a:solidFill>
                <a:latin typeface="Arial" panose="020B0604020202020204" pitchFamily="34" charset="0"/>
                <a:ea typeface="Gulim" panose="020B0600000101010101" pitchFamily="34" charset="-127"/>
              </a:rPr>
              <a:t>. Lancet 2019;393:1609-1618</a:t>
            </a:r>
            <a:endParaRPr lang="en-US" sz="1300" dirty="0">
              <a:solidFill>
                <a:schemeClr val="bg1"/>
              </a:solidFill>
            </a:endParaRPr>
          </a:p>
        </p:txBody>
      </p:sp>
    </p:spTree>
    <p:extLst>
      <p:ext uri="{BB962C8B-B14F-4D97-AF65-F5344CB8AC3E}">
        <p14:creationId xmlns:p14="http://schemas.microsoft.com/office/powerpoint/2010/main" val="7196227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0" y="84811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2" name="Rectangle 11">
            <a:extLst>
              <a:ext uri="{FF2B5EF4-FFF2-40B4-BE49-F238E27FC236}">
                <a16:creationId xmlns:a16="http://schemas.microsoft.com/office/drawing/2014/main" id="{EC385B3E-3188-624B-B576-69F4919615E3}"/>
              </a:ext>
            </a:extLst>
          </p:cNvPr>
          <p:cNvSpPr/>
          <p:nvPr/>
        </p:nvSpPr>
        <p:spPr>
          <a:xfrm>
            <a:off x="821196" y="124918"/>
            <a:ext cx="4213013" cy="707886"/>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ZAP trial:</a:t>
            </a:r>
          </a:p>
          <a:p>
            <a:r>
              <a:rPr lang="en-US" sz="2000" b="1" dirty="0">
                <a:latin typeface="Arial" panose="020B0604020202020204" pitchFamily="34" charset="0"/>
                <a:cs typeface="Arial" panose="020B0604020202020204" pitchFamily="34" charset="0"/>
              </a:rPr>
              <a:t>Primary outcomes at 72 months </a:t>
            </a:r>
          </a:p>
        </p:txBody>
      </p:sp>
      <mc:AlternateContent xmlns:mc="http://schemas.openxmlformats.org/markup-compatibility/2006" xmlns:a14="http://schemas.microsoft.com/office/drawing/2010/main">
        <mc:Choice Requires="a14">
          <p:graphicFrame>
            <p:nvGraphicFramePr>
              <p:cNvPr id="15" name="Table 8">
                <a:extLst>
                  <a:ext uri="{FF2B5EF4-FFF2-40B4-BE49-F238E27FC236}">
                    <a16:creationId xmlns:a16="http://schemas.microsoft.com/office/drawing/2014/main" id="{1425EAE7-2600-2F4E-8F26-EF44F9025DAA}"/>
                  </a:ext>
                </a:extLst>
              </p:cNvPr>
              <p:cNvGraphicFramePr>
                <a:graphicFrameLocks/>
              </p:cNvGraphicFramePr>
              <p:nvPr>
                <p:extLst>
                  <p:ext uri="{D42A27DB-BD31-4B8C-83A1-F6EECF244321}">
                    <p14:modId xmlns:p14="http://schemas.microsoft.com/office/powerpoint/2010/main" val="2296186186"/>
                  </p:ext>
                </p:extLst>
              </p:nvPr>
            </p:nvGraphicFramePr>
            <p:xfrm>
              <a:off x="228203" y="1360256"/>
              <a:ext cx="11409776" cy="3200400"/>
            </p:xfrm>
            <a:graphic>
              <a:graphicData uri="http://schemas.openxmlformats.org/drawingml/2006/table">
                <a:tbl>
                  <a:tblPr firstRow="1" bandRow="1">
                    <a:tableStyleId>{5C22544A-7EE6-4342-B048-85BDC9FD1C3A}</a:tableStyleId>
                  </a:tblPr>
                  <a:tblGrid>
                    <a:gridCol w="3408132">
                      <a:extLst>
                        <a:ext uri="{9D8B030D-6E8A-4147-A177-3AD203B41FA5}">
                          <a16:colId xmlns:a16="http://schemas.microsoft.com/office/drawing/2014/main" val="2695968839"/>
                        </a:ext>
                      </a:extLst>
                    </a:gridCol>
                    <a:gridCol w="3444949">
                      <a:extLst>
                        <a:ext uri="{9D8B030D-6E8A-4147-A177-3AD203B41FA5}">
                          <a16:colId xmlns:a16="http://schemas.microsoft.com/office/drawing/2014/main" val="3357497630"/>
                        </a:ext>
                      </a:extLst>
                    </a:gridCol>
                    <a:gridCol w="3261405">
                      <a:extLst>
                        <a:ext uri="{9D8B030D-6E8A-4147-A177-3AD203B41FA5}">
                          <a16:colId xmlns:a16="http://schemas.microsoft.com/office/drawing/2014/main" val="3838730523"/>
                        </a:ext>
                      </a:extLst>
                    </a:gridCol>
                    <a:gridCol w="1295290">
                      <a:extLst>
                        <a:ext uri="{9D8B030D-6E8A-4147-A177-3AD203B41FA5}">
                          <a16:colId xmlns:a16="http://schemas.microsoft.com/office/drawing/2014/main" val="3498404091"/>
                        </a:ext>
                      </a:extLst>
                    </a:gridCol>
                  </a:tblGrid>
                  <a:tr h="370840">
                    <a:tc>
                      <a:txBody>
                        <a:bodyPr/>
                        <a:lstStyle/>
                        <a:p>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LPI (n=889)</a:t>
                          </a:r>
                        </a:p>
                      </a:txBody>
                      <a:tcPr/>
                    </a:tc>
                    <a:tc>
                      <a:txBody>
                        <a:bodyPr/>
                        <a:lstStyle/>
                        <a:p>
                          <a:pPr algn="ctr"/>
                          <a:r>
                            <a:rPr lang="en-US" sz="2000" dirty="0">
                              <a:latin typeface="Arial" panose="020B0604020202020204" pitchFamily="34" charset="0"/>
                              <a:cs typeface="Arial" panose="020B0604020202020204" pitchFamily="34" charset="0"/>
                            </a:rPr>
                            <a:t>Control (n=889)</a:t>
                          </a:r>
                        </a:p>
                      </a:txBody>
                      <a:tcPr/>
                    </a:tc>
                    <a:tc>
                      <a:txBody>
                        <a:bodyPr/>
                        <a:lstStyle/>
                        <a:p>
                          <a:pPr algn="ctr"/>
                          <a:r>
                            <a:rPr lang="en-US" sz="2000" dirty="0">
                              <a:latin typeface="Arial" panose="020B0604020202020204" pitchFamily="34" charset="0"/>
                              <a:cs typeface="Arial" panose="020B0604020202020204" pitchFamily="34" charset="0"/>
                            </a:rPr>
                            <a:t>p value</a:t>
                          </a:r>
                        </a:p>
                      </a:txBody>
                      <a:tcPr/>
                    </a:tc>
                    <a:extLst>
                      <a:ext uri="{0D108BD9-81ED-4DB2-BD59-A6C34878D82A}">
                        <a16:rowId xmlns:a16="http://schemas.microsoft.com/office/drawing/2014/main" val="1016616216"/>
                      </a:ext>
                    </a:extLst>
                  </a:tr>
                  <a:tr h="370840">
                    <a:tc>
                      <a:txBody>
                        <a:bodyPr/>
                        <a:lstStyle/>
                        <a:p>
                          <a:r>
                            <a:rPr lang="en-US" sz="2000" dirty="0">
                              <a:latin typeface="Arial" panose="020B0604020202020204" pitchFamily="34" charset="0"/>
                              <a:cs typeface="Arial" panose="020B0604020202020204" pitchFamily="34" charset="0"/>
                            </a:rPr>
                            <a:t>Reach primary endpoint</a:t>
                          </a:r>
                        </a:p>
                      </a:txBody>
                      <a:tcPr/>
                    </a:tc>
                    <a:tc>
                      <a:txBody>
                        <a:bodyPr/>
                        <a:lstStyle/>
                        <a:p>
                          <a:pPr algn="ctr"/>
                          <a:r>
                            <a:rPr lang="en-US" sz="2000" dirty="0">
                              <a:latin typeface="Arial" panose="020B0604020202020204" pitchFamily="34" charset="0"/>
                              <a:cs typeface="Arial" panose="020B0604020202020204" pitchFamily="34" charset="0"/>
                            </a:rPr>
                            <a:t>19 </a:t>
                          </a:r>
                        </a:p>
                        <a:p>
                          <a:pPr algn="ctr"/>
                          <a:r>
                            <a:rPr lang="en-US" sz="2000" dirty="0">
                              <a:latin typeface="Arial" panose="020B0604020202020204" pitchFamily="34" charset="0"/>
                              <a:cs typeface="Arial" panose="020B0604020202020204" pitchFamily="34" charset="0"/>
                            </a:rPr>
                            <a:t>(4.19 per 1000 eye-years)</a:t>
                          </a:r>
                        </a:p>
                      </a:txBody>
                      <a:tcPr/>
                    </a:tc>
                    <a:tc>
                      <a:txBody>
                        <a:bodyPr/>
                        <a:lstStyle/>
                        <a:p>
                          <a:pPr algn="ctr"/>
                          <a:r>
                            <a:rPr lang="en-US" sz="2000" dirty="0">
                              <a:latin typeface="Arial" panose="020B0604020202020204" pitchFamily="34" charset="0"/>
                              <a:cs typeface="Arial" panose="020B0604020202020204" pitchFamily="34" charset="0"/>
                            </a:rPr>
                            <a:t>36</a:t>
                          </a:r>
                        </a:p>
                        <a:p>
                          <a:pPr algn="ctr"/>
                          <a:r>
                            <a:rPr lang="en-US" sz="2000" dirty="0">
                              <a:latin typeface="Arial" panose="020B0604020202020204" pitchFamily="34" charset="0"/>
                              <a:cs typeface="Arial" panose="020B0604020202020204" pitchFamily="34" charset="0"/>
                            </a:rPr>
                            <a:t>(7.97 per 1000 eye-years)</a:t>
                          </a:r>
                        </a:p>
                      </a:txBody>
                      <a:tcPr/>
                    </a:tc>
                    <a:tc>
                      <a:txBody>
                        <a:bodyPr/>
                        <a:lstStyle/>
                        <a:p>
                          <a:pPr algn="ctr"/>
                          <a:r>
                            <a:rPr lang="en-US" sz="2000" dirty="0">
                              <a:latin typeface="Arial" panose="020B0604020202020204" pitchFamily="34" charset="0"/>
                              <a:cs typeface="Arial" panose="020B0604020202020204" pitchFamily="34" charset="0"/>
                            </a:rPr>
                            <a:t>0.021</a:t>
                          </a:r>
                        </a:p>
                      </a:txBody>
                      <a:tcPr/>
                    </a:tc>
                    <a:extLst>
                      <a:ext uri="{0D108BD9-81ED-4DB2-BD59-A6C34878D82A}">
                        <a16:rowId xmlns:a16="http://schemas.microsoft.com/office/drawing/2014/main" val="3782827650"/>
                      </a:ext>
                    </a:extLst>
                  </a:tr>
                  <a:tr h="370840">
                    <a:tc>
                      <a:txBody>
                        <a:bodyPr/>
                        <a:lstStyle/>
                        <a:p>
                          <a:r>
                            <a:rPr lang="en-US" sz="2000" dirty="0">
                              <a:latin typeface="Arial" panose="020B0604020202020204" pitchFamily="34" charset="0"/>
                              <a:cs typeface="Arial" panose="020B0604020202020204" pitchFamily="34" charset="0"/>
                            </a:rPr>
                            <a:t>IOP &gt;24 mmHg</a:t>
                          </a:r>
                        </a:p>
                      </a:txBody>
                      <a:tcPr/>
                    </a:tc>
                    <a:tc>
                      <a:txBody>
                        <a:bodyPr/>
                        <a:lstStyle/>
                        <a:p>
                          <a:pPr algn="ctr"/>
                          <a:r>
                            <a:rPr lang="en-US" sz="2000" dirty="0">
                              <a:latin typeface="Arial" panose="020B0604020202020204" pitchFamily="34" charset="0"/>
                              <a:cs typeface="Arial" panose="020B0604020202020204" pitchFamily="34" charset="0"/>
                            </a:rPr>
                            <a:t>3</a:t>
                          </a:r>
                        </a:p>
                        <a:p>
                          <a:pPr algn="ctr"/>
                          <a:r>
                            <a:rPr lang="en-US" sz="2000" dirty="0">
                              <a:latin typeface="Arial" panose="020B0604020202020204" pitchFamily="34" charset="0"/>
                              <a:cs typeface="Arial" panose="020B0604020202020204" pitchFamily="34" charset="0"/>
                            </a:rPr>
                            <a:t>(0.66 per 1000 eye-years)</a:t>
                          </a:r>
                        </a:p>
                      </a:txBody>
                      <a:tcPr/>
                    </a:tc>
                    <a:tc>
                      <a:txBody>
                        <a:bodyPr/>
                        <a:lstStyle/>
                        <a:p>
                          <a:pPr algn="ctr"/>
                          <a:r>
                            <a:rPr lang="en-US" sz="2000" dirty="0">
                              <a:latin typeface="Arial" panose="020B0604020202020204" pitchFamily="34" charset="0"/>
                              <a:cs typeface="Arial" panose="020B0604020202020204" pitchFamily="34" charset="0"/>
                            </a:rPr>
                            <a:t>5</a:t>
                          </a:r>
                        </a:p>
                        <a:p>
                          <a:pPr algn="ctr"/>
                          <a:r>
                            <a:rPr lang="en-US" sz="2000" dirty="0">
                              <a:latin typeface="Arial" panose="020B0604020202020204" pitchFamily="34" charset="0"/>
                              <a:cs typeface="Arial" panose="020B0604020202020204" pitchFamily="34" charset="0"/>
                            </a:rPr>
                            <a:t>(1.11 per 1000 eye-years)</a:t>
                          </a:r>
                        </a:p>
                      </a:txBody>
                      <a:tcPr/>
                    </a:tc>
                    <a:tc>
                      <a:txBody>
                        <a:bodyPr/>
                        <a:lstStyle/>
                        <a:p>
                          <a:pPr algn="ctr"/>
                          <a:r>
                            <a:rPr lang="en-US" sz="2000" dirty="0">
                              <a:latin typeface="Arial" panose="020B0604020202020204" pitchFamily="34" charset="0"/>
                              <a:cs typeface="Arial" panose="020B0604020202020204" pitchFamily="34" charset="0"/>
                            </a:rPr>
                            <a:t>0.480</a:t>
                          </a:r>
                        </a:p>
                      </a:txBody>
                      <a:tcPr/>
                    </a:tc>
                    <a:extLst>
                      <a:ext uri="{0D108BD9-81ED-4DB2-BD59-A6C34878D82A}">
                        <a16:rowId xmlns:a16="http://schemas.microsoft.com/office/drawing/2014/main" val="3073529158"/>
                      </a:ext>
                    </a:extLst>
                  </a:tr>
                  <a:tr h="370840">
                    <a:tc>
                      <a:txBody>
                        <a:bodyPr/>
                        <a:lstStyle/>
                        <a:p>
                          <a:r>
                            <a:rPr lang="en-US" sz="2000" dirty="0">
                              <a:latin typeface="Arial" panose="020B0604020202020204" pitchFamily="34" charset="0"/>
                              <a:cs typeface="Arial" panose="020B0604020202020204" pitchFamily="34" charset="0"/>
                            </a:rPr>
                            <a:t>PAS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latin typeface="Arial" panose="020B0604020202020204" pitchFamily="34" charset="0"/>
                              <a:cs typeface="Arial" panose="020B0604020202020204" pitchFamily="34" charset="0"/>
                            </a:rPr>
                            <a:t> 1 clock</a:t>
                          </a:r>
                          <a:r>
                            <a:rPr lang="en-US" sz="2000" baseline="0" dirty="0">
                              <a:latin typeface="Arial" panose="020B0604020202020204" pitchFamily="34" charset="0"/>
                              <a:cs typeface="Arial" panose="020B0604020202020204" pitchFamily="34" charset="0"/>
                            </a:rPr>
                            <a:t> hour</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15</a:t>
                          </a:r>
                        </a:p>
                        <a:p>
                          <a:pPr algn="ctr"/>
                          <a:r>
                            <a:rPr lang="en-US" sz="2000" dirty="0">
                              <a:latin typeface="Arial" panose="020B0604020202020204" pitchFamily="34" charset="0"/>
                              <a:cs typeface="Arial" panose="020B0604020202020204" pitchFamily="34" charset="0"/>
                            </a:rPr>
                            <a:t>(3.31 per 1000 eye-years)</a:t>
                          </a:r>
                        </a:p>
                      </a:txBody>
                      <a:tcPr/>
                    </a:tc>
                    <a:tc>
                      <a:txBody>
                        <a:bodyPr/>
                        <a:lstStyle/>
                        <a:p>
                          <a:pPr algn="ctr"/>
                          <a:r>
                            <a:rPr lang="en-US" sz="2000" dirty="0">
                              <a:latin typeface="Arial" panose="020B0604020202020204" pitchFamily="34" charset="0"/>
                              <a:cs typeface="Arial" panose="020B0604020202020204" pitchFamily="34" charset="0"/>
                            </a:rPr>
                            <a:t>30</a:t>
                          </a:r>
                        </a:p>
                        <a:p>
                          <a:pPr algn="ctr"/>
                          <a:r>
                            <a:rPr lang="en-US" sz="2000" dirty="0">
                              <a:latin typeface="Arial" panose="020B0604020202020204" pitchFamily="34" charset="0"/>
                              <a:cs typeface="Arial" panose="020B0604020202020204" pitchFamily="34" charset="0"/>
                            </a:rPr>
                            <a:t>(6.64 per 1000 eye-years)</a:t>
                          </a:r>
                        </a:p>
                      </a:txBody>
                      <a:tcPr/>
                    </a:tc>
                    <a:tc>
                      <a:txBody>
                        <a:bodyPr/>
                        <a:lstStyle/>
                        <a:p>
                          <a:pPr algn="ctr"/>
                          <a:r>
                            <a:rPr lang="en-US" sz="2000" dirty="0">
                              <a:latin typeface="Arial" panose="020B0604020202020204" pitchFamily="34" charset="0"/>
                              <a:cs typeface="Arial" panose="020B0604020202020204" pitchFamily="34" charset="0"/>
                            </a:rPr>
                            <a:t>0.024</a:t>
                          </a:r>
                        </a:p>
                      </a:txBody>
                      <a:tcPr/>
                    </a:tc>
                    <a:extLst>
                      <a:ext uri="{0D108BD9-81ED-4DB2-BD59-A6C34878D82A}">
                        <a16:rowId xmlns:a16="http://schemas.microsoft.com/office/drawing/2014/main" val="2692780341"/>
                      </a:ext>
                    </a:extLst>
                  </a:tr>
                  <a:tr h="370840">
                    <a:tc>
                      <a:txBody>
                        <a:bodyPr/>
                        <a:lstStyle/>
                        <a:p>
                          <a:r>
                            <a:rPr lang="en-US" sz="2000" dirty="0">
                              <a:latin typeface="Arial" panose="020B0604020202020204" pitchFamily="34" charset="0"/>
                              <a:cs typeface="Arial" panose="020B0604020202020204" pitchFamily="34" charset="0"/>
                            </a:rPr>
                            <a:t>Acute attack</a:t>
                          </a:r>
                        </a:p>
                      </a:txBody>
                      <a:tcPr/>
                    </a:tc>
                    <a:tc>
                      <a:txBody>
                        <a:bodyPr/>
                        <a:lstStyle/>
                        <a:p>
                          <a:pPr algn="ctr"/>
                          <a:r>
                            <a:rPr lang="en-US" sz="2000" dirty="0">
                              <a:latin typeface="Arial" panose="020B0604020202020204" pitchFamily="34" charset="0"/>
                              <a:cs typeface="Arial" panose="020B0604020202020204" pitchFamily="34" charset="0"/>
                            </a:rPr>
                            <a:t>1</a:t>
                          </a:r>
                        </a:p>
                        <a:p>
                          <a:pPr algn="ctr"/>
                          <a:r>
                            <a:rPr lang="en-US" sz="2000" dirty="0">
                              <a:latin typeface="Arial" panose="020B0604020202020204" pitchFamily="34" charset="0"/>
                              <a:cs typeface="Arial" panose="020B0604020202020204" pitchFamily="34" charset="0"/>
                            </a:rPr>
                            <a:t>(0.22 per 1000 eye-years)</a:t>
                          </a:r>
                        </a:p>
                      </a:txBody>
                      <a:tcPr/>
                    </a:tc>
                    <a:tc>
                      <a:txBody>
                        <a:bodyPr/>
                        <a:lstStyle/>
                        <a:p>
                          <a:pPr algn="ctr"/>
                          <a:r>
                            <a:rPr lang="en-US" sz="2000" dirty="0">
                              <a:latin typeface="Arial" panose="020B0604020202020204" pitchFamily="34" charset="0"/>
                              <a:cs typeface="Arial" panose="020B0604020202020204" pitchFamily="34" charset="0"/>
                            </a:rPr>
                            <a:t>5</a:t>
                          </a:r>
                        </a:p>
                        <a:p>
                          <a:pPr algn="ctr"/>
                          <a:r>
                            <a:rPr lang="en-US" sz="2000" dirty="0">
                              <a:latin typeface="Arial" panose="020B0604020202020204" pitchFamily="34" charset="0"/>
                              <a:cs typeface="Arial" panose="020B0604020202020204" pitchFamily="34" charset="0"/>
                            </a:rPr>
                            <a:t>(1.11 per 1000 eye-years)</a:t>
                          </a:r>
                        </a:p>
                      </a:txBody>
                      <a:tcPr/>
                    </a:tc>
                    <a:tc>
                      <a:txBody>
                        <a:bodyPr/>
                        <a:lstStyle/>
                        <a:p>
                          <a:pPr algn="ctr"/>
                          <a:r>
                            <a:rPr lang="en-US" sz="2000" dirty="0">
                              <a:latin typeface="Arial" panose="020B0604020202020204" pitchFamily="34" charset="0"/>
                              <a:cs typeface="Arial" panose="020B0604020202020204" pitchFamily="34" charset="0"/>
                            </a:rPr>
                            <a:t>0.100</a:t>
                          </a:r>
                        </a:p>
                      </a:txBody>
                      <a:tcPr/>
                    </a:tc>
                    <a:extLst>
                      <a:ext uri="{0D108BD9-81ED-4DB2-BD59-A6C34878D82A}">
                        <a16:rowId xmlns:a16="http://schemas.microsoft.com/office/drawing/2014/main" val="293928274"/>
                      </a:ext>
                    </a:extLst>
                  </a:tr>
                </a:tbl>
              </a:graphicData>
            </a:graphic>
          </p:graphicFrame>
        </mc:Choice>
        <mc:Fallback xmlns="">
          <p:graphicFrame>
            <p:nvGraphicFramePr>
              <p:cNvPr id="15" name="Table 8">
                <a:extLst>
                  <a:ext uri="{FF2B5EF4-FFF2-40B4-BE49-F238E27FC236}">
                    <a16:creationId xmlns:a16="http://schemas.microsoft.com/office/drawing/2014/main" id="{1425EAE7-2600-2F4E-8F26-EF44F9025DAA}"/>
                  </a:ext>
                </a:extLst>
              </p:cNvPr>
              <p:cNvGraphicFramePr>
                <a:graphicFrameLocks/>
              </p:cNvGraphicFramePr>
              <p:nvPr>
                <p:extLst>
                  <p:ext uri="{D42A27DB-BD31-4B8C-83A1-F6EECF244321}">
                    <p14:modId xmlns:p14="http://schemas.microsoft.com/office/powerpoint/2010/main" val="2296186186"/>
                  </p:ext>
                </p:extLst>
              </p:nvPr>
            </p:nvGraphicFramePr>
            <p:xfrm>
              <a:off x="228203" y="1360256"/>
              <a:ext cx="11409776" cy="3200400"/>
            </p:xfrm>
            <a:graphic>
              <a:graphicData uri="http://schemas.openxmlformats.org/drawingml/2006/table">
                <a:tbl>
                  <a:tblPr firstRow="1" bandRow="1">
                    <a:tableStyleId>{5C22544A-7EE6-4342-B048-85BDC9FD1C3A}</a:tableStyleId>
                  </a:tblPr>
                  <a:tblGrid>
                    <a:gridCol w="3408132">
                      <a:extLst>
                        <a:ext uri="{9D8B030D-6E8A-4147-A177-3AD203B41FA5}">
                          <a16:colId xmlns:a16="http://schemas.microsoft.com/office/drawing/2014/main" val="2695968839"/>
                        </a:ext>
                      </a:extLst>
                    </a:gridCol>
                    <a:gridCol w="3444949">
                      <a:extLst>
                        <a:ext uri="{9D8B030D-6E8A-4147-A177-3AD203B41FA5}">
                          <a16:colId xmlns:a16="http://schemas.microsoft.com/office/drawing/2014/main" val="3357497630"/>
                        </a:ext>
                      </a:extLst>
                    </a:gridCol>
                    <a:gridCol w="3261405">
                      <a:extLst>
                        <a:ext uri="{9D8B030D-6E8A-4147-A177-3AD203B41FA5}">
                          <a16:colId xmlns:a16="http://schemas.microsoft.com/office/drawing/2014/main" val="3838730523"/>
                        </a:ext>
                      </a:extLst>
                    </a:gridCol>
                    <a:gridCol w="1295290">
                      <a:extLst>
                        <a:ext uri="{9D8B030D-6E8A-4147-A177-3AD203B41FA5}">
                          <a16:colId xmlns:a16="http://schemas.microsoft.com/office/drawing/2014/main" val="3498404091"/>
                        </a:ext>
                      </a:extLst>
                    </a:gridCol>
                  </a:tblGrid>
                  <a:tr h="396240">
                    <a:tc>
                      <a:txBody>
                        <a:bodyPr/>
                        <a:lstStyle/>
                        <a:p>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LPI (n=889)</a:t>
                          </a:r>
                        </a:p>
                      </a:txBody>
                      <a:tcPr/>
                    </a:tc>
                    <a:tc>
                      <a:txBody>
                        <a:bodyPr/>
                        <a:lstStyle/>
                        <a:p>
                          <a:pPr algn="ctr"/>
                          <a:r>
                            <a:rPr lang="en-US" sz="2000" dirty="0">
                              <a:latin typeface="Arial" panose="020B0604020202020204" pitchFamily="34" charset="0"/>
                              <a:cs typeface="Arial" panose="020B0604020202020204" pitchFamily="34" charset="0"/>
                            </a:rPr>
                            <a:t>Control (n=889)</a:t>
                          </a:r>
                        </a:p>
                      </a:txBody>
                      <a:tcPr/>
                    </a:tc>
                    <a:tc>
                      <a:txBody>
                        <a:bodyPr/>
                        <a:lstStyle/>
                        <a:p>
                          <a:pPr algn="ctr"/>
                          <a:r>
                            <a:rPr lang="en-US" sz="2000" dirty="0">
                              <a:latin typeface="Arial" panose="020B0604020202020204" pitchFamily="34" charset="0"/>
                              <a:cs typeface="Arial" panose="020B0604020202020204" pitchFamily="34" charset="0"/>
                            </a:rPr>
                            <a:t>p value</a:t>
                          </a:r>
                        </a:p>
                      </a:txBody>
                      <a:tcPr/>
                    </a:tc>
                    <a:extLst>
                      <a:ext uri="{0D108BD9-81ED-4DB2-BD59-A6C34878D82A}">
                        <a16:rowId xmlns:a16="http://schemas.microsoft.com/office/drawing/2014/main" val="1016616216"/>
                      </a:ext>
                    </a:extLst>
                  </a:tr>
                  <a:tr h="701040">
                    <a:tc>
                      <a:txBody>
                        <a:bodyPr/>
                        <a:lstStyle/>
                        <a:p>
                          <a:r>
                            <a:rPr lang="en-US" sz="2000" dirty="0">
                              <a:latin typeface="Arial" panose="020B0604020202020204" pitchFamily="34" charset="0"/>
                              <a:cs typeface="Arial" panose="020B0604020202020204" pitchFamily="34" charset="0"/>
                            </a:rPr>
                            <a:t>Reach primary endpoint</a:t>
                          </a:r>
                        </a:p>
                      </a:txBody>
                      <a:tcPr/>
                    </a:tc>
                    <a:tc>
                      <a:txBody>
                        <a:bodyPr/>
                        <a:lstStyle/>
                        <a:p>
                          <a:pPr algn="ctr"/>
                          <a:r>
                            <a:rPr lang="en-US" sz="2000" dirty="0">
                              <a:latin typeface="Arial" panose="020B0604020202020204" pitchFamily="34" charset="0"/>
                              <a:cs typeface="Arial" panose="020B0604020202020204" pitchFamily="34" charset="0"/>
                            </a:rPr>
                            <a:t>19 </a:t>
                          </a:r>
                        </a:p>
                        <a:p>
                          <a:pPr algn="ctr"/>
                          <a:r>
                            <a:rPr lang="en-US" sz="2000" dirty="0">
                              <a:latin typeface="Arial" panose="020B0604020202020204" pitchFamily="34" charset="0"/>
                              <a:cs typeface="Arial" panose="020B0604020202020204" pitchFamily="34" charset="0"/>
                            </a:rPr>
                            <a:t>(4.19 per 1000 eye-years)</a:t>
                          </a:r>
                        </a:p>
                      </a:txBody>
                      <a:tcPr/>
                    </a:tc>
                    <a:tc>
                      <a:txBody>
                        <a:bodyPr/>
                        <a:lstStyle/>
                        <a:p>
                          <a:pPr algn="ctr"/>
                          <a:r>
                            <a:rPr lang="en-US" sz="2000" dirty="0">
                              <a:latin typeface="Arial" panose="020B0604020202020204" pitchFamily="34" charset="0"/>
                              <a:cs typeface="Arial" panose="020B0604020202020204" pitchFamily="34" charset="0"/>
                            </a:rPr>
                            <a:t>36</a:t>
                          </a:r>
                        </a:p>
                        <a:p>
                          <a:pPr algn="ctr"/>
                          <a:r>
                            <a:rPr lang="en-US" sz="2000" dirty="0">
                              <a:latin typeface="Arial" panose="020B0604020202020204" pitchFamily="34" charset="0"/>
                              <a:cs typeface="Arial" panose="020B0604020202020204" pitchFamily="34" charset="0"/>
                            </a:rPr>
                            <a:t>(7.97 per 1000 eye-years)</a:t>
                          </a:r>
                        </a:p>
                      </a:txBody>
                      <a:tcPr/>
                    </a:tc>
                    <a:tc>
                      <a:txBody>
                        <a:bodyPr/>
                        <a:lstStyle/>
                        <a:p>
                          <a:pPr algn="ctr"/>
                          <a:r>
                            <a:rPr lang="en-US" sz="2000" dirty="0">
                              <a:latin typeface="Arial" panose="020B0604020202020204" pitchFamily="34" charset="0"/>
                              <a:cs typeface="Arial" panose="020B0604020202020204" pitchFamily="34" charset="0"/>
                            </a:rPr>
                            <a:t>0.021</a:t>
                          </a:r>
                        </a:p>
                      </a:txBody>
                      <a:tcPr/>
                    </a:tc>
                    <a:extLst>
                      <a:ext uri="{0D108BD9-81ED-4DB2-BD59-A6C34878D82A}">
                        <a16:rowId xmlns:a16="http://schemas.microsoft.com/office/drawing/2014/main" val="3782827650"/>
                      </a:ext>
                    </a:extLst>
                  </a:tr>
                  <a:tr h="701040">
                    <a:tc>
                      <a:txBody>
                        <a:bodyPr/>
                        <a:lstStyle/>
                        <a:p>
                          <a:r>
                            <a:rPr lang="en-US" sz="2000" dirty="0">
                              <a:latin typeface="Arial" panose="020B0604020202020204" pitchFamily="34" charset="0"/>
                              <a:cs typeface="Arial" panose="020B0604020202020204" pitchFamily="34" charset="0"/>
                            </a:rPr>
                            <a:t>IOP &gt;24 mmHg</a:t>
                          </a:r>
                        </a:p>
                      </a:txBody>
                      <a:tcPr/>
                    </a:tc>
                    <a:tc>
                      <a:txBody>
                        <a:bodyPr/>
                        <a:lstStyle/>
                        <a:p>
                          <a:pPr algn="ctr"/>
                          <a:r>
                            <a:rPr lang="en-US" sz="2000" dirty="0">
                              <a:latin typeface="Arial" panose="020B0604020202020204" pitchFamily="34" charset="0"/>
                              <a:cs typeface="Arial" panose="020B0604020202020204" pitchFamily="34" charset="0"/>
                            </a:rPr>
                            <a:t>3</a:t>
                          </a:r>
                        </a:p>
                        <a:p>
                          <a:pPr algn="ctr"/>
                          <a:r>
                            <a:rPr lang="en-US" sz="2000" dirty="0">
                              <a:latin typeface="Arial" panose="020B0604020202020204" pitchFamily="34" charset="0"/>
                              <a:cs typeface="Arial" panose="020B0604020202020204" pitchFamily="34" charset="0"/>
                            </a:rPr>
                            <a:t>(0.66 per 1000 eye-years)</a:t>
                          </a:r>
                        </a:p>
                      </a:txBody>
                      <a:tcPr/>
                    </a:tc>
                    <a:tc>
                      <a:txBody>
                        <a:bodyPr/>
                        <a:lstStyle/>
                        <a:p>
                          <a:pPr algn="ctr"/>
                          <a:r>
                            <a:rPr lang="en-US" sz="2000" dirty="0">
                              <a:latin typeface="Arial" panose="020B0604020202020204" pitchFamily="34" charset="0"/>
                              <a:cs typeface="Arial" panose="020B0604020202020204" pitchFamily="34" charset="0"/>
                            </a:rPr>
                            <a:t>5</a:t>
                          </a:r>
                        </a:p>
                        <a:p>
                          <a:pPr algn="ctr"/>
                          <a:r>
                            <a:rPr lang="en-US" sz="2000" dirty="0">
                              <a:latin typeface="Arial" panose="020B0604020202020204" pitchFamily="34" charset="0"/>
                              <a:cs typeface="Arial" panose="020B0604020202020204" pitchFamily="34" charset="0"/>
                            </a:rPr>
                            <a:t>(1.11 per 1000 eye-years)</a:t>
                          </a:r>
                        </a:p>
                      </a:txBody>
                      <a:tcPr/>
                    </a:tc>
                    <a:tc>
                      <a:txBody>
                        <a:bodyPr/>
                        <a:lstStyle/>
                        <a:p>
                          <a:pPr algn="ctr"/>
                          <a:r>
                            <a:rPr lang="en-US" sz="2000" dirty="0">
                              <a:latin typeface="Arial" panose="020B0604020202020204" pitchFamily="34" charset="0"/>
                              <a:cs typeface="Arial" panose="020B0604020202020204" pitchFamily="34" charset="0"/>
                            </a:rPr>
                            <a:t>0.480</a:t>
                          </a:r>
                        </a:p>
                      </a:txBody>
                      <a:tcPr/>
                    </a:tc>
                    <a:extLst>
                      <a:ext uri="{0D108BD9-81ED-4DB2-BD59-A6C34878D82A}">
                        <a16:rowId xmlns:a16="http://schemas.microsoft.com/office/drawing/2014/main" val="3073529158"/>
                      </a:ext>
                    </a:extLst>
                  </a:tr>
                  <a:tr h="701040">
                    <a:tc>
                      <a:txBody>
                        <a:bodyPr/>
                        <a:lstStyle/>
                        <a:p>
                          <a:endParaRPr lang="en-US"/>
                        </a:p>
                      </a:txBody>
                      <a:tcPr>
                        <a:blipFill>
                          <a:blip r:embed="rId5"/>
                          <a:stretch>
                            <a:fillRect t="-258929" r="-234944" b="-110714"/>
                          </a:stretch>
                        </a:blipFill>
                      </a:tcPr>
                    </a:tc>
                    <a:tc>
                      <a:txBody>
                        <a:bodyPr/>
                        <a:lstStyle/>
                        <a:p>
                          <a:pPr algn="ctr"/>
                          <a:r>
                            <a:rPr lang="en-US" sz="2000" dirty="0">
                              <a:latin typeface="Arial" panose="020B0604020202020204" pitchFamily="34" charset="0"/>
                              <a:cs typeface="Arial" panose="020B0604020202020204" pitchFamily="34" charset="0"/>
                            </a:rPr>
                            <a:t>15</a:t>
                          </a:r>
                        </a:p>
                        <a:p>
                          <a:pPr algn="ctr"/>
                          <a:r>
                            <a:rPr lang="en-US" sz="2000" dirty="0">
                              <a:latin typeface="Arial" panose="020B0604020202020204" pitchFamily="34" charset="0"/>
                              <a:cs typeface="Arial" panose="020B0604020202020204" pitchFamily="34" charset="0"/>
                            </a:rPr>
                            <a:t>(3.31 per 1000 eye-years)</a:t>
                          </a:r>
                        </a:p>
                      </a:txBody>
                      <a:tcPr/>
                    </a:tc>
                    <a:tc>
                      <a:txBody>
                        <a:bodyPr/>
                        <a:lstStyle/>
                        <a:p>
                          <a:pPr algn="ctr"/>
                          <a:r>
                            <a:rPr lang="en-US" sz="2000" dirty="0">
                              <a:latin typeface="Arial" panose="020B0604020202020204" pitchFamily="34" charset="0"/>
                              <a:cs typeface="Arial" panose="020B0604020202020204" pitchFamily="34" charset="0"/>
                            </a:rPr>
                            <a:t>30</a:t>
                          </a:r>
                        </a:p>
                        <a:p>
                          <a:pPr algn="ctr"/>
                          <a:r>
                            <a:rPr lang="en-US" sz="2000" dirty="0">
                              <a:latin typeface="Arial" panose="020B0604020202020204" pitchFamily="34" charset="0"/>
                              <a:cs typeface="Arial" panose="020B0604020202020204" pitchFamily="34" charset="0"/>
                            </a:rPr>
                            <a:t>(6.64 per 1000 eye-years)</a:t>
                          </a:r>
                        </a:p>
                      </a:txBody>
                      <a:tcPr/>
                    </a:tc>
                    <a:tc>
                      <a:txBody>
                        <a:bodyPr/>
                        <a:lstStyle/>
                        <a:p>
                          <a:pPr algn="ctr"/>
                          <a:r>
                            <a:rPr lang="en-US" sz="2000" dirty="0">
                              <a:latin typeface="Arial" panose="020B0604020202020204" pitchFamily="34" charset="0"/>
                              <a:cs typeface="Arial" panose="020B0604020202020204" pitchFamily="34" charset="0"/>
                            </a:rPr>
                            <a:t>0.024</a:t>
                          </a:r>
                        </a:p>
                      </a:txBody>
                      <a:tcPr/>
                    </a:tc>
                    <a:extLst>
                      <a:ext uri="{0D108BD9-81ED-4DB2-BD59-A6C34878D82A}">
                        <a16:rowId xmlns:a16="http://schemas.microsoft.com/office/drawing/2014/main" val="2692780341"/>
                      </a:ext>
                    </a:extLst>
                  </a:tr>
                  <a:tr h="701040">
                    <a:tc>
                      <a:txBody>
                        <a:bodyPr/>
                        <a:lstStyle/>
                        <a:p>
                          <a:r>
                            <a:rPr lang="en-US" sz="2000" dirty="0">
                              <a:latin typeface="Arial" panose="020B0604020202020204" pitchFamily="34" charset="0"/>
                              <a:cs typeface="Arial" panose="020B0604020202020204" pitchFamily="34" charset="0"/>
                            </a:rPr>
                            <a:t>Acute attack</a:t>
                          </a:r>
                        </a:p>
                      </a:txBody>
                      <a:tcPr/>
                    </a:tc>
                    <a:tc>
                      <a:txBody>
                        <a:bodyPr/>
                        <a:lstStyle/>
                        <a:p>
                          <a:pPr algn="ctr"/>
                          <a:r>
                            <a:rPr lang="en-US" sz="2000" dirty="0">
                              <a:latin typeface="Arial" panose="020B0604020202020204" pitchFamily="34" charset="0"/>
                              <a:cs typeface="Arial" panose="020B0604020202020204" pitchFamily="34" charset="0"/>
                            </a:rPr>
                            <a:t>1</a:t>
                          </a:r>
                        </a:p>
                        <a:p>
                          <a:pPr algn="ctr"/>
                          <a:r>
                            <a:rPr lang="en-US" sz="2000" dirty="0">
                              <a:latin typeface="Arial" panose="020B0604020202020204" pitchFamily="34" charset="0"/>
                              <a:cs typeface="Arial" panose="020B0604020202020204" pitchFamily="34" charset="0"/>
                            </a:rPr>
                            <a:t>(0.22 per 1000 eye-years)</a:t>
                          </a:r>
                        </a:p>
                      </a:txBody>
                      <a:tcPr/>
                    </a:tc>
                    <a:tc>
                      <a:txBody>
                        <a:bodyPr/>
                        <a:lstStyle/>
                        <a:p>
                          <a:pPr algn="ctr"/>
                          <a:r>
                            <a:rPr lang="en-US" sz="2000" dirty="0">
                              <a:latin typeface="Arial" panose="020B0604020202020204" pitchFamily="34" charset="0"/>
                              <a:cs typeface="Arial" panose="020B0604020202020204" pitchFamily="34" charset="0"/>
                            </a:rPr>
                            <a:t>5</a:t>
                          </a:r>
                        </a:p>
                        <a:p>
                          <a:pPr algn="ctr"/>
                          <a:r>
                            <a:rPr lang="en-US" sz="2000" dirty="0">
                              <a:latin typeface="Arial" panose="020B0604020202020204" pitchFamily="34" charset="0"/>
                              <a:cs typeface="Arial" panose="020B0604020202020204" pitchFamily="34" charset="0"/>
                            </a:rPr>
                            <a:t>(1.11 per 1000 eye-years)</a:t>
                          </a:r>
                        </a:p>
                      </a:txBody>
                      <a:tcPr/>
                    </a:tc>
                    <a:tc>
                      <a:txBody>
                        <a:bodyPr/>
                        <a:lstStyle/>
                        <a:p>
                          <a:pPr algn="ctr"/>
                          <a:r>
                            <a:rPr lang="en-US" sz="2000" dirty="0">
                              <a:latin typeface="Arial" panose="020B0604020202020204" pitchFamily="34" charset="0"/>
                              <a:cs typeface="Arial" panose="020B0604020202020204" pitchFamily="34" charset="0"/>
                            </a:rPr>
                            <a:t>0.100</a:t>
                          </a:r>
                        </a:p>
                      </a:txBody>
                      <a:tcPr/>
                    </a:tc>
                    <a:extLst>
                      <a:ext uri="{0D108BD9-81ED-4DB2-BD59-A6C34878D82A}">
                        <a16:rowId xmlns:a16="http://schemas.microsoft.com/office/drawing/2014/main" val="293928274"/>
                      </a:ext>
                    </a:extLst>
                  </a:tr>
                </a:tbl>
              </a:graphicData>
            </a:graphic>
          </p:graphicFrame>
        </mc:Fallback>
      </mc:AlternateContent>
      <p:sp>
        <p:nvSpPr>
          <p:cNvPr id="16" name="TextBox 15">
            <a:extLst>
              <a:ext uri="{FF2B5EF4-FFF2-40B4-BE49-F238E27FC236}">
                <a16:creationId xmlns:a16="http://schemas.microsoft.com/office/drawing/2014/main" id="{3A91A0AB-F5EB-804E-9AE2-055C65611994}"/>
              </a:ext>
            </a:extLst>
          </p:cNvPr>
          <p:cNvSpPr txBox="1"/>
          <p:nvPr/>
        </p:nvSpPr>
        <p:spPr>
          <a:xfrm>
            <a:off x="5714997" y="6414611"/>
            <a:ext cx="4683512" cy="307777"/>
          </a:xfrm>
          <a:prstGeom prst="rect">
            <a:avLst/>
          </a:prstGeom>
          <a:noFill/>
        </p:spPr>
        <p:txBody>
          <a:bodyPr wrap="square" rtlCol="0">
            <a:spAutoFit/>
          </a:bodyPr>
          <a:lstStyle/>
          <a:p>
            <a:pPr algn="r"/>
            <a:r>
              <a:rPr lang="en-US" altLang="ko-KR" sz="1400" dirty="0">
                <a:solidFill>
                  <a:schemeClr val="bg1"/>
                </a:solidFill>
                <a:latin typeface="Arial" panose="020B0604020202020204" pitchFamily="34" charset="0"/>
                <a:ea typeface="Gulim" panose="020B0600000101010101" pitchFamily="34" charset="-127"/>
              </a:rPr>
              <a:t>He M </a:t>
            </a:r>
            <a:r>
              <a:rPr lang="en-US" altLang="ko-KR" sz="1400" i="1" dirty="0">
                <a:solidFill>
                  <a:schemeClr val="bg1"/>
                </a:solidFill>
                <a:latin typeface="Arial" panose="020B0604020202020204" pitchFamily="34" charset="0"/>
                <a:ea typeface="Gulim" panose="020B0600000101010101" pitchFamily="34" charset="-127"/>
              </a:rPr>
              <a:t>et al</a:t>
            </a:r>
            <a:r>
              <a:rPr lang="en-US" altLang="ko-KR" sz="1400" dirty="0">
                <a:solidFill>
                  <a:schemeClr val="bg1"/>
                </a:solidFill>
                <a:latin typeface="Arial" panose="020B0604020202020204" pitchFamily="34" charset="0"/>
                <a:ea typeface="Gulim" panose="020B0600000101010101" pitchFamily="34" charset="-127"/>
              </a:rPr>
              <a:t>. Lancet 2019;393:1609-1618</a:t>
            </a:r>
            <a:endParaRPr lang="en-US" sz="1300" dirty="0">
              <a:solidFill>
                <a:schemeClr val="bg1"/>
              </a:solidFill>
            </a:endParaRPr>
          </a:p>
        </p:txBody>
      </p:sp>
    </p:spTree>
    <p:extLst>
      <p:ext uri="{BB962C8B-B14F-4D97-AF65-F5344CB8AC3E}">
        <p14:creationId xmlns:p14="http://schemas.microsoft.com/office/powerpoint/2010/main" val="595763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0" y="84811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2" name="Rectangle 11">
            <a:extLst>
              <a:ext uri="{FF2B5EF4-FFF2-40B4-BE49-F238E27FC236}">
                <a16:creationId xmlns:a16="http://schemas.microsoft.com/office/drawing/2014/main" id="{8C1660D8-C247-C545-A8BE-35188B9EB5D0}"/>
              </a:ext>
            </a:extLst>
          </p:cNvPr>
          <p:cNvSpPr/>
          <p:nvPr/>
        </p:nvSpPr>
        <p:spPr>
          <a:xfrm>
            <a:off x="821196" y="140684"/>
            <a:ext cx="2561920" cy="707886"/>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ZAP trial: </a:t>
            </a:r>
          </a:p>
          <a:p>
            <a:r>
              <a:rPr lang="en-US" sz="2000" b="1" dirty="0">
                <a:latin typeface="Arial" panose="020B0604020202020204" pitchFamily="34" charset="0"/>
                <a:cs typeface="Arial" panose="020B0604020202020204" pitchFamily="34" charset="0"/>
              </a:rPr>
              <a:t>Result of the study </a:t>
            </a:r>
          </a:p>
        </p:txBody>
      </p:sp>
      <p:sp>
        <p:nvSpPr>
          <p:cNvPr id="15" name="Content Placeholder 4">
            <a:extLst>
              <a:ext uri="{FF2B5EF4-FFF2-40B4-BE49-F238E27FC236}">
                <a16:creationId xmlns:a16="http://schemas.microsoft.com/office/drawing/2014/main" id="{B909B194-B93F-D343-909B-85A837C6D664}"/>
              </a:ext>
            </a:extLst>
          </p:cNvPr>
          <p:cNvSpPr txBox="1">
            <a:spLocks/>
          </p:cNvSpPr>
          <p:nvPr/>
        </p:nvSpPr>
        <p:spPr>
          <a:xfrm>
            <a:off x="446651" y="1347344"/>
            <a:ext cx="11045899" cy="331963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2400" b="1" dirty="0">
                <a:solidFill>
                  <a:schemeClr val="bg1"/>
                </a:solidFill>
                <a:latin typeface="Arial" panose="020B0604020202020204" pitchFamily="34" charset="0"/>
                <a:cs typeface="Arial" panose="020B0604020202020204" pitchFamily="34" charset="0"/>
              </a:rPr>
              <a:t>Results</a:t>
            </a:r>
          </a:p>
          <a:p>
            <a:r>
              <a:rPr lang="en-US" sz="2400" dirty="0">
                <a:solidFill>
                  <a:schemeClr val="bg1"/>
                </a:solidFill>
                <a:latin typeface="Arial" panose="020B0604020202020204" pitchFamily="34" charset="0"/>
                <a:cs typeface="Arial" panose="020B0604020202020204" pitchFamily="34" charset="0"/>
              </a:rPr>
              <a:t>Average IOP </a:t>
            </a:r>
            <a:r>
              <a:rPr lang="en-AU" altLang="ko-KR" sz="2400" dirty="0">
                <a:solidFill>
                  <a:schemeClr val="bg1"/>
                </a:solidFill>
                <a:latin typeface="Arial" panose="020B0604020202020204" pitchFamily="34" charset="0"/>
                <a:ea typeface="굴림" charset="-127"/>
                <a:cs typeface="Arial" panose="020B0604020202020204" pitchFamily="34" charset="0"/>
              </a:rPr>
              <a:t>15.26 mmHg in LPI group and 15.09 mmHg in </a:t>
            </a:r>
            <a:r>
              <a:rPr lang="en-US" altLang="ko-KR" sz="2400" dirty="0">
                <a:solidFill>
                  <a:schemeClr val="bg1"/>
                </a:solidFill>
                <a:latin typeface="Arial" panose="020B0604020202020204" pitchFamily="34" charset="0"/>
                <a:ea typeface="굴림" charset="-127"/>
                <a:cs typeface="Arial" panose="020B0604020202020204" pitchFamily="34" charset="0"/>
              </a:rPr>
              <a:t>control group </a:t>
            </a:r>
          </a:p>
          <a:p>
            <a:r>
              <a:rPr lang="en-US" sz="2400" dirty="0">
                <a:solidFill>
                  <a:schemeClr val="bg1"/>
                </a:solidFill>
                <a:latin typeface="Arial" panose="020B0604020202020204" pitchFamily="34" charset="0"/>
                <a:ea typeface="굴림" charset="-127"/>
                <a:cs typeface="Arial" panose="020B0604020202020204" pitchFamily="34" charset="0"/>
              </a:rPr>
              <a:t>19 eyes from LPI group and 36 eyes from control group reached primary outcome (primary endpoint) within 72 months</a:t>
            </a:r>
            <a:endParaRPr lang="en-US" sz="2400" dirty="0">
              <a:solidFill>
                <a:schemeClr val="bg1"/>
              </a:solidFill>
              <a:latin typeface="Arial" panose="020B0604020202020204" pitchFamily="34" charset="0"/>
              <a:cs typeface="Arial" panose="020B0604020202020204" pitchFamily="34" charset="0"/>
            </a:endParaRPr>
          </a:p>
          <a:p>
            <a:pPr marL="0" indent="0">
              <a:buFont typeface="Wingdings 3" charset="2"/>
              <a:buNone/>
            </a:pPr>
            <a:endParaRPr lang="en-US" sz="2400" dirty="0">
              <a:solidFill>
                <a:schemeClr val="accent4">
                  <a:lumMod val="60000"/>
                  <a:lumOff val="40000"/>
                </a:schemeClr>
              </a:solidFill>
              <a:latin typeface="Arial" panose="020B0604020202020204" pitchFamily="34" charset="0"/>
              <a:cs typeface="Arial" panose="020B0604020202020204" pitchFamily="34" charset="0"/>
            </a:endParaRPr>
          </a:p>
          <a:p>
            <a:pPr marL="0" indent="0">
              <a:buFont typeface="Wingdings 3" charset="2"/>
              <a:buNone/>
            </a:pPr>
            <a:r>
              <a:rPr lang="en-US" sz="2400" b="1" dirty="0">
                <a:solidFill>
                  <a:schemeClr val="bg1"/>
                </a:solidFill>
                <a:latin typeface="Arial" panose="020B0604020202020204" pitchFamily="34" charset="0"/>
                <a:cs typeface="Arial" panose="020B0604020202020204" pitchFamily="34" charset="0"/>
              </a:rPr>
              <a:t>Conclusions:</a:t>
            </a:r>
          </a:p>
          <a:p>
            <a:pPr lvl="1"/>
            <a:r>
              <a:rPr lang="en-US" sz="2400" dirty="0">
                <a:solidFill>
                  <a:schemeClr val="bg1"/>
                </a:solidFill>
                <a:latin typeface="Arial" panose="020B0604020202020204" pitchFamily="34" charset="0"/>
                <a:cs typeface="Arial" panose="020B0604020202020204" pitchFamily="34" charset="0"/>
              </a:rPr>
              <a:t>prophylactic benefit of laser peripheral iridotomy was statistically significant </a:t>
            </a:r>
          </a:p>
          <a:p>
            <a:pPr lvl="1"/>
            <a:r>
              <a:rPr lang="en-US" sz="2400" dirty="0">
                <a:solidFill>
                  <a:schemeClr val="bg1"/>
                </a:solidFill>
                <a:latin typeface="Arial" panose="020B0604020202020204" pitchFamily="34" charset="0"/>
                <a:cs typeface="Arial" panose="020B0604020202020204" pitchFamily="34" charset="0"/>
              </a:rPr>
              <a:t>It is estimated that </a:t>
            </a:r>
            <a:r>
              <a:rPr lang="en-ID" sz="2400" dirty="0">
                <a:solidFill>
                  <a:schemeClr val="bg1"/>
                </a:solidFill>
                <a:latin typeface="Arial" panose="020B0604020202020204" pitchFamily="34" charset="0"/>
                <a:cs typeface="Arial" panose="020B0604020202020204" pitchFamily="34" charset="0"/>
              </a:rPr>
              <a:t>44 people need to be treated to prevent one case of early disease over the subsequent 6 years, with no effect on visual function </a:t>
            </a:r>
          </a:p>
          <a:p>
            <a:pPr lvl="1"/>
            <a:endParaRPr lang="en-US" sz="2400" dirty="0">
              <a:solidFill>
                <a:schemeClr val="bg1"/>
              </a:solidFill>
            </a:endParaRPr>
          </a:p>
        </p:txBody>
      </p:sp>
      <p:sp>
        <p:nvSpPr>
          <p:cNvPr id="16" name="TextBox 15">
            <a:extLst>
              <a:ext uri="{FF2B5EF4-FFF2-40B4-BE49-F238E27FC236}">
                <a16:creationId xmlns:a16="http://schemas.microsoft.com/office/drawing/2014/main" id="{F222C41E-623D-5846-9C55-1C0542EDD5C6}"/>
              </a:ext>
            </a:extLst>
          </p:cNvPr>
          <p:cNvSpPr txBox="1"/>
          <p:nvPr/>
        </p:nvSpPr>
        <p:spPr>
          <a:xfrm>
            <a:off x="6263162" y="6550223"/>
            <a:ext cx="4683512" cy="307777"/>
          </a:xfrm>
          <a:prstGeom prst="rect">
            <a:avLst/>
          </a:prstGeom>
          <a:noFill/>
        </p:spPr>
        <p:txBody>
          <a:bodyPr wrap="square" rtlCol="0">
            <a:spAutoFit/>
          </a:bodyPr>
          <a:lstStyle/>
          <a:p>
            <a:pPr algn="r"/>
            <a:r>
              <a:rPr lang="en-US" altLang="ko-KR" sz="1400" dirty="0">
                <a:solidFill>
                  <a:schemeClr val="bg1"/>
                </a:solidFill>
                <a:latin typeface="Arial" panose="020B0604020202020204" pitchFamily="34" charset="0"/>
                <a:ea typeface="Gulim" panose="020B0600000101010101" pitchFamily="34" charset="-127"/>
              </a:rPr>
              <a:t>He M </a:t>
            </a:r>
            <a:r>
              <a:rPr lang="en-US" altLang="ko-KR" sz="1400" i="1" dirty="0">
                <a:solidFill>
                  <a:schemeClr val="bg1"/>
                </a:solidFill>
                <a:latin typeface="Arial" panose="020B0604020202020204" pitchFamily="34" charset="0"/>
                <a:ea typeface="Gulim" panose="020B0600000101010101" pitchFamily="34" charset="-127"/>
              </a:rPr>
              <a:t>et al</a:t>
            </a:r>
            <a:r>
              <a:rPr lang="en-US" altLang="ko-KR" sz="1400" dirty="0">
                <a:solidFill>
                  <a:schemeClr val="bg1"/>
                </a:solidFill>
                <a:latin typeface="Arial" panose="020B0604020202020204" pitchFamily="34" charset="0"/>
                <a:ea typeface="Gulim" panose="020B0600000101010101" pitchFamily="34" charset="-127"/>
              </a:rPr>
              <a:t>. Lancet 2019;393:1609-1618</a:t>
            </a:r>
            <a:endParaRPr lang="en-US" sz="1300" dirty="0">
              <a:solidFill>
                <a:schemeClr val="bg1"/>
              </a:solidFill>
            </a:endParaRPr>
          </a:p>
        </p:txBody>
      </p:sp>
    </p:spTree>
    <p:extLst>
      <p:ext uri="{BB962C8B-B14F-4D97-AF65-F5344CB8AC3E}">
        <p14:creationId xmlns:p14="http://schemas.microsoft.com/office/powerpoint/2010/main" val="2351817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1902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4" name="Rectangle 3">
            <a:extLst>
              <a:ext uri="{FF2B5EF4-FFF2-40B4-BE49-F238E27FC236}">
                <a16:creationId xmlns:a16="http://schemas.microsoft.com/office/drawing/2014/main" id="{828578E4-ACA3-1143-BFB7-F60696B39FB8}"/>
              </a:ext>
            </a:extLst>
          </p:cNvPr>
          <p:cNvSpPr/>
          <p:nvPr/>
        </p:nvSpPr>
        <p:spPr>
          <a:xfrm>
            <a:off x="709001" y="140684"/>
            <a:ext cx="1388713" cy="707886"/>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ZAP trial: </a:t>
            </a:r>
          </a:p>
          <a:p>
            <a:r>
              <a:rPr lang="en-US" sz="2000" b="1" dirty="0">
                <a:latin typeface="Arial" panose="020B0604020202020204" pitchFamily="34" charset="0"/>
                <a:cs typeface="Arial" panose="020B0604020202020204" pitchFamily="34" charset="0"/>
              </a:rPr>
              <a:t>Summary</a:t>
            </a:r>
          </a:p>
        </p:txBody>
      </p:sp>
      <p:sp>
        <p:nvSpPr>
          <p:cNvPr id="10" name="TextBox 9">
            <a:extLst>
              <a:ext uri="{FF2B5EF4-FFF2-40B4-BE49-F238E27FC236}">
                <a16:creationId xmlns:a16="http://schemas.microsoft.com/office/drawing/2014/main" id="{C15212E9-0705-1948-9DFF-569709C37C77}"/>
              </a:ext>
            </a:extLst>
          </p:cNvPr>
          <p:cNvSpPr txBox="1"/>
          <p:nvPr/>
        </p:nvSpPr>
        <p:spPr>
          <a:xfrm>
            <a:off x="5714997" y="6414611"/>
            <a:ext cx="4683512" cy="307777"/>
          </a:xfrm>
          <a:prstGeom prst="rect">
            <a:avLst/>
          </a:prstGeom>
          <a:noFill/>
        </p:spPr>
        <p:txBody>
          <a:bodyPr wrap="square" rtlCol="0">
            <a:spAutoFit/>
          </a:bodyPr>
          <a:lstStyle/>
          <a:p>
            <a:pPr algn="r"/>
            <a:r>
              <a:rPr lang="en-US" altLang="ko-KR" sz="1400" dirty="0">
                <a:solidFill>
                  <a:schemeClr val="bg1"/>
                </a:solidFill>
                <a:latin typeface="Arial" panose="020B0604020202020204" pitchFamily="34" charset="0"/>
                <a:ea typeface="Gulim" panose="020B0600000101010101" pitchFamily="34" charset="-127"/>
              </a:rPr>
              <a:t>He M </a:t>
            </a:r>
            <a:r>
              <a:rPr lang="en-US" altLang="ko-KR" sz="1400" i="1" dirty="0">
                <a:solidFill>
                  <a:schemeClr val="bg1"/>
                </a:solidFill>
                <a:latin typeface="Arial" panose="020B0604020202020204" pitchFamily="34" charset="0"/>
                <a:ea typeface="Gulim" panose="020B0600000101010101" pitchFamily="34" charset="-127"/>
              </a:rPr>
              <a:t>et al</a:t>
            </a:r>
            <a:r>
              <a:rPr lang="en-US" altLang="ko-KR" sz="1400" dirty="0">
                <a:solidFill>
                  <a:schemeClr val="bg1"/>
                </a:solidFill>
                <a:latin typeface="Arial" panose="020B0604020202020204" pitchFamily="34" charset="0"/>
                <a:ea typeface="Gulim" panose="020B0600000101010101" pitchFamily="34" charset="-127"/>
              </a:rPr>
              <a:t>. Lancet 2019;393:1609-1618</a:t>
            </a:r>
            <a:endParaRPr lang="en-US" sz="1300" dirty="0">
              <a:solidFill>
                <a:schemeClr val="bg1"/>
              </a:solidFill>
            </a:endParaRPr>
          </a:p>
        </p:txBody>
      </p:sp>
      <p:sp>
        <p:nvSpPr>
          <p:cNvPr id="12" name="Content Placeholder 4">
            <a:extLst>
              <a:ext uri="{FF2B5EF4-FFF2-40B4-BE49-F238E27FC236}">
                <a16:creationId xmlns:a16="http://schemas.microsoft.com/office/drawing/2014/main" id="{BE4FBF3B-66F0-424A-9CA7-CE9EB30A413D}"/>
              </a:ext>
            </a:extLst>
          </p:cNvPr>
          <p:cNvSpPr txBox="1">
            <a:spLocks/>
          </p:cNvSpPr>
          <p:nvPr/>
        </p:nvSpPr>
        <p:spPr>
          <a:xfrm>
            <a:off x="446651" y="1112431"/>
            <a:ext cx="11045899" cy="331963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endParaRPr lang="en-US" sz="2400" dirty="0">
              <a:solidFill>
                <a:schemeClr val="bg1"/>
              </a:solidFill>
              <a:latin typeface="Arial" panose="020B0604020202020204" pitchFamily="34" charset="0"/>
              <a:cs typeface="Arial" panose="020B0604020202020204" pitchFamily="34" charset="0"/>
            </a:endParaRPr>
          </a:p>
          <a:p>
            <a:r>
              <a:rPr lang="en-ID" sz="2400" dirty="0">
                <a:solidFill>
                  <a:schemeClr val="bg1"/>
                </a:solidFill>
                <a:latin typeface="Arial" panose="020B0604020202020204" pitchFamily="34" charset="0"/>
                <a:cs typeface="Arial" panose="020B0604020202020204" pitchFamily="34" charset="0"/>
              </a:rPr>
              <a:t>Among PACS population, incident disease occurred very rarely and, when it did, appeared relatively benign in nature </a:t>
            </a:r>
          </a:p>
          <a:p>
            <a:r>
              <a:rPr lang="en-US" altLang="ko-KR" sz="2400" dirty="0">
                <a:solidFill>
                  <a:schemeClr val="bg1"/>
                </a:solidFill>
                <a:latin typeface="Arial" panose="020B0604020202020204" pitchFamily="34" charset="0"/>
                <a:ea typeface="굴림" charset="-127"/>
                <a:cs typeface="Arial" panose="020B0604020202020204" pitchFamily="34" charset="0"/>
              </a:rPr>
              <a:t> </a:t>
            </a:r>
            <a:r>
              <a:rPr lang="en-ID" sz="2400" dirty="0">
                <a:solidFill>
                  <a:schemeClr val="bg1"/>
                </a:solidFill>
                <a:latin typeface="Arial" panose="020B0604020202020204" pitchFamily="34" charset="0"/>
                <a:cs typeface="Arial" panose="020B0604020202020204" pitchFamily="34" charset="0"/>
              </a:rPr>
              <a:t>The prophylactic benefit of laser peripheral iridotomy was statistically significant at having risks patients</a:t>
            </a:r>
          </a:p>
          <a:p>
            <a:endParaRPr lang="en-US" altLang="ko-KR" sz="2400" dirty="0">
              <a:solidFill>
                <a:schemeClr val="bg1"/>
              </a:solidFill>
              <a:latin typeface="Arial" panose="020B0604020202020204" pitchFamily="34" charset="0"/>
              <a:ea typeface="굴림" charset="-127"/>
              <a:cs typeface="Arial" panose="020B0604020202020204" pitchFamily="34" charset="0"/>
            </a:endParaRPr>
          </a:p>
          <a:p>
            <a:r>
              <a:rPr lang="en-ID" sz="2400" dirty="0">
                <a:solidFill>
                  <a:schemeClr val="bg1"/>
                </a:solidFill>
                <a:latin typeface="Arial" panose="020B0604020202020204" pitchFamily="34" charset="0"/>
                <a:cs typeface="Arial" panose="020B0604020202020204" pitchFamily="34" charset="0"/>
              </a:rPr>
              <a:t>It is recommended to against the widespread practice of laser peripheral iridotomy in primary angle closure suspects based on the current definition; thus likely save con­siderable time and money and avoid unnecessary medical interventions </a:t>
            </a:r>
          </a:p>
          <a:p>
            <a:endParaRPr lang="en-US" sz="2400" dirty="0">
              <a:solidFill>
                <a:schemeClr val="accent4">
                  <a:lumMod val="60000"/>
                  <a:lumOff val="40000"/>
                </a:schemeClr>
              </a:solidFill>
              <a:latin typeface="Arial" panose="020B0604020202020204" pitchFamily="34" charset="0"/>
              <a:cs typeface="Arial" panose="020B0604020202020204" pitchFamily="34" charset="0"/>
            </a:endParaRPr>
          </a:p>
          <a:p>
            <a:pPr lvl="1"/>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23209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25194"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4" name="Rectangle 3">
            <a:extLst>
              <a:ext uri="{FF2B5EF4-FFF2-40B4-BE49-F238E27FC236}">
                <a16:creationId xmlns:a16="http://schemas.microsoft.com/office/drawing/2014/main" id="{696CF6DA-4F58-3640-8038-B7901FCC1412}"/>
              </a:ext>
            </a:extLst>
          </p:cNvPr>
          <p:cNvSpPr/>
          <p:nvPr/>
        </p:nvSpPr>
        <p:spPr>
          <a:xfrm>
            <a:off x="821196" y="219514"/>
            <a:ext cx="1943161" cy="461665"/>
          </a:xfrm>
          <a:prstGeom prst="rect">
            <a:avLst/>
          </a:prstGeom>
        </p:spPr>
        <p:txBody>
          <a:bodyPr wrap="none">
            <a:spAutoFit/>
          </a:bodyPr>
          <a:lstStyle/>
          <a:p>
            <a:r>
              <a:rPr lang="en-US" sz="2400" b="1" dirty="0">
                <a:latin typeface="Arial" panose="020B0604020202020204" pitchFamily="34" charset="0"/>
                <a:cs typeface="Arial" panose="020B0604020202020204" pitchFamily="34" charset="0"/>
              </a:rPr>
              <a:t>LiGHT trial: </a:t>
            </a:r>
          </a:p>
        </p:txBody>
      </p:sp>
      <p:sp>
        <p:nvSpPr>
          <p:cNvPr id="17" name="Content Placeholder 4">
            <a:extLst>
              <a:ext uri="{FF2B5EF4-FFF2-40B4-BE49-F238E27FC236}">
                <a16:creationId xmlns:a16="http://schemas.microsoft.com/office/drawing/2014/main" id="{24A324D4-21AD-EF4A-B0A6-FC59152F3FA9}"/>
              </a:ext>
            </a:extLst>
          </p:cNvPr>
          <p:cNvSpPr txBox="1">
            <a:spLocks/>
          </p:cNvSpPr>
          <p:nvPr/>
        </p:nvSpPr>
        <p:spPr>
          <a:xfrm>
            <a:off x="644820" y="1856436"/>
            <a:ext cx="10301854" cy="348431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2400" b="1" dirty="0">
                <a:solidFill>
                  <a:schemeClr val="bg1"/>
                </a:solidFill>
                <a:latin typeface="Arial" panose="020B0604020202020204" pitchFamily="34" charset="0"/>
                <a:cs typeface="Arial" panose="020B0604020202020204" pitchFamily="34" charset="0"/>
              </a:rPr>
              <a:t>Aim of study: </a:t>
            </a:r>
          </a:p>
          <a:p>
            <a:r>
              <a:rPr lang="en-ID" sz="2000" b="0" i="0" u="none" strike="noStrike" dirty="0">
                <a:solidFill>
                  <a:srgbClr val="212121"/>
                </a:solidFill>
                <a:effectLst/>
                <a:latin typeface="Arial" panose="020B0604020202020204" pitchFamily="34" charset="0"/>
                <a:cs typeface="Arial" panose="020B0604020202020204" pitchFamily="34" charset="0"/>
              </a:rPr>
              <a:t>to compare </a:t>
            </a:r>
            <a:r>
              <a:rPr lang="en-US" sz="2000" b="0" i="0" u="none" strike="noStrike" dirty="0">
                <a:solidFill>
                  <a:srgbClr val="212121"/>
                </a:solidFill>
                <a:effectLst/>
                <a:latin typeface="Arial" panose="020B0604020202020204" pitchFamily="34" charset="0"/>
                <a:cs typeface="Arial" panose="020B0604020202020204" pitchFamily="34" charset="0"/>
              </a:rPr>
              <a:t>the clinical effectiveness and the cost-effectiveness of </a:t>
            </a:r>
            <a:r>
              <a:rPr lang="en-ID" sz="2000" b="0" i="0" u="none" strike="noStrike" dirty="0">
                <a:solidFill>
                  <a:srgbClr val="212121"/>
                </a:solidFill>
                <a:effectLst/>
                <a:latin typeface="Arial" panose="020B0604020202020204" pitchFamily="34" charset="0"/>
                <a:cs typeface="Arial" panose="020B0604020202020204" pitchFamily="34" charset="0"/>
              </a:rPr>
              <a:t>eye drops versus selective laser trabeculoplasty as first-line treatment for OAG or ocular hypertension</a:t>
            </a:r>
            <a:endParaRPr lang="en-US" sz="2400" dirty="0">
              <a:solidFill>
                <a:schemeClr val="bg1"/>
              </a:solidFill>
              <a:latin typeface="Arial" panose="020B0604020202020204" pitchFamily="34" charset="0"/>
              <a:cs typeface="Arial" panose="020B0604020202020204" pitchFamily="34" charset="0"/>
            </a:endParaRPr>
          </a:p>
          <a:p>
            <a:pPr marL="0" indent="0">
              <a:buFont typeface="Wingdings 3" charset="2"/>
              <a:buNone/>
            </a:pPr>
            <a:endParaRPr lang="en-ID" sz="2400" dirty="0">
              <a:solidFill>
                <a:schemeClr val="bg1"/>
              </a:solidFill>
              <a:latin typeface="Arial" panose="020B0604020202020204" pitchFamily="34" charset="0"/>
              <a:cs typeface="Arial" panose="020B0604020202020204" pitchFamily="34" charset="0"/>
            </a:endParaRPr>
          </a:p>
          <a:p>
            <a:pPr marL="0" indent="0">
              <a:buFont typeface="Wingdings 3" charset="2"/>
              <a:buNone/>
            </a:pPr>
            <a:endParaRPr lang="en-US" sz="2400" dirty="0">
              <a:solidFill>
                <a:schemeClr val="bg1"/>
              </a:solidFill>
              <a:latin typeface="Arial" panose="020B0604020202020204" pitchFamily="34" charset="0"/>
              <a:cs typeface="Arial" panose="020B0604020202020204" pitchFamily="34" charset="0"/>
            </a:endParaRPr>
          </a:p>
          <a:p>
            <a:pPr marL="0" indent="0">
              <a:buFont typeface="Wingdings 3" charset="2"/>
              <a:buNone/>
            </a:pPr>
            <a:endParaRPr lang="en-US" sz="2400" dirty="0">
              <a:solidFill>
                <a:schemeClr val="accent4">
                  <a:lumMod val="60000"/>
                  <a:lumOff val="40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293A7A6-71DF-9104-E14F-3877981AFBC1}"/>
              </a:ext>
            </a:extLst>
          </p:cNvPr>
          <p:cNvSpPr txBox="1"/>
          <p:nvPr/>
        </p:nvSpPr>
        <p:spPr>
          <a:xfrm>
            <a:off x="6263162" y="6414611"/>
            <a:ext cx="4683512" cy="307777"/>
          </a:xfrm>
          <a:prstGeom prst="rect">
            <a:avLst/>
          </a:prstGeom>
          <a:noFill/>
        </p:spPr>
        <p:txBody>
          <a:bodyPr wrap="square" rtlCol="0">
            <a:spAutoFit/>
          </a:bodyPr>
          <a:lstStyle/>
          <a:p>
            <a:pPr algn="r"/>
            <a:r>
              <a:rPr lang="en-US" altLang="ko-KR" sz="1400" dirty="0" err="1">
                <a:solidFill>
                  <a:schemeClr val="bg1"/>
                </a:solidFill>
                <a:latin typeface="Arial" panose="020B0604020202020204" pitchFamily="34" charset="0"/>
                <a:ea typeface="Gulim" panose="020B0600000101010101" pitchFamily="34" charset="-127"/>
              </a:rPr>
              <a:t>Gazzard</a:t>
            </a:r>
            <a:r>
              <a:rPr lang="en-US" altLang="ko-KR" sz="1400" dirty="0">
                <a:solidFill>
                  <a:schemeClr val="bg1"/>
                </a:solidFill>
                <a:latin typeface="Arial" panose="020B0604020202020204" pitchFamily="34" charset="0"/>
                <a:ea typeface="Gulim" panose="020B0600000101010101" pitchFamily="34" charset="-127"/>
              </a:rPr>
              <a:t>  G </a:t>
            </a:r>
            <a:r>
              <a:rPr lang="en-US" altLang="ko-KR" sz="1400" i="1" dirty="0">
                <a:solidFill>
                  <a:schemeClr val="bg1"/>
                </a:solidFill>
                <a:latin typeface="Arial" panose="020B0604020202020204" pitchFamily="34" charset="0"/>
                <a:ea typeface="Gulim" panose="020B0600000101010101" pitchFamily="34" charset="-127"/>
              </a:rPr>
              <a:t>et al. </a:t>
            </a:r>
            <a:r>
              <a:rPr lang="en-US" altLang="ko-KR" sz="1400" dirty="0">
                <a:solidFill>
                  <a:schemeClr val="bg1"/>
                </a:solidFill>
                <a:latin typeface="Arial" panose="020B0604020202020204" pitchFamily="34" charset="0"/>
                <a:ea typeface="Gulim" panose="020B0600000101010101" pitchFamily="34" charset="-127"/>
              </a:rPr>
              <a:t>Lancet 2019: Lancet 2019;393:1505-16.</a:t>
            </a:r>
            <a:r>
              <a:rPr lang="en-US" altLang="ko-KR" sz="1400" i="1" dirty="0">
                <a:solidFill>
                  <a:schemeClr val="bg1"/>
                </a:solidFill>
                <a:latin typeface="Arial" panose="020B0604020202020204" pitchFamily="34" charset="0"/>
                <a:ea typeface="Gulim" panose="020B0600000101010101" pitchFamily="34" charset="-127"/>
              </a:rPr>
              <a:t> </a:t>
            </a:r>
            <a:endParaRPr lang="en-US" sz="1300" dirty="0">
              <a:solidFill>
                <a:schemeClr val="bg1"/>
              </a:solidFill>
            </a:endParaRPr>
          </a:p>
        </p:txBody>
      </p:sp>
    </p:spTree>
    <p:extLst>
      <p:ext uri="{BB962C8B-B14F-4D97-AF65-F5344CB8AC3E}">
        <p14:creationId xmlns:p14="http://schemas.microsoft.com/office/powerpoint/2010/main" val="635519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1902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4" name="Rectangle 3">
            <a:extLst>
              <a:ext uri="{FF2B5EF4-FFF2-40B4-BE49-F238E27FC236}">
                <a16:creationId xmlns:a16="http://schemas.microsoft.com/office/drawing/2014/main" id="{828578E4-ACA3-1143-BFB7-F60696B39FB8}"/>
              </a:ext>
            </a:extLst>
          </p:cNvPr>
          <p:cNvSpPr/>
          <p:nvPr/>
        </p:nvSpPr>
        <p:spPr>
          <a:xfrm>
            <a:off x="628650" y="85246"/>
            <a:ext cx="1492716" cy="707886"/>
          </a:xfrm>
          <a:prstGeom prst="rect">
            <a:avLst/>
          </a:prstGeom>
        </p:spPr>
        <p:txBody>
          <a:bodyPr wrap="none">
            <a:spAutoFit/>
          </a:bodyPr>
          <a:lstStyle/>
          <a:p>
            <a:r>
              <a:rPr lang="en-US" sz="2000" b="1" dirty="0" err="1">
                <a:latin typeface="Arial" panose="020B0604020202020204" pitchFamily="34" charset="0"/>
                <a:cs typeface="Arial" panose="020B0604020202020204" pitchFamily="34" charset="0"/>
              </a:rPr>
              <a:t>LiGHT</a:t>
            </a:r>
            <a:r>
              <a:rPr lang="en-US" sz="2000" b="1" dirty="0">
                <a:latin typeface="Arial" panose="020B0604020202020204" pitchFamily="34" charset="0"/>
                <a:cs typeface="Arial" panose="020B0604020202020204" pitchFamily="34" charset="0"/>
              </a:rPr>
              <a:t> trial</a:t>
            </a:r>
          </a:p>
          <a:p>
            <a:r>
              <a:rPr lang="en-US" sz="2000" b="1" dirty="0">
                <a:latin typeface="Arial" panose="020B0604020202020204" pitchFamily="34" charset="0"/>
                <a:cs typeface="Arial" panose="020B0604020202020204" pitchFamily="34" charset="0"/>
              </a:rPr>
              <a:t>Method</a:t>
            </a:r>
          </a:p>
        </p:txBody>
      </p:sp>
      <p:sp>
        <p:nvSpPr>
          <p:cNvPr id="9" name="TextBox 8">
            <a:extLst>
              <a:ext uri="{FF2B5EF4-FFF2-40B4-BE49-F238E27FC236}">
                <a16:creationId xmlns:a16="http://schemas.microsoft.com/office/drawing/2014/main" id="{8DE24E50-B037-7B41-9E5F-838CCB1AF67E}"/>
              </a:ext>
            </a:extLst>
          </p:cNvPr>
          <p:cNvSpPr txBox="1"/>
          <p:nvPr/>
        </p:nvSpPr>
        <p:spPr>
          <a:xfrm>
            <a:off x="628650" y="1225689"/>
            <a:ext cx="11088429" cy="5262979"/>
          </a:xfrm>
          <a:prstGeom prst="rect">
            <a:avLst/>
          </a:prstGeom>
          <a:noFill/>
        </p:spPr>
        <p:txBody>
          <a:bodyPr wrap="square" rtlCol="0">
            <a:spAutoFit/>
          </a:bodyPr>
          <a:lstStyle/>
          <a:p>
            <a:r>
              <a:rPr lang="en-ID" sz="2400" b="1" dirty="0">
                <a:solidFill>
                  <a:schemeClr val="bg1"/>
                </a:solidFill>
                <a:latin typeface="Arial" panose="020B0604020202020204" pitchFamily="34" charset="0"/>
                <a:cs typeface="Arial" panose="020B0604020202020204" pitchFamily="34" charset="0"/>
              </a:rPr>
              <a:t>718 patients </a:t>
            </a:r>
            <a:r>
              <a:rPr lang="en-ID" sz="2400" dirty="0">
                <a:solidFill>
                  <a:schemeClr val="bg1"/>
                </a:solidFill>
                <a:latin typeface="Arial" panose="020B0604020202020204" pitchFamily="34" charset="0"/>
                <a:cs typeface="Arial" panose="020B0604020202020204" pitchFamily="34" charset="0"/>
              </a:rPr>
              <a:t>were enrolled</a:t>
            </a:r>
            <a:r>
              <a:rPr lang="en-ID" sz="2400" b="1" dirty="0">
                <a:solidFill>
                  <a:schemeClr val="bg1"/>
                </a:solidFill>
                <a:latin typeface="Arial" panose="020B0604020202020204" pitchFamily="34" charset="0"/>
                <a:cs typeface="Arial" panose="020B0604020202020204" pitchFamily="34" charset="0"/>
              </a:rPr>
              <a:t>; </a:t>
            </a:r>
            <a:r>
              <a:rPr lang="en-ID" sz="2400" dirty="0">
                <a:solidFill>
                  <a:schemeClr val="bg1"/>
                </a:solidFill>
                <a:latin typeface="Arial" panose="020B0604020202020204" pitchFamily="34" charset="0"/>
                <a:cs typeface="Arial" panose="020B0604020202020204" pitchFamily="34" charset="0"/>
              </a:rPr>
              <a:t>including </a:t>
            </a:r>
            <a:r>
              <a:rPr lang="en-ID" sz="2400" b="1" dirty="0">
                <a:solidFill>
                  <a:schemeClr val="bg1"/>
                </a:solidFill>
                <a:latin typeface="Arial" panose="020B0604020202020204" pitchFamily="34" charset="0"/>
                <a:cs typeface="Arial" panose="020B0604020202020204" pitchFamily="34" charset="0"/>
              </a:rPr>
              <a:t>555 OAG patients </a:t>
            </a:r>
            <a:r>
              <a:rPr lang="en-ID" sz="2400" dirty="0">
                <a:solidFill>
                  <a:schemeClr val="bg1"/>
                </a:solidFill>
                <a:latin typeface="Arial" panose="020B0604020202020204" pitchFamily="34" charset="0"/>
                <a:cs typeface="Arial" panose="020B0604020202020204" pitchFamily="34" charset="0"/>
              </a:rPr>
              <a:t>and </a:t>
            </a:r>
            <a:r>
              <a:rPr lang="en-ID" sz="2400" b="1" dirty="0">
                <a:solidFill>
                  <a:schemeClr val="bg1"/>
                </a:solidFill>
                <a:latin typeface="Arial" panose="020B0604020202020204" pitchFamily="34" charset="0"/>
                <a:cs typeface="Arial" panose="020B0604020202020204" pitchFamily="34" charset="0"/>
              </a:rPr>
              <a:t>163 OHT patients</a:t>
            </a:r>
          </a:p>
          <a:p>
            <a:endParaRPr lang="en-ID" sz="2400" dirty="0">
              <a:solidFill>
                <a:schemeClr val="bg1"/>
              </a:solidFill>
              <a:latin typeface="Arial" panose="020B0604020202020204" pitchFamily="34" charset="0"/>
              <a:cs typeface="Arial" panose="020B0604020202020204" pitchFamily="34" charset="0"/>
            </a:endParaRPr>
          </a:p>
          <a:p>
            <a:r>
              <a:rPr lang="en-ID" sz="2400" b="1" dirty="0">
                <a:solidFill>
                  <a:schemeClr val="bg1"/>
                </a:solidFill>
                <a:latin typeface="Arial" panose="020B0604020202020204" pitchFamily="34" charset="0"/>
                <a:cs typeface="Arial" panose="020B0604020202020204" pitchFamily="34" charset="0"/>
              </a:rPr>
              <a:t>Inclusion criteria:</a:t>
            </a:r>
          </a:p>
          <a:p>
            <a:pPr marL="742950" lvl="1" indent="-285750">
              <a:buFont typeface="Arial" panose="020B0604020202020204" pitchFamily="34" charset="0"/>
              <a:buChar char="•"/>
            </a:pPr>
            <a:r>
              <a:rPr lang="en-ID" sz="2400" dirty="0">
                <a:solidFill>
                  <a:schemeClr val="bg1"/>
                </a:solidFill>
                <a:latin typeface="Arial" panose="020B0604020202020204" pitchFamily="34" charset="0"/>
                <a:cs typeface="Arial" panose="020B0604020202020204" pitchFamily="34" charset="0"/>
              </a:rPr>
              <a:t>newly diagnosed, untreated OAG or OHT in one or both eyes</a:t>
            </a:r>
          </a:p>
          <a:p>
            <a:pPr marL="742950" lvl="1" indent="-285750">
              <a:buFont typeface="Arial" panose="020B0604020202020204" pitchFamily="34" charset="0"/>
              <a:buChar char="•"/>
            </a:pPr>
            <a:r>
              <a:rPr lang="en-ID" sz="2400" dirty="0">
                <a:solidFill>
                  <a:schemeClr val="bg1"/>
                </a:solidFill>
                <a:latin typeface="Arial" panose="020B0604020202020204" pitchFamily="34" charset="0"/>
                <a:cs typeface="Arial" panose="020B0604020202020204" pitchFamily="34" charset="0"/>
              </a:rPr>
              <a:t>qualified for treatment according to NICE guidelines</a:t>
            </a:r>
          </a:p>
          <a:p>
            <a:pPr marL="742950" lvl="1" indent="-285750">
              <a:buFont typeface="Arial" panose="020B0604020202020204" pitchFamily="34" charset="0"/>
              <a:buChar char="•"/>
            </a:pPr>
            <a:r>
              <a:rPr lang="en-ID" sz="2400" dirty="0">
                <a:solidFill>
                  <a:schemeClr val="bg1"/>
                </a:solidFill>
                <a:latin typeface="Arial" panose="020B0604020202020204" pitchFamily="34" charset="0"/>
                <a:cs typeface="Arial" panose="020B0604020202020204" pitchFamily="34" charset="0"/>
              </a:rPr>
              <a:t>for those with OAG, had visual field loss with MD not worse than –12 dB in the better eye or –15 dB in the worse eye and corresponding damage to the optic nerve</a:t>
            </a:r>
          </a:p>
          <a:p>
            <a:pPr marL="742950" lvl="1" indent="-285750">
              <a:buFont typeface="Arial" panose="020B0604020202020204" pitchFamily="34" charset="0"/>
              <a:buChar char="•"/>
            </a:pPr>
            <a:r>
              <a:rPr lang="en-ID" sz="2400" dirty="0">
                <a:solidFill>
                  <a:schemeClr val="bg1"/>
                </a:solidFill>
                <a:latin typeface="Arial" panose="020B0604020202020204" pitchFamily="34" charset="0"/>
                <a:cs typeface="Arial" panose="020B0604020202020204" pitchFamily="34" charset="0"/>
              </a:rPr>
              <a:t>aged 18 years or older</a:t>
            </a:r>
          </a:p>
          <a:p>
            <a:pPr marL="742950" lvl="1" indent="-285750">
              <a:buFont typeface="Arial" panose="020B0604020202020204" pitchFamily="34" charset="0"/>
              <a:buChar char="•"/>
            </a:pPr>
            <a:r>
              <a:rPr lang="en-ID" sz="2400" dirty="0">
                <a:solidFill>
                  <a:schemeClr val="bg1"/>
                </a:solidFill>
                <a:latin typeface="Arial" panose="020B0604020202020204" pitchFamily="34" charset="0"/>
                <a:cs typeface="Arial" panose="020B0604020202020204" pitchFamily="34" charset="0"/>
              </a:rPr>
              <a:t>able to read and understand English</a:t>
            </a:r>
          </a:p>
          <a:p>
            <a:pPr marL="742950" lvl="1" indent="-285750">
              <a:buFont typeface="Arial" panose="020B0604020202020204" pitchFamily="34" charset="0"/>
              <a:buChar char="•"/>
            </a:pPr>
            <a:r>
              <a:rPr lang="en-ID" sz="2400" dirty="0">
                <a:solidFill>
                  <a:schemeClr val="bg1"/>
                </a:solidFill>
                <a:latin typeface="Arial" panose="020B0604020202020204" pitchFamily="34" charset="0"/>
                <a:cs typeface="Arial" panose="020B0604020202020204" pitchFamily="34" charset="0"/>
              </a:rPr>
              <a:t>had a visual acuity of 6/36 or better in the eyes to be treated</a:t>
            </a:r>
          </a:p>
          <a:p>
            <a:pPr marL="742950" lvl="1" indent="-285750">
              <a:buFont typeface="Arial" panose="020B0604020202020204" pitchFamily="34" charset="0"/>
              <a:buChar char="•"/>
            </a:pPr>
            <a:r>
              <a:rPr lang="en-ID" sz="2400" dirty="0">
                <a:solidFill>
                  <a:schemeClr val="bg1"/>
                </a:solidFill>
                <a:latin typeface="Arial" panose="020B0604020202020204" pitchFamily="34" charset="0"/>
                <a:cs typeface="Arial" panose="020B0604020202020204" pitchFamily="34" charset="0"/>
              </a:rPr>
              <a:t>no previous intraocular surgery, except uncomplicated phacoemulsification at least 1 year before randomisation</a:t>
            </a:r>
          </a:p>
          <a:p>
            <a:pPr marL="285750" indent="-285750">
              <a:buFont typeface="Arial" panose="020B0604020202020204" pitchFamily="34" charset="0"/>
              <a:buChar char="•"/>
            </a:pPr>
            <a:endParaRPr lang="en-ID" sz="24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C9260E-1AF7-E240-BC77-7A00D91ECA37}"/>
              </a:ext>
            </a:extLst>
          </p:cNvPr>
          <p:cNvSpPr txBox="1"/>
          <p:nvPr/>
        </p:nvSpPr>
        <p:spPr>
          <a:xfrm>
            <a:off x="6263162" y="6414611"/>
            <a:ext cx="4683512" cy="307777"/>
          </a:xfrm>
          <a:prstGeom prst="rect">
            <a:avLst/>
          </a:prstGeom>
          <a:noFill/>
        </p:spPr>
        <p:txBody>
          <a:bodyPr wrap="square" rtlCol="0">
            <a:spAutoFit/>
          </a:bodyPr>
          <a:lstStyle/>
          <a:p>
            <a:pPr algn="r"/>
            <a:r>
              <a:rPr lang="en-US" altLang="ko-KR" sz="1400" dirty="0" err="1">
                <a:solidFill>
                  <a:schemeClr val="bg1"/>
                </a:solidFill>
                <a:latin typeface="Arial" panose="020B0604020202020204" pitchFamily="34" charset="0"/>
                <a:ea typeface="Gulim" panose="020B0600000101010101" pitchFamily="34" charset="-127"/>
              </a:rPr>
              <a:t>Gazzard</a:t>
            </a:r>
            <a:r>
              <a:rPr lang="en-US" altLang="ko-KR" sz="1400" dirty="0">
                <a:solidFill>
                  <a:schemeClr val="bg1"/>
                </a:solidFill>
                <a:latin typeface="Arial" panose="020B0604020202020204" pitchFamily="34" charset="0"/>
                <a:ea typeface="Gulim" panose="020B0600000101010101" pitchFamily="34" charset="-127"/>
              </a:rPr>
              <a:t>  G </a:t>
            </a:r>
            <a:r>
              <a:rPr lang="en-US" altLang="ko-KR" sz="1400" i="1" dirty="0">
                <a:solidFill>
                  <a:schemeClr val="bg1"/>
                </a:solidFill>
                <a:latin typeface="Arial" panose="020B0604020202020204" pitchFamily="34" charset="0"/>
                <a:ea typeface="Gulim" panose="020B0600000101010101" pitchFamily="34" charset="-127"/>
              </a:rPr>
              <a:t>et al. </a:t>
            </a:r>
            <a:r>
              <a:rPr lang="en-US" altLang="ko-KR" sz="1400" dirty="0">
                <a:solidFill>
                  <a:schemeClr val="bg1"/>
                </a:solidFill>
                <a:latin typeface="Arial" panose="020B0604020202020204" pitchFamily="34" charset="0"/>
                <a:ea typeface="Gulim" panose="020B0600000101010101" pitchFamily="34" charset="-127"/>
              </a:rPr>
              <a:t>Lancet 2019: Lancet 2019;393:1505-16.</a:t>
            </a:r>
            <a:r>
              <a:rPr lang="en-US" altLang="ko-KR" sz="1400" i="1" dirty="0">
                <a:solidFill>
                  <a:schemeClr val="bg1"/>
                </a:solidFill>
                <a:latin typeface="Arial" panose="020B0604020202020204" pitchFamily="34" charset="0"/>
                <a:ea typeface="Gulim" panose="020B0600000101010101" pitchFamily="34" charset="-127"/>
              </a:rPr>
              <a:t> </a:t>
            </a:r>
            <a:endParaRPr lang="en-US" sz="1300" dirty="0">
              <a:solidFill>
                <a:schemeClr val="bg1"/>
              </a:solidFill>
            </a:endParaRPr>
          </a:p>
        </p:txBody>
      </p:sp>
    </p:spTree>
    <p:extLst>
      <p:ext uri="{BB962C8B-B14F-4D97-AF65-F5344CB8AC3E}">
        <p14:creationId xmlns:p14="http://schemas.microsoft.com/office/powerpoint/2010/main" val="30652320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1902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4" name="Rectangle 3">
            <a:extLst>
              <a:ext uri="{FF2B5EF4-FFF2-40B4-BE49-F238E27FC236}">
                <a16:creationId xmlns:a16="http://schemas.microsoft.com/office/drawing/2014/main" id="{828578E4-ACA3-1143-BFB7-F60696B39FB8}"/>
              </a:ext>
            </a:extLst>
          </p:cNvPr>
          <p:cNvSpPr/>
          <p:nvPr/>
        </p:nvSpPr>
        <p:spPr>
          <a:xfrm>
            <a:off x="502524" y="101012"/>
            <a:ext cx="1492716" cy="707886"/>
          </a:xfrm>
          <a:prstGeom prst="rect">
            <a:avLst/>
          </a:prstGeom>
        </p:spPr>
        <p:txBody>
          <a:bodyPr wrap="none">
            <a:spAutoFit/>
          </a:bodyPr>
          <a:lstStyle/>
          <a:p>
            <a:r>
              <a:rPr lang="en-US" sz="2000" b="1" dirty="0" err="1">
                <a:latin typeface="Arial" panose="020B0604020202020204" pitchFamily="34" charset="0"/>
                <a:cs typeface="Arial" panose="020B0604020202020204" pitchFamily="34" charset="0"/>
              </a:rPr>
              <a:t>LiGHT</a:t>
            </a:r>
            <a:r>
              <a:rPr lang="en-US" sz="2000" b="1" dirty="0">
                <a:latin typeface="Arial" panose="020B0604020202020204" pitchFamily="34" charset="0"/>
                <a:cs typeface="Arial" panose="020B0604020202020204" pitchFamily="34" charset="0"/>
              </a:rPr>
              <a:t> trial</a:t>
            </a:r>
          </a:p>
          <a:p>
            <a:r>
              <a:rPr lang="en-US" sz="2000" b="1" dirty="0">
                <a:latin typeface="Arial" panose="020B0604020202020204" pitchFamily="34" charset="0"/>
                <a:cs typeface="Arial" panose="020B0604020202020204" pitchFamily="34" charset="0"/>
              </a:rPr>
              <a:t>Result</a:t>
            </a:r>
          </a:p>
        </p:txBody>
      </p:sp>
      <p:sp>
        <p:nvSpPr>
          <p:cNvPr id="9" name="TextBox 8">
            <a:extLst>
              <a:ext uri="{FF2B5EF4-FFF2-40B4-BE49-F238E27FC236}">
                <a16:creationId xmlns:a16="http://schemas.microsoft.com/office/drawing/2014/main" id="{8DE24E50-B037-7B41-9E5F-838CCB1AF67E}"/>
              </a:ext>
            </a:extLst>
          </p:cNvPr>
          <p:cNvSpPr txBox="1"/>
          <p:nvPr/>
        </p:nvSpPr>
        <p:spPr>
          <a:xfrm>
            <a:off x="628650" y="1999465"/>
            <a:ext cx="11088429" cy="2677656"/>
          </a:xfrm>
          <a:prstGeom prst="rect">
            <a:avLst/>
          </a:prstGeom>
          <a:noFill/>
        </p:spPr>
        <p:txBody>
          <a:bodyPr wrap="square" rtlCol="0">
            <a:spAutoFit/>
          </a:bodyPr>
          <a:lstStyle/>
          <a:p>
            <a:r>
              <a:rPr lang="en-ID" sz="2400" b="1" dirty="0">
                <a:solidFill>
                  <a:schemeClr val="bg1"/>
                </a:solidFill>
                <a:latin typeface="Arial" panose="020B0604020202020204" pitchFamily="34" charset="0"/>
                <a:cs typeface="Arial" panose="020B0604020202020204" pitchFamily="34" charset="0"/>
              </a:rPr>
              <a:t>Subjects were randomised into two groups:</a:t>
            </a:r>
          </a:p>
          <a:p>
            <a:pPr marL="342900" indent="-342900">
              <a:buFont typeface="Arial" panose="020B0604020202020204" pitchFamily="34" charset="0"/>
              <a:buChar char="•"/>
            </a:pPr>
            <a:r>
              <a:rPr lang="en-ID" sz="2400" dirty="0">
                <a:solidFill>
                  <a:schemeClr val="bg1"/>
                </a:solidFill>
                <a:latin typeface="Arial" panose="020B0604020202020204" pitchFamily="34" charset="0"/>
                <a:cs typeface="Arial" panose="020B0604020202020204" pitchFamily="34" charset="0"/>
              </a:rPr>
              <a:t>356 patients (613 eyes) underwent Selective Laser Trabeculoplasty (SLT)</a:t>
            </a:r>
          </a:p>
          <a:p>
            <a:pPr marL="342900" indent="-342900">
              <a:buFont typeface="Arial" panose="020B0604020202020204" pitchFamily="34" charset="0"/>
              <a:buChar char="•"/>
            </a:pPr>
            <a:r>
              <a:rPr lang="en-ID" sz="2400" dirty="0">
                <a:solidFill>
                  <a:schemeClr val="bg1"/>
                </a:solidFill>
                <a:latin typeface="Arial" panose="020B0604020202020204" pitchFamily="34" charset="0"/>
                <a:cs typeface="Arial" panose="020B0604020202020204" pitchFamily="34" charset="0"/>
              </a:rPr>
              <a:t>362 patients (622 eyes) underwent medication with eyedrops</a:t>
            </a:r>
          </a:p>
          <a:p>
            <a:endParaRPr lang="en-ID" sz="2400" b="1" dirty="0">
              <a:solidFill>
                <a:schemeClr val="bg1"/>
              </a:solidFill>
              <a:latin typeface="Arial" panose="020B0604020202020204" pitchFamily="34" charset="0"/>
              <a:cs typeface="Arial" panose="020B0604020202020204" pitchFamily="34" charset="0"/>
            </a:endParaRPr>
          </a:p>
          <a:p>
            <a:r>
              <a:rPr lang="en-ID" sz="2400" b="1" dirty="0">
                <a:solidFill>
                  <a:schemeClr val="bg1"/>
                </a:solidFill>
                <a:latin typeface="Arial" panose="020B0604020202020204" pitchFamily="34" charset="0"/>
                <a:cs typeface="Arial" panose="020B0604020202020204" pitchFamily="34" charset="0"/>
              </a:rPr>
              <a:t>Target IOP </a:t>
            </a:r>
          </a:p>
          <a:p>
            <a:r>
              <a:rPr lang="en-ID" sz="2400" dirty="0">
                <a:solidFill>
                  <a:schemeClr val="bg1"/>
                </a:solidFill>
                <a:latin typeface="Arial" panose="020B0604020202020204" pitchFamily="34" charset="0"/>
                <a:cs typeface="Arial" panose="020B0604020202020204" pitchFamily="34" charset="0"/>
              </a:rPr>
              <a:t>20-30% reduction; dependent on clinical characteristics</a:t>
            </a:r>
          </a:p>
          <a:p>
            <a:endParaRPr lang="en-ID" sz="24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C9260E-1AF7-E240-BC77-7A00D91ECA37}"/>
              </a:ext>
            </a:extLst>
          </p:cNvPr>
          <p:cNvSpPr txBox="1"/>
          <p:nvPr/>
        </p:nvSpPr>
        <p:spPr>
          <a:xfrm>
            <a:off x="6263162" y="6414611"/>
            <a:ext cx="4683512" cy="307777"/>
          </a:xfrm>
          <a:prstGeom prst="rect">
            <a:avLst/>
          </a:prstGeom>
          <a:noFill/>
        </p:spPr>
        <p:txBody>
          <a:bodyPr wrap="square" rtlCol="0">
            <a:spAutoFit/>
          </a:bodyPr>
          <a:lstStyle/>
          <a:p>
            <a:pPr algn="r"/>
            <a:r>
              <a:rPr lang="en-US" altLang="ko-KR" sz="1400" dirty="0" err="1">
                <a:solidFill>
                  <a:schemeClr val="bg1"/>
                </a:solidFill>
                <a:latin typeface="Arial" panose="020B0604020202020204" pitchFamily="34" charset="0"/>
                <a:ea typeface="Gulim" panose="020B0600000101010101" pitchFamily="34" charset="-127"/>
              </a:rPr>
              <a:t>Gazzard</a:t>
            </a:r>
            <a:r>
              <a:rPr lang="en-US" altLang="ko-KR" sz="1400" dirty="0">
                <a:solidFill>
                  <a:schemeClr val="bg1"/>
                </a:solidFill>
                <a:latin typeface="Arial" panose="020B0604020202020204" pitchFamily="34" charset="0"/>
                <a:ea typeface="Gulim" panose="020B0600000101010101" pitchFamily="34" charset="-127"/>
              </a:rPr>
              <a:t>  G </a:t>
            </a:r>
            <a:r>
              <a:rPr lang="en-US" altLang="ko-KR" sz="1400" i="1" dirty="0">
                <a:solidFill>
                  <a:schemeClr val="bg1"/>
                </a:solidFill>
                <a:latin typeface="Arial" panose="020B0604020202020204" pitchFamily="34" charset="0"/>
                <a:ea typeface="Gulim" panose="020B0600000101010101" pitchFamily="34" charset="-127"/>
              </a:rPr>
              <a:t>et al. </a:t>
            </a:r>
            <a:r>
              <a:rPr lang="en-US" altLang="ko-KR" sz="1400" dirty="0">
                <a:solidFill>
                  <a:schemeClr val="bg1"/>
                </a:solidFill>
                <a:latin typeface="Arial" panose="020B0604020202020204" pitchFamily="34" charset="0"/>
                <a:ea typeface="Gulim" panose="020B0600000101010101" pitchFamily="34" charset="-127"/>
              </a:rPr>
              <a:t>Lancet 2019: Lancet 2019;393:1505-16.</a:t>
            </a:r>
            <a:r>
              <a:rPr lang="en-US" altLang="ko-KR" sz="1400" i="1" dirty="0">
                <a:solidFill>
                  <a:schemeClr val="bg1"/>
                </a:solidFill>
                <a:latin typeface="Arial" panose="020B0604020202020204" pitchFamily="34" charset="0"/>
                <a:ea typeface="Gulim" panose="020B0600000101010101" pitchFamily="34" charset="-127"/>
              </a:rPr>
              <a:t> </a:t>
            </a:r>
            <a:endParaRPr lang="en-US" sz="1300" dirty="0">
              <a:solidFill>
                <a:schemeClr val="bg1"/>
              </a:solidFill>
            </a:endParaRPr>
          </a:p>
        </p:txBody>
      </p:sp>
    </p:spTree>
    <p:extLst>
      <p:ext uri="{BB962C8B-B14F-4D97-AF65-F5344CB8AC3E}">
        <p14:creationId xmlns:p14="http://schemas.microsoft.com/office/powerpoint/2010/main" val="35181559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1902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4" name="Rectangle 3">
            <a:extLst>
              <a:ext uri="{FF2B5EF4-FFF2-40B4-BE49-F238E27FC236}">
                <a16:creationId xmlns:a16="http://schemas.microsoft.com/office/drawing/2014/main" id="{828578E4-ACA3-1143-BFB7-F60696B39FB8}"/>
              </a:ext>
            </a:extLst>
          </p:cNvPr>
          <p:cNvSpPr/>
          <p:nvPr/>
        </p:nvSpPr>
        <p:spPr>
          <a:xfrm>
            <a:off x="628650" y="69480"/>
            <a:ext cx="1492716" cy="707886"/>
          </a:xfrm>
          <a:prstGeom prst="rect">
            <a:avLst/>
          </a:prstGeom>
        </p:spPr>
        <p:txBody>
          <a:bodyPr wrap="none">
            <a:spAutoFit/>
          </a:bodyPr>
          <a:lstStyle/>
          <a:p>
            <a:r>
              <a:rPr lang="en-US" sz="2000" b="1" dirty="0" err="1">
                <a:latin typeface="Arial" panose="020B0604020202020204" pitchFamily="34" charset="0"/>
                <a:cs typeface="Arial" panose="020B0604020202020204" pitchFamily="34" charset="0"/>
              </a:rPr>
              <a:t>LiGHT</a:t>
            </a:r>
            <a:r>
              <a:rPr lang="en-US" sz="2000" b="1" dirty="0">
                <a:latin typeface="Arial" panose="020B0604020202020204" pitchFamily="34" charset="0"/>
                <a:cs typeface="Arial" panose="020B0604020202020204" pitchFamily="34" charset="0"/>
              </a:rPr>
              <a:t> trial</a:t>
            </a:r>
          </a:p>
          <a:p>
            <a:r>
              <a:rPr lang="en-US" sz="2000" b="1" dirty="0">
                <a:latin typeface="Arial" panose="020B0604020202020204" pitchFamily="34" charset="0"/>
                <a:cs typeface="Arial" panose="020B0604020202020204" pitchFamily="34" charset="0"/>
              </a:rPr>
              <a:t>Outcome</a:t>
            </a:r>
          </a:p>
        </p:txBody>
      </p:sp>
      <p:sp>
        <p:nvSpPr>
          <p:cNvPr id="9" name="TextBox 8">
            <a:extLst>
              <a:ext uri="{FF2B5EF4-FFF2-40B4-BE49-F238E27FC236}">
                <a16:creationId xmlns:a16="http://schemas.microsoft.com/office/drawing/2014/main" id="{8DE24E50-B037-7B41-9E5F-838CCB1AF67E}"/>
              </a:ext>
            </a:extLst>
          </p:cNvPr>
          <p:cNvSpPr txBox="1"/>
          <p:nvPr/>
        </p:nvSpPr>
        <p:spPr>
          <a:xfrm>
            <a:off x="628650" y="1225689"/>
            <a:ext cx="11088429" cy="4401205"/>
          </a:xfrm>
          <a:prstGeom prst="rect">
            <a:avLst/>
          </a:prstGeom>
          <a:noFill/>
        </p:spPr>
        <p:txBody>
          <a:bodyPr wrap="square" rtlCol="0">
            <a:spAutoFit/>
          </a:bodyPr>
          <a:lstStyle/>
          <a:p>
            <a:r>
              <a:rPr lang="en-US" sz="2000" b="1" dirty="0">
                <a:solidFill>
                  <a:schemeClr val="bg1">
                    <a:lumMod val="95000"/>
                    <a:lumOff val="5000"/>
                  </a:schemeClr>
                </a:solidFill>
                <a:latin typeface="Arial" panose="020B0604020202020204" pitchFamily="34" charset="0"/>
                <a:cs typeface="Arial" panose="020B0604020202020204" pitchFamily="34" charset="0"/>
              </a:rPr>
              <a:t>Outcome criteria</a:t>
            </a:r>
          </a:p>
          <a:p>
            <a:endParaRPr lang="en-US" sz="2000" b="1" dirty="0">
              <a:solidFill>
                <a:schemeClr val="bg1">
                  <a:lumMod val="95000"/>
                  <a:lumOff val="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chemeClr val="bg1">
                    <a:lumMod val="95000"/>
                    <a:lumOff val="5000"/>
                  </a:schemeClr>
                </a:solidFill>
                <a:latin typeface="Arial" panose="020B0604020202020204" pitchFamily="34" charset="0"/>
                <a:cs typeface="Arial" panose="020B0604020202020204" pitchFamily="34" charset="0"/>
              </a:rPr>
              <a:t>Glaucoma progression and conversion of OHT to OAG was derived from visual field and Heidelberg retina tomography data:</a:t>
            </a:r>
          </a:p>
          <a:p>
            <a:pPr lvl="1"/>
            <a:r>
              <a:rPr lang="en-US" sz="2000" dirty="0">
                <a:solidFill>
                  <a:schemeClr val="bg1"/>
                </a:solidFill>
                <a:latin typeface="Arial" panose="020B0604020202020204" pitchFamily="34" charset="0"/>
                <a:cs typeface="Arial" panose="020B0604020202020204" pitchFamily="34" charset="0"/>
              </a:rPr>
              <a:t>“Strong evidence” of progression was defined as Glaucoma Progression Analysis or Heidelberg retina tomography rim area greater than 1% per year (p &lt;0∙001) </a:t>
            </a:r>
          </a:p>
          <a:p>
            <a:pPr lvl="1"/>
            <a:r>
              <a:rPr lang="en-US" sz="2000" dirty="0">
                <a:solidFill>
                  <a:schemeClr val="bg1"/>
                </a:solidFill>
                <a:latin typeface="Arial" panose="020B0604020202020204" pitchFamily="34" charset="0"/>
                <a:cs typeface="Arial" panose="020B0604020202020204" pitchFamily="34" charset="0"/>
              </a:rPr>
              <a:t>”Less evidence” of progression was defined as Glaucoma Progression Analysis or Heidelberg retina tomography rim area greater than 1% per year (p&lt;0∙01) </a:t>
            </a:r>
          </a:p>
          <a:p>
            <a:pPr lvl="1"/>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chemeClr val="bg1">
                    <a:lumMod val="95000"/>
                    <a:lumOff val="5000"/>
                  </a:schemeClr>
                </a:solidFill>
                <a:latin typeface="Arial" panose="020B0604020202020204" pitchFamily="34" charset="0"/>
                <a:cs typeface="Arial" panose="020B0604020202020204" pitchFamily="34" charset="0"/>
              </a:rPr>
              <a:t>Treatment was escalated when there was:</a:t>
            </a:r>
          </a:p>
          <a:p>
            <a:pPr lvl="1"/>
            <a:r>
              <a:rPr lang="en-US" sz="2000" dirty="0">
                <a:solidFill>
                  <a:schemeClr val="bg1"/>
                </a:solidFill>
                <a:latin typeface="Arial" panose="020B0604020202020204" pitchFamily="34" charset="0"/>
                <a:cs typeface="Arial" panose="020B0604020202020204" pitchFamily="34" charset="0"/>
              </a:rPr>
              <a:t>”Strong evidence” of glaucoma progression irrespective of IOP, or</a:t>
            </a:r>
          </a:p>
          <a:p>
            <a:pPr lvl="1"/>
            <a:r>
              <a:rPr lang="en-US" sz="2000" dirty="0">
                <a:solidFill>
                  <a:schemeClr val="bg1"/>
                </a:solidFill>
                <a:latin typeface="Arial" panose="020B0604020202020204" pitchFamily="34" charset="0"/>
                <a:cs typeface="Arial" panose="020B0604020202020204" pitchFamily="34" charset="0"/>
              </a:rPr>
              <a:t>IOP above the target by more than 4 mm Hg at a single visit, or</a:t>
            </a:r>
          </a:p>
          <a:p>
            <a:pPr lvl="1"/>
            <a:r>
              <a:rPr lang="en-US" sz="2000" dirty="0">
                <a:solidFill>
                  <a:schemeClr val="bg1"/>
                </a:solidFill>
                <a:latin typeface="Arial" panose="020B0604020202020204" pitchFamily="34" charset="0"/>
                <a:cs typeface="Arial" panose="020B0604020202020204" pitchFamily="34" charset="0"/>
              </a:rPr>
              <a:t>IOP above the target by less than 4 mm Hg and less strong evidence of progression </a:t>
            </a:r>
          </a:p>
          <a:p>
            <a:endParaRPr lang="en-ID" sz="2000" dirty="0">
              <a:solidFill>
                <a:schemeClr val="bg1"/>
              </a:solidFill>
            </a:endParaRPr>
          </a:p>
        </p:txBody>
      </p:sp>
      <p:sp>
        <p:nvSpPr>
          <p:cNvPr id="8" name="TextBox 7">
            <a:extLst>
              <a:ext uri="{FF2B5EF4-FFF2-40B4-BE49-F238E27FC236}">
                <a16:creationId xmlns:a16="http://schemas.microsoft.com/office/drawing/2014/main" id="{D0C9260E-1AF7-E240-BC77-7A00D91ECA37}"/>
              </a:ext>
            </a:extLst>
          </p:cNvPr>
          <p:cNvSpPr txBox="1"/>
          <p:nvPr/>
        </p:nvSpPr>
        <p:spPr>
          <a:xfrm>
            <a:off x="6263162" y="6414611"/>
            <a:ext cx="4683512" cy="307777"/>
          </a:xfrm>
          <a:prstGeom prst="rect">
            <a:avLst/>
          </a:prstGeom>
          <a:noFill/>
        </p:spPr>
        <p:txBody>
          <a:bodyPr wrap="square" rtlCol="0">
            <a:spAutoFit/>
          </a:bodyPr>
          <a:lstStyle/>
          <a:p>
            <a:pPr algn="r"/>
            <a:r>
              <a:rPr lang="en-US" altLang="ko-KR" sz="1400" dirty="0" err="1">
                <a:solidFill>
                  <a:schemeClr val="bg1"/>
                </a:solidFill>
                <a:latin typeface="Arial" panose="020B0604020202020204" pitchFamily="34" charset="0"/>
                <a:ea typeface="Gulim" panose="020B0600000101010101" pitchFamily="34" charset="-127"/>
              </a:rPr>
              <a:t>Gazzard</a:t>
            </a:r>
            <a:r>
              <a:rPr lang="en-US" altLang="ko-KR" sz="1400" dirty="0">
                <a:solidFill>
                  <a:schemeClr val="bg1"/>
                </a:solidFill>
                <a:latin typeface="Arial" panose="020B0604020202020204" pitchFamily="34" charset="0"/>
                <a:ea typeface="Gulim" panose="020B0600000101010101" pitchFamily="34" charset="-127"/>
              </a:rPr>
              <a:t>  G </a:t>
            </a:r>
            <a:r>
              <a:rPr lang="en-US" altLang="ko-KR" sz="1400" i="1" dirty="0">
                <a:solidFill>
                  <a:schemeClr val="bg1"/>
                </a:solidFill>
                <a:latin typeface="Arial" panose="020B0604020202020204" pitchFamily="34" charset="0"/>
                <a:ea typeface="Gulim" panose="020B0600000101010101" pitchFamily="34" charset="-127"/>
              </a:rPr>
              <a:t>et al. </a:t>
            </a:r>
            <a:r>
              <a:rPr lang="en-US" altLang="ko-KR" sz="1400" dirty="0">
                <a:solidFill>
                  <a:schemeClr val="bg1"/>
                </a:solidFill>
                <a:latin typeface="Arial" panose="020B0604020202020204" pitchFamily="34" charset="0"/>
                <a:ea typeface="Gulim" panose="020B0600000101010101" pitchFamily="34" charset="-127"/>
              </a:rPr>
              <a:t>Lancet 2019: Lancet 2019;393:1505-16.</a:t>
            </a:r>
            <a:r>
              <a:rPr lang="en-US" altLang="ko-KR" sz="1400" i="1" dirty="0">
                <a:solidFill>
                  <a:schemeClr val="bg1"/>
                </a:solidFill>
                <a:latin typeface="Arial" panose="020B0604020202020204" pitchFamily="34" charset="0"/>
                <a:ea typeface="Gulim" panose="020B0600000101010101" pitchFamily="34" charset="-127"/>
              </a:rPr>
              <a:t> </a:t>
            </a:r>
            <a:endParaRPr lang="en-US" sz="1300" dirty="0">
              <a:solidFill>
                <a:schemeClr val="bg1"/>
              </a:solidFill>
            </a:endParaRPr>
          </a:p>
        </p:txBody>
      </p:sp>
    </p:spTree>
    <p:extLst>
      <p:ext uri="{BB962C8B-B14F-4D97-AF65-F5344CB8AC3E}">
        <p14:creationId xmlns:p14="http://schemas.microsoft.com/office/powerpoint/2010/main" val="19707288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1902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4" name="Rectangle 3">
            <a:extLst>
              <a:ext uri="{FF2B5EF4-FFF2-40B4-BE49-F238E27FC236}">
                <a16:creationId xmlns:a16="http://schemas.microsoft.com/office/drawing/2014/main" id="{828578E4-ACA3-1143-BFB7-F60696B39FB8}"/>
              </a:ext>
            </a:extLst>
          </p:cNvPr>
          <p:cNvSpPr/>
          <p:nvPr/>
        </p:nvSpPr>
        <p:spPr>
          <a:xfrm>
            <a:off x="628650" y="69480"/>
            <a:ext cx="4022448" cy="707886"/>
          </a:xfrm>
          <a:prstGeom prst="rect">
            <a:avLst/>
          </a:prstGeom>
        </p:spPr>
        <p:txBody>
          <a:bodyPr wrap="none">
            <a:spAutoFit/>
          </a:bodyPr>
          <a:lstStyle/>
          <a:p>
            <a:r>
              <a:rPr lang="en-US" sz="2000" b="1" dirty="0" err="1">
                <a:latin typeface="Arial" panose="020B0604020202020204" pitchFamily="34" charset="0"/>
                <a:cs typeface="Arial" panose="020B0604020202020204" pitchFamily="34" charset="0"/>
              </a:rPr>
              <a:t>LiGHT</a:t>
            </a:r>
            <a:r>
              <a:rPr lang="en-US" sz="2000" b="1" dirty="0">
                <a:latin typeface="Arial" panose="020B0604020202020204" pitchFamily="34" charset="0"/>
                <a:cs typeface="Arial" panose="020B0604020202020204" pitchFamily="34" charset="0"/>
              </a:rPr>
              <a:t> trial: </a:t>
            </a:r>
          </a:p>
          <a:p>
            <a:r>
              <a:rPr lang="en-US" sz="2000" b="1" dirty="0">
                <a:latin typeface="Arial" panose="020B0604020202020204" pitchFamily="34" charset="0"/>
                <a:cs typeface="Arial" panose="020B0604020202020204" pitchFamily="34" charset="0"/>
              </a:rPr>
              <a:t>Eyes at target IOP at 36 months</a:t>
            </a:r>
          </a:p>
        </p:txBody>
      </p:sp>
      <p:sp>
        <p:nvSpPr>
          <p:cNvPr id="8" name="TextBox 7">
            <a:extLst>
              <a:ext uri="{FF2B5EF4-FFF2-40B4-BE49-F238E27FC236}">
                <a16:creationId xmlns:a16="http://schemas.microsoft.com/office/drawing/2014/main" id="{D0C9260E-1AF7-E240-BC77-7A00D91ECA37}"/>
              </a:ext>
            </a:extLst>
          </p:cNvPr>
          <p:cNvSpPr txBox="1"/>
          <p:nvPr/>
        </p:nvSpPr>
        <p:spPr>
          <a:xfrm>
            <a:off x="6263162" y="6414611"/>
            <a:ext cx="4683512" cy="307777"/>
          </a:xfrm>
          <a:prstGeom prst="rect">
            <a:avLst/>
          </a:prstGeom>
          <a:noFill/>
        </p:spPr>
        <p:txBody>
          <a:bodyPr wrap="square" rtlCol="0">
            <a:spAutoFit/>
          </a:bodyPr>
          <a:lstStyle/>
          <a:p>
            <a:pPr algn="r"/>
            <a:r>
              <a:rPr lang="en-US" altLang="ko-KR" sz="1400" dirty="0" err="1">
                <a:solidFill>
                  <a:schemeClr val="bg1"/>
                </a:solidFill>
                <a:latin typeface="Arial" panose="020B0604020202020204" pitchFamily="34" charset="0"/>
                <a:ea typeface="Gulim" panose="020B0600000101010101" pitchFamily="34" charset="-127"/>
              </a:rPr>
              <a:t>Gazzard</a:t>
            </a:r>
            <a:r>
              <a:rPr lang="en-US" altLang="ko-KR" sz="1400" dirty="0">
                <a:solidFill>
                  <a:schemeClr val="bg1"/>
                </a:solidFill>
                <a:latin typeface="Arial" panose="020B0604020202020204" pitchFamily="34" charset="0"/>
                <a:ea typeface="Gulim" panose="020B0600000101010101" pitchFamily="34" charset="-127"/>
              </a:rPr>
              <a:t>  G </a:t>
            </a:r>
            <a:r>
              <a:rPr lang="en-US" altLang="ko-KR" sz="1400" i="1" dirty="0">
                <a:solidFill>
                  <a:schemeClr val="bg1"/>
                </a:solidFill>
                <a:latin typeface="Arial" panose="020B0604020202020204" pitchFamily="34" charset="0"/>
                <a:ea typeface="Gulim" panose="020B0600000101010101" pitchFamily="34" charset="-127"/>
              </a:rPr>
              <a:t>et al. </a:t>
            </a:r>
            <a:r>
              <a:rPr lang="en-US" altLang="ko-KR" sz="1400" dirty="0">
                <a:solidFill>
                  <a:schemeClr val="bg1"/>
                </a:solidFill>
                <a:latin typeface="Arial" panose="020B0604020202020204" pitchFamily="34" charset="0"/>
                <a:ea typeface="Gulim" panose="020B0600000101010101" pitchFamily="34" charset="-127"/>
              </a:rPr>
              <a:t>Lancet 2019: Lancet 2019;393:1505-16.</a:t>
            </a:r>
            <a:r>
              <a:rPr lang="en-US" altLang="ko-KR" sz="1400" i="1" dirty="0">
                <a:solidFill>
                  <a:schemeClr val="bg1"/>
                </a:solidFill>
                <a:latin typeface="Arial" panose="020B0604020202020204" pitchFamily="34" charset="0"/>
                <a:ea typeface="Gulim" panose="020B0600000101010101" pitchFamily="34" charset="-127"/>
              </a:rPr>
              <a:t> </a:t>
            </a:r>
            <a:endParaRPr lang="en-US" sz="1300" dirty="0">
              <a:solidFill>
                <a:schemeClr val="bg1"/>
              </a:solidFill>
            </a:endParaRPr>
          </a:p>
        </p:txBody>
      </p:sp>
      <p:graphicFrame>
        <p:nvGraphicFramePr>
          <p:cNvPr id="10" name="Table 8">
            <a:extLst>
              <a:ext uri="{FF2B5EF4-FFF2-40B4-BE49-F238E27FC236}">
                <a16:creationId xmlns:a16="http://schemas.microsoft.com/office/drawing/2014/main" id="{78D50615-D3A3-C04E-8601-C50304AFAE55}"/>
              </a:ext>
            </a:extLst>
          </p:cNvPr>
          <p:cNvGraphicFramePr>
            <a:graphicFrameLocks noGrp="1"/>
          </p:cNvGraphicFramePr>
          <p:nvPr>
            <p:ph idx="1"/>
            <p:extLst>
              <p:ext uri="{D42A27DB-BD31-4B8C-83A1-F6EECF244321}">
                <p14:modId xmlns:p14="http://schemas.microsoft.com/office/powerpoint/2010/main" val="560638803"/>
              </p:ext>
            </p:extLst>
          </p:nvPr>
        </p:nvGraphicFramePr>
        <p:xfrm>
          <a:off x="628650" y="1573891"/>
          <a:ext cx="10318023" cy="3719076"/>
        </p:xfrm>
        <a:graphic>
          <a:graphicData uri="http://schemas.openxmlformats.org/drawingml/2006/table">
            <a:tbl>
              <a:tblPr firstRow="1" bandRow="1">
                <a:tableStyleId>{5C22544A-7EE6-4342-B048-85BDC9FD1C3A}</a:tableStyleId>
              </a:tblPr>
              <a:tblGrid>
                <a:gridCol w="3439341">
                  <a:extLst>
                    <a:ext uri="{9D8B030D-6E8A-4147-A177-3AD203B41FA5}">
                      <a16:colId xmlns:a16="http://schemas.microsoft.com/office/drawing/2014/main" val="2695968839"/>
                    </a:ext>
                  </a:extLst>
                </a:gridCol>
                <a:gridCol w="3439341">
                  <a:extLst>
                    <a:ext uri="{9D8B030D-6E8A-4147-A177-3AD203B41FA5}">
                      <a16:colId xmlns:a16="http://schemas.microsoft.com/office/drawing/2014/main" val="3357497630"/>
                    </a:ext>
                  </a:extLst>
                </a:gridCol>
                <a:gridCol w="3439341">
                  <a:extLst>
                    <a:ext uri="{9D8B030D-6E8A-4147-A177-3AD203B41FA5}">
                      <a16:colId xmlns:a16="http://schemas.microsoft.com/office/drawing/2014/main" val="3838730523"/>
                    </a:ext>
                  </a:extLst>
                </a:gridCol>
              </a:tblGrid>
              <a:tr h="954386">
                <a:tc>
                  <a:txBody>
                    <a:bodyPr/>
                    <a:lstStyle/>
                    <a:p>
                      <a:pPr algn="ctr"/>
                      <a:r>
                        <a:rPr lang="en-US" sz="2000" dirty="0">
                          <a:solidFill>
                            <a:schemeClr val="bg1">
                              <a:lumMod val="95000"/>
                              <a:lumOff val="5000"/>
                            </a:schemeClr>
                          </a:solidFill>
                          <a:latin typeface="Arial" panose="020B0604020202020204" pitchFamily="34" charset="0"/>
                          <a:cs typeface="Arial" panose="020B0604020202020204" pitchFamily="34" charset="0"/>
                        </a:rPr>
                        <a:t>Number of eyes at target IOP</a:t>
                      </a:r>
                    </a:p>
                  </a:txBody>
                  <a:tcPr/>
                </a:tc>
                <a:tc>
                  <a:txBody>
                    <a:bodyPr/>
                    <a:lstStyle/>
                    <a:p>
                      <a:pPr algn="ctr"/>
                      <a:r>
                        <a:rPr lang="en-US" sz="2000" dirty="0">
                          <a:solidFill>
                            <a:schemeClr val="bg1">
                              <a:lumMod val="95000"/>
                              <a:lumOff val="5000"/>
                            </a:schemeClr>
                          </a:solidFill>
                          <a:latin typeface="Arial" panose="020B0604020202020204" pitchFamily="34" charset="0"/>
                          <a:cs typeface="Arial" panose="020B0604020202020204" pitchFamily="34" charset="0"/>
                        </a:rPr>
                        <a:t>SLT </a:t>
                      </a:r>
                    </a:p>
                    <a:p>
                      <a:pPr algn="ctr"/>
                      <a:r>
                        <a:rPr lang="en-US" sz="2000" dirty="0">
                          <a:solidFill>
                            <a:schemeClr val="bg1">
                              <a:lumMod val="95000"/>
                              <a:lumOff val="5000"/>
                            </a:schemeClr>
                          </a:solidFill>
                          <a:latin typeface="Arial" panose="020B0604020202020204" pitchFamily="34" charset="0"/>
                          <a:cs typeface="Arial" panose="020B0604020202020204" pitchFamily="34" charset="0"/>
                        </a:rPr>
                        <a:t>(n=619 eyes)</a:t>
                      </a:r>
                    </a:p>
                  </a:txBody>
                  <a:tcPr/>
                </a:tc>
                <a:tc>
                  <a:txBody>
                    <a:bodyPr/>
                    <a:lstStyle/>
                    <a:p>
                      <a:pPr algn="ctr"/>
                      <a:r>
                        <a:rPr lang="en-US" sz="2000" dirty="0">
                          <a:solidFill>
                            <a:schemeClr val="bg1">
                              <a:lumMod val="95000"/>
                              <a:lumOff val="5000"/>
                            </a:schemeClr>
                          </a:solidFill>
                          <a:latin typeface="Arial" panose="020B0604020202020204" pitchFamily="34" charset="0"/>
                          <a:cs typeface="Arial" panose="020B0604020202020204" pitchFamily="34" charset="0"/>
                        </a:rPr>
                        <a:t>Eyedrops</a:t>
                      </a:r>
                    </a:p>
                    <a:p>
                      <a:pPr algn="ctr"/>
                      <a:r>
                        <a:rPr lang="en-US" sz="2000" dirty="0">
                          <a:solidFill>
                            <a:schemeClr val="bg1">
                              <a:lumMod val="95000"/>
                              <a:lumOff val="5000"/>
                            </a:schemeClr>
                          </a:solidFill>
                          <a:latin typeface="Arial" panose="020B0604020202020204" pitchFamily="34" charset="0"/>
                          <a:cs typeface="Arial" panose="020B0604020202020204" pitchFamily="34" charset="0"/>
                        </a:rPr>
                        <a:t>(n=622 eyes)</a:t>
                      </a:r>
                    </a:p>
                  </a:txBody>
                  <a:tcPr/>
                </a:tc>
                <a:extLst>
                  <a:ext uri="{0D108BD9-81ED-4DB2-BD59-A6C34878D82A}">
                    <a16:rowId xmlns:a16="http://schemas.microsoft.com/office/drawing/2014/main" val="1016616216"/>
                  </a:ext>
                </a:extLst>
              </a:tr>
              <a:tr h="552938">
                <a:tc>
                  <a:txBody>
                    <a:bodyPr/>
                    <a:lstStyle/>
                    <a:p>
                      <a:r>
                        <a:rPr lang="en-US" sz="2000" dirty="0">
                          <a:latin typeface="Arial" panose="020B0604020202020204" pitchFamily="34" charset="0"/>
                          <a:cs typeface="Arial" panose="020B0604020202020204" pitchFamily="34" charset="0"/>
                        </a:rPr>
                        <a:t>All stages</a:t>
                      </a:r>
                    </a:p>
                  </a:txBody>
                  <a:tcPr/>
                </a:tc>
                <a:tc>
                  <a:txBody>
                    <a:bodyPr/>
                    <a:lstStyle/>
                    <a:p>
                      <a:pPr algn="ctr"/>
                      <a:r>
                        <a:rPr lang="en-US" sz="2000" dirty="0">
                          <a:latin typeface="Arial" panose="020B0604020202020204" pitchFamily="34" charset="0"/>
                          <a:cs typeface="Arial" panose="020B0604020202020204" pitchFamily="34" charset="0"/>
                        </a:rPr>
                        <a:t>509 (95.0%)</a:t>
                      </a:r>
                    </a:p>
                  </a:txBody>
                  <a:tcPr/>
                </a:tc>
                <a:tc>
                  <a:txBody>
                    <a:bodyPr/>
                    <a:lstStyle/>
                    <a:p>
                      <a:pPr algn="ctr"/>
                      <a:r>
                        <a:rPr lang="en-US" sz="2000" dirty="0">
                          <a:latin typeface="Arial" panose="020B0604020202020204" pitchFamily="34" charset="0"/>
                          <a:cs typeface="Arial" panose="020B0604020202020204" pitchFamily="34" charset="0"/>
                        </a:rPr>
                        <a:t>499 (93.1%)</a:t>
                      </a:r>
                    </a:p>
                  </a:txBody>
                  <a:tcPr/>
                </a:tc>
                <a:extLst>
                  <a:ext uri="{0D108BD9-81ED-4DB2-BD59-A6C34878D82A}">
                    <a16:rowId xmlns:a16="http://schemas.microsoft.com/office/drawing/2014/main" val="1190072567"/>
                  </a:ext>
                </a:extLst>
              </a:tr>
              <a:tr h="552938">
                <a:tc>
                  <a:txBody>
                    <a:bodyPr/>
                    <a:lstStyle/>
                    <a:p>
                      <a:pPr marL="182563" indent="0">
                        <a:tabLst/>
                      </a:pPr>
                      <a:r>
                        <a:rPr lang="en-US" sz="2000" dirty="0">
                          <a:latin typeface="Arial" panose="020B0604020202020204" pitchFamily="34" charset="0"/>
                          <a:cs typeface="Arial" panose="020B0604020202020204" pitchFamily="34" charset="0"/>
                        </a:rPr>
                        <a:t>OHT</a:t>
                      </a:r>
                    </a:p>
                  </a:txBody>
                  <a:tcPr/>
                </a:tc>
                <a:tc>
                  <a:txBody>
                    <a:bodyPr/>
                    <a:lstStyle/>
                    <a:p>
                      <a:pPr algn="ctr"/>
                      <a:r>
                        <a:rPr lang="en-US" sz="2000" dirty="0">
                          <a:latin typeface="Arial" panose="020B0604020202020204" pitchFamily="34" charset="0"/>
                          <a:cs typeface="Arial" panose="020B0604020202020204" pitchFamily="34" charset="0"/>
                        </a:rPr>
                        <a:t>151 (95.6%)</a:t>
                      </a:r>
                    </a:p>
                  </a:txBody>
                  <a:tcPr/>
                </a:tc>
                <a:tc>
                  <a:txBody>
                    <a:bodyPr/>
                    <a:lstStyle/>
                    <a:p>
                      <a:pPr algn="ctr"/>
                      <a:r>
                        <a:rPr lang="en-US" sz="2000" dirty="0">
                          <a:latin typeface="Arial" panose="020B0604020202020204" pitchFamily="34" charset="0"/>
                          <a:cs typeface="Arial" panose="020B0604020202020204" pitchFamily="34" charset="0"/>
                        </a:rPr>
                        <a:t>127 (92.0%)</a:t>
                      </a:r>
                    </a:p>
                  </a:txBody>
                  <a:tcPr/>
                </a:tc>
                <a:extLst>
                  <a:ext uri="{0D108BD9-81ED-4DB2-BD59-A6C34878D82A}">
                    <a16:rowId xmlns:a16="http://schemas.microsoft.com/office/drawing/2014/main" val="3782827650"/>
                  </a:ext>
                </a:extLst>
              </a:tr>
              <a:tr h="552938">
                <a:tc>
                  <a:txBody>
                    <a:bodyPr/>
                    <a:lstStyle/>
                    <a:p>
                      <a:pPr marL="182563" indent="0">
                        <a:tabLst/>
                      </a:pPr>
                      <a:r>
                        <a:rPr lang="en-US" sz="2000" dirty="0">
                          <a:latin typeface="Arial" panose="020B0604020202020204" pitchFamily="34" charset="0"/>
                          <a:cs typeface="Arial" panose="020B0604020202020204" pitchFamily="34" charset="0"/>
                        </a:rPr>
                        <a:t>Mild OAG</a:t>
                      </a:r>
                    </a:p>
                  </a:txBody>
                  <a:tcPr/>
                </a:tc>
                <a:tc>
                  <a:txBody>
                    <a:bodyPr/>
                    <a:lstStyle/>
                    <a:p>
                      <a:pPr algn="ctr"/>
                      <a:r>
                        <a:rPr lang="en-US" sz="2000" dirty="0">
                          <a:latin typeface="Arial" panose="020B0604020202020204" pitchFamily="34" charset="0"/>
                          <a:cs typeface="Arial" panose="020B0604020202020204" pitchFamily="34" charset="0"/>
                        </a:rPr>
                        <a:t>259 (96.3%)</a:t>
                      </a:r>
                    </a:p>
                  </a:txBody>
                  <a:tcPr/>
                </a:tc>
                <a:tc>
                  <a:txBody>
                    <a:bodyPr/>
                    <a:lstStyle/>
                    <a:p>
                      <a:pPr algn="ctr"/>
                      <a:r>
                        <a:rPr lang="en-US" sz="2000" dirty="0">
                          <a:latin typeface="Arial" panose="020B0604020202020204" pitchFamily="34" charset="0"/>
                          <a:cs typeface="Arial" panose="020B0604020202020204" pitchFamily="34" charset="0"/>
                        </a:rPr>
                        <a:t>261 (94.6%)</a:t>
                      </a:r>
                    </a:p>
                  </a:txBody>
                  <a:tcPr/>
                </a:tc>
                <a:extLst>
                  <a:ext uri="{0D108BD9-81ED-4DB2-BD59-A6C34878D82A}">
                    <a16:rowId xmlns:a16="http://schemas.microsoft.com/office/drawing/2014/main" val="3073529158"/>
                  </a:ext>
                </a:extLst>
              </a:tr>
              <a:tr h="552938">
                <a:tc>
                  <a:txBody>
                    <a:bodyPr/>
                    <a:lstStyle/>
                    <a:p>
                      <a:pPr marL="182563" indent="0">
                        <a:tabLst/>
                      </a:pPr>
                      <a:r>
                        <a:rPr lang="en-US" sz="2000" dirty="0">
                          <a:latin typeface="Arial" panose="020B0604020202020204" pitchFamily="34" charset="0"/>
                          <a:cs typeface="Arial" panose="020B0604020202020204" pitchFamily="34" charset="0"/>
                        </a:rPr>
                        <a:t>Moderate OAG</a:t>
                      </a:r>
                    </a:p>
                  </a:txBody>
                  <a:tcPr/>
                </a:tc>
                <a:tc>
                  <a:txBody>
                    <a:bodyPr/>
                    <a:lstStyle/>
                    <a:p>
                      <a:pPr algn="ctr"/>
                      <a:r>
                        <a:rPr lang="en-US" sz="2000" dirty="0">
                          <a:latin typeface="Arial" panose="020B0604020202020204" pitchFamily="34" charset="0"/>
                          <a:cs typeface="Arial" panose="020B0604020202020204" pitchFamily="34" charset="0"/>
                        </a:rPr>
                        <a:t>55 (96.5%)</a:t>
                      </a:r>
                    </a:p>
                  </a:txBody>
                  <a:tcPr/>
                </a:tc>
                <a:tc>
                  <a:txBody>
                    <a:bodyPr/>
                    <a:lstStyle/>
                    <a:p>
                      <a:pPr algn="ctr"/>
                      <a:r>
                        <a:rPr lang="en-US" sz="2000" dirty="0">
                          <a:latin typeface="Arial" panose="020B0604020202020204" pitchFamily="34" charset="0"/>
                          <a:cs typeface="Arial" panose="020B0604020202020204" pitchFamily="34" charset="0"/>
                        </a:rPr>
                        <a:t>69 (94.5%)</a:t>
                      </a:r>
                    </a:p>
                  </a:txBody>
                  <a:tcPr/>
                </a:tc>
                <a:extLst>
                  <a:ext uri="{0D108BD9-81ED-4DB2-BD59-A6C34878D82A}">
                    <a16:rowId xmlns:a16="http://schemas.microsoft.com/office/drawing/2014/main" val="2692780341"/>
                  </a:ext>
                </a:extLst>
              </a:tr>
              <a:tr h="552938">
                <a:tc>
                  <a:txBody>
                    <a:bodyPr/>
                    <a:lstStyle/>
                    <a:p>
                      <a:pPr marL="182563" indent="0">
                        <a:tabLst/>
                      </a:pPr>
                      <a:r>
                        <a:rPr lang="en-US" sz="2000" dirty="0">
                          <a:latin typeface="Arial" panose="020B0604020202020204" pitchFamily="34" charset="0"/>
                          <a:cs typeface="Arial" panose="020B0604020202020204" pitchFamily="34" charset="0"/>
                        </a:rPr>
                        <a:t>Severe OAG</a:t>
                      </a:r>
                    </a:p>
                  </a:txBody>
                  <a:tcPr/>
                </a:tc>
                <a:tc>
                  <a:txBody>
                    <a:bodyPr/>
                    <a:lstStyle/>
                    <a:p>
                      <a:pPr algn="ctr"/>
                      <a:r>
                        <a:rPr lang="en-US" sz="2000" dirty="0">
                          <a:latin typeface="Arial" panose="020B0604020202020204" pitchFamily="34" charset="0"/>
                          <a:cs typeface="Arial" panose="020B0604020202020204" pitchFamily="34" charset="0"/>
                        </a:rPr>
                        <a:t>44 (84.6%)</a:t>
                      </a:r>
                    </a:p>
                  </a:txBody>
                  <a:tcPr/>
                </a:tc>
                <a:tc>
                  <a:txBody>
                    <a:bodyPr/>
                    <a:lstStyle/>
                    <a:p>
                      <a:pPr algn="ctr"/>
                      <a:r>
                        <a:rPr lang="en-US" sz="2000" dirty="0">
                          <a:latin typeface="Arial" panose="020B0604020202020204" pitchFamily="34" charset="0"/>
                          <a:cs typeface="Arial" panose="020B0604020202020204" pitchFamily="34" charset="0"/>
                        </a:rPr>
                        <a:t>42 (85.7%)</a:t>
                      </a:r>
                    </a:p>
                  </a:txBody>
                  <a:tcPr/>
                </a:tc>
                <a:extLst>
                  <a:ext uri="{0D108BD9-81ED-4DB2-BD59-A6C34878D82A}">
                    <a16:rowId xmlns:a16="http://schemas.microsoft.com/office/drawing/2014/main" val="293928274"/>
                  </a:ext>
                </a:extLst>
              </a:tr>
            </a:tbl>
          </a:graphicData>
        </a:graphic>
      </p:graphicFrame>
    </p:spTree>
    <p:extLst>
      <p:ext uri="{BB962C8B-B14F-4D97-AF65-F5344CB8AC3E}">
        <p14:creationId xmlns:p14="http://schemas.microsoft.com/office/powerpoint/2010/main" val="2289299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1902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4" name="Rectangle 3">
            <a:extLst>
              <a:ext uri="{FF2B5EF4-FFF2-40B4-BE49-F238E27FC236}">
                <a16:creationId xmlns:a16="http://schemas.microsoft.com/office/drawing/2014/main" id="{828578E4-ACA3-1143-BFB7-F60696B39FB8}"/>
              </a:ext>
            </a:extLst>
          </p:cNvPr>
          <p:cNvSpPr/>
          <p:nvPr/>
        </p:nvSpPr>
        <p:spPr>
          <a:xfrm>
            <a:off x="612884" y="101012"/>
            <a:ext cx="2707793" cy="707886"/>
          </a:xfrm>
          <a:prstGeom prst="rect">
            <a:avLst/>
          </a:prstGeom>
        </p:spPr>
        <p:txBody>
          <a:bodyPr wrap="none">
            <a:spAutoFit/>
          </a:bodyPr>
          <a:lstStyle/>
          <a:p>
            <a:r>
              <a:rPr lang="en-US" sz="2000" b="1" dirty="0" err="1">
                <a:latin typeface="Arial" panose="020B0604020202020204" pitchFamily="34" charset="0"/>
                <a:cs typeface="Arial" panose="020B0604020202020204" pitchFamily="34" charset="0"/>
              </a:rPr>
              <a:t>LiGHT</a:t>
            </a:r>
            <a:r>
              <a:rPr lang="en-US" sz="2000" b="1" dirty="0">
                <a:latin typeface="Arial" panose="020B0604020202020204" pitchFamily="34" charset="0"/>
                <a:cs typeface="Arial" panose="020B0604020202020204" pitchFamily="34" charset="0"/>
              </a:rPr>
              <a:t> trial: </a:t>
            </a:r>
          </a:p>
          <a:p>
            <a:r>
              <a:rPr lang="en-US" sz="2000" b="1" dirty="0">
                <a:latin typeface="Arial" panose="020B0604020202020204" pitchFamily="34" charset="0"/>
                <a:cs typeface="Arial" panose="020B0604020202020204" pitchFamily="34" charset="0"/>
              </a:rPr>
              <a:t>Disease progression</a:t>
            </a:r>
          </a:p>
        </p:txBody>
      </p:sp>
      <p:sp>
        <p:nvSpPr>
          <p:cNvPr id="8" name="TextBox 7">
            <a:extLst>
              <a:ext uri="{FF2B5EF4-FFF2-40B4-BE49-F238E27FC236}">
                <a16:creationId xmlns:a16="http://schemas.microsoft.com/office/drawing/2014/main" id="{D0C9260E-1AF7-E240-BC77-7A00D91ECA37}"/>
              </a:ext>
            </a:extLst>
          </p:cNvPr>
          <p:cNvSpPr txBox="1"/>
          <p:nvPr/>
        </p:nvSpPr>
        <p:spPr>
          <a:xfrm>
            <a:off x="6263162" y="6414611"/>
            <a:ext cx="4683512" cy="307777"/>
          </a:xfrm>
          <a:prstGeom prst="rect">
            <a:avLst/>
          </a:prstGeom>
          <a:noFill/>
        </p:spPr>
        <p:txBody>
          <a:bodyPr wrap="square" rtlCol="0">
            <a:spAutoFit/>
          </a:bodyPr>
          <a:lstStyle/>
          <a:p>
            <a:pPr algn="r"/>
            <a:r>
              <a:rPr lang="en-US" altLang="ko-KR" sz="1400" dirty="0" err="1">
                <a:solidFill>
                  <a:schemeClr val="bg1"/>
                </a:solidFill>
                <a:latin typeface="Arial" panose="020B0604020202020204" pitchFamily="34" charset="0"/>
                <a:ea typeface="Gulim" panose="020B0600000101010101" pitchFamily="34" charset="-127"/>
              </a:rPr>
              <a:t>Gazzard</a:t>
            </a:r>
            <a:r>
              <a:rPr lang="en-US" altLang="ko-KR" sz="1400" dirty="0">
                <a:solidFill>
                  <a:schemeClr val="bg1"/>
                </a:solidFill>
                <a:latin typeface="Arial" panose="020B0604020202020204" pitchFamily="34" charset="0"/>
                <a:ea typeface="Gulim" panose="020B0600000101010101" pitchFamily="34" charset="-127"/>
              </a:rPr>
              <a:t>  G </a:t>
            </a:r>
            <a:r>
              <a:rPr lang="en-US" altLang="ko-KR" sz="1400" i="1" dirty="0">
                <a:solidFill>
                  <a:schemeClr val="bg1"/>
                </a:solidFill>
                <a:latin typeface="Arial" panose="020B0604020202020204" pitchFamily="34" charset="0"/>
                <a:ea typeface="Gulim" panose="020B0600000101010101" pitchFamily="34" charset="-127"/>
              </a:rPr>
              <a:t>et al. </a:t>
            </a:r>
            <a:r>
              <a:rPr lang="en-US" altLang="ko-KR" sz="1400" dirty="0">
                <a:solidFill>
                  <a:schemeClr val="bg1"/>
                </a:solidFill>
                <a:latin typeface="Arial" panose="020B0604020202020204" pitchFamily="34" charset="0"/>
                <a:ea typeface="Gulim" panose="020B0600000101010101" pitchFamily="34" charset="-127"/>
              </a:rPr>
              <a:t>Lancet 2019: Lancet 2019;393:1505-16.</a:t>
            </a:r>
            <a:r>
              <a:rPr lang="en-US" altLang="ko-KR" sz="1400" i="1" dirty="0">
                <a:solidFill>
                  <a:schemeClr val="bg1"/>
                </a:solidFill>
                <a:latin typeface="Arial" panose="020B0604020202020204" pitchFamily="34" charset="0"/>
                <a:ea typeface="Gulim" panose="020B0600000101010101" pitchFamily="34" charset="-127"/>
              </a:rPr>
              <a:t> </a:t>
            </a:r>
            <a:endParaRPr lang="en-US" sz="1300" dirty="0">
              <a:solidFill>
                <a:schemeClr val="bg1"/>
              </a:solidFill>
            </a:endParaRPr>
          </a:p>
        </p:txBody>
      </p:sp>
      <p:graphicFrame>
        <p:nvGraphicFramePr>
          <p:cNvPr id="12" name="Table 8">
            <a:extLst>
              <a:ext uri="{FF2B5EF4-FFF2-40B4-BE49-F238E27FC236}">
                <a16:creationId xmlns:a16="http://schemas.microsoft.com/office/drawing/2014/main" id="{44F51012-87D4-3946-99EC-C4BEEBB6BB28}"/>
              </a:ext>
            </a:extLst>
          </p:cNvPr>
          <p:cNvGraphicFramePr>
            <a:graphicFrameLocks/>
          </p:cNvGraphicFramePr>
          <p:nvPr>
            <p:extLst>
              <p:ext uri="{D42A27DB-BD31-4B8C-83A1-F6EECF244321}">
                <p14:modId xmlns:p14="http://schemas.microsoft.com/office/powerpoint/2010/main" val="2597690853"/>
              </p:ext>
            </p:extLst>
          </p:nvPr>
        </p:nvGraphicFramePr>
        <p:xfrm>
          <a:off x="628651" y="1714568"/>
          <a:ext cx="10318025" cy="3952019"/>
        </p:xfrm>
        <a:graphic>
          <a:graphicData uri="http://schemas.openxmlformats.org/drawingml/2006/table">
            <a:tbl>
              <a:tblPr firstRow="1" bandRow="1">
                <a:tableStyleId>{5C22544A-7EE6-4342-B048-85BDC9FD1C3A}</a:tableStyleId>
              </a:tblPr>
              <a:tblGrid>
                <a:gridCol w="4589877">
                  <a:extLst>
                    <a:ext uri="{9D8B030D-6E8A-4147-A177-3AD203B41FA5}">
                      <a16:colId xmlns:a16="http://schemas.microsoft.com/office/drawing/2014/main" val="2695968839"/>
                    </a:ext>
                  </a:extLst>
                </a:gridCol>
                <a:gridCol w="3082254">
                  <a:extLst>
                    <a:ext uri="{9D8B030D-6E8A-4147-A177-3AD203B41FA5}">
                      <a16:colId xmlns:a16="http://schemas.microsoft.com/office/drawing/2014/main" val="3357497630"/>
                    </a:ext>
                  </a:extLst>
                </a:gridCol>
                <a:gridCol w="2645894">
                  <a:extLst>
                    <a:ext uri="{9D8B030D-6E8A-4147-A177-3AD203B41FA5}">
                      <a16:colId xmlns:a16="http://schemas.microsoft.com/office/drawing/2014/main" val="3838730523"/>
                    </a:ext>
                  </a:extLst>
                </a:gridCol>
              </a:tblGrid>
              <a:tr h="807057">
                <a:tc>
                  <a:txBody>
                    <a:bodyPr/>
                    <a:lstStyle/>
                    <a:p>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solidFill>
                            <a:schemeClr val="bg1">
                              <a:lumMod val="95000"/>
                              <a:lumOff val="5000"/>
                            </a:schemeClr>
                          </a:solidFill>
                          <a:latin typeface="Arial" panose="020B0604020202020204" pitchFamily="34" charset="0"/>
                          <a:cs typeface="Arial" panose="020B0604020202020204" pitchFamily="34" charset="0"/>
                        </a:rPr>
                        <a:t>SLT </a:t>
                      </a:r>
                    </a:p>
                    <a:p>
                      <a:pPr algn="ctr"/>
                      <a:r>
                        <a:rPr lang="en-US" sz="2000" dirty="0">
                          <a:solidFill>
                            <a:schemeClr val="bg1">
                              <a:lumMod val="95000"/>
                              <a:lumOff val="5000"/>
                            </a:schemeClr>
                          </a:solidFill>
                          <a:latin typeface="Arial" panose="020B0604020202020204" pitchFamily="34" charset="0"/>
                          <a:cs typeface="Arial" panose="020B0604020202020204" pitchFamily="34" charset="0"/>
                        </a:rPr>
                        <a:t>(n=619 eyes)</a:t>
                      </a:r>
                    </a:p>
                  </a:txBody>
                  <a:tcPr/>
                </a:tc>
                <a:tc>
                  <a:txBody>
                    <a:bodyPr/>
                    <a:lstStyle/>
                    <a:p>
                      <a:pPr algn="ctr"/>
                      <a:r>
                        <a:rPr lang="en-US" sz="2000" dirty="0">
                          <a:solidFill>
                            <a:schemeClr val="bg1">
                              <a:lumMod val="95000"/>
                              <a:lumOff val="5000"/>
                            </a:schemeClr>
                          </a:solidFill>
                          <a:latin typeface="Arial" panose="020B0604020202020204" pitchFamily="34" charset="0"/>
                          <a:cs typeface="Arial" panose="020B0604020202020204" pitchFamily="34" charset="0"/>
                        </a:rPr>
                        <a:t>Eyedrops</a:t>
                      </a:r>
                    </a:p>
                    <a:p>
                      <a:pPr algn="ctr"/>
                      <a:r>
                        <a:rPr lang="en-US" sz="2000" dirty="0">
                          <a:solidFill>
                            <a:schemeClr val="bg1">
                              <a:lumMod val="95000"/>
                              <a:lumOff val="5000"/>
                            </a:schemeClr>
                          </a:solidFill>
                          <a:latin typeface="Arial" panose="020B0604020202020204" pitchFamily="34" charset="0"/>
                          <a:cs typeface="Arial" panose="020B0604020202020204" pitchFamily="34" charset="0"/>
                        </a:rPr>
                        <a:t>(n=622 eyes)</a:t>
                      </a:r>
                    </a:p>
                  </a:txBody>
                  <a:tcPr/>
                </a:tc>
                <a:extLst>
                  <a:ext uri="{0D108BD9-81ED-4DB2-BD59-A6C34878D82A}">
                    <a16:rowId xmlns:a16="http://schemas.microsoft.com/office/drawing/2014/main" val="1016616216"/>
                  </a:ext>
                </a:extLst>
              </a:tr>
              <a:tr h="467581">
                <a:tc>
                  <a:txBody>
                    <a:bodyPr/>
                    <a:lstStyle/>
                    <a:p>
                      <a:r>
                        <a:rPr lang="en-US" sz="2000" b="1" dirty="0">
                          <a:latin typeface="Arial" panose="020B0604020202020204" pitchFamily="34" charset="0"/>
                          <a:cs typeface="Arial" panose="020B0604020202020204" pitchFamily="34" charset="0"/>
                        </a:rPr>
                        <a:t>Number of Eyes Progressing</a:t>
                      </a:r>
                    </a:p>
                  </a:txBody>
                  <a:tcPr/>
                </a:tc>
                <a:tc>
                  <a:txBody>
                    <a:bodyPr/>
                    <a:lstStyle/>
                    <a:p>
                      <a:pPr algn="ctr"/>
                      <a:r>
                        <a:rPr lang="en-US" sz="2000" dirty="0">
                          <a:latin typeface="Arial" panose="020B0604020202020204" pitchFamily="34" charset="0"/>
                          <a:cs typeface="Arial" panose="020B0604020202020204" pitchFamily="34" charset="0"/>
                        </a:rPr>
                        <a:t>23 (3.8%)</a:t>
                      </a:r>
                    </a:p>
                  </a:txBody>
                  <a:tcPr/>
                </a:tc>
                <a:tc>
                  <a:txBody>
                    <a:bodyPr/>
                    <a:lstStyle/>
                    <a:p>
                      <a:pPr algn="ctr"/>
                      <a:r>
                        <a:rPr lang="en-US" sz="2000" dirty="0">
                          <a:latin typeface="Arial" panose="020B0604020202020204" pitchFamily="34" charset="0"/>
                          <a:cs typeface="Arial" panose="020B0604020202020204" pitchFamily="34" charset="0"/>
                        </a:rPr>
                        <a:t>36 (5.8%)</a:t>
                      </a:r>
                    </a:p>
                  </a:txBody>
                  <a:tcPr/>
                </a:tc>
                <a:extLst>
                  <a:ext uri="{0D108BD9-81ED-4DB2-BD59-A6C34878D82A}">
                    <a16:rowId xmlns:a16="http://schemas.microsoft.com/office/drawing/2014/main" val="1190072567"/>
                  </a:ext>
                </a:extLst>
              </a:tr>
              <a:tr h="467581">
                <a:tc>
                  <a:txBody>
                    <a:bodyPr/>
                    <a:lstStyle/>
                    <a:p>
                      <a:pPr marL="182563" indent="0">
                        <a:tabLst/>
                      </a:pPr>
                      <a:r>
                        <a:rPr lang="en-US" sz="2000" dirty="0">
                          <a:latin typeface="Arial" panose="020B0604020202020204" pitchFamily="34" charset="0"/>
                          <a:cs typeface="Arial" panose="020B0604020202020204" pitchFamily="34" charset="0"/>
                        </a:rPr>
                        <a:t>From OHT to OAG</a:t>
                      </a:r>
                    </a:p>
                  </a:txBody>
                  <a:tcPr/>
                </a:tc>
                <a:tc>
                  <a:txBody>
                    <a:bodyPr/>
                    <a:lstStyle/>
                    <a:p>
                      <a:pPr algn="ctr"/>
                      <a:r>
                        <a:rPr lang="en-US" sz="2000" dirty="0">
                          <a:latin typeface="Arial" panose="020B0604020202020204" pitchFamily="34" charset="0"/>
                          <a:cs typeface="Arial" panose="020B0604020202020204" pitchFamily="34" charset="0"/>
                        </a:rPr>
                        <a:t>2</a:t>
                      </a:r>
                    </a:p>
                  </a:txBody>
                  <a:tcPr/>
                </a:tc>
                <a:tc>
                  <a:txBody>
                    <a:bodyPr/>
                    <a:lstStyle/>
                    <a:p>
                      <a:pPr algn="ctr"/>
                      <a:r>
                        <a:rPr lang="en-US" sz="2000" dirty="0">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3782827650"/>
                  </a:ext>
                </a:extLst>
              </a:tr>
              <a:tr h="467581">
                <a:tc>
                  <a:txBody>
                    <a:bodyPr/>
                    <a:lstStyle/>
                    <a:p>
                      <a:pPr marL="182563" indent="0">
                        <a:tabLst/>
                      </a:pPr>
                      <a:r>
                        <a:rPr lang="en-US" sz="2000" dirty="0">
                          <a:latin typeface="Arial" panose="020B0604020202020204" pitchFamily="34" charset="0"/>
                          <a:cs typeface="Arial" panose="020B0604020202020204" pitchFamily="34" charset="0"/>
                        </a:rPr>
                        <a:t>OAG progression</a:t>
                      </a:r>
                    </a:p>
                  </a:txBody>
                  <a:tcPr/>
                </a:tc>
                <a:tc>
                  <a:txBody>
                    <a:bodyPr/>
                    <a:lstStyle/>
                    <a:p>
                      <a:pPr algn="ctr"/>
                      <a:r>
                        <a:rPr lang="en-US" sz="2000" dirty="0">
                          <a:latin typeface="Arial" panose="020B0604020202020204" pitchFamily="34" charset="0"/>
                          <a:cs typeface="Arial" panose="020B0604020202020204" pitchFamily="34" charset="0"/>
                        </a:rPr>
                        <a:t>21</a:t>
                      </a:r>
                    </a:p>
                  </a:txBody>
                  <a:tcPr/>
                </a:tc>
                <a:tc>
                  <a:txBody>
                    <a:bodyPr/>
                    <a:lstStyle/>
                    <a:p>
                      <a:pPr algn="ctr"/>
                      <a:r>
                        <a:rPr lang="en-US" sz="2000" dirty="0">
                          <a:latin typeface="Arial" panose="020B0604020202020204" pitchFamily="34" charset="0"/>
                          <a:cs typeface="Arial" panose="020B0604020202020204" pitchFamily="34" charset="0"/>
                        </a:rPr>
                        <a:t>33</a:t>
                      </a:r>
                    </a:p>
                  </a:txBody>
                  <a:tcPr/>
                </a:tc>
                <a:extLst>
                  <a:ext uri="{0D108BD9-81ED-4DB2-BD59-A6C34878D82A}">
                    <a16:rowId xmlns:a16="http://schemas.microsoft.com/office/drawing/2014/main" val="3073529158"/>
                  </a:ext>
                </a:extLst>
              </a:tr>
              <a:tr h="467581">
                <a:tc>
                  <a:txBody>
                    <a:bodyPr/>
                    <a:lstStyle/>
                    <a:p>
                      <a:pPr marL="449263" indent="0">
                        <a:tabLst/>
                      </a:pPr>
                      <a:r>
                        <a:rPr lang="en-US" sz="2000" dirty="0">
                          <a:latin typeface="Arial" panose="020B0604020202020204" pitchFamily="34" charset="0"/>
                          <a:cs typeface="Arial" panose="020B0604020202020204" pitchFamily="34" charset="0"/>
                        </a:rPr>
                        <a:t>Visual field progression</a:t>
                      </a:r>
                    </a:p>
                  </a:txBody>
                  <a:tcPr/>
                </a:tc>
                <a:tc>
                  <a:txBody>
                    <a:bodyPr/>
                    <a:lstStyle/>
                    <a:p>
                      <a:pPr algn="ctr"/>
                      <a:r>
                        <a:rPr lang="en-US" sz="2000" dirty="0">
                          <a:latin typeface="Arial" panose="020B0604020202020204" pitchFamily="34" charset="0"/>
                          <a:cs typeface="Arial" panose="020B0604020202020204" pitchFamily="34" charset="0"/>
                        </a:rPr>
                        <a:t>18</a:t>
                      </a:r>
                    </a:p>
                  </a:txBody>
                  <a:tcPr/>
                </a:tc>
                <a:tc>
                  <a:txBody>
                    <a:bodyPr/>
                    <a:lstStyle/>
                    <a:p>
                      <a:pPr algn="ctr"/>
                      <a:r>
                        <a:rPr lang="en-US" sz="2000" dirty="0">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2692780341"/>
                  </a:ext>
                </a:extLst>
              </a:tr>
              <a:tr h="467581">
                <a:tc>
                  <a:txBody>
                    <a:bodyPr/>
                    <a:lstStyle/>
                    <a:p>
                      <a:pPr marL="449263" indent="0">
                        <a:tabLst/>
                      </a:pPr>
                      <a:r>
                        <a:rPr lang="en-US" sz="2000" dirty="0">
                          <a:latin typeface="Arial" panose="020B0604020202020204" pitchFamily="34" charset="0"/>
                          <a:cs typeface="Arial" panose="020B0604020202020204" pitchFamily="34" charset="0"/>
                        </a:rPr>
                        <a:t>Optic disk progression</a:t>
                      </a:r>
                    </a:p>
                  </a:txBody>
                  <a:tcPr/>
                </a:tc>
                <a:tc>
                  <a:txBody>
                    <a:bodyPr/>
                    <a:lstStyle/>
                    <a:p>
                      <a:pPr algn="ctr"/>
                      <a:r>
                        <a:rPr lang="en-US" sz="2000" dirty="0">
                          <a:latin typeface="Arial" panose="020B0604020202020204" pitchFamily="34" charset="0"/>
                          <a:cs typeface="Arial" panose="020B0604020202020204" pitchFamily="34" charset="0"/>
                        </a:rPr>
                        <a:t>2</a:t>
                      </a:r>
                    </a:p>
                  </a:txBody>
                  <a:tcPr/>
                </a:tc>
                <a:tc>
                  <a:txBody>
                    <a:bodyPr/>
                    <a:lstStyle/>
                    <a:p>
                      <a:pPr algn="ctr"/>
                      <a:r>
                        <a:rPr lang="en-US" sz="2000" dirty="0">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293928274"/>
                  </a:ext>
                </a:extLst>
              </a:tr>
              <a:tr h="807057">
                <a:tc>
                  <a:txBody>
                    <a:bodyPr/>
                    <a:lstStyle/>
                    <a:p>
                      <a:pPr marL="449263" indent="0">
                        <a:tabLst/>
                      </a:pPr>
                      <a:r>
                        <a:rPr lang="en-US" sz="2000" dirty="0">
                          <a:latin typeface="Arial" panose="020B0604020202020204" pitchFamily="34" charset="0"/>
                          <a:cs typeface="Arial" panose="020B0604020202020204" pitchFamily="34" charset="0"/>
                        </a:rPr>
                        <a:t>Visual field and optic disc progression</a:t>
                      </a:r>
                    </a:p>
                  </a:txBody>
                  <a:tcPr/>
                </a:tc>
                <a:tc>
                  <a:txBody>
                    <a:bodyPr/>
                    <a:lstStyle/>
                    <a:p>
                      <a:pPr algn="ctr"/>
                      <a:r>
                        <a:rPr lang="en-US" sz="2000" dirty="0">
                          <a:latin typeface="Arial" panose="020B0604020202020204" pitchFamily="34" charset="0"/>
                          <a:cs typeface="Arial" panose="020B0604020202020204" pitchFamily="34" charset="0"/>
                        </a:rPr>
                        <a:t>1</a:t>
                      </a:r>
                    </a:p>
                  </a:txBody>
                  <a:tcPr/>
                </a:tc>
                <a:tc>
                  <a:txBody>
                    <a:bodyPr/>
                    <a:lstStyle/>
                    <a:p>
                      <a:pPr algn="ctr"/>
                      <a:r>
                        <a:rPr lang="en-US" sz="2000" dirty="0">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3342964957"/>
                  </a:ext>
                </a:extLst>
              </a:tr>
            </a:tbl>
          </a:graphicData>
        </a:graphic>
      </p:graphicFrame>
    </p:spTree>
    <p:extLst>
      <p:ext uri="{BB962C8B-B14F-4D97-AF65-F5344CB8AC3E}">
        <p14:creationId xmlns:p14="http://schemas.microsoft.com/office/powerpoint/2010/main" val="2643404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chemeClr val="bg1"/>
              </a:solidFill>
            </a:endParaRP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OHTS: </a:t>
            </a:r>
          </a:p>
          <a:p>
            <a:r>
              <a:rPr lang="en-US" altLang="ko-KR" sz="2000" b="1" dirty="0">
                <a:latin typeface="Arial" panose="020B0604020202020204" pitchFamily="34" charset="0"/>
                <a:ea typeface="굴림" panose="020B0600000101010101" pitchFamily="34" charset="-127"/>
                <a:cs typeface="Arial" panose="020B0604020202020204" pitchFamily="34" charset="0"/>
              </a:rPr>
              <a:t>Treatment reduces incidence of glaucoma in OHT patients</a:t>
            </a:r>
            <a:endParaRPr lang="en-US" sz="2000" b="1" dirty="0">
              <a:latin typeface="Arial" panose="020B0604020202020204" pitchFamily="34" charset="0"/>
              <a:cs typeface="Arial" panose="020B0604020202020204" pitchFamily="34" charset="0"/>
            </a:endParaRPr>
          </a:p>
        </p:txBody>
      </p:sp>
      <p:grpSp>
        <p:nvGrpSpPr>
          <p:cNvPr id="16" name="Group 5">
            <a:extLst>
              <a:ext uri="{FF2B5EF4-FFF2-40B4-BE49-F238E27FC236}">
                <a16:creationId xmlns:a16="http://schemas.microsoft.com/office/drawing/2014/main" id="{99BA2285-DA8B-5541-8D0D-1946EF2EFBD0}"/>
              </a:ext>
            </a:extLst>
          </p:cNvPr>
          <p:cNvGrpSpPr>
            <a:grpSpLocks/>
          </p:cNvGrpSpPr>
          <p:nvPr/>
        </p:nvGrpSpPr>
        <p:grpSpPr bwMode="auto">
          <a:xfrm>
            <a:off x="5478464" y="2124075"/>
            <a:ext cx="5146675" cy="4114800"/>
            <a:chOff x="2491" y="1338"/>
            <a:chExt cx="3242" cy="2592"/>
          </a:xfrm>
        </p:grpSpPr>
        <p:sp>
          <p:nvSpPr>
            <p:cNvPr id="17" name="Freeform 6">
              <a:extLst>
                <a:ext uri="{FF2B5EF4-FFF2-40B4-BE49-F238E27FC236}">
                  <a16:creationId xmlns:a16="http://schemas.microsoft.com/office/drawing/2014/main" id="{A5E16594-8BD3-AE48-9E8E-F3487545C520}"/>
                </a:ext>
              </a:extLst>
            </p:cNvPr>
            <p:cNvSpPr>
              <a:spLocks/>
            </p:cNvSpPr>
            <p:nvPr/>
          </p:nvSpPr>
          <p:spPr bwMode="gray">
            <a:xfrm rot="-455397">
              <a:off x="4563" y="2507"/>
              <a:ext cx="232" cy="250"/>
            </a:xfrm>
            <a:custGeom>
              <a:avLst/>
              <a:gdLst>
                <a:gd name="T0" fmla="*/ 104 w 249"/>
                <a:gd name="T1" fmla="*/ 0 h 264"/>
                <a:gd name="T2" fmla="*/ 98 w 249"/>
                <a:gd name="T3" fmla="*/ 34 h 264"/>
                <a:gd name="T4" fmla="*/ 90 w 249"/>
                <a:gd name="T5" fmla="*/ 57 h 264"/>
                <a:gd name="T6" fmla="*/ 89 w 249"/>
                <a:gd name="T7" fmla="*/ 73 h 264"/>
                <a:gd name="T8" fmla="*/ 83 w 249"/>
                <a:gd name="T9" fmla="*/ 75 h 264"/>
                <a:gd name="T10" fmla="*/ 44 w 249"/>
                <a:gd name="T11" fmla="*/ 109 h 264"/>
                <a:gd name="T12" fmla="*/ 32 w 249"/>
                <a:gd name="T13" fmla="*/ 116 h 264"/>
                <a:gd name="T14" fmla="*/ 30 w 249"/>
                <a:gd name="T15" fmla="*/ 131 h 264"/>
                <a:gd name="T16" fmla="*/ 7 w 249"/>
                <a:gd name="T17" fmla="*/ 125 h 264"/>
                <a:gd name="T18" fmla="*/ 7 w 249"/>
                <a:gd name="T19" fmla="*/ 136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9"/>
                <a:gd name="T31" fmla="*/ 0 h 264"/>
                <a:gd name="T32" fmla="*/ 249 w 249"/>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9" h="264">
                  <a:moveTo>
                    <a:pt x="243" y="0"/>
                  </a:moveTo>
                  <a:cubicBezTo>
                    <a:pt x="234" y="27"/>
                    <a:pt x="249" y="37"/>
                    <a:pt x="231" y="64"/>
                  </a:cubicBezTo>
                  <a:cubicBezTo>
                    <a:pt x="226" y="83"/>
                    <a:pt x="231" y="101"/>
                    <a:pt x="211" y="108"/>
                  </a:cubicBezTo>
                  <a:cubicBezTo>
                    <a:pt x="210" y="119"/>
                    <a:pt x="211" y="130"/>
                    <a:pt x="207" y="140"/>
                  </a:cubicBezTo>
                  <a:cubicBezTo>
                    <a:pt x="205" y="144"/>
                    <a:pt x="196" y="140"/>
                    <a:pt x="195" y="144"/>
                  </a:cubicBezTo>
                  <a:cubicBezTo>
                    <a:pt x="169" y="222"/>
                    <a:pt x="233" y="202"/>
                    <a:pt x="103" y="208"/>
                  </a:cubicBezTo>
                  <a:cubicBezTo>
                    <a:pt x="89" y="251"/>
                    <a:pt x="118" y="175"/>
                    <a:pt x="75" y="224"/>
                  </a:cubicBezTo>
                  <a:cubicBezTo>
                    <a:pt x="69" y="231"/>
                    <a:pt x="72" y="243"/>
                    <a:pt x="71" y="252"/>
                  </a:cubicBezTo>
                  <a:cubicBezTo>
                    <a:pt x="56" y="247"/>
                    <a:pt x="21" y="233"/>
                    <a:pt x="7" y="240"/>
                  </a:cubicBezTo>
                  <a:cubicBezTo>
                    <a:pt x="0" y="244"/>
                    <a:pt x="7" y="256"/>
                    <a:pt x="7" y="264"/>
                  </a:cubicBezTo>
                </a:path>
              </a:pathLst>
            </a:custGeom>
            <a:noFill/>
            <a:ln w="76200">
              <a:solidFill>
                <a:srgbClr val="BDB7D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dirty="0"/>
            </a:p>
          </p:txBody>
        </p:sp>
        <p:sp>
          <p:nvSpPr>
            <p:cNvPr id="18" name="Freeform 7">
              <a:extLst>
                <a:ext uri="{FF2B5EF4-FFF2-40B4-BE49-F238E27FC236}">
                  <a16:creationId xmlns:a16="http://schemas.microsoft.com/office/drawing/2014/main" id="{C420396E-62F9-8A4F-B5C8-4A8B8A5054FF}"/>
                </a:ext>
              </a:extLst>
            </p:cNvPr>
            <p:cNvSpPr>
              <a:spLocks/>
            </p:cNvSpPr>
            <p:nvPr/>
          </p:nvSpPr>
          <p:spPr bwMode="gray">
            <a:xfrm>
              <a:off x="4784" y="2139"/>
              <a:ext cx="324" cy="370"/>
            </a:xfrm>
            <a:custGeom>
              <a:avLst/>
              <a:gdLst>
                <a:gd name="T0" fmla="*/ 123 w 354"/>
                <a:gd name="T1" fmla="*/ 2 h 404"/>
                <a:gd name="T2" fmla="*/ 83 w 354"/>
                <a:gd name="T3" fmla="*/ 5 h 404"/>
                <a:gd name="T4" fmla="*/ 80 w 354"/>
                <a:gd name="T5" fmla="*/ 14 h 404"/>
                <a:gd name="T6" fmla="*/ 74 w 354"/>
                <a:gd name="T7" fmla="*/ 15 h 404"/>
                <a:gd name="T8" fmla="*/ 48 w 354"/>
                <a:gd name="T9" fmla="*/ 24 h 404"/>
                <a:gd name="T10" fmla="*/ 45 w 354"/>
                <a:gd name="T11" fmla="*/ 29 h 404"/>
                <a:gd name="T12" fmla="*/ 27 w 354"/>
                <a:gd name="T13" fmla="*/ 32 h 404"/>
                <a:gd name="T14" fmla="*/ 19 w 354"/>
                <a:gd name="T15" fmla="*/ 49 h 404"/>
                <a:gd name="T16" fmla="*/ 15 w 354"/>
                <a:gd name="T17" fmla="*/ 61 h 404"/>
                <a:gd name="T18" fmla="*/ 13 w 354"/>
                <a:gd name="T19" fmla="*/ 67 h 404"/>
                <a:gd name="T20" fmla="*/ 5 w 354"/>
                <a:gd name="T21" fmla="*/ 106 h 404"/>
                <a:gd name="T22" fmla="*/ 5 w 354"/>
                <a:gd name="T23" fmla="*/ 133 h 404"/>
                <a:gd name="T24" fmla="*/ 0 w 354"/>
                <a:gd name="T25" fmla="*/ 141 h 404"/>
                <a:gd name="T26" fmla="*/ 13 w 354"/>
                <a:gd name="T27" fmla="*/ 122 h 4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4"/>
                <a:gd name="T43" fmla="*/ 0 h 404"/>
                <a:gd name="T44" fmla="*/ 354 w 354"/>
                <a:gd name="T45" fmla="*/ 404 h 4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4" h="404">
                  <a:moveTo>
                    <a:pt x="354" y="2"/>
                  </a:moveTo>
                  <a:cubicBezTo>
                    <a:pt x="316" y="7"/>
                    <a:pt x="276" y="0"/>
                    <a:pt x="240" y="14"/>
                  </a:cubicBezTo>
                  <a:cubicBezTo>
                    <a:pt x="232" y="17"/>
                    <a:pt x="239" y="32"/>
                    <a:pt x="234" y="38"/>
                  </a:cubicBezTo>
                  <a:cubicBezTo>
                    <a:pt x="230" y="43"/>
                    <a:pt x="222" y="42"/>
                    <a:pt x="216" y="44"/>
                  </a:cubicBezTo>
                  <a:cubicBezTo>
                    <a:pt x="201" y="90"/>
                    <a:pt x="223" y="42"/>
                    <a:pt x="138" y="68"/>
                  </a:cubicBezTo>
                  <a:cubicBezTo>
                    <a:pt x="132" y="70"/>
                    <a:pt x="138" y="84"/>
                    <a:pt x="132" y="86"/>
                  </a:cubicBezTo>
                  <a:cubicBezTo>
                    <a:pt x="115" y="93"/>
                    <a:pt x="96" y="90"/>
                    <a:pt x="78" y="92"/>
                  </a:cubicBezTo>
                  <a:cubicBezTo>
                    <a:pt x="50" y="120"/>
                    <a:pt x="65" y="98"/>
                    <a:pt x="54" y="140"/>
                  </a:cubicBezTo>
                  <a:cubicBezTo>
                    <a:pt x="51" y="152"/>
                    <a:pt x="46" y="164"/>
                    <a:pt x="42" y="176"/>
                  </a:cubicBezTo>
                  <a:cubicBezTo>
                    <a:pt x="40" y="182"/>
                    <a:pt x="36" y="194"/>
                    <a:pt x="36" y="194"/>
                  </a:cubicBezTo>
                  <a:cubicBezTo>
                    <a:pt x="30" y="233"/>
                    <a:pt x="23" y="269"/>
                    <a:pt x="18" y="308"/>
                  </a:cubicBezTo>
                  <a:cubicBezTo>
                    <a:pt x="7" y="399"/>
                    <a:pt x="19" y="334"/>
                    <a:pt x="6" y="380"/>
                  </a:cubicBezTo>
                  <a:cubicBezTo>
                    <a:pt x="4" y="388"/>
                    <a:pt x="0" y="404"/>
                    <a:pt x="0" y="404"/>
                  </a:cubicBezTo>
                  <a:lnTo>
                    <a:pt x="36" y="350"/>
                  </a:lnTo>
                </a:path>
              </a:pathLst>
            </a:custGeom>
            <a:noFill/>
            <a:ln w="76200">
              <a:solidFill>
                <a:srgbClr val="BDB7D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19" name="Freeform 8">
              <a:extLst>
                <a:ext uri="{FF2B5EF4-FFF2-40B4-BE49-F238E27FC236}">
                  <a16:creationId xmlns:a16="http://schemas.microsoft.com/office/drawing/2014/main" id="{19D59D4D-615F-A44E-AF2F-3662ACF9AE3C}"/>
                </a:ext>
              </a:extLst>
            </p:cNvPr>
            <p:cNvSpPr>
              <a:spLocks/>
            </p:cNvSpPr>
            <p:nvPr/>
          </p:nvSpPr>
          <p:spPr bwMode="gray">
            <a:xfrm>
              <a:off x="5104" y="1813"/>
              <a:ext cx="254" cy="333"/>
            </a:xfrm>
            <a:custGeom>
              <a:avLst/>
              <a:gdLst>
                <a:gd name="T0" fmla="*/ 90 w 277"/>
                <a:gd name="T1" fmla="*/ 16 h 363"/>
                <a:gd name="T2" fmla="*/ 40 w 277"/>
                <a:gd name="T3" fmla="*/ 27 h 363"/>
                <a:gd name="T4" fmla="*/ 39 w 277"/>
                <a:gd name="T5" fmla="*/ 48 h 363"/>
                <a:gd name="T6" fmla="*/ 33 w 277"/>
                <a:gd name="T7" fmla="*/ 50 h 363"/>
                <a:gd name="T8" fmla="*/ 24 w 277"/>
                <a:gd name="T9" fmla="*/ 63 h 363"/>
                <a:gd name="T10" fmla="*/ 16 w 277"/>
                <a:gd name="T11" fmla="*/ 92 h 363"/>
                <a:gd name="T12" fmla="*/ 0 w 277"/>
                <a:gd name="T13" fmla="*/ 128 h 363"/>
                <a:gd name="T14" fmla="*/ 0 60000 65536"/>
                <a:gd name="T15" fmla="*/ 0 60000 65536"/>
                <a:gd name="T16" fmla="*/ 0 60000 65536"/>
                <a:gd name="T17" fmla="*/ 0 60000 65536"/>
                <a:gd name="T18" fmla="*/ 0 60000 65536"/>
                <a:gd name="T19" fmla="*/ 0 60000 65536"/>
                <a:gd name="T20" fmla="*/ 0 60000 65536"/>
                <a:gd name="T21" fmla="*/ 0 w 277"/>
                <a:gd name="T22" fmla="*/ 0 h 363"/>
                <a:gd name="T23" fmla="*/ 277 w 277"/>
                <a:gd name="T24" fmla="*/ 363 h 3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7" h="363">
                  <a:moveTo>
                    <a:pt x="258" y="45"/>
                  </a:moveTo>
                  <a:cubicBezTo>
                    <a:pt x="238" y="126"/>
                    <a:pt x="277" y="0"/>
                    <a:pt x="114" y="75"/>
                  </a:cubicBezTo>
                  <a:cubicBezTo>
                    <a:pt x="96" y="83"/>
                    <a:pt x="115" y="116"/>
                    <a:pt x="108" y="135"/>
                  </a:cubicBezTo>
                  <a:cubicBezTo>
                    <a:pt x="106" y="141"/>
                    <a:pt x="96" y="139"/>
                    <a:pt x="90" y="141"/>
                  </a:cubicBezTo>
                  <a:cubicBezTo>
                    <a:pt x="82" y="153"/>
                    <a:pt x="74" y="165"/>
                    <a:pt x="66" y="177"/>
                  </a:cubicBezTo>
                  <a:cubicBezTo>
                    <a:pt x="59" y="187"/>
                    <a:pt x="60" y="235"/>
                    <a:pt x="42" y="261"/>
                  </a:cubicBezTo>
                  <a:cubicBezTo>
                    <a:pt x="38" y="289"/>
                    <a:pt x="42" y="363"/>
                    <a:pt x="0" y="363"/>
                  </a:cubicBezTo>
                </a:path>
              </a:pathLst>
            </a:custGeom>
            <a:noFill/>
            <a:ln w="76200">
              <a:solidFill>
                <a:srgbClr val="BDB7D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20" name="Freeform 9">
              <a:extLst>
                <a:ext uri="{FF2B5EF4-FFF2-40B4-BE49-F238E27FC236}">
                  <a16:creationId xmlns:a16="http://schemas.microsoft.com/office/drawing/2014/main" id="{25B54CAA-B223-024E-BA84-BD6C9130576D}"/>
                </a:ext>
              </a:extLst>
            </p:cNvPr>
            <p:cNvSpPr>
              <a:spLocks/>
            </p:cNvSpPr>
            <p:nvPr/>
          </p:nvSpPr>
          <p:spPr bwMode="gray">
            <a:xfrm>
              <a:off x="3391" y="3424"/>
              <a:ext cx="154" cy="70"/>
            </a:xfrm>
            <a:custGeom>
              <a:avLst/>
              <a:gdLst>
                <a:gd name="T0" fmla="*/ 59 w 168"/>
                <a:gd name="T1" fmla="*/ 0 h 76"/>
                <a:gd name="T2" fmla="*/ 12 w 168"/>
                <a:gd name="T3" fmla="*/ 9 h 76"/>
                <a:gd name="T4" fmla="*/ 5 w 168"/>
                <a:gd name="T5" fmla="*/ 19 h 76"/>
                <a:gd name="T6" fmla="*/ 0 w 168"/>
                <a:gd name="T7" fmla="*/ 28 h 76"/>
                <a:gd name="T8" fmla="*/ 0 60000 65536"/>
                <a:gd name="T9" fmla="*/ 0 60000 65536"/>
                <a:gd name="T10" fmla="*/ 0 60000 65536"/>
                <a:gd name="T11" fmla="*/ 0 60000 65536"/>
                <a:gd name="T12" fmla="*/ 0 w 168"/>
                <a:gd name="T13" fmla="*/ 0 h 76"/>
                <a:gd name="T14" fmla="*/ 168 w 168"/>
                <a:gd name="T15" fmla="*/ 76 h 76"/>
              </a:gdLst>
              <a:ahLst/>
              <a:cxnLst>
                <a:cxn ang="T8">
                  <a:pos x="T0" y="T1"/>
                </a:cxn>
                <a:cxn ang="T9">
                  <a:pos x="T2" y="T3"/>
                </a:cxn>
                <a:cxn ang="T10">
                  <a:pos x="T4" y="T5"/>
                </a:cxn>
                <a:cxn ang="T11">
                  <a:pos x="T6" y="T7"/>
                </a:cxn>
              </a:cxnLst>
              <a:rect l="T12" t="T13" r="T14" b="T15"/>
              <a:pathLst>
                <a:path w="168" h="76">
                  <a:moveTo>
                    <a:pt x="168" y="0"/>
                  </a:moveTo>
                  <a:cubicBezTo>
                    <a:pt x="109" y="20"/>
                    <a:pt x="118" y="20"/>
                    <a:pt x="32" y="24"/>
                  </a:cubicBezTo>
                  <a:cubicBezTo>
                    <a:pt x="18" y="29"/>
                    <a:pt x="14" y="38"/>
                    <a:pt x="8" y="52"/>
                  </a:cubicBezTo>
                  <a:cubicBezTo>
                    <a:pt x="5" y="60"/>
                    <a:pt x="0" y="76"/>
                    <a:pt x="0" y="76"/>
                  </a:cubicBezTo>
                </a:path>
              </a:pathLst>
            </a:custGeom>
            <a:noFill/>
            <a:ln w="76200">
              <a:solidFill>
                <a:srgbClr val="BDB7D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21" name="Freeform 10">
              <a:extLst>
                <a:ext uri="{FF2B5EF4-FFF2-40B4-BE49-F238E27FC236}">
                  <a16:creationId xmlns:a16="http://schemas.microsoft.com/office/drawing/2014/main" id="{1D76808B-D33C-9948-AEAD-1A36A692D2B7}"/>
                </a:ext>
              </a:extLst>
            </p:cNvPr>
            <p:cNvSpPr>
              <a:spLocks/>
            </p:cNvSpPr>
            <p:nvPr/>
          </p:nvSpPr>
          <p:spPr bwMode="gray">
            <a:xfrm>
              <a:off x="3911" y="2893"/>
              <a:ext cx="531" cy="231"/>
            </a:xfrm>
            <a:custGeom>
              <a:avLst/>
              <a:gdLst>
                <a:gd name="T0" fmla="*/ 201 w 580"/>
                <a:gd name="T1" fmla="*/ 19 h 251"/>
                <a:gd name="T2" fmla="*/ 138 w 580"/>
                <a:gd name="T3" fmla="*/ 34 h 251"/>
                <a:gd name="T4" fmla="*/ 123 w 580"/>
                <a:gd name="T5" fmla="*/ 49 h 251"/>
                <a:gd name="T6" fmla="*/ 79 w 580"/>
                <a:gd name="T7" fmla="*/ 47 h 251"/>
                <a:gd name="T8" fmla="*/ 78 w 580"/>
                <a:gd name="T9" fmla="*/ 64 h 251"/>
                <a:gd name="T10" fmla="*/ 71 w 580"/>
                <a:gd name="T11" fmla="*/ 73 h 251"/>
                <a:gd name="T12" fmla="*/ 5 w 580"/>
                <a:gd name="T13" fmla="*/ 70 h 251"/>
                <a:gd name="T14" fmla="*/ 0 w 580"/>
                <a:gd name="T15" fmla="*/ 87 h 251"/>
                <a:gd name="T16" fmla="*/ 4 w 580"/>
                <a:gd name="T17" fmla="*/ 93 h 2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0"/>
                <a:gd name="T28" fmla="*/ 0 h 251"/>
                <a:gd name="T29" fmla="*/ 580 w 580"/>
                <a:gd name="T30" fmla="*/ 251 h 2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0" h="251">
                  <a:moveTo>
                    <a:pt x="580" y="51"/>
                  </a:moveTo>
                  <a:cubicBezTo>
                    <a:pt x="410" y="55"/>
                    <a:pt x="400" y="0"/>
                    <a:pt x="400" y="91"/>
                  </a:cubicBezTo>
                  <a:lnTo>
                    <a:pt x="352" y="131"/>
                  </a:lnTo>
                  <a:cubicBezTo>
                    <a:pt x="311" y="130"/>
                    <a:pt x="267" y="114"/>
                    <a:pt x="228" y="127"/>
                  </a:cubicBezTo>
                  <a:cubicBezTo>
                    <a:pt x="213" y="132"/>
                    <a:pt x="224" y="175"/>
                    <a:pt x="224" y="175"/>
                  </a:cubicBezTo>
                  <a:cubicBezTo>
                    <a:pt x="188" y="169"/>
                    <a:pt x="204" y="170"/>
                    <a:pt x="204" y="195"/>
                  </a:cubicBezTo>
                  <a:lnTo>
                    <a:pt x="16" y="191"/>
                  </a:lnTo>
                  <a:cubicBezTo>
                    <a:pt x="15" y="196"/>
                    <a:pt x="17" y="235"/>
                    <a:pt x="0" y="235"/>
                  </a:cubicBezTo>
                  <a:cubicBezTo>
                    <a:pt x="9" y="249"/>
                    <a:pt x="11" y="244"/>
                    <a:pt x="4" y="251"/>
                  </a:cubicBezTo>
                </a:path>
              </a:pathLst>
            </a:custGeom>
            <a:noFill/>
            <a:ln w="76200">
              <a:solidFill>
                <a:srgbClr val="BDB7D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22" name="Freeform 11">
              <a:extLst>
                <a:ext uri="{FF2B5EF4-FFF2-40B4-BE49-F238E27FC236}">
                  <a16:creationId xmlns:a16="http://schemas.microsoft.com/office/drawing/2014/main" id="{A5BABAFC-55E4-3D46-A4B9-D69E7064AA05}"/>
                </a:ext>
              </a:extLst>
            </p:cNvPr>
            <p:cNvSpPr>
              <a:spLocks/>
            </p:cNvSpPr>
            <p:nvPr/>
          </p:nvSpPr>
          <p:spPr bwMode="gray">
            <a:xfrm>
              <a:off x="3717" y="3121"/>
              <a:ext cx="201" cy="175"/>
            </a:xfrm>
            <a:custGeom>
              <a:avLst/>
              <a:gdLst>
                <a:gd name="T0" fmla="*/ 75 w 220"/>
                <a:gd name="T1" fmla="*/ 5 h 191"/>
                <a:gd name="T2" fmla="*/ 49 w 220"/>
                <a:gd name="T3" fmla="*/ 3 h 191"/>
                <a:gd name="T4" fmla="*/ 44 w 220"/>
                <a:gd name="T5" fmla="*/ 14 h 191"/>
                <a:gd name="T6" fmla="*/ 35 w 220"/>
                <a:gd name="T7" fmla="*/ 16 h 191"/>
                <a:gd name="T8" fmla="*/ 19 w 220"/>
                <a:gd name="T9" fmla="*/ 30 h 191"/>
                <a:gd name="T10" fmla="*/ 18 w 220"/>
                <a:gd name="T11" fmla="*/ 35 h 191"/>
                <a:gd name="T12" fmla="*/ 15 w 220"/>
                <a:gd name="T13" fmla="*/ 38 h 191"/>
                <a:gd name="T14" fmla="*/ 4 w 220"/>
                <a:gd name="T15" fmla="*/ 62 h 191"/>
                <a:gd name="T16" fmla="*/ 0 w 220"/>
                <a:gd name="T17" fmla="*/ 67 h 1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191"/>
                <a:gd name="T29" fmla="*/ 220 w 220"/>
                <a:gd name="T30" fmla="*/ 191 h 1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191">
                  <a:moveTo>
                    <a:pt x="220" y="7"/>
                  </a:moveTo>
                  <a:cubicBezTo>
                    <a:pt x="196" y="6"/>
                    <a:pt x="172" y="0"/>
                    <a:pt x="148" y="3"/>
                  </a:cubicBezTo>
                  <a:cubicBezTo>
                    <a:pt x="145" y="3"/>
                    <a:pt x="135" y="36"/>
                    <a:pt x="132" y="39"/>
                  </a:cubicBezTo>
                  <a:cubicBezTo>
                    <a:pt x="130" y="41"/>
                    <a:pt x="104" y="47"/>
                    <a:pt x="104" y="47"/>
                  </a:cubicBezTo>
                  <a:cubicBezTo>
                    <a:pt x="75" y="91"/>
                    <a:pt x="111" y="80"/>
                    <a:pt x="56" y="87"/>
                  </a:cubicBezTo>
                  <a:cubicBezTo>
                    <a:pt x="55" y="91"/>
                    <a:pt x="54" y="95"/>
                    <a:pt x="52" y="99"/>
                  </a:cubicBezTo>
                  <a:cubicBezTo>
                    <a:pt x="50" y="103"/>
                    <a:pt x="46" y="107"/>
                    <a:pt x="44" y="111"/>
                  </a:cubicBezTo>
                  <a:cubicBezTo>
                    <a:pt x="30" y="143"/>
                    <a:pt x="43" y="166"/>
                    <a:pt x="4" y="179"/>
                  </a:cubicBezTo>
                  <a:cubicBezTo>
                    <a:pt x="3" y="183"/>
                    <a:pt x="0" y="191"/>
                    <a:pt x="0" y="191"/>
                  </a:cubicBezTo>
                </a:path>
              </a:pathLst>
            </a:custGeom>
            <a:noFill/>
            <a:ln w="76200">
              <a:solidFill>
                <a:srgbClr val="BDB7D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23" name="Freeform 12">
              <a:extLst>
                <a:ext uri="{FF2B5EF4-FFF2-40B4-BE49-F238E27FC236}">
                  <a16:creationId xmlns:a16="http://schemas.microsoft.com/office/drawing/2014/main" id="{A4763A80-E184-7B4A-BCF9-E78082EABB2F}"/>
                </a:ext>
              </a:extLst>
            </p:cNvPr>
            <p:cNvSpPr>
              <a:spLocks/>
            </p:cNvSpPr>
            <p:nvPr/>
          </p:nvSpPr>
          <p:spPr bwMode="gray">
            <a:xfrm>
              <a:off x="3552" y="3292"/>
              <a:ext cx="165" cy="129"/>
            </a:xfrm>
            <a:custGeom>
              <a:avLst/>
              <a:gdLst>
                <a:gd name="T0" fmla="*/ 63 w 180"/>
                <a:gd name="T1" fmla="*/ 0 h 140"/>
                <a:gd name="T2" fmla="*/ 56 w 180"/>
                <a:gd name="T3" fmla="*/ 11 h 140"/>
                <a:gd name="T4" fmla="*/ 43 w 180"/>
                <a:gd name="T5" fmla="*/ 13 h 140"/>
                <a:gd name="T6" fmla="*/ 33 w 180"/>
                <a:gd name="T7" fmla="*/ 18 h 140"/>
                <a:gd name="T8" fmla="*/ 30 w 180"/>
                <a:gd name="T9" fmla="*/ 23 h 140"/>
                <a:gd name="T10" fmla="*/ 5 w 180"/>
                <a:gd name="T11" fmla="*/ 25 h 140"/>
                <a:gd name="T12" fmla="*/ 5 w 180"/>
                <a:gd name="T13" fmla="*/ 29 h 140"/>
                <a:gd name="T14" fmla="*/ 5 w 180"/>
                <a:gd name="T15" fmla="*/ 35 h 140"/>
                <a:gd name="T16" fmla="*/ 0 w 180"/>
                <a:gd name="T17" fmla="*/ 53 h 1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0"/>
                <a:gd name="T28" fmla="*/ 0 h 140"/>
                <a:gd name="T29" fmla="*/ 180 w 180"/>
                <a:gd name="T30" fmla="*/ 140 h 1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0" h="140">
                  <a:moveTo>
                    <a:pt x="180" y="0"/>
                  </a:moveTo>
                  <a:cubicBezTo>
                    <a:pt x="157" y="8"/>
                    <a:pt x="171" y="22"/>
                    <a:pt x="156" y="28"/>
                  </a:cubicBezTo>
                  <a:cubicBezTo>
                    <a:pt x="146" y="32"/>
                    <a:pt x="135" y="31"/>
                    <a:pt x="124" y="32"/>
                  </a:cubicBezTo>
                  <a:cubicBezTo>
                    <a:pt x="115" y="58"/>
                    <a:pt x="128" y="32"/>
                    <a:pt x="92" y="48"/>
                  </a:cubicBezTo>
                  <a:cubicBezTo>
                    <a:pt x="88" y="50"/>
                    <a:pt x="88" y="57"/>
                    <a:pt x="84" y="60"/>
                  </a:cubicBezTo>
                  <a:cubicBezTo>
                    <a:pt x="66" y="74"/>
                    <a:pt x="39" y="66"/>
                    <a:pt x="16" y="68"/>
                  </a:cubicBezTo>
                  <a:cubicBezTo>
                    <a:pt x="15" y="72"/>
                    <a:pt x="12" y="76"/>
                    <a:pt x="12" y="80"/>
                  </a:cubicBezTo>
                  <a:cubicBezTo>
                    <a:pt x="12" y="84"/>
                    <a:pt x="16" y="88"/>
                    <a:pt x="16" y="92"/>
                  </a:cubicBezTo>
                  <a:cubicBezTo>
                    <a:pt x="15" y="98"/>
                    <a:pt x="4" y="136"/>
                    <a:pt x="0" y="140"/>
                  </a:cubicBezTo>
                </a:path>
              </a:pathLst>
            </a:custGeom>
            <a:noFill/>
            <a:ln w="76200">
              <a:solidFill>
                <a:srgbClr val="BDB7D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dirty="0"/>
            </a:p>
          </p:txBody>
        </p:sp>
        <p:sp>
          <p:nvSpPr>
            <p:cNvPr id="24" name="Freeform 13">
              <a:extLst>
                <a:ext uri="{FF2B5EF4-FFF2-40B4-BE49-F238E27FC236}">
                  <a16:creationId xmlns:a16="http://schemas.microsoft.com/office/drawing/2014/main" id="{6313AC7C-DFE6-844A-91DD-B1F56B1FE222}"/>
                </a:ext>
              </a:extLst>
            </p:cNvPr>
            <p:cNvSpPr>
              <a:spLocks/>
            </p:cNvSpPr>
            <p:nvPr/>
          </p:nvSpPr>
          <p:spPr bwMode="gray">
            <a:xfrm>
              <a:off x="4861" y="2828"/>
              <a:ext cx="642" cy="138"/>
            </a:xfrm>
            <a:custGeom>
              <a:avLst/>
              <a:gdLst>
                <a:gd name="T0" fmla="*/ 0 w 702"/>
                <a:gd name="T1" fmla="*/ 55 h 150"/>
                <a:gd name="T2" fmla="*/ 13 w 702"/>
                <a:gd name="T3" fmla="*/ 40 h 150"/>
                <a:gd name="T4" fmla="*/ 112 w 702"/>
                <a:gd name="T5" fmla="*/ 37 h 150"/>
                <a:gd name="T6" fmla="*/ 122 w 702"/>
                <a:gd name="T7" fmla="*/ 27 h 150"/>
                <a:gd name="T8" fmla="*/ 132 w 702"/>
                <a:gd name="T9" fmla="*/ 14 h 150"/>
                <a:gd name="T10" fmla="*/ 132 w 702"/>
                <a:gd name="T11" fmla="*/ 0 h 150"/>
                <a:gd name="T12" fmla="*/ 241 w 702"/>
                <a:gd name="T13" fmla="*/ 6 h 150"/>
                <a:gd name="T14" fmla="*/ 0 60000 65536"/>
                <a:gd name="T15" fmla="*/ 0 60000 65536"/>
                <a:gd name="T16" fmla="*/ 0 60000 65536"/>
                <a:gd name="T17" fmla="*/ 0 60000 65536"/>
                <a:gd name="T18" fmla="*/ 0 60000 65536"/>
                <a:gd name="T19" fmla="*/ 0 60000 65536"/>
                <a:gd name="T20" fmla="*/ 0 60000 65536"/>
                <a:gd name="T21" fmla="*/ 0 w 702"/>
                <a:gd name="T22" fmla="*/ 0 h 150"/>
                <a:gd name="T23" fmla="*/ 702 w 702"/>
                <a:gd name="T24" fmla="*/ 150 h 1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2" h="150">
                  <a:moveTo>
                    <a:pt x="0" y="150"/>
                  </a:moveTo>
                  <a:lnTo>
                    <a:pt x="36" y="108"/>
                  </a:lnTo>
                  <a:lnTo>
                    <a:pt x="330" y="102"/>
                  </a:lnTo>
                  <a:lnTo>
                    <a:pt x="354" y="72"/>
                  </a:lnTo>
                  <a:cubicBezTo>
                    <a:pt x="368" y="30"/>
                    <a:pt x="353" y="36"/>
                    <a:pt x="384" y="36"/>
                  </a:cubicBezTo>
                  <a:lnTo>
                    <a:pt x="384" y="0"/>
                  </a:lnTo>
                  <a:lnTo>
                    <a:pt x="702" y="6"/>
                  </a:lnTo>
                </a:path>
              </a:pathLst>
            </a:custGeom>
            <a:noFill/>
            <a:ln w="762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25" name="Freeform 14">
              <a:extLst>
                <a:ext uri="{FF2B5EF4-FFF2-40B4-BE49-F238E27FC236}">
                  <a16:creationId xmlns:a16="http://schemas.microsoft.com/office/drawing/2014/main" id="{35E603EA-0788-AB41-94FC-BADFFCD1DC92}"/>
                </a:ext>
              </a:extLst>
            </p:cNvPr>
            <p:cNvSpPr>
              <a:spLocks/>
            </p:cNvSpPr>
            <p:nvPr/>
          </p:nvSpPr>
          <p:spPr bwMode="gray">
            <a:xfrm>
              <a:off x="4493" y="2955"/>
              <a:ext cx="379" cy="106"/>
            </a:xfrm>
            <a:custGeom>
              <a:avLst/>
              <a:gdLst>
                <a:gd name="T0" fmla="*/ 0 w 414"/>
                <a:gd name="T1" fmla="*/ 34 h 116"/>
                <a:gd name="T2" fmla="*/ 44 w 414"/>
                <a:gd name="T3" fmla="*/ 37 h 116"/>
                <a:gd name="T4" fmla="*/ 54 w 414"/>
                <a:gd name="T5" fmla="*/ 33 h 116"/>
                <a:gd name="T6" fmla="*/ 54 w 414"/>
                <a:gd name="T7" fmla="*/ 26 h 116"/>
                <a:gd name="T8" fmla="*/ 86 w 414"/>
                <a:gd name="T9" fmla="*/ 21 h 116"/>
                <a:gd name="T10" fmla="*/ 111 w 414"/>
                <a:gd name="T11" fmla="*/ 13 h 116"/>
                <a:gd name="T12" fmla="*/ 144 w 414"/>
                <a:gd name="T13" fmla="*/ 0 h 116"/>
                <a:gd name="T14" fmla="*/ 0 60000 65536"/>
                <a:gd name="T15" fmla="*/ 0 60000 65536"/>
                <a:gd name="T16" fmla="*/ 0 60000 65536"/>
                <a:gd name="T17" fmla="*/ 0 60000 65536"/>
                <a:gd name="T18" fmla="*/ 0 60000 65536"/>
                <a:gd name="T19" fmla="*/ 0 60000 65536"/>
                <a:gd name="T20" fmla="*/ 0 60000 65536"/>
                <a:gd name="T21" fmla="*/ 0 w 414"/>
                <a:gd name="T22" fmla="*/ 0 h 116"/>
                <a:gd name="T23" fmla="*/ 414 w 414"/>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4" h="116">
                  <a:moveTo>
                    <a:pt x="0" y="102"/>
                  </a:moveTo>
                  <a:cubicBezTo>
                    <a:pt x="50" y="106"/>
                    <a:pt x="80" y="116"/>
                    <a:pt x="126" y="108"/>
                  </a:cubicBezTo>
                  <a:cubicBezTo>
                    <a:pt x="147" y="94"/>
                    <a:pt x="137" y="96"/>
                    <a:pt x="156" y="96"/>
                  </a:cubicBezTo>
                  <a:cubicBezTo>
                    <a:pt x="156" y="90"/>
                    <a:pt x="156" y="84"/>
                    <a:pt x="156" y="78"/>
                  </a:cubicBezTo>
                  <a:cubicBezTo>
                    <a:pt x="244" y="72"/>
                    <a:pt x="227" y="97"/>
                    <a:pt x="246" y="60"/>
                  </a:cubicBezTo>
                  <a:cubicBezTo>
                    <a:pt x="324" y="54"/>
                    <a:pt x="318" y="78"/>
                    <a:pt x="318" y="36"/>
                  </a:cubicBezTo>
                  <a:cubicBezTo>
                    <a:pt x="407" y="10"/>
                    <a:pt x="381" y="33"/>
                    <a:pt x="414" y="0"/>
                  </a:cubicBezTo>
                </a:path>
              </a:pathLst>
            </a:custGeom>
            <a:noFill/>
            <a:ln w="762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26" name="Freeform 15">
              <a:extLst>
                <a:ext uri="{FF2B5EF4-FFF2-40B4-BE49-F238E27FC236}">
                  <a16:creationId xmlns:a16="http://schemas.microsoft.com/office/drawing/2014/main" id="{361C5D74-DB6F-B94F-9F6A-D1D9212C7AF9}"/>
                </a:ext>
              </a:extLst>
            </p:cNvPr>
            <p:cNvSpPr>
              <a:spLocks/>
            </p:cNvSpPr>
            <p:nvPr/>
          </p:nvSpPr>
          <p:spPr bwMode="gray">
            <a:xfrm>
              <a:off x="4065" y="3048"/>
              <a:ext cx="439" cy="259"/>
            </a:xfrm>
            <a:custGeom>
              <a:avLst/>
              <a:gdLst>
                <a:gd name="T0" fmla="*/ 0 w 480"/>
                <a:gd name="T1" fmla="*/ 101 h 282"/>
                <a:gd name="T2" fmla="*/ 13 w 480"/>
                <a:gd name="T3" fmla="*/ 92 h 282"/>
                <a:gd name="T4" fmla="*/ 15 w 480"/>
                <a:gd name="T5" fmla="*/ 86 h 282"/>
                <a:gd name="T6" fmla="*/ 39 w 480"/>
                <a:gd name="T7" fmla="*/ 73 h 282"/>
                <a:gd name="T8" fmla="*/ 41 w 480"/>
                <a:gd name="T9" fmla="*/ 67 h 282"/>
                <a:gd name="T10" fmla="*/ 129 w 480"/>
                <a:gd name="T11" fmla="*/ 67 h 282"/>
                <a:gd name="T12" fmla="*/ 144 w 480"/>
                <a:gd name="T13" fmla="*/ 52 h 282"/>
                <a:gd name="T14" fmla="*/ 154 w 480"/>
                <a:gd name="T15" fmla="*/ 33 h 282"/>
                <a:gd name="T16" fmla="*/ 166 w 480"/>
                <a:gd name="T17" fmla="*/ 9 h 282"/>
                <a:gd name="T18" fmla="*/ 162 w 480"/>
                <a:gd name="T19" fmla="*/ 0 h 2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0"/>
                <a:gd name="T31" fmla="*/ 0 h 282"/>
                <a:gd name="T32" fmla="*/ 480 w 480"/>
                <a:gd name="T33" fmla="*/ 282 h 2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0" h="282">
                  <a:moveTo>
                    <a:pt x="0" y="282"/>
                  </a:moveTo>
                  <a:cubicBezTo>
                    <a:pt x="12" y="274"/>
                    <a:pt x="31" y="272"/>
                    <a:pt x="36" y="258"/>
                  </a:cubicBezTo>
                  <a:cubicBezTo>
                    <a:pt x="38" y="252"/>
                    <a:pt x="38" y="244"/>
                    <a:pt x="42" y="240"/>
                  </a:cubicBezTo>
                  <a:cubicBezTo>
                    <a:pt x="50" y="232"/>
                    <a:pt x="100" y="214"/>
                    <a:pt x="114" y="204"/>
                  </a:cubicBezTo>
                  <a:cubicBezTo>
                    <a:pt x="116" y="198"/>
                    <a:pt x="120" y="186"/>
                    <a:pt x="120" y="186"/>
                  </a:cubicBezTo>
                  <a:lnTo>
                    <a:pt x="378" y="186"/>
                  </a:lnTo>
                  <a:cubicBezTo>
                    <a:pt x="417" y="153"/>
                    <a:pt x="407" y="170"/>
                    <a:pt x="420" y="144"/>
                  </a:cubicBezTo>
                  <a:cubicBezTo>
                    <a:pt x="440" y="92"/>
                    <a:pt x="423" y="104"/>
                    <a:pt x="450" y="90"/>
                  </a:cubicBezTo>
                  <a:cubicBezTo>
                    <a:pt x="461" y="68"/>
                    <a:pt x="480" y="48"/>
                    <a:pt x="480" y="24"/>
                  </a:cubicBezTo>
                  <a:cubicBezTo>
                    <a:pt x="480" y="22"/>
                    <a:pt x="474" y="8"/>
                    <a:pt x="474" y="0"/>
                  </a:cubicBezTo>
                </a:path>
              </a:pathLst>
            </a:custGeom>
            <a:noFill/>
            <a:ln w="762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27" name="Rectangle 16">
              <a:extLst>
                <a:ext uri="{FF2B5EF4-FFF2-40B4-BE49-F238E27FC236}">
                  <a16:creationId xmlns:a16="http://schemas.microsoft.com/office/drawing/2014/main" id="{792524A6-593C-1349-8370-B51BCF53AE0C}"/>
                </a:ext>
              </a:extLst>
            </p:cNvPr>
            <p:cNvSpPr>
              <a:spLocks noChangeArrowheads="1"/>
            </p:cNvSpPr>
            <p:nvPr/>
          </p:nvSpPr>
          <p:spPr bwMode="auto">
            <a:xfrm>
              <a:off x="3838" y="3718"/>
              <a:ext cx="1062" cy="212"/>
            </a:xfrm>
            <a:prstGeom prst="rect">
              <a:avLst/>
            </a:prstGeom>
            <a:noFill/>
            <a:ln w="9525">
              <a:noFill/>
              <a:miter lim="800000"/>
              <a:headEnd/>
              <a:tailEnd/>
            </a:ln>
            <a:effectLst/>
          </p:spPr>
          <p:txBody>
            <a:bodyPr wrap="none">
              <a:spAutoFit/>
            </a:bodyPr>
            <a:lstStyle/>
            <a:p>
              <a:pPr eaLnBrk="0" hangingPunct="0">
                <a:defRPr/>
              </a:pPr>
              <a:r>
                <a:rPr lang="en-US" altLang="ko-KR" sz="1600" dirty="0">
                  <a:solidFill>
                    <a:schemeClr val="bg1"/>
                  </a:solidFill>
                  <a:effectLst>
                    <a:outerShdw blurRad="38100" dist="38100" dir="2700000" algn="tl">
                      <a:srgbClr val="808080"/>
                    </a:outerShdw>
                  </a:effectLst>
                  <a:latin typeface="Arial" charset="0"/>
                  <a:ea typeface="굴림" charset="-127"/>
                </a:rPr>
                <a:t>Follow-up</a:t>
              </a:r>
              <a:r>
                <a:rPr lang="en-US" altLang="ko-KR" sz="1600" dirty="0">
                  <a:effectLst>
                    <a:outerShdw blurRad="38100" dist="38100" dir="2700000" algn="tl">
                      <a:srgbClr val="808080"/>
                    </a:outerShdw>
                  </a:effectLst>
                  <a:latin typeface="Arial" charset="0"/>
                  <a:ea typeface="굴림" charset="-127"/>
                </a:rPr>
                <a:t> </a:t>
              </a:r>
              <a:r>
                <a:rPr lang="en-US" altLang="ko-KR" sz="1600" dirty="0">
                  <a:solidFill>
                    <a:schemeClr val="bg1"/>
                  </a:solidFill>
                  <a:effectLst>
                    <a:outerShdw blurRad="38100" dist="38100" dir="2700000" algn="tl">
                      <a:srgbClr val="808080"/>
                    </a:outerShdw>
                  </a:effectLst>
                  <a:latin typeface="Arial" charset="0"/>
                  <a:ea typeface="굴림" charset="-127"/>
                </a:rPr>
                <a:t>month</a:t>
              </a:r>
              <a:endParaRPr lang="en-US" altLang="ko-KR" sz="1600" dirty="0">
                <a:solidFill>
                  <a:schemeClr val="bg1"/>
                </a:solidFill>
                <a:effectLst>
                  <a:outerShdw blurRad="38100" dist="38100" dir="2700000" algn="tl">
                    <a:srgbClr val="808080"/>
                  </a:outerShdw>
                </a:effectLst>
                <a:latin typeface="Times" pitchFamily="18" charset="0"/>
                <a:ea typeface="굴림" charset="-127"/>
              </a:endParaRPr>
            </a:p>
          </p:txBody>
        </p:sp>
        <p:sp>
          <p:nvSpPr>
            <p:cNvPr id="28" name="Rectangle 17">
              <a:extLst>
                <a:ext uri="{FF2B5EF4-FFF2-40B4-BE49-F238E27FC236}">
                  <a16:creationId xmlns:a16="http://schemas.microsoft.com/office/drawing/2014/main" id="{CF774E5F-E969-4A4F-95E3-BDA69F146FD6}"/>
                </a:ext>
              </a:extLst>
            </p:cNvPr>
            <p:cNvSpPr>
              <a:spLocks noChangeArrowheads="1"/>
            </p:cNvSpPr>
            <p:nvPr/>
          </p:nvSpPr>
          <p:spPr bwMode="auto">
            <a:xfrm rot="-5400000">
              <a:off x="1665" y="2302"/>
              <a:ext cx="2018" cy="366"/>
            </a:xfrm>
            <a:prstGeom prst="rect">
              <a:avLst/>
            </a:prstGeom>
            <a:noFill/>
            <a:ln w="9525">
              <a:noFill/>
              <a:miter lim="800000"/>
              <a:headEnd/>
              <a:tailEnd/>
            </a:ln>
            <a:effectLst/>
          </p:spPr>
          <p:txBody>
            <a:bodyPr>
              <a:spAutoFit/>
            </a:bodyPr>
            <a:lstStyle/>
            <a:p>
              <a:pPr algn="ctr" eaLnBrk="0" hangingPunct="0">
                <a:defRPr/>
              </a:pPr>
              <a:r>
                <a:rPr lang="en-US" sz="1600" dirty="0">
                  <a:solidFill>
                    <a:schemeClr val="bg1"/>
                  </a:solidFill>
                  <a:effectLst>
                    <a:outerShdw blurRad="38100" dist="38100" dir="2700000" algn="tl">
                      <a:srgbClr val="808080"/>
                    </a:outerShdw>
                  </a:effectLst>
                  <a:latin typeface="Arial" charset="0"/>
                </a:rPr>
                <a:t>Proportion of participants</a:t>
              </a:r>
              <a:br>
                <a:rPr lang="en-US" sz="1600" dirty="0">
                  <a:solidFill>
                    <a:schemeClr val="bg1"/>
                  </a:solidFill>
                  <a:effectLst>
                    <a:outerShdw blurRad="38100" dist="38100" dir="2700000" algn="tl">
                      <a:srgbClr val="808080"/>
                    </a:outerShdw>
                  </a:effectLst>
                  <a:latin typeface="Arial" charset="0"/>
                </a:rPr>
              </a:br>
              <a:r>
                <a:rPr lang="en-US" sz="1600" dirty="0">
                  <a:solidFill>
                    <a:schemeClr val="bg1"/>
                  </a:solidFill>
                  <a:effectLst>
                    <a:outerShdw blurRad="38100" dist="38100" dir="2700000" algn="tl">
                      <a:srgbClr val="808080"/>
                    </a:outerShdw>
                  </a:effectLst>
                  <a:latin typeface="Arial" charset="0"/>
                </a:rPr>
                <a:t> developing POAG</a:t>
              </a:r>
            </a:p>
          </p:txBody>
        </p:sp>
        <p:sp>
          <p:nvSpPr>
            <p:cNvPr id="29" name="Text Box 18">
              <a:extLst>
                <a:ext uri="{FF2B5EF4-FFF2-40B4-BE49-F238E27FC236}">
                  <a16:creationId xmlns:a16="http://schemas.microsoft.com/office/drawing/2014/main" id="{E3D38E3E-8970-6342-B59C-2C760244C305}"/>
                </a:ext>
              </a:extLst>
            </p:cNvPr>
            <p:cNvSpPr txBox="1">
              <a:spLocks noChangeArrowheads="1"/>
            </p:cNvSpPr>
            <p:nvPr/>
          </p:nvSpPr>
          <p:spPr bwMode="auto">
            <a:xfrm>
              <a:off x="3983" y="3311"/>
              <a:ext cx="17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600" dirty="0">
                  <a:solidFill>
                    <a:schemeClr val="bg1"/>
                  </a:solidFill>
                  <a:latin typeface="Arial" panose="020B0604020202020204" pitchFamily="34" charset="0"/>
                  <a:ea typeface="굴림" panose="020B0600000101010101" pitchFamily="34" charset="-127"/>
                </a:rPr>
                <a:t>Medical treatment group</a:t>
              </a:r>
            </a:p>
          </p:txBody>
        </p:sp>
        <p:sp>
          <p:nvSpPr>
            <p:cNvPr id="30" name="Text Box 19">
              <a:extLst>
                <a:ext uri="{FF2B5EF4-FFF2-40B4-BE49-F238E27FC236}">
                  <a16:creationId xmlns:a16="http://schemas.microsoft.com/office/drawing/2014/main" id="{45694297-BFFD-DC4E-961B-4BB3A4D5E853}"/>
                </a:ext>
              </a:extLst>
            </p:cNvPr>
            <p:cNvSpPr txBox="1">
              <a:spLocks noChangeArrowheads="1"/>
            </p:cNvSpPr>
            <p:nvPr/>
          </p:nvSpPr>
          <p:spPr bwMode="auto">
            <a:xfrm>
              <a:off x="4016" y="1753"/>
              <a:ext cx="117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sz="1600" dirty="0">
                  <a:solidFill>
                    <a:schemeClr val="bg1"/>
                  </a:solidFill>
                  <a:latin typeface="Arial" panose="020B0604020202020204" pitchFamily="34" charset="0"/>
                  <a:ea typeface="굴림" panose="020B0600000101010101" pitchFamily="34" charset="-127"/>
                </a:rPr>
                <a:t>Observation group</a:t>
              </a:r>
            </a:p>
          </p:txBody>
        </p:sp>
        <p:sp>
          <p:nvSpPr>
            <p:cNvPr id="31" name="Line 20">
              <a:extLst>
                <a:ext uri="{FF2B5EF4-FFF2-40B4-BE49-F238E27FC236}">
                  <a16:creationId xmlns:a16="http://schemas.microsoft.com/office/drawing/2014/main" id="{D62A2350-A549-A645-911F-87C01A6E632F}"/>
                </a:ext>
              </a:extLst>
            </p:cNvPr>
            <p:cNvSpPr>
              <a:spLocks noChangeShapeType="1"/>
            </p:cNvSpPr>
            <p:nvPr/>
          </p:nvSpPr>
          <p:spPr bwMode="auto">
            <a:xfrm>
              <a:off x="3232" y="1421"/>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Rectangle 21">
              <a:extLst>
                <a:ext uri="{FF2B5EF4-FFF2-40B4-BE49-F238E27FC236}">
                  <a16:creationId xmlns:a16="http://schemas.microsoft.com/office/drawing/2014/main" id="{E03C4400-DE0C-1A40-819A-4AB872A6D8CD}"/>
                </a:ext>
              </a:extLst>
            </p:cNvPr>
            <p:cNvSpPr>
              <a:spLocks noChangeArrowheads="1"/>
            </p:cNvSpPr>
            <p:nvPr/>
          </p:nvSpPr>
          <p:spPr bwMode="auto">
            <a:xfrm>
              <a:off x="3215" y="1421"/>
              <a:ext cx="11" cy="2137"/>
            </a:xfrm>
            <a:prstGeom prst="rect">
              <a:avLst/>
            </a:prstGeom>
            <a:solidFill>
              <a:srgbClr val="FFFFFF"/>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33" name="Line 22">
              <a:extLst>
                <a:ext uri="{FF2B5EF4-FFF2-40B4-BE49-F238E27FC236}">
                  <a16:creationId xmlns:a16="http://schemas.microsoft.com/office/drawing/2014/main" id="{4A3F867D-3C62-F246-BBF4-5B7958CDCAEB}"/>
                </a:ext>
              </a:extLst>
            </p:cNvPr>
            <p:cNvSpPr>
              <a:spLocks noChangeShapeType="1"/>
            </p:cNvSpPr>
            <p:nvPr/>
          </p:nvSpPr>
          <p:spPr bwMode="auto">
            <a:xfrm>
              <a:off x="3214" y="3549"/>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Rectangle 23">
              <a:extLst>
                <a:ext uri="{FF2B5EF4-FFF2-40B4-BE49-F238E27FC236}">
                  <a16:creationId xmlns:a16="http://schemas.microsoft.com/office/drawing/2014/main" id="{0001333E-D27B-E543-B825-4E05905624FE}"/>
                </a:ext>
              </a:extLst>
            </p:cNvPr>
            <p:cNvSpPr>
              <a:spLocks noChangeArrowheads="1"/>
            </p:cNvSpPr>
            <p:nvPr/>
          </p:nvSpPr>
          <p:spPr bwMode="auto">
            <a:xfrm>
              <a:off x="3199" y="3541"/>
              <a:ext cx="15" cy="8"/>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35" name="Line 24">
              <a:extLst>
                <a:ext uri="{FF2B5EF4-FFF2-40B4-BE49-F238E27FC236}">
                  <a16:creationId xmlns:a16="http://schemas.microsoft.com/office/drawing/2014/main" id="{240E61D8-465A-AF4E-A751-F7DF89D1A9EC}"/>
                </a:ext>
              </a:extLst>
            </p:cNvPr>
            <p:cNvSpPr>
              <a:spLocks noChangeShapeType="1"/>
            </p:cNvSpPr>
            <p:nvPr/>
          </p:nvSpPr>
          <p:spPr bwMode="auto">
            <a:xfrm>
              <a:off x="3206" y="3401"/>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Rectangle 25">
              <a:extLst>
                <a:ext uri="{FF2B5EF4-FFF2-40B4-BE49-F238E27FC236}">
                  <a16:creationId xmlns:a16="http://schemas.microsoft.com/office/drawing/2014/main" id="{33DC154A-C0CC-5247-A101-06E56E3557CD}"/>
                </a:ext>
              </a:extLst>
            </p:cNvPr>
            <p:cNvSpPr>
              <a:spLocks noChangeArrowheads="1"/>
            </p:cNvSpPr>
            <p:nvPr/>
          </p:nvSpPr>
          <p:spPr bwMode="auto">
            <a:xfrm>
              <a:off x="3206" y="3401"/>
              <a:ext cx="8" cy="6"/>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37" name="Line 26">
              <a:extLst>
                <a:ext uri="{FF2B5EF4-FFF2-40B4-BE49-F238E27FC236}">
                  <a16:creationId xmlns:a16="http://schemas.microsoft.com/office/drawing/2014/main" id="{09D41298-27E9-E741-884C-9963F8E260A9}"/>
                </a:ext>
              </a:extLst>
            </p:cNvPr>
            <p:cNvSpPr>
              <a:spLocks noChangeShapeType="1"/>
            </p:cNvSpPr>
            <p:nvPr/>
          </p:nvSpPr>
          <p:spPr bwMode="auto">
            <a:xfrm>
              <a:off x="3206" y="3261"/>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Rectangle 27">
              <a:extLst>
                <a:ext uri="{FF2B5EF4-FFF2-40B4-BE49-F238E27FC236}">
                  <a16:creationId xmlns:a16="http://schemas.microsoft.com/office/drawing/2014/main" id="{CC418531-9176-D748-9895-A57F3A103051}"/>
                </a:ext>
              </a:extLst>
            </p:cNvPr>
            <p:cNvSpPr>
              <a:spLocks noChangeArrowheads="1"/>
            </p:cNvSpPr>
            <p:nvPr/>
          </p:nvSpPr>
          <p:spPr bwMode="auto">
            <a:xfrm>
              <a:off x="3206" y="3261"/>
              <a:ext cx="8" cy="6"/>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39" name="Line 28">
              <a:extLst>
                <a:ext uri="{FF2B5EF4-FFF2-40B4-BE49-F238E27FC236}">
                  <a16:creationId xmlns:a16="http://schemas.microsoft.com/office/drawing/2014/main" id="{20A6AC4A-2D22-B84B-853F-7488019B553D}"/>
                </a:ext>
              </a:extLst>
            </p:cNvPr>
            <p:cNvSpPr>
              <a:spLocks noChangeShapeType="1"/>
            </p:cNvSpPr>
            <p:nvPr/>
          </p:nvSpPr>
          <p:spPr bwMode="auto">
            <a:xfrm>
              <a:off x="3206" y="3120"/>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Rectangle 29">
              <a:extLst>
                <a:ext uri="{FF2B5EF4-FFF2-40B4-BE49-F238E27FC236}">
                  <a16:creationId xmlns:a16="http://schemas.microsoft.com/office/drawing/2014/main" id="{13A2971D-593F-3148-9A1A-9CC771BDCE48}"/>
                </a:ext>
              </a:extLst>
            </p:cNvPr>
            <p:cNvSpPr>
              <a:spLocks noChangeArrowheads="1"/>
            </p:cNvSpPr>
            <p:nvPr/>
          </p:nvSpPr>
          <p:spPr bwMode="auto">
            <a:xfrm>
              <a:off x="3206" y="3120"/>
              <a:ext cx="8" cy="5"/>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41" name="Line 30">
              <a:extLst>
                <a:ext uri="{FF2B5EF4-FFF2-40B4-BE49-F238E27FC236}">
                  <a16:creationId xmlns:a16="http://schemas.microsoft.com/office/drawing/2014/main" id="{BEDDE79B-2F93-E544-9BE6-24CF9FF4A216}"/>
                </a:ext>
              </a:extLst>
            </p:cNvPr>
            <p:cNvSpPr>
              <a:spLocks noChangeShapeType="1"/>
            </p:cNvSpPr>
            <p:nvPr/>
          </p:nvSpPr>
          <p:spPr bwMode="auto">
            <a:xfrm>
              <a:off x="3206" y="2980"/>
              <a:ext cx="1" cy="0"/>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Rectangle 31">
              <a:extLst>
                <a:ext uri="{FF2B5EF4-FFF2-40B4-BE49-F238E27FC236}">
                  <a16:creationId xmlns:a16="http://schemas.microsoft.com/office/drawing/2014/main" id="{07D7E863-507D-6144-8CB4-7EA204EA8A4B}"/>
                </a:ext>
              </a:extLst>
            </p:cNvPr>
            <p:cNvSpPr>
              <a:spLocks noChangeArrowheads="1"/>
            </p:cNvSpPr>
            <p:nvPr/>
          </p:nvSpPr>
          <p:spPr bwMode="auto">
            <a:xfrm>
              <a:off x="3206" y="2980"/>
              <a:ext cx="8" cy="5"/>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43" name="Line 32">
              <a:extLst>
                <a:ext uri="{FF2B5EF4-FFF2-40B4-BE49-F238E27FC236}">
                  <a16:creationId xmlns:a16="http://schemas.microsoft.com/office/drawing/2014/main" id="{F9E88FA7-1E94-FE4B-B254-2657D89808D5}"/>
                </a:ext>
              </a:extLst>
            </p:cNvPr>
            <p:cNvSpPr>
              <a:spLocks noChangeShapeType="1"/>
            </p:cNvSpPr>
            <p:nvPr/>
          </p:nvSpPr>
          <p:spPr bwMode="auto">
            <a:xfrm>
              <a:off x="3214" y="2846"/>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Rectangle 33">
              <a:extLst>
                <a:ext uri="{FF2B5EF4-FFF2-40B4-BE49-F238E27FC236}">
                  <a16:creationId xmlns:a16="http://schemas.microsoft.com/office/drawing/2014/main" id="{9AABDB16-71F7-B24F-BE61-C02CE5D5ABBD}"/>
                </a:ext>
              </a:extLst>
            </p:cNvPr>
            <p:cNvSpPr>
              <a:spLocks noChangeArrowheads="1"/>
            </p:cNvSpPr>
            <p:nvPr/>
          </p:nvSpPr>
          <p:spPr bwMode="auto">
            <a:xfrm>
              <a:off x="3199" y="2837"/>
              <a:ext cx="15" cy="9"/>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45" name="Line 34">
              <a:extLst>
                <a:ext uri="{FF2B5EF4-FFF2-40B4-BE49-F238E27FC236}">
                  <a16:creationId xmlns:a16="http://schemas.microsoft.com/office/drawing/2014/main" id="{B607E2BC-DF65-6D40-A2EA-2077A94C077B}"/>
                </a:ext>
              </a:extLst>
            </p:cNvPr>
            <p:cNvSpPr>
              <a:spLocks noChangeShapeType="1"/>
            </p:cNvSpPr>
            <p:nvPr/>
          </p:nvSpPr>
          <p:spPr bwMode="auto">
            <a:xfrm>
              <a:off x="3206" y="2698"/>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Rectangle 35">
              <a:extLst>
                <a:ext uri="{FF2B5EF4-FFF2-40B4-BE49-F238E27FC236}">
                  <a16:creationId xmlns:a16="http://schemas.microsoft.com/office/drawing/2014/main" id="{CA968C74-691E-1843-9956-D44C1A621681}"/>
                </a:ext>
              </a:extLst>
            </p:cNvPr>
            <p:cNvSpPr>
              <a:spLocks noChangeArrowheads="1"/>
            </p:cNvSpPr>
            <p:nvPr/>
          </p:nvSpPr>
          <p:spPr bwMode="auto">
            <a:xfrm>
              <a:off x="3206" y="2698"/>
              <a:ext cx="8" cy="6"/>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47" name="Line 36">
              <a:extLst>
                <a:ext uri="{FF2B5EF4-FFF2-40B4-BE49-F238E27FC236}">
                  <a16:creationId xmlns:a16="http://schemas.microsoft.com/office/drawing/2014/main" id="{0DB4F912-E73A-6749-ABCC-840A3099A94D}"/>
                </a:ext>
              </a:extLst>
            </p:cNvPr>
            <p:cNvSpPr>
              <a:spLocks noChangeShapeType="1"/>
            </p:cNvSpPr>
            <p:nvPr/>
          </p:nvSpPr>
          <p:spPr bwMode="auto">
            <a:xfrm>
              <a:off x="3206" y="2558"/>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Rectangle 37">
              <a:extLst>
                <a:ext uri="{FF2B5EF4-FFF2-40B4-BE49-F238E27FC236}">
                  <a16:creationId xmlns:a16="http://schemas.microsoft.com/office/drawing/2014/main" id="{FE29186A-A903-5644-8051-F8FB563FB920}"/>
                </a:ext>
              </a:extLst>
            </p:cNvPr>
            <p:cNvSpPr>
              <a:spLocks noChangeArrowheads="1"/>
            </p:cNvSpPr>
            <p:nvPr/>
          </p:nvSpPr>
          <p:spPr bwMode="auto">
            <a:xfrm>
              <a:off x="3206" y="2558"/>
              <a:ext cx="8" cy="5"/>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49" name="Line 38">
              <a:extLst>
                <a:ext uri="{FF2B5EF4-FFF2-40B4-BE49-F238E27FC236}">
                  <a16:creationId xmlns:a16="http://schemas.microsoft.com/office/drawing/2014/main" id="{E76A95E1-F770-B243-9147-EF79BC2B88E7}"/>
                </a:ext>
              </a:extLst>
            </p:cNvPr>
            <p:cNvSpPr>
              <a:spLocks noChangeShapeType="1"/>
            </p:cNvSpPr>
            <p:nvPr/>
          </p:nvSpPr>
          <p:spPr bwMode="auto">
            <a:xfrm>
              <a:off x="3206" y="2417"/>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 name="Rectangle 39">
              <a:extLst>
                <a:ext uri="{FF2B5EF4-FFF2-40B4-BE49-F238E27FC236}">
                  <a16:creationId xmlns:a16="http://schemas.microsoft.com/office/drawing/2014/main" id="{448A3022-2001-0548-9647-8E39703FD38B}"/>
                </a:ext>
              </a:extLst>
            </p:cNvPr>
            <p:cNvSpPr>
              <a:spLocks noChangeArrowheads="1"/>
            </p:cNvSpPr>
            <p:nvPr/>
          </p:nvSpPr>
          <p:spPr bwMode="auto">
            <a:xfrm>
              <a:off x="3206" y="2417"/>
              <a:ext cx="8" cy="6"/>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51" name="Line 40">
              <a:extLst>
                <a:ext uri="{FF2B5EF4-FFF2-40B4-BE49-F238E27FC236}">
                  <a16:creationId xmlns:a16="http://schemas.microsoft.com/office/drawing/2014/main" id="{D74A8B56-69F4-1848-825D-11CC8DD68B32}"/>
                </a:ext>
              </a:extLst>
            </p:cNvPr>
            <p:cNvSpPr>
              <a:spLocks noChangeShapeType="1"/>
            </p:cNvSpPr>
            <p:nvPr/>
          </p:nvSpPr>
          <p:spPr bwMode="auto">
            <a:xfrm>
              <a:off x="3206" y="2277"/>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Rectangle 41">
              <a:extLst>
                <a:ext uri="{FF2B5EF4-FFF2-40B4-BE49-F238E27FC236}">
                  <a16:creationId xmlns:a16="http://schemas.microsoft.com/office/drawing/2014/main" id="{8F4C083F-6323-C345-BA97-C2D6B0D4050C}"/>
                </a:ext>
              </a:extLst>
            </p:cNvPr>
            <p:cNvSpPr>
              <a:spLocks noChangeArrowheads="1"/>
            </p:cNvSpPr>
            <p:nvPr/>
          </p:nvSpPr>
          <p:spPr bwMode="auto">
            <a:xfrm>
              <a:off x="3206" y="2277"/>
              <a:ext cx="8" cy="6"/>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53" name="Line 42">
              <a:extLst>
                <a:ext uri="{FF2B5EF4-FFF2-40B4-BE49-F238E27FC236}">
                  <a16:creationId xmlns:a16="http://schemas.microsoft.com/office/drawing/2014/main" id="{3613EB92-B140-5246-A535-82D7C4274E46}"/>
                </a:ext>
              </a:extLst>
            </p:cNvPr>
            <p:cNvSpPr>
              <a:spLocks noChangeShapeType="1"/>
            </p:cNvSpPr>
            <p:nvPr/>
          </p:nvSpPr>
          <p:spPr bwMode="auto">
            <a:xfrm>
              <a:off x="3214" y="2143"/>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Rectangle 43">
              <a:extLst>
                <a:ext uri="{FF2B5EF4-FFF2-40B4-BE49-F238E27FC236}">
                  <a16:creationId xmlns:a16="http://schemas.microsoft.com/office/drawing/2014/main" id="{47D68A6B-8B13-744C-AD8F-96F73BA31F6B}"/>
                </a:ext>
              </a:extLst>
            </p:cNvPr>
            <p:cNvSpPr>
              <a:spLocks noChangeArrowheads="1"/>
            </p:cNvSpPr>
            <p:nvPr/>
          </p:nvSpPr>
          <p:spPr bwMode="auto">
            <a:xfrm>
              <a:off x="3199" y="2135"/>
              <a:ext cx="15" cy="8"/>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55" name="Line 44">
              <a:extLst>
                <a:ext uri="{FF2B5EF4-FFF2-40B4-BE49-F238E27FC236}">
                  <a16:creationId xmlns:a16="http://schemas.microsoft.com/office/drawing/2014/main" id="{A5EDA5CB-5B09-834E-83E1-32D8E0CE5073}"/>
                </a:ext>
              </a:extLst>
            </p:cNvPr>
            <p:cNvSpPr>
              <a:spLocks noChangeShapeType="1"/>
            </p:cNvSpPr>
            <p:nvPr/>
          </p:nvSpPr>
          <p:spPr bwMode="auto">
            <a:xfrm>
              <a:off x="3206" y="1996"/>
              <a:ext cx="1" cy="0"/>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Rectangle 45">
              <a:extLst>
                <a:ext uri="{FF2B5EF4-FFF2-40B4-BE49-F238E27FC236}">
                  <a16:creationId xmlns:a16="http://schemas.microsoft.com/office/drawing/2014/main" id="{4F16067F-F6C5-7D45-AB92-7161DC6BDDBC}"/>
                </a:ext>
              </a:extLst>
            </p:cNvPr>
            <p:cNvSpPr>
              <a:spLocks noChangeArrowheads="1"/>
            </p:cNvSpPr>
            <p:nvPr/>
          </p:nvSpPr>
          <p:spPr bwMode="auto">
            <a:xfrm>
              <a:off x="3206" y="1996"/>
              <a:ext cx="8" cy="5"/>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57" name="Line 46">
              <a:extLst>
                <a:ext uri="{FF2B5EF4-FFF2-40B4-BE49-F238E27FC236}">
                  <a16:creationId xmlns:a16="http://schemas.microsoft.com/office/drawing/2014/main" id="{260C7913-7A56-D144-9B86-907759389851}"/>
                </a:ext>
              </a:extLst>
            </p:cNvPr>
            <p:cNvSpPr>
              <a:spLocks noChangeShapeType="1"/>
            </p:cNvSpPr>
            <p:nvPr/>
          </p:nvSpPr>
          <p:spPr bwMode="auto">
            <a:xfrm>
              <a:off x="3206" y="1855"/>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Rectangle 47">
              <a:extLst>
                <a:ext uri="{FF2B5EF4-FFF2-40B4-BE49-F238E27FC236}">
                  <a16:creationId xmlns:a16="http://schemas.microsoft.com/office/drawing/2014/main" id="{E13E907A-9D31-724B-9DA9-8F3AECC3AAD4}"/>
                </a:ext>
              </a:extLst>
            </p:cNvPr>
            <p:cNvSpPr>
              <a:spLocks noChangeArrowheads="1"/>
            </p:cNvSpPr>
            <p:nvPr/>
          </p:nvSpPr>
          <p:spPr bwMode="auto">
            <a:xfrm>
              <a:off x="3206" y="1855"/>
              <a:ext cx="8" cy="6"/>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59" name="Line 48">
              <a:extLst>
                <a:ext uri="{FF2B5EF4-FFF2-40B4-BE49-F238E27FC236}">
                  <a16:creationId xmlns:a16="http://schemas.microsoft.com/office/drawing/2014/main" id="{2C37ADFA-5974-5748-9118-42CA5467AFC7}"/>
                </a:ext>
              </a:extLst>
            </p:cNvPr>
            <p:cNvSpPr>
              <a:spLocks noChangeShapeType="1"/>
            </p:cNvSpPr>
            <p:nvPr/>
          </p:nvSpPr>
          <p:spPr bwMode="auto">
            <a:xfrm>
              <a:off x="3206" y="1714"/>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Rectangle 49">
              <a:extLst>
                <a:ext uri="{FF2B5EF4-FFF2-40B4-BE49-F238E27FC236}">
                  <a16:creationId xmlns:a16="http://schemas.microsoft.com/office/drawing/2014/main" id="{0DC48E5B-D3A5-034A-8A1C-8AA388E2FF97}"/>
                </a:ext>
              </a:extLst>
            </p:cNvPr>
            <p:cNvSpPr>
              <a:spLocks noChangeArrowheads="1"/>
            </p:cNvSpPr>
            <p:nvPr/>
          </p:nvSpPr>
          <p:spPr bwMode="auto">
            <a:xfrm>
              <a:off x="3206" y="1714"/>
              <a:ext cx="8" cy="5"/>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61" name="Line 50">
              <a:extLst>
                <a:ext uri="{FF2B5EF4-FFF2-40B4-BE49-F238E27FC236}">
                  <a16:creationId xmlns:a16="http://schemas.microsoft.com/office/drawing/2014/main" id="{4A3828D1-2B86-3E4B-9D55-324EE0F02FC1}"/>
                </a:ext>
              </a:extLst>
            </p:cNvPr>
            <p:cNvSpPr>
              <a:spLocks noChangeShapeType="1"/>
            </p:cNvSpPr>
            <p:nvPr/>
          </p:nvSpPr>
          <p:spPr bwMode="auto">
            <a:xfrm>
              <a:off x="3206" y="1574"/>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Rectangle 51">
              <a:extLst>
                <a:ext uri="{FF2B5EF4-FFF2-40B4-BE49-F238E27FC236}">
                  <a16:creationId xmlns:a16="http://schemas.microsoft.com/office/drawing/2014/main" id="{C76183D1-DB07-224B-9285-D1E2AEC9D923}"/>
                </a:ext>
              </a:extLst>
            </p:cNvPr>
            <p:cNvSpPr>
              <a:spLocks noChangeArrowheads="1"/>
            </p:cNvSpPr>
            <p:nvPr/>
          </p:nvSpPr>
          <p:spPr bwMode="auto">
            <a:xfrm>
              <a:off x="3206" y="1574"/>
              <a:ext cx="8" cy="5"/>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63" name="Line 52">
              <a:extLst>
                <a:ext uri="{FF2B5EF4-FFF2-40B4-BE49-F238E27FC236}">
                  <a16:creationId xmlns:a16="http://schemas.microsoft.com/office/drawing/2014/main" id="{B205033F-EF53-F642-B259-A635ADC8A6AF}"/>
                </a:ext>
              </a:extLst>
            </p:cNvPr>
            <p:cNvSpPr>
              <a:spLocks noChangeShapeType="1"/>
            </p:cNvSpPr>
            <p:nvPr/>
          </p:nvSpPr>
          <p:spPr bwMode="auto">
            <a:xfrm>
              <a:off x="3225" y="1441"/>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Rectangle 53">
              <a:extLst>
                <a:ext uri="{FF2B5EF4-FFF2-40B4-BE49-F238E27FC236}">
                  <a16:creationId xmlns:a16="http://schemas.microsoft.com/office/drawing/2014/main" id="{6C4278B3-2E28-2A4B-BF52-1CB2E5FAEF7A}"/>
                </a:ext>
              </a:extLst>
            </p:cNvPr>
            <p:cNvSpPr>
              <a:spLocks noChangeArrowheads="1"/>
            </p:cNvSpPr>
            <p:nvPr/>
          </p:nvSpPr>
          <p:spPr bwMode="auto">
            <a:xfrm>
              <a:off x="3208" y="1432"/>
              <a:ext cx="15" cy="9"/>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65" name="Rectangle 54">
              <a:extLst>
                <a:ext uri="{FF2B5EF4-FFF2-40B4-BE49-F238E27FC236}">
                  <a16:creationId xmlns:a16="http://schemas.microsoft.com/office/drawing/2014/main" id="{206FD5F9-52DC-ED4B-93D1-254077194411}"/>
                </a:ext>
              </a:extLst>
            </p:cNvPr>
            <p:cNvSpPr>
              <a:spLocks noChangeArrowheads="1"/>
            </p:cNvSpPr>
            <p:nvPr/>
          </p:nvSpPr>
          <p:spPr bwMode="auto">
            <a:xfrm>
              <a:off x="3071" y="3505"/>
              <a:ext cx="71" cy="154"/>
            </a:xfrm>
            <a:prstGeom prst="rect">
              <a:avLst/>
            </a:prstGeom>
            <a:noFill/>
            <a:ln w="3175">
              <a:noFill/>
              <a:miter lim="800000"/>
              <a:headEnd/>
              <a:tailEnd/>
            </a:ln>
          </p:spPr>
          <p:txBody>
            <a:bodyPr wrap="none" lIns="0" tIns="0" rIns="0" bIns="0">
              <a:spAutoFit/>
            </a:bodyPr>
            <a:lstStyle/>
            <a:p>
              <a:pPr algn="r" eaLnBrk="0" hangingPunct="0">
                <a:defRPr/>
              </a:pPr>
              <a:r>
                <a:rPr lang="en-US" altLang="ko-KR" sz="1600" dirty="0">
                  <a:solidFill>
                    <a:schemeClr val="bg1"/>
                  </a:solidFill>
                  <a:effectLst>
                    <a:outerShdw blurRad="38100" dist="38100" dir="2700000" algn="tl">
                      <a:srgbClr val="808080"/>
                    </a:outerShdw>
                  </a:effectLst>
                  <a:latin typeface="Arial" charset="0"/>
                  <a:ea typeface="굴림" charset="-127"/>
                </a:rPr>
                <a:t>0</a:t>
              </a:r>
              <a:endParaRPr lang="en-US" altLang="ko-KR" sz="1600" dirty="0">
                <a:solidFill>
                  <a:schemeClr val="bg1"/>
                </a:solidFill>
                <a:effectLst>
                  <a:outerShdw blurRad="38100" dist="38100" dir="2700000" algn="tl">
                    <a:srgbClr val="808080"/>
                  </a:outerShdw>
                </a:effectLst>
                <a:ea typeface="굴림" charset="-127"/>
              </a:endParaRPr>
            </a:p>
          </p:txBody>
        </p:sp>
        <p:sp>
          <p:nvSpPr>
            <p:cNvPr id="66" name="Rectangle 55">
              <a:extLst>
                <a:ext uri="{FF2B5EF4-FFF2-40B4-BE49-F238E27FC236}">
                  <a16:creationId xmlns:a16="http://schemas.microsoft.com/office/drawing/2014/main" id="{928762E9-E641-BC49-90E2-28562B6494BD}"/>
                </a:ext>
              </a:extLst>
            </p:cNvPr>
            <p:cNvSpPr>
              <a:spLocks noChangeArrowheads="1"/>
            </p:cNvSpPr>
            <p:nvPr/>
          </p:nvSpPr>
          <p:spPr bwMode="auto">
            <a:xfrm>
              <a:off x="2901" y="2752"/>
              <a:ext cx="249" cy="154"/>
            </a:xfrm>
            <a:prstGeom prst="rect">
              <a:avLst/>
            </a:prstGeom>
            <a:noFill/>
            <a:ln w="3175">
              <a:noFill/>
              <a:miter lim="800000"/>
              <a:headEnd/>
              <a:tailEnd/>
            </a:ln>
          </p:spPr>
          <p:txBody>
            <a:bodyPr wrap="none" lIns="0" tIns="0" rIns="0" bIns="0">
              <a:spAutoFit/>
            </a:bodyPr>
            <a:lstStyle/>
            <a:p>
              <a:pPr eaLnBrk="0" hangingPunct="0">
                <a:defRPr/>
              </a:pPr>
              <a:r>
                <a:rPr lang="en-US" altLang="ko-KR" sz="1600" dirty="0">
                  <a:solidFill>
                    <a:schemeClr val="bg1"/>
                  </a:solidFill>
                  <a:effectLst>
                    <a:outerShdw blurRad="38100" dist="38100" dir="2700000" algn="tl">
                      <a:srgbClr val="808080"/>
                    </a:outerShdw>
                  </a:effectLst>
                  <a:latin typeface="Arial" charset="0"/>
                  <a:ea typeface="굴림" charset="-127"/>
                </a:rPr>
                <a:t>0.05</a:t>
              </a:r>
              <a:endParaRPr lang="en-US" altLang="ko-KR" sz="1600" dirty="0">
                <a:solidFill>
                  <a:schemeClr val="bg1"/>
                </a:solidFill>
                <a:effectLst>
                  <a:outerShdw blurRad="38100" dist="38100" dir="2700000" algn="tl">
                    <a:srgbClr val="808080"/>
                  </a:outerShdw>
                </a:effectLst>
                <a:ea typeface="굴림" charset="-127"/>
              </a:endParaRPr>
            </a:p>
          </p:txBody>
        </p:sp>
        <p:sp>
          <p:nvSpPr>
            <p:cNvPr id="67" name="Rectangle 56">
              <a:extLst>
                <a:ext uri="{FF2B5EF4-FFF2-40B4-BE49-F238E27FC236}">
                  <a16:creationId xmlns:a16="http://schemas.microsoft.com/office/drawing/2014/main" id="{095F7B1B-6D5D-D04E-A6C8-FABEEE685FEE}"/>
                </a:ext>
              </a:extLst>
            </p:cNvPr>
            <p:cNvSpPr>
              <a:spLocks noChangeArrowheads="1"/>
            </p:cNvSpPr>
            <p:nvPr/>
          </p:nvSpPr>
          <p:spPr bwMode="auto">
            <a:xfrm>
              <a:off x="2918" y="2065"/>
              <a:ext cx="249" cy="154"/>
            </a:xfrm>
            <a:prstGeom prst="rect">
              <a:avLst/>
            </a:prstGeom>
            <a:noFill/>
            <a:ln w="3175">
              <a:noFill/>
              <a:miter lim="800000"/>
              <a:headEnd/>
              <a:tailEnd/>
            </a:ln>
          </p:spPr>
          <p:txBody>
            <a:bodyPr wrap="none" lIns="0" tIns="0" rIns="0" bIns="0">
              <a:spAutoFit/>
            </a:bodyPr>
            <a:lstStyle/>
            <a:p>
              <a:pPr eaLnBrk="0" hangingPunct="0">
                <a:defRPr/>
              </a:pPr>
              <a:r>
                <a:rPr lang="en-US" altLang="ko-KR" sz="1600" dirty="0">
                  <a:solidFill>
                    <a:schemeClr val="bg1"/>
                  </a:solidFill>
                  <a:effectLst>
                    <a:outerShdw blurRad="38100" dist="38100" dir="2700000" algn="tl">
                      <a:srgbClr val="808080"/>
                    </a:outerShdw>
                  </a:effectLst>
                  <a:latin typeface="Arial" charset="0"/>
                  <a:ea typeface="굴림" charset="-127"/>
                </a:rPr>
                <a:t>0.10</a:t>
              </a:r>
              <a:endParaRPr lang="en-US" altLang="ko-KR" sz="1600" dirty="0">
                <a:solidFill>
                  <a:schemeClr val="bg1"/>
                </a:solidFill>
                <a:effectLst>
                  <a:outerShdw blurRad="38100" dist="38100" dir="2700000" algn="tl">
                    <a:srgbClr val="808080"/>
                  </a:outerShdw>
                </a:effectLst>
                <a:ea typeface="굴림" charset="-127"/>
              </a:endParaRPr>
            </a:p>
          </p:txBody>
        </p:sp>
        <p:sp>
          <p:nvSpPr>
            <p:cNvPr id="68" name="Rectangle 57">
              <a:extLst>
                <a:ext uri="{FF2B5EF4-FFF2-40B4-BE49-F238E27FC236}">
                  <a16:creationId xmlns:a16="http://schemas.microsoft.com/office/drawing/2014/main" id="{CCA4EB63-676A-E748-B825-FE858A9B37F8}"/>
                </a:ext>
              </a:extLst>
            </p:cNvPr>
            <p:cNvSpPr>
              <a:spLocks noChangeArrowheads="1"/>
            </p:cNvSpPr>
            <p:nvPr/>
          </p:nvSpPr>
          <p:spPr bwMode="auto">
            <a:xfrm>
              <a:off x="2912" y="1338"/>
              <a:ext cx="249" cy="154"/>
            </a:xfrm>
            <a:prstGeom prst="rect">
              <a:avLst/>
            </a:prstGeom>
            <a:noFill/>
            <a:ln w="3175">
              <a:noFill/>
              <a:miter lim="800000"/>
              <a:headEnd/>
              <a:tailEnd/>
            </a:ln>
          </p:spPr>
          <p:txBody>
            <a:bodyPr wrap="none" lIns="0" tIns="0" rIns="0" bIns="0">
              <a:spAutoFit/>
            </a:bodyPr>
            <a:lstStyle/>
            <a:p>
              <a:pPr eaLnBrk="0" hangingPunct="0">
                <a:defRPr/>
              </a:pPr>
              <a:r>
                <a:rPr lang="en-US" altLang="ko-KR" sz="1600" dirty="0">
                  <a:solidFill>
                    <a:schemeClr val="bg1"/>
                  </a:solidFill>
                  <a:effectLst>
                    <a:outerShdw blurRad="38100" dist="38100" dir="2700000" algn="tl">
                      <a:srgbClr val="808080"/>
                    </a:outerShdw>
                  </a:effectLst>
                  <a:latin typeface="Arial" charset="0"/>
                  <a:ea typeface="굴림" charset="-127"/>
                </a:rPr>
                <a:t>0.15</a:t>
              </a:r>
              <a:endParaRPr lang="en-US" altLang="ko-KR" sz="1600" dirty="0">
                <a:solidFill>
                  <a:schemeClr val="bg1"/>
                </a:solidFill>
                <a:effectLst>
                  <a:outerShdw blurRad="38100" dist="38100" dir="2700000" algn="tl">
                    <a:srgbClr val="808080"/>
                  </a:outerShdw>
                </a:effectLst>
                <a:ea typeface="굴림" charset="-127"/>
              </a:endParaRPr>
            </a:p>
          </p:txBody>
        </p:sp>
        <p:sp>
          <p:nvSpPr>
            <p:cNvPr id="69" name="Line 58">
              <a:extLst>
                <a:ext uri="{FF2B5EF4-FFF2-40B4-BE49-F238E27FC236}">
                  <a16:creationId xmlns:a16="http://schemas.microsoft.com/office/drawing/2014/main" id="{6442D91D-BAC5-BB42-9E91-2E72494755D9}"/>
                </a:ext>
              </a:extLst>
            </p:cNvPr>
            <p:cNvSpPr>
              <a:spLocks noChangeShapeType="1"/>
            </p:cNvSpPr>
            <p:nvPr/>
          </p:nvSpPr>
          <p:spPr bwMode="auto">
            <a:xfrm>
              <a:off x="5530" y="3563"/>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Rectangle 59">
              <a:extLst>
                <a:ext uri="{FF2B5EF4-FFF2-40B4-BE49-F238E27FC236}">
                  <a16:creationId xmlns:a16="http://schemas.microsoft.com/office/drawing/2014/main" id="{3A26814E-051A-B544-9575-F9401C97CCA0}"/>
                </a:ext>
              </a:extLst>
            </p:cNvPr>
            <p:cNvSpPr>
              <a:spLocks noChangeArrowheads="1"/>
            </p:cNvSpPr>
            <p:nvPr/>
          </p:nvSpPr>
          <p:spPr bwMode="auto">
            <a:xfrm>
              <a:off x="3216" y="3555"/>
              <a:ext cx="2314" cy="8"/>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71" name="Line 60">
              <a:extLst>
                <a:ext uri="{FF2B5EF4-FFF2-40B4-BE49-F238E27FC236}">
                  <a16:creationId xmlns:a16="http://schemas.microsoft.com/office/drawing/2014/main" id="{552EB505-96D5-D841-9D3A-8D002544A5BC}"/>
                </a:ext>
              </a:extLst>
            </p:cNvPr>
            <p:cNvSpPr>
              <a:spLocks noChangeShapeType="1"/>
            </p:cNvSpPr>
            <p:nvPr/>
          </p:nvSpPr>
          <p:spPr bwMode="auto">
            <a:xfrm>
              <a:off x="3237" y="3559"/>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Rectangle 61">
              <a:extLst>
                <a:ext uri="{FF2B5EF4-FFF2-40B4-BE49-F238E27FC236}">
                  <a16:creationId xmlns:a16="http://schemas.microsoft.com/office/drawing/2014/main" id="{88DFCF42-6842-3C4F-857C-512FD54820B6}"/>
                </a:ext>
              </a:extLst>
            </p:cNvPr>
            <p:cNvSpPr>
              <a:spLocks noChangeArrowheads="1"/>
            </p:cNvSpPr>
            <p:nvPr/>
          </p:nvSpPr>
          <p:spPr bwMode="auto">
            <a:xfrm>
              <a:off x="3227" y="3559"/>
              <a:ext cx="10" cy="15"/>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73" name="Line 62">
              <a:extLst>
                <a:ext uri="{FF2B5EF4-FFF2-40B4-BE49-F238E27FC236}">
                  <a16:creationId xmlns:a16="http://schemas.microsoft.com/office/drawing/2014/main" id="{9F14DF6D-7C30-9045-AFC9-0865D9B6E79C}"/>
                </a:ext>
              </a:extLst>
            </p:cNvPr>
            <p:cNvSpPr>
              <a:spLocks noChangeShapeType="1"/>
            </p:cNvSpPr>
            <p:nvPr/>
          </p:nvSpPr>
          <p:spPr bwMode="auto">
            <a:xfrm>
              <a:off x="3413" y="3559"/>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Rectangle 63">
              <a:extLst>
                <a:ext uri="{FF2B5EF4-FFF2-40B4-BE49-F238E27FC236}">
                  <a16:creationId xmlns:a16="http://schemas.microsoft.com/office/drawing/2014/main" id="{A99ED7BF-6376-B942-A2DF-BF549EDC35AB}"/>
                </a:ext>
              </a:extLst>
            </p:cNvPr>
            <p:cNvSpPr>
              <a:spLocks noChangeArrowheads="1"/>
            </p:cNvSpPr>
            <p:nvPr/>
          </p:nvSpPr>
          <p:spPr bwMode="auto">
            <a:xfrm>
              <a:off x="3402" y="3559"/>
              <a:ext cx="11" cy="15"/>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75" name="Line 64">
              <a:extLst>
                <a:ext uri="{FF2B5EF4-FFF2-40B4-BE49-F238E27FC236}">
                  <a16:creationId xmlns:a16="http://schemas.microsoft.com/office/drawing/2014/main" id="{DEF33AAA-FF51-7F43-AC6B-89C642A2EF2A}"/>
                </a:ext>
              </a:extLst>
            </p:cNvPr>
            <p:cNvSpPr>
              <a:spLocks noChangeShapeType="1"/>
            </p:cNvSpPr>
            <p:nvPr/>
          </p:nvSpPr>
          <p:spPr bwMode="auto">
            <a:xfrm>
              <a:off x="3588" y="3559"/>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Rectangle 65">
              <a:extLst>
                <a:ext uri="{FF2B5EF4-FFF2-40B4-BE49-F238E27FC236}">
                  <a16:creationId xmlns:a16="http://schemas.microsoft.com/office/drawing/2014/main" id="{30B7CA25-F29C-0D47-A845-26848114A3BC}"/>
                </a:ext>
              </a:extLst>
            </p:cNvPr>
            <p:cNvSpPr>
              <a:spLocks noChangeArrowheads="1"/>
            </p:cNvSpPr>
            <p:nvPr/>
          </p:nvSpPr>
          <p:spPr bwMode="auto">
            <a:xfrm>
              <a:off x="3578" y="3559"/>
              <a:ext cx="10" cy="15"/>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77" name="Line 66">
              <a:extLst>
                <a:ext uri="{FF2B5EF4-FFF2-40B4-BE49-F238E27FC236}">
                  <a16:creationId xmlns:a16="http://schemas.microsoft.com/office/drawing/2014/main" id="{CC443395-FCAB-E644-9B9D-9C8CF547F7FA}"/>
                </a:ext>
              </a:extLst>
            </p:cNvPr>
            <p:cNvSpPr>
              <a:spLocks noChangeShapeType="1"/>
            </p:cNvSpPr>
            <p:nvPr/>
          </p:nvSpPr>
          <p:spPr bwMode="auto">
            <a:xfrm>
              <a:off x="3764" y="3559"/>
              <a:ext cx="0"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Rectangle 67">
              <a:extLst>
                <a:ext uri="{FF2B5EF4-FFF2-40B4-BE49-F238E27FC236}">
                  <a16:creationId xmlns:a16="http://schemas.microsoft.com/office/drawing/2014/main" id="{F62A48EE-9D3D-0C49-AD1E-847684DF5AAD}"/>
                </a:ext>
              </a:extLst>
            </p:cNvPr>
            <p:cNvSpPr>
              <a:spLocks noChangeArrowheads="1"/>
            </p:cNvSpPr>
            <p:nvPr/>
          </p:nvSpPr>
          <p:spPr bwMode="auto">
            <a:xfrm>
              <a:off x="3753" y="3559"/>
              <a:ext cx="11" cy="15"/>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79" name="Line 68">
              <a:extLst>
                <a:ext uri="{FF2B5EF4-FFF2-40B4-BE49-F238E27FC236}">
                  <a16:creationId xmlns:a16="http://schemas.microsoft.com/office/drawing/2014/main" id="{71429220-FA5F-B342-AD80-608BDBB81023}"/>
                </a:ext>
              </a:extLst>
            </p:cNvPr>
            <p:cNvSpPr>
              <a:spLocks noChangeShapeType="1"/>
            </p:cNvSpPr>
            <p:nvPr/>
          </p:nvSpPr>
          <p:spPr bwMode="auto">
            <a:xfrm>
              <a:off x="3939" y="3559"/>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Rectangle 69">
              <a:extLst>
                <a:ext uri="{FF2B5EF4-FFF2-40B4-BE49-F238E27FC236}">
                  <a16:creationId xmlns:a16="http://schemas.microsoft.com/office/drawing/2014/main" id="{23EF7F35-C09A-DE48-9C75-8AF3A6E58262}"/>
                </a:ext>
              </a:extLst>
            </p:cNvPr>
            <p:cNvSpPr>
              <a:spLocks noChangeArrowheads="1"/>
            </p:cNvSpPr>
            <p:nvPr/>
          </p:nvSpPr>
          <p:spPr bwMode="auto">
            <a:xfrm>
              <a:off x="3929" y="3559"/>
              <a:ext cx="10" cy="15"/>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81" name="Line 70">
              <a:extLst>
                <a:ext uri="{FF2B5EF4-FFF2-40B4-BE49-F238E27FC236}">
                  <a16:creationId xmlns:a16="http://schemas.microsoft.com/office/drawing/2014/main" id="{53358435-A26C-214B-A2BE-CA85D11915FE}"/>
                </a:ext>
              </a:extLst>
            </p:cNvPr>
            <p:cNvSpPr>
              <a:spLocks noChangeShapeType="1"/>
            </p:cNvSpPr>
            <p:nvPr/>
          </p:nvSpPr>
          <p:spPr bwMode="auto">
            <a:xfrm>
              <a:off x="4115" y="3559"/>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 name="Rectangle 71">
              <a:extLst>
                <a:ext uri="{FF2B5EF4-FFF2-40B4-BE49-F238E27FC236}">
                  <a16:creationId xmlns:a16="http://schemas.microsoft.com/office/drawing/2014/main" id="{ACED104D-AD63-E545-A9FE-1FB3F46A3ED6}"/>
                </a:ext>
              </a:extLst>
            </p:cNvPr>
            <p:cNvSpPr>
              <a:spLocks noChangeArrowheads="1"/>
            </p:cNvSpPr>
            <p:nvPr/>
          </p:nvSpPr>
          <p:spPr bwMode="auto">
            <a:xfrm>
              <a:off x="4104" y="3559"/>
              <a:ext cx="11" cy="15"/>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83" name="Line 72">
              <a:extLst>
                <a:ext uri="{FF2B5EF4-FFF2-40B4-BE49-F238E27FC236}">
                  <a16:creationId xmlns:a16="http://schemas.microsoft.com/office/drawing/2014/main" id="{248B0961-B65B-2F4E-AEE1-405BC79668CE}"/>
                </a:ext>
              </a:extLst>
            </p:cNvPr>
            <p:cNvSpPr>
              <a:spLocks noChangeShapeType="1"/>
            </p:cNvSpPr>
            <p:nvPr/>
          </p:nvSpPr>
          <p:spPr bwMode="auto">
            <a:xfrm>
              <a:off x="4290" y="3559"/>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Rectangle 73">
              <a:extLst>
                <a:ext uri="{FF2B5EF4-FFF2-40B4-BE49-F238E27FC236}">
                  <a16:creationId xmlns:a16="http://schemas.microsoft.com/office/drawing/2014/main" id="{2CCBFE0F-53C0-994F-9A12-7ABE5786878C}"/>
                </a:ext>
              </a:extLst>
            </p:cNvPr>
            <p:cNvSpPr>
              <a:spLocks noChangeArrowheads="1"/>
            </p:cNvSpPr>
            <p:nvPr/>
          </p:nvSpPr>
          <p:spPr bwMode="auto">
            <a:xfrm>
              <a:off x="4280" y="3559"/>
              <a:ext cx="10" cy="15"/>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85" name="Line 74">
              <a:extLst>
                <a:ext uri="{FF2B5EF4-FFF2-40B4-BE49-F238E27FC236}">
                  <a16:creationId xmlns:a16="http://schemas.microsoft.com/office/drawing/2014/main" id="{B1372DEE-DDA6-4041-81E1-9E839412455E}"/>
                </a:ext>
              </a:extLst>
            </p:cNvPr>
            <p:cNvSpPr>
              <a:spLocks noChangeShapeType="1"/>
            </p:cNvSpPr>
            <p:nvPr/>
          </p:nvSpPr>
          <p:spPr bwMode="auto">
            <a:xfrm>
              <a:off x="4466" y="3559"/>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 name="Rectangle 75">
              <a:extLst>
                <a:ext uri="{FF2B5EF4-FFF2-40B4-BE49-F238E27FC236}">
                  <a16:creationId xmlns:a16="http://schemas.microsoft.com/office/drawing/2014/main" id="{1FFF2C6F-9883-B24A-A5CF-3830EE60A86B}"/>
                </a:ext>
              </a:extLst>
            </p:cNvPr>
            <p:cNvSpPr>
              <a:spLocks noChangeArrowheads="1"/>
            </p:cNvSpPr>
            <p:nvPr/>
          </p:nvSpPr>
          <p:spPr bwMode="auto">
            <a:xfrm>
              <a:off x="4455" y="3559"/>
              <a:ext cx="11" cy="15"/>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87" name="Line 76">
              <a:extLst>
                <a:ext uri="{FF2B5EF4-FFF2-40B4-BE49-F238E27FC236}">
                  <a16:creationId xmlns:a16="http://schemas.microsoft.com/office/drawing/2014/main" id="{D6B319B5-D030-0740-84EB-D4001F4AC69E}"/>
                </a:ext>
              </a:extLst>
            </p:cNvPr>
            <p:cNvSpPr>
              <a:spLocks noChangeShapeType="1"/>
            </p:cNvSpPr>
            <p:nvPr/>
          </p:nvSpPr>
          <p:spPr bwMode="auto">
            <a:xfrm>
              <a:off x="4642" y="3559"/>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 name="Rectangle 77">
              <a:extLst>
                <a:ext uri="{FF2B5EF4-FFF2-40B4-BE49-F238E27FC236}">
                  <a16:creationId xmlns:a16="http://schemas.microsoft.com/office/drawing/2014/main" id="{9CB9C3B4-E7ED-EF4D-B647-DF7A6F841BCB}"/>
                </a:ext>
              </a:extLst>
            </p:cNvPr>
            <p:cNvSpPr>
              <a:spLocks noChangeArrowheads="1"/>
            </p:cNvSpPr>
            <p:nvPr/>
          </p:nvSpPr>
          <p:spPr bwMode="auto">
            <a:xfrm>
              <a:off x="4631" y="3559"/>
              <a:ext cx="11" cy="15"/>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89" name="Line 78">
              <a:extLst>
                <a:ext uri="{FF2B5EF4-FFF2-40B4-BE49-F238E27FC236}">
                  <a16:creationId xmlns:a16="http://schemas.microsoft.com/office/drawing/2014/main" id="{5FF72283-E80B-1D4E-8253-65306C78C21A}"/>
                </a:ext>
              </a:extLst>
            </p:cNvPr>
            <p:cNvSpPr>
              <a:spLocks noChangeShapeType="1"/>
            </p:cNvSpPr>
            <p:nvPr/>
          </p:nvSpPr>
          <p:spPr bwMode="auto">
            <a:xfrm>
              <a:off x="4817" y="3559"/>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Rectangle 79">
              <a:extLst>
                <a:ext uri="{FF2B5EF4-FFF2-40B4-BE49-F238E27FC236}">
                  <a16:creationId xmlns:a16="http://schemas.microsoft.com/office/drawing/2014/main" id="{A9093E84-1565-DB40-BC79-3FBE7CE65037}"/>
                </a:ext>
              </a:extLst>
            </p:cNvPr>
            <p:cNvSpPr>
              <a:spLocks noChangeArrowheads="1"/>
            </p:cNvSpPr>
            <p:nvPr/>
          </p:nvSpPr>
          <p:spPr bwMode="auto">
            <a:xfrm>
              <a:off x="4807" y="3559"/>
              <a:ext cx="10" cy="15"/>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91" name="Line 80">
              <a:extLst>
                <a:ext uri="{FF2B5EF4-FFF2-40B4-BE49-F238E27FC236}">
                  <a16:creationId xmlns:a16="http://schemas.microsoft.com/office/drawing/2014/main" id="{86877A07-C298-0A44-A682-0428E9D0D297}"/>
                </a:ext>
              </a:extLst>
            </p:cNvPr>
            <p:cNvSpPr>
              <a:spLocks noChangeShapeType="1"/>
            </p:cNvSpPr>
            <p:nvPr/>
          </p:nvSpPr>
          <p:spPr bwMode="auto">
            <a:xfrm>
              <a:off x="4993" y="3559"/>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Rectangle 81">
              <a:extLst>
                <a:ext uri="{FF2B5EF4-FFF2-40B4-BE49-F238E27FC236}">
                  <a16:creationId xmlns:a16="http://schemas.microsoft.com/office/drawing/2014/main" id="{76031953-9C42-2D47-9AE4-04F190D290CF}"/>
                </a:ext>
              </a:extLst>
            </p:cNvPr>
            <p:cNvSpPr>
              <a:spLocks noChangeArrowheads="1"/>
            </p:cNvSpPr>
            <p:nvPr/>
          </p:nvSpPr>
          <p:spPr bwMode="auto">
            <a:xfrm>
              <a:off x="4982" y="3559"/>
              <a:ext cx="11" cy="15"/>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93" name="Line 82">
              <a:extLst>
                <a:ext uri="{FF2B5EF4-FFF2-40B4-BE49-F238E27FC236}">
                  <a16:creationId xmlns:a16="http://schemas.microsoft.com/office/drawing/2014/main" id="{BCD8F8F5-0DC2-F14F-B3BA-4C8312F98AE0}"/>
                </a:ext>
              </a:extLst>
            </p:cNvPr>
            <p:cNvSpPr>
              <a:spLocks noChangeShapeType="1"/>
            </p:cNvSpPr>
            <p:nvPr/>
          </p:nvSpPr>
          <p:spPr bwMode="auto">
            <a:xfrm>
              <a:off x="5168" y="3559"/>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 name="Rectangle 83">
              <a:extLst>
                <a:ext uri="{FF2B5EF4-FFF2-40B4-BE49-F238E27FC236}">
                  <a16:creationId xmlns:a16="http://schemas.microsoft.com/office/drawing/2014/main" id="{BC16C150-41F0-494A-BFA5-1A693464132B}"/>
                </a:ext>
              </a:extLst>
            </p:cNvPr>
            <p:cNvSpPr>
              <a:spLocks noChangeArrowheads="1"/>
            </p:cNvSpPr>
            <p:nvPr/>
          </p:nvSpPr>
          <p:spPr bwMode="auto">
            <a:xfrm>
              <a:off x="5157" y="3559"/>
              <a:ext cx="11" cy="15"/>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dirty="0">
                <a:ea typeface="굴림" panose="020B0600000101010101" pitchFamily="34" charset="-127"/>
              </a:endParaRPr>
            </a:p>
          </p:txBody>
        </p:sp>
        <p:sp>
          <p:nvSpPr>
            <p:cNvPr id="95" name="Line 84">
              <a:extLst>
                <a:ext uri="{FF2B5EF4-FFF2-40B4-BE49-F238E27FC236}">
                  <a16:creationId xmlns:a16="http://schemas.microsoft.com/office/drawing/2014/main" id="{DE490235-404A-F648-9DE3-71FD74A8ACD9}"/>
                </a:ext>
              </a:extLst>
            </p:cNvPr>
            <p:cNvSpPr>
              <a:spLocks noChangeShapeType="1"/>
            </p:cNvSpPr>
            <p:nvPr/>
          </p:nvSpPr>
          <p:spPr bwMode="auto">
            <a:xfrm>
              <a:off x="5344" y="3559"/>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Rectangle 85">
              <a:extLst>
                <a:ext uri="{FF2B5EF4-FFF2-40B4-BE49-F238E27FC236}">
                  <a16:creationId xmlns:a16="http://schemas.microsoft.com/office/drawing/2014/main" id="{F732727F-8938-7E43-BB03-05643ACAAA41}"/>
                </a:ext>
              </a:extLst>
            </p:cNvPr>
            <p:cNvSpPr>
              <a:spLocks noChangeArrowheads="1"/>
            </p:cNvSpPr>
            <p:nvPr/>
          </p:nvSpPr>
          <p:spPr bwMode="auto">
            <a:xfrm>
              <a:off x="5333" y="3559"/>
              <a:ext cx="11" cy="15"/>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97" name="Line 86">
              <a:extLst>
                <a:ext uri="{FF2B5EF4-FFF2-40B4-BE49-F238E27FC236}">
                  <a16:creationId xmlns:a16="http://schemas.microsoft.com/office/drawing/2014/main" id="{3BF00D13-8604-A04B-A033-F47CBF222E27}"/>
                </a:ext>
              </a:extLst>
            </p:cNvPr>
            <p:cNvSpPr>
              <a:spLocks noChangeShapeType="1"/>
            </p:cNvSpPr>
            <p:nvPr/>
          </p:nvSpPr>
          <p:spPr bwMode="auto">
            <a:xfrm>
              <a:off x="5519" y="3559"/>
              <a:ext cx="1" cy="1"/>
            </a:xfrm>
            <a:prstGeom prst="line">
              <a:avLst/>
            </a:prstGeom>
            <a:noFill/>
            <a:ln w="31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Rectangle 87">
              <a:extLst>
                <a:ext uri="{FF2B5EF4-FFF2-40B4-BE49-F238E27FC236}">
                  <a16:creationId xmlns:a16="http://schemas.microsoft.com/office/drawing/2014/main" id="{653BFEA7-3A8E-3547-8C17-34559C58434D}"/>
                </a:ext>
              </a:extLst>
            </p:cNvPr>
            <p:cNvSpPr>
              <a:spLocks noChangeArrowheads="1"/>
            </p:cNvSpPr>
            <p:nvPr/>
          </p:nvSpPr>
          <p:spPr bwMode="auto">
            <a:xfrm>
              <a:off x="5509" y="3559"/>
              <a:ext cx="10" cy="15"/>
            </a:xfrm>
            <a:prstGeom prst="rect">
              <a:avLst/>
            </a:prstGeom>
            <a:solidFill>
              <a:srgbClr val="FFFFFF"/>
            </a:solidFill>
            <a:ln w="3175">
              <a:solidFill>
                <a:srgbClr val="FFFFFF"/>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99" name="Rectangle 88">
              <a:extLst>
                <a:ext uri="{FF2B5EF4-FFF2-40B4-BE49-F238E27FC236}">
                  <a16:creationId xmlns:a16="http://schemas.microsoft.com/office/drawing/2014/main" id="{83D76C96-328D-124B-B907-ECF400E4218F}"/>
                </a:ext>
              </a:extLst>
            </p:cNvPr>
            <p:cNvSpPr>
              <a:spLocks noChangeArrowheads="1"/>
            </p:cNvSpPr>
            <p:nvPr/>
          </p:nvSpPr>
          <p:spPr bwMode="auto">
            <a:xfrm>
              <a:off x="3171" y="3607"/>
              <a:ext cx="63" cy="136"/>
            </a:xfrm>
            <a:prstGeom prst="rect">
              <a:avLst/>
            </a:prstGeom>
            <a:noFill/>
            <a:ln w="3175">
              <a:noFill/>
              <a:miter lim="800000"/>
              <a:headEnd/>
              <a:tailEnd/>
            </a:ln>
          </p:spPr>
          <p:txBody>
            <a:bodyPr wrap="none" lIns="0" tIns="0" rIns="0" bIns="0">
              <a:spAutoFit/>
            </a:bodyPr>
            <a:lstStyle/>
            <a:p>
              <a:pPr eaLnBrk="0" hangingPunct="0">
                <a:defRPr/>
              </a:pPr>
              <a:r>
                <a:rPr lang="en-US" altLang="ko-KR" sz="1400" dirty="0">
                  <a:solidFill>
                    <a:schemeClr val="bg1"/>
                  </a:solidFill>
                  <a:effectLst>
                    <a:outerShdw blurRad="38100" dist="38100" dir="2700000" algn="tl">
                      <a:srgbClr val="808080"/>
                    </a:outerShdw>
                  </a:effectLst>
                  <a:latin typeface="Arial" charset="0"/>
                  <a:ea typeface="굴림" charset="-127"/>
                </a:rPr>
                <a:t>6</a:t>
              </a:r>
              <a:endParaRPr lang="en-US" altLang="ko-KR" sz="1400" dirty="0">
                <a:solidFill>
                  <a:schemeClr val="bg1"/>
                </a:solidFill>
                <a:effectLst>
                  <a:outerShdw blurRad="38100" dist="38100" dir="2700000" algn="tl">
                    <a:srgbClr val="808080"/>
                  </a:outerShdw>
                </a:effectLst>
                <a:ea typeface="굴림" charset="-127"/>
              </a:endParaRPr>
            </a:p>
          </p:txBody>
        </p:sp>
        <p:sp>
          <p:nvSpPr>
            <p:cNvPr id="100" name="Rectangle 89">
              <a:extLst>
                <a:ext uri="{FF2B5EF4-FFF2-40B4-BE49-F238E27FC236}">
                  <a16:creationId xmlns:a16="http://schemas.microsoft.com/office/drawing/2014/main" id="{4F4A98A0-5EF8-EB40-97D5-A91529ACEF88}"/>
                </a:ext>
              </a:extLst>
            </p:cNvPr>
            <p:cNvSpPr>
              <a:spLocks noChangeArrowheads="1"/>
            </p:cNvSpPr>
            <p:nvPr/>
          </p:nvSpPr>
          <p:spPr bwMode="auto">
            <a:xfrm>
              <a:off x="3314" y="3607"/>
              <a:ext cx="125" cy="136"/>
            </a:xfrm>
            <a:prstGeom prst="rect">
              <a:avLst/>
            </a:prstGeom>
            <a:noFill/>
            <a:ln w="3175">
              <a:noFill/>
              <a:miter lim="800000"/>
              <a:headEnd/>
              <a:tailEnd/>
            </a:ln>
          </p:spPr>
          <p:txBody>
            <a:bodyPr wrap="none" lIns="0" tIns="0" rIns="0" bIns="0">
              <a:spAutoFit/>
            </a:bodyPr>
            <a:lstStyle/>
            <a:p>
              <a:pPr eaLnBrk="0" hangingPunct="0">
                <a:defRPr/>
              </a:pPr>
              <a:r>
                <a:rPr lang="en-US" altLang="ko-KR" sz="1400" dirty="0">
                  <a:solidFill>
                    <a:schemeClr val="bg1"/>
                  </a:solidFill>
                  <a:effectLst>
                    <a:outerShdw blurRad="38100" dist="38100" dir="2700000" algn="tl">
                      <a:srgbClr val="808080"/>
                    </a:outerShdw>
                  </a:effectLst>
                  <a:latin typeface="Arial" charset="0"/>
                  <a:ea typeface="굴림" charset="-127"/>
                </a:rPr>
                <a:t>12</a:t>
              </a:r>
              <a:endParaRPr lang="en-US" altLang="ko-KR" sz="1400" dirty="0">
                <a:solidFill>
                  <a:schemeClr val="bg1"/>
                </a:solidFill>
                <a:effectLst>
                  <a:outerShdw blurRad="38100" dist="38100" dir="2700000" algn="tl">
                    <a:srgbClr val="808080"/>
                  </a:outerShdw>
                </a:effectLst>
                <a:ea typeface="굴림" charset="-127"/>
              </a:endParaRPr>
            </a:p>
          </p:txBody>
        </p:sp>
        <p:sp>
          <p:nvSpPr>
            <p:cNvPr id="101" name="Rectangle 90">
              <a:extLst>
                <a:ext uri="{FF2B5EF4-FFF2-40B4-BE49-F238E27FC236}">
                  <a16:creationId xmlns:a16="http://schemas.microsoft.com/office/drawing/2014/main" id="{4172F543-60FF-6744-AC9B-31D84543B17E}"/>
                </a:ext>
              </a:extLst>
            </p:cNvPr>
            <p:cNvSpPr>
              <a:spLocks noChangeArrowheads="1"/>
            </p:cNvSpPr>
            <p:nvPr/>
          </p:nvSpPr>
          <p:spPr bwMode="auto">
            <a:xfrm>
              <a:off x="3490" y="3607"/>
              <a:ext cx="125" cy="136"/>
            </a:xfrm>
            <a:prstGeom prst="rect">
              <a:avLst/>
            </a:prstGeom>
            <a:noFill/>
            <a:ln w="3175">
              <a:noFill/>
              <a:miter lim="800000"/>
              <a:headEnd/>
              <a:tailEnd/>
            </a:ln>
          </p:spPr>
          <p:txBody>
            <a:bodyPr wrap="none" lIns="0" tIns="0" rIns="0" bIns="0">
              <a:spAutoFit/>
            </a:bodyPr>
            <a:lstStyle/>
            <a:p>
              <a:pPr eaLnBrk="0" hangingPunct="0">
                <a:defRPr/>
              </a:pPr>
              <a:r>
                <a:rPr lang="en-US" altLang="ko-KR" sz="1400" dirty="0">
                  <a:solidFill>
                    <a:schemeClr val="bg1"/>
                  </a:solidFill>
                  <a:effectLst>
                    <a:outerShdw blurRad="38100" dist="38100" dir="2700000" algn="tl">
                      <a:srgbClr val="808080"/>
                    </a:outerShdw>
                  </a:effectLst>
                  <a:latin typeface="Arial" charset="0"/>
                  <a:ea typeface="굴림" charset="-127"/>
                </a:rPr>
                <a:t>18</a:t>
              </a:r>
              <a:endParaRPr lang="en-US" altLang="ko-KR" sz="1400" dirty="0">
                <a:solidFill>
                  <a:schemeClr val="bg1"/>
                </a:solidFill>
                <a:effectLst>
                  <a:outerShdw blurRad="38100" dist="38100" dir="2700000" algn="tl">
                    <a:srgbClr val="808080"/>
                  </a:outerShdw>
                </a:effectLst>
                <a:ea typeface="굴림" charset="-127"/>
              </a:endParaRPr>
            </a:p>
          </p:txBody>
        </p:sp>
        <p:sp>
          <p:nvSpPr>
            <p:cNvPr id="102" name="Rectangle 91">
              <a:extLst>
                <a:ext uri="{FF2B5EF4-FFF2-40B4-BE49-F238E27FC236}">
                  <a16:creationId xmlns:a16="http://schemas.microsoft.com/office/drawing/2014/main" id="{EAB9ED9D-A6D8-1B40-9A04-6950969A4F0D}"/>
                </a:ext>
              </a:extLst>
            </p:cNvPr>
            <p:cNvSpPr>
              <a:spLocks noChangeArrowheads="1"/>
            </p:cNvSpPr>
            <p:nvPr/>
          </p:nvSpPr>
          <p:spPr bwMode="auto">
            <a:xfrm>
              <a:off x="3665" y="3607"/>
              <a:ext cx="125" cy="136"/>
            </a:xfrm>
            <a:prstGeom prst="rect">
              <a:avLst/>
            </a:prstGeom>
            <a:noFill/>
            <a:ln w="3175">
              <a:noFill/>
              <a:miter lim="800000"/>
              <a:headEnd/>
              <a:tailEnd/>
            </a:ln>
          </p:spPr>
          <p:txBody>
            <a:bodyPr wrap="none" lIns="0" tIns="0" rIns="0" bIns="0">
              <a:spAutoFit/>
            </a:bodyPr>
            <a:lstStyle/>
            <a:p>
              <a:pPr eaLnBrk="0" hangingPunct="0">
                <a:defRPr/>
              </a:pPr>
              <a:r>
                <a:rPr lang="en-US" altLang="ko-KR" sz="1400" dirty="0">
                  <a:solidFill>
                    <a:schemeClr val="bg1"/>
                  </a:solidFill>
                  <a:effectLst>
                    <a:outerShdw blurRad="38100" dist="38100" dir="2700000" algn="tl">
                      <a:srgbClr val="808080"/>
                    </a:outerShdw>
                  </a:effectLst>
                  <a:latin typeface="Arial" charset="0"/>
                  <a:ea typeface="굴림" charset="-127"/>
                </a:rPr>
                <a:t>24</a:t>
              </a:r>
              <a:endParaRPr lang="en-US" altLang="ko-KR" sz="1400" dirty="0">
                <a:solidFill>
                  <a:schemeClr val="bg1"/>
                </a:solidFill>
                <a:effectLst>
                  <a:outerShdw blurRad="38100" dist="38100" dir="2700000" algn="tl">
                    <a:srgbClr val="808080"/>
                  </a:outerShdw>
                </a:effectLst>
                <a:ea typeface="굴림" charset="-127"/>
              </a:endParaRPr>
            </a:p>
          </p:txBody>
        </p:sp>
        <p:sp>
          <p:nvSpPr>
            <p:cNvPr id="103" name="Rectangle 92">
              <a:extLst>
                <a:ext uri="{FF2B5EF4-FFF2-40B4-BE49-F238E27FC236}">
                  <a16:creationId xmlns:a16="http://schemas.microsoft.com/office/drawing/2014/main" id="{7B232C95-683E-DB49-A924-45FDB2A1D369}"/>
                </a:ext>
              </a:extLst>
            </p:cNvPr>
            <p:cNvSpPr>
              <a:spLocks noChangeArrowheads="1"/>
            </p:cNvSpPr>
            <p:nvPr/>
          </p:nvSpPr>
          <p:spPr bwMode="auto">
            <a:xfrm>
              <a:off x="3840" y="3607"/>
              <a:ext cx="125" cy="136"/>
            </a:xfrm>
            <a:prstGeom prst="rect">
              <a:avLst/>
            </a:prstGeom>
            <a:noFill/>
            <a:ln w="3175">
              <a:noFill/>
              <a:miter lim="800000"/>
              <a:headEnd/>
              <a:tailEnd/>
            </a:ln>
          </p:spPr>
          <p:txBody>
            <a:bodyPr wrap="none" lIns="0" tIns="0" rIns="0" bIns="0">
              <a:spAutoFit/>
            </a:bodyPr>
            <a:lstStyle/>
            <a:p>
              <a:pPr eaLnBrk="0" hangingPunct="0">
                <a:defRPr/>
              </a:pPr>
              <a:r>
                <a:rPr lang="en-US" altLang="ko-KR" sz="1400" dirty="0">
                  <a:solidFill>
                    <a:schemeClr val="bg1"/>
                  </a:solidFill>
                  <a:effectLst>
                    <a:outerShdw blurRad="38100" dist="38100" dir="2700000" algn="tl">
                      <a:srgbClr val="808080"/>
                    </a:outerShdw>
                  </a:effectLst>
                  <a:latin typeface="Arial" charset="0"/>
                  <a:ea typeface="굴림" charset="-127"/>
                </a:rPr>
                <a:t>30</a:t>
              </a:r>
              <a:endParaRPr lang="en-US" altLang="ko-KR" sz="1400" dirty="0">
                <a:solidFill>
                  <a:schemeClr val="bg1"/>
                </a:solidFill>
                <a:effectLst>
                  <a:outerShdw blurRad="38100" dist="38100" dir="2700000" algn="tl">
                    <a:srgbClr val="808080"/>
                  </a:outerShdw>
                </a:effectLst>
                <a:ea typeface="굴림" charset="-127"/>
              </a:endParaRPr>
            </a:p>
          </p:txBody>
        </p:sp>
        <p:sp>
          <p:nvSpPr>
            <p:cNvPr id="104" name="Rectangle 93">
              <a:extLst>
                <a:ext uri="{FF2B5EF4-FFF2-40B4-BE49-F238E27FC236}">
                  <a16:creationId xmlns:a16="http://schemas.microsoft.com/office/drawing/2014/main" id="{06519456-1768-1844-867D-3D31A04A2C10}"/>
                </a:ext>
              </a:extLst>
            </p:cNvPr>
            <p:cNvSpPr>
              <a:spLocks noChangeArrowheads="1"/>
            </p:cNvSpPr>
            <p:nvPr/>
          </p:nvSpPr>
          <p:spPr bwMode="auto">
            <a:xfrm>
              <a:off x="4016" y="3607"/>
              <a:ext cx="125" cy="136"/>
            </a:xfrm>
            <a:prstGeom prst="rect">
              <a:avLst/>
            </a:prstGeom>
            <a:noFill/>
            <a:ln w="3175">
              <a:noFill/>
              <a:miter lim="800000"/>
              <a:headEnd/>
              <a:tailEnd/>
            </a:ln>
          </p:spPr>
          <p:txBody>
            <a:bodyPr wrap="none" lIns="0" tIns="0" rIns="0" bIns="0">
              <a:spAutoFit/>
            </a:bodyPr>
            <a:lstStyle/>
            <a:p>
              <a:pPr eaLnBrk="0" hangingPunct="0">
                <a:defRPr/>
              </a:pPr>
              <a:r>
                <a:rPr lang="en-US" altLang="ko-KR" sz="1400" dirty="0">
                  <a:solidFill>
                    <a:schemeClr val="bg1"/>
                  </a:solidFill>
                  <a:effectLst>
                    <a:outerShdw blurRad="38100" dist="38100" dir="2700000" algn="tl">
                      <a:srgbClr val="808080"/>
                    </a:outerShdw>
                  </a:effectLst>
                  <a:latin typeface="Arial" charset="0"/>
                  <a:ea typeface="굴림" charset="-127"/>
                </a:rPr>
                <a:t>36</a:t>
              </a:r>
              <a:endParaRPr lang="en-US" altLang="ko-KR" sz="1400" dirty="0">
                <a:solidFill>
                  <a:schemeClr val="bg1"/>
                </a:solidFill>
                <a:effectLst>
                  <a:outerShdw blurRad="38100" dist="38100" dir="2700000" algn="tl">
                    <a:srgbClr val="808080"/>
                  </a:outerShdw>
                </a:effectLst>
                <a:ea typeface="굴림" charset="-127"/>
              </a:endParaRPr>
            </a:p>
          </p:txBody>
        </p:sp>
        <p:sp>
          <p:nvSpPr>
            <p:cNvPr id="105" name="Rectangle 94">
              <a:extLst>
                <a:ext uri="{FF2B5EF4-FFF2-40B4-BE49-F238E27FC236}">
                  <a16:creationId xmlns:a16="http://schemas.microsoft.com/office/drawing/2014/main" id="{955EAEAA-2FDB-E241-AB10-FB4EA744012D}"/>
                </a:ext>
              </a:extLst>
            </p:cNvPr>
            <p:cNvSpPr>
              <a:spLocks noChangeArrowheads="1"/>
            </p:cNvSpPr>
            <p:nvPr/>
          </p:nvSpPr>
          <p:spPr bwMode="auto">
            <a:xfrm>
              <a:off x="4192" y="3607"/>
              <a:ext cx="125" cy="136"/>
            </a:xfrm>
            <a:prstGeom prst="rect">
              <a:avLst/>
            </a:prstGeom>
            <a:noFill/>
            <a:ln w="3175">
              <a:noFill/>
              <a:miter lim="800000"/>
              <a:headEnd/>
              <a:tailEnd/>
            </a:ln>
          </p:spPr>
          <p:txBody>
            <a:bodyPr wrap="none" lIns="0" tIns="0" rIns="0" bIns="0">
              <a:spAutoFit/>
            </a:bodyPr>
            <a:lstStyle/>
            <a:p>
              <a:pPr eaLnBrk="0" hangingPunct="0">
                <a:defRPr/>
              </a:pPr>
              <a:r>
                <a:rPr lang="en-US" altLang="ko-KR" sz="1400" dirty="0">
                  <a:solidFill>
                    <a:schemeClr val="bg1"/>
                  </a:solidFill>
                  <a:effectLst>
                    <a:outerShdw blurRad="38100" dist="38100" dir="2700000" algn="tl">
                      <a:srgbClr val="808080"/>
                    </a:outerShdw>
                  </a:effectLst>
                  <a:latin typeface="Arial" charset="0"/>
                  <a:ea typeface="굴림" charset="-127"/>
                </a:rPr>
                <a:t>42</a:t>
              </a:r>
              <a:endParaRPr lang="en-US" altLang="ko-KR" sz="1400" dirty="0">
                <a:solidFill>
                  <a:schemeClr val="bg1"/>
                </a:solidFill>
                <a:effectLst>
                  <a:outerShdw blurRad="38100" dist="38100" dir="2700000" algn="tl">
                    <a:srgbClr val="808080"/>
                  </a:outerShdw>
                </a:effectLst>
                <a:ea typeface="굴림" charset="-127"/>
              </a:endParaRPr>
            </a:p>
          </p:txBody>
        </p:sp>
        <p:sp>
          <p:nvSpPr>
            <p:cNvPr id="106" name="Rectangle 95">
              <a:extLst>
                <a:ext uri="{FF2B5EF4-FFF2-40B4-BE49-F238E27FC236}">
                  <a16:creationId xmlns:a16="http://schemas.microsoft.com/office/drawing/2014/main" id="{A27A8C7E-C35E-DF47-9946-9FB35A93387C}"/>
                </a:ext>
              </a:extLst>
            </p:cNvPr>
            <p:cNvSpPr>
              <a:spLocks noChangeArrowheads="1"/>
            </p:cNvSpPr>
            <p:nvPr/>
          </p:nvSpPr>
          <p:spPr bwMode="auto">
            <a:xfrm>
              <a:off x="4368" y="3607"/>
              <a:ext cx="125" cy="136"/>
            </a:xfrm>
            <a:prstGeom prst="rect">
              <a:avLst/>
            </a:prstGeom>
            <a:noFill/>
            <a:ln w="3175">
              <a:noFill/>
              <a:miter lim="800000"/>
              <a:headEnd/>
              <a:tailEnd/>
            </a:ln>
          </p:spPr>
          <p:txBody>
            <a:bodyPr wrap="none" lIns="0" tIns="0" rIns="0" bIns="0">
              <a:spAutoFit/>
            </a:bodyPr>
            <a:lstStyle/>
            <a:p>
              <a:pPr eaLnBrk="0" hangingPunct="0">
                <a:defRPr/>
              </a:pPr>
              <a:r>
                <a:rPr lang="en-US" altLang="ko-KR" sz="1400" dirty="0">
                  <a:solidFill>
                    <a:schemeClr val="bg1"/>
                  </a:solidFill>
                  <a:effectLst>
                    <a:outerShdw blurRad="38100" dist="38100" dir="2700000" algn="tl">
                      <a:srgbClr val="808080"/>
                    </a:outerShdw>
                  </a:effectLst>
                  <a:latin typeface="Arial" charset="0"/>
                  <a:ea typeface="굴림" charset="-127"/>
                </a:rPr>
                <a:t>48</a:t>
              </a:r>
              <a:endParaRPr lang="en-US" altLang="ko-KR" sz="1400" dirty="0">
                <a:solidFill>
                  <a:schemeClr val="bg1"/>
                </a:solidFill>
                <a:effectLst>
                  <a:outerShdw blurRad="38100" dist="38100" dir="2700000" algn="tl">
                    <a:srgbClr val="808080"/>
                  </a:outerShdw>
                </a:effectLst>
                <a:ea typeface="굴림" charset="-127"/>
              </a:endParaRPr>
            </a:p>
          </p:txBody>
        </p:sp>
        <p:sp>
          <p:nvSpPr>
            <p:cNvPr id="107" name="Rectangle 96">
              <a:extLst>
                <a:ext uri="{FF2B5EF4-FFF2-40B4-BE49-F238E27FC236}">
                  <a16:creationId xmlns:a16="http://schemas.microsoft.com/office/drawing/2014/main" id="{2827D573-F16B-5743-8F30-17F581CDAD3F}"/>
                </a:ext>
              </a:extLst>
            </p:cNvPr>
            <p:cNvSpPr>
              <a:spLocks noChangeArrowheads="1"/>
            </p:cNvSpPr>
            <p:nvPr/>
          </p:nvSpPr>
          <p:spPr bwMode="auto">
            <a:xfrm>
              <a:off x="4542" y="3607"/>
              <a:ext cx="125" cy="136"/>
            </a:xfrm>
            <a:prstGeom prst="rect">
              <a:avLst/>
            </a:prstGeom>
            <a:noFill/>
            <a:ln w="3175">
              <a:noFill/>
              <a:miter lim="800000"/>
              <a:headEnd/>
              <a:tailEnd/>
            </a:ln>
          </p:spPr>
          <p:txBody>
            <a:bodyPr wrap="none" lIns="0" tIns="0" rIns="0" bIns="0">
              <a:spAutoFit/>
            </a:bodyPr>
            <a:lstStyle/>
            <a:p>
              <a:pPr eaLnBrk="0" hangingPunct="0">
                <a:defRPr/>
              </a:pPr>
              <a:r>
                <a:rPr lang="en-US" altLang="ko-KR" sz="1400" dirty="0">
                  <a:solidFill>
                    <a:schemeClr val="bg1"/>
                  </a:solidFill>
                  <a:effectLst>
                    <a:outerShdw blurRad="38100" dist="38100" dir="2700000" algn="tl">
                      <a:srgbClr val="808080"/>
                    </a:outerShdw>
                  </a:effectLst>
                  <a:latin typeface="Arial" charset="0"/>
                  <a:ea typeface="굴림" charset="-127"/>
                </a:rPr>
                <a:t>54</a:t>
              </a:r>
              <a:endParaRPr lang="en-US" altLang="ko-KR" sz="1400" dirty="0">
                <a:solidFill>
                  <a:schemeClr val="bg1"/>
                </a:solidFill>
                <a:effectLst>
                  <a:outerShdw blurRad="38100" dist="38100" dir="2700000" algn="tl">
                    <a:srgbClr val="808080"/>
                  </a:outerShdw>
                </a:effectLst>
                <a:ea typeface="굴림" charset="-127"/>
              </a:endParaRPr>
            </a:p>
          </p:txBody>
        </p:sp>
        <p:sp>
          <p:nvSpPr>
            <p:cNvPr id="108" name="Rectangle 97">
              <a:extLst>
                <a:ext uri="{FF2B5EF4-FFF2-40B4-BE49-F238E27FC236}">
                  <a16:creationId xmlns:a16="http://schemas.microsoft.com/office/drawing/2014/main" id="{43C225E4-48B6-A040-B254-D63CAEFF59ED}"/>
                </a:ext>
              </a:extLst>
            </p:cNvPr>
            <p:cNvSpPr>
              <a:spLocks noChangeArrowheads="1"/>
            </p:cNvSpPr>
            <p:nvPr/>
          </p:nvSpPr>
          <p:spPr bwMode="auto">
            <a:xfrm>
              <a:off x="4718" y="3607"/>
              <a:ext cx="125" cy="136"/>
            </a:xfrm>
            <a:prstGeom prst="rect">
              <a:avLst/>
            </a:prstGeom>
            <a:noFill/>
            <a:ln w="3175">
              <a:noFill/>
              <a:miter lim="800000"/>
              <a:headEnd/>
              <a:tailEnd/>
            </a:ln>
          </p:spPr>
          <p:txBody>
            <a:bodyPr wrap="none" lIns="0" tIns="0" rIns="0" bIns="0">
              <a:spAutoFit/>
            </a:bodyPr>
            <a:lstStyle/>
            <a:p>
              <a:pPr eaLnBrk="0" hangingPunct="0">
                <a:defRPr/>
              </a:pPr>
              <a:r>
                <a:rPr lang="en-US" altLang="ko-KR" sz="1400" dirty="0">
                  <a:solidFill>
                    <a:schemeClr val="bg1"/>
                  </a:solidFill>
                  <a:effectLst>
                    <a:outerShdw blurRad="38100" dist="38100" dir="2700000" algn="tl">
                      <a:srgbClr val="808080"/>
                    </a:outerShdw>
                  </a:effectLst>
                  <a:latin typeface="Arial" charset="0"/>
                  <a:ea typeface="굴림" charset="-127"/>
                </a:rPr>
                <a:t>60</a:t>
              </a:r>
              <a:endParaRPr lang="en-US" altLang="ko-KR" sz="1400" dirty="0">
                <a:solidFill>
                  <a:schemeClr val="bg1"/>
                </a:solidFill>
                <a:effectLst>
                  <a:outerShdw blurRad="38100" dist="38100" dir="2700000" algn="tl">
                    <a:srgbClr val="808080"/>
                  </a:outerShdw>
                </a:effectLst>
                <a:ea typeface="굴림" charset="-127"/>
              </a:endParaRPr>
            </a:p>
          </p:txBody>
        </p:sp>
        <p:sp>
          <p:nvSpPr>
            <p:cNvPr id="109" name="Rectangle 98">
              <a:extLst>
                <a:ext uri="{FF2B5EF4-FFF2-40B4-BE49-F238E27FC236}">
                  <a16:creationId xmlns:a16="http://schemas.microsoft.com/office/drawing/2014/main" id="{65AF3483-1A7E-5942-91F6-39E87505FC21}"/>
                </a:ext>
              </a:extLst>
            </p:cNvPr>
            <p:cNvSpPr>
              <a:spLocks noChangeArrowheads="1"/>
            </p:cNvSpPr>
            <p:nvPr/>
          </p:nvSpPr>
          <p:spPr bwMode="auto">
            <a:xfrm>
              <a:off x="4894" y="3607"/>
              <a:ext cx="125" cy="136"/>
            </a:xfrm>
            <a:prstGeom prst="rect">
              <a:avLst/>
            </a:prstGeom>
            <a:noFill/>
            <a:ln w="3175">
              <a:noFill/>
              <a:miter lim="800000"/>
              <a:headEnd/>
              <a:tailEnd/>
            </a:ln>
          </p:spPr>
          <p:txBody>
            <a:bodyPr wrap="none" lIns="0" tIns="0" rIns="0" bIns="0">
              <a:spAutoFit/>
            </a:bodyPr>
            <a:lstStyle/>
            <a:p>
              <a:pPr eaLnBrk="0" hangingPunct="0">
                <a:defRPr/>
              </a:pPr>
              <a:r>
                <a:rPr lang="en-US" altLang="ko-KR" sz="1400" dirty="0">
                  <a:solidFill>
                    <a:schemeClr val="bg1"/>
                  </a:solidFill>
                  <a:effectLst>
                    <a:outerShdw blurRad="38100" dist="38100" dir="2700000" algn="tl">
                      <a:srgbClr val="808080"/>
                    </a:outerShdw>
                  </a:effectLst>
                  <a:latin typeface="Arial" charset="0"/>
                  <a:ea typeface="굴림" charset="-127"/>
                </a:rPr>
                <a:t>66</a:t>
              </a:r>
              <a:endParaRPr lang="en-US" altLang="ko-KR" sz="1400" dirty="0">
                <a:solidFill>
                  <a:schemeClr val="bg1"/>
                </a:solidFill>
                <a:effectLst>
                  <a:outerShdw blurRad="38100" dist="38100" dir="2700000" algn="tl">
                    <a:srgbClr val="808080"/>
                  </a:outerShdw>
                </a:effectLst>
                <a:ea typeface="굴림" charset="-127"/>
              </a:endParaRPr>
            </a:p>
          </p:txBody>
        </p:sp>
        <p:sp>
          <p:nvSpPr>
            <p:cNvPr id="110" name="Rectangle 99">
              <a:extLst>
                <a:ext uri="{FF2B5EF4-FFF2-40B4-BE49-F238E27FC236}">
                  <a16:creationId xmlns:a16="http://schemas.microsoft.com/office/drawing/2014/main" id="{6A8499D5-615E-C94C-8F77-24CD24C25D0B}"/>
                </a:ext>
              </a:extLst>
            </p:cNvPr>
            <p:cNvSpPr>
              <a:spLocks noChangeArrowheads="1"/>
            </p:cNvSpPr>
            <p:nvPr/>
          </p:nvSpPr>
          <p:spPr bwMode="auto">
            <a:xfrm>
              <a:off x="5070" y="3607"/>
              <a:ext cx="125" cy="136"/>
            </a:xfrm>
            <a:prstGeom prst="rect">
              <a:avLst/>
            </a:prstGeom>
            <a:noFill/>
            <a:ln w="3175">
              <a:noFill/>
              <a:miter lim="800000"/>
              <a:headEnd/>
              <a:tailEnd/>
            </a:ln>
          </p:spPr>
          <p:txBody>
            <a:bodyPr wrap="none" lIns="0" tIns="0" rIns="0" bIns="0">
              <a:spAutoFit/>
            </a:bodyPr>
            <a:lstStyle/>
            <a:p>
              <a:pPr eaLnBrk="0" hangingPunct="0">
                <a:defRPr/>
              </a:pPr>
              <a:r>
                <a:rPr lang="en-US" altLang="ko-KR" sz="1400" dirty="0">
                  <a:solidFill>
                    <a:schemeClr val="bg1"/>
                  </a:solidFill>
                  <a:effectLst>
                    <a:outerShdw blurRad="38100" dist="38100" dir="2700000" algn="tl">
                      <a:srgbClr val="808080"/>
                    </a:outerShdw>
                  </a:effectLst>
                  <a:latin typeface="Arial" charset="0"/>
                  <a:ea typeface="굴림" charset="-127"/>
                </a:rPr>
                <a:t>72</a:t>
              </a:r>
              <a:endParaRPr lang="en-US" altLang="ko-KR" sz="1400" dirty="0">
                <a:solidFill>
                  <a:schemeClr val="bg1"/>
                </a:solidFill>
                <a:effectLst>
                  <a:outerShdw blurRad="38100" dist="38100" dir="2700000" algn="tl">
                    <a:srgbClr val="808080"/>
                  </a:outerShdw>
                </a:effectLst>
                <a:ea typeface="굴림" charset="-127"/>
              </a:endParaRPr>
            </a:p>
          </p:txBody>
        </p:sp>
        <p:sp>
          <p:nvSpPr>
            <p:cNvPr id="111" name="Rectangle 100">
              <a:extLst>
                <a:ext uri="{FF2B5EF4-FFF2-40B4-BE49-F238E27FC236}">
                  <a16:creationId xmlns:a16="http://schemas.microsoft.com/office/drawing/2014/main" id="{1943C134-6BCA-534D-97FA-D19A869C87CA}"/>
                </a:ext>
              </a:extLst>
            </p:cNvPr>
            <p:cNvSpPr>
              <a:spLocks noChangeArrowheads="1"/>
            </p:cNvSpPr>
            <p:nvPr/>
          </p:nvSpPr>
          <p:spPr bwMode="auto">
            <a:xfrm>
              <a:off x="5244" y="3607"/>
              <a:ext cx="125" cy="136"/>
            </a:xfrm>
            <a:prstGeom prst="rect">
              <a:avLst/>
            </a:prstGeom>
            <a:noFill/>
            <a:ln w="3175">
              <a:noFill/>
              <a:miter lim="800000"/>
              <a:headEnd/>
              <a:tailEnd/>
            </a:ln>
          </p:spPr>
          <p:txBody>
            <a:bodyPr wrap="none" lIns="0" tIns="0" rIns="0" bIns="0">
              <a:spAutoFit/>
            </a:bodyPr>
            <a:lstStyle/>
            <a:p>
              <a:pPr eaLnBrk="0" hangingPunct="0">
                <a:defRPr/>
              </a:pPr>
              <a:r>
                <a:rPr lang="en-US" altLang="ko-KR" sz="1400" dirty="0">
                  <a:solidFill>
                    <a:schemeClr val="bg1"/>
                  </a:solidFill>
                  <a:effectLst>
                    <a:outerShdw blurRad="38100" dist="38100" dir="2700000" algn="tl">
                      <a:srgbClr val="808080"/>
                    </a:outerShdw>
                  </a:effectLst>
                  <a:latin typeface="Arial" charset="0"/>
                  <a:ea typeface="굴림" charset="-127"/>
                </a:rPr>
                <a:t>78</a:t>
              </a:r>
              <a:endParaRPr lang="en-US" altLang="ko-KR" sz="1400" dirty="0">
                <a:solidFill>
                  <a:schemeClr val="bg1"/>
                </a:solidFill>
                <a:effectLst>
                  <a:outerShdw blurRad="38100" dist="38100" dir="2700000" algn="tl">
                    <a:srgbClr val="808080"/>
                  </a:outerShdw>
                </a:effectLst>
                <a:ea typeface="굴림" charset="-127"/>
              </a:endParaRPr>
            </a:p>
          </p:txBody>
        </p:sp>
        <p:sp>
          <p:nvSpPr>
            <p:cNvPr id="112" name="Rectangle 101">
              <a:extLst>
                <a:ext uri="{FF2B5EF4-FFF2-40B4-BE49-F238E27FC236}">
                  <a16:creationId xmlns:a16="http://schemas.microsoft.com/office/drawing/2014/main" id="{8E6E52D0-1048-F845-9F4C-559F15160FAE}"/>
                </a:ext>
              </a:extLst>
            </p:cNvPr>
            <p:cNvSpPr>
              <a:spLocks noChangeArrowheads="1"/>
            </p:cNvSpPr>
            <p:nvPr/>
          </p:nvSpPr>
          <p:spPr bwMode="auto">
            <a:xfrm>
              <a:off x="5420" y="3607"/>
              <a:ext cx="125" cy="136"/>
            </a:xfrm>
            <a:prstGeom prst="rect">
              <a:avLst/>
            </a:prstGeom>
            <a:noFill/>
            <a:ln w="3175">
              <a:noFill/>
              <a:miter lim="800000"/>
              <a:headEnd/>
              <a:tailEnd/>
            </a:ln>
          </p:spPr>
          <p:txBody>
            <a:bodyPr wrap="none" lIns="0" tIns="0" rIns="0" bIns="0">
              <a:spAutoFit/>
            </a:bodyPr>
            <a:lstStyle/>
            <a:p>
              <a:pPr eaLnBrk="0" hangingPunct="0">
                <a:defRPr/>
              </a:pPr>
              <a:r>
                <a:rPr lang="en-US" altLang="ko-KR" sz="1400" dirty="0">
                  <a:solidFill>
                    <a:schemeClr val="bg1"/>
                  </a:solidFill>
                  <a:effectLst>
                    <a:outerShdw blurRad="38100" dist="38100" dir="2700000" algn="tl">
                      <a:srgbClr val="808080"/>
                    </a:outerShdw>
                  </a:effectLst>
                  <a:latin typeface="Arial" charset="0"/>
                  <a:ea typeface="굴림" charset="-127"/>
                </a:rPr>
                <a:t>84</a:t>
              </a:r>
              <a:endParaRPr lang="en-US" altLang="ko-KR" sz="1400" dirty="0">
                <a:solidFill>
                  <a:schemeClr val="bg1"/>
                </a:solidFill>
                <a:effectLst>
                  <a:outerShdw blurRad="38100" dist="38100" dir="2700000" algn="tl">
                    <a:srgbClr val="808080"/>
                  </a:outerShdw>
                </a:effectLst>
                <a:ea typeface="굴림" charset="-127"/>
              </a:endParaRPr>
            </a:p>
          </p:txBody>
        </p:sp>
        <p:sp>
          <p:nvSpPr>
            <p:cNvPr id="113" name="Line 102">
              <a:extLst>
                <a:ext uri="{FF2B5EF4-FFF2-40B4-BE49-F238E27FC236}">
                  <a16:creationId xmlns:a16="http://schemas.microsoft.com/office/drawing/2014/main" id="{FC45EB02-D164-9D4E-8540-B7B5352D1EAB}"/>
                </a:ext>
              </a:extLst>
            </p:cNvPr>
            <p:cNvSpPr>
              <a:spLocks noChangeShapeType="1"/>
            </p:cNvSpPr>
            <p:nvPr/>
          </p:nvSpPr>
          <p:spPr bwMode="auto">
            <a:xfrm>
              <a:off x="3237" y="3538"/>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 name="Line 103">
              <a:extLst>
                <a:ext uri="{FF2B5EF4-FFF2-40B4-BE49-F238E27FC236}">
                  <a16:creationId xmlns:a16="http://schemas.microsoft.com/office/drawing/2014/main" id="{6D2DB7EC-58F5-0547-902E-AAA0BB8E9587}"/>
                </a:ext>
              </a:extLst>
            </p:cNvPr>
            <p:cNvSpPr>
              <a:spLocks noChangeShapeType="1"/>
            </p:cNvSpPr>
            <p:nvPr/>
          </p:nvSpPr>
          <p:spPr bwMode="auto">
            <a:xfrm>
              <a:off x="3238" y="3538"/>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 name="Line 104">
              <a:extLst>
                <a:ext uri="{FF2B5EF4-FFF2-40B4-BE49-F238E27FC236}">
                  <a16:creationId xmlns:a16="http://schemas.microsoft.com/office/drawing/2014/main" id="{45280BBD-75A5-3142-A18E-9599C938B02F}"/>
                </a:ext>
              </a:extLst>
            </p:cNvPr>
            <p:cNvSpPr>
              <a:spLocks noChangeShapeType="1"/>
            </p:cNvSpPr>
            <p:nvPr/>
          </p:nvSpPr>
          <p:spPr bwMode="auto">
            <a:xfrm>
              <a:off x="3245" y="3538"/>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 name="Line 105">
              <a:extLst>
                <a:ext uri="{FF2B5EF4-FFF2-40B4-BE49-F238E27FC236}">
                  <a16:creationId xmlns:a16="http://schemas.microsoft.com/office/drawing/2014/main" id="{4194D537-293F-E148-AE00-94368BF64A92}"/>
                </a:ext>
              </a:extLst>
            </p:cNvPr>
            <p:cNvSpPr>
              <a:spLocks noChangeShapeType="1"/>
            </p:cNvSpPr>
            <p:nvPr/>
          </p:nvSpPr>
          <p:spPr bwMode="auto">
            <a:xfrm>
              <a:off x="3247" y="3538"/>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 name="Line 106">
              <a:extLst>
                <a:ext uri="{FF2B5EF4-FFF2-40B4-BE49-F238E27FC236}">
                  <a16:creationId xmlns:a16="http://schemas.microsoft.com/office/drawing/2014/main" id="{B8148593-2089-8544-8E18-E89CACE2BB56}"/>
                </a:ext>
              </a:extLst>
            </p:cNvPr>
            <p:cNvSpPr>
              <a:spLocks noChangeShapeType="1"/>
            </p:cNvSpPr>
            <p:nvPr/>
          </p:nvSpPr>
          <p:spPr bwMode="auto">
            <a:xfrm>
              <a:off x="3257" y="3538"/>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 name="Line 107">
              <a:extLst>
                <a:ext uri="{FF2B5EF4-FFF2-40B4-BE49-F238E27FC236}">
                  <a16:creationId xmlns:a16="http://schemas.microsoft.com/office/drawing/2014/main" id="{4FECCE67-16D8-234B-8BAD-1E638F0365A9}"/>
                </a:ext>
              </a:extLst>
            </p:cNvPr>
            <p:cNvSpPr>
              <a:spLocks noChangeShapeType="1"/>
            </p:cNvSpPr>
            <p:nvPr/>
          </p:nvSpPr>
          <p:spPr bwMode="auto">
            <a:xfrm>
              <a:off x="3259" y="3538"/>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 name="Line 108">
              <a:extLst>
                <a:ext uri="{FF2B5EF4-FFF2-40B4-BE49-F238E27FC236}">
                  <a16:creationId xmlns:a16="http://schemas.microsoft.com/office/drawing/2014/main" id="{7F3B7DEF-947E-144C-A14A-C3054BB82E3E}"/>
                </a:ext>
              </a:extLst>
            </p:cNvPr>
            <p:cNvSpPr>
              <a:spLocks noChangeShapeType="1"/>
            </p:cNvSpPr>
            <p:nvPr/>
          </p:nvSpPr>
          <p:spPr bwMode="auto">
            <a:xfrm>
              <a:off x="3267" y="3538"/>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 name="Line 109">
              <a:extLst>
                <a:ext uri="{FF2B5EF4-FFF2-40B4-BE49-F238E27FC236}">
                  <a16:creationId xmlns:a16="http://schemas.microsoft.com/office/drawing/2014/main" id="{F5561E83-3EEA-C948-A2D7-47F2343EBBD8}"/>
                </a:ext>
              </a:extLst>
            </p:cNvPr>
            <p:cNvSpPr>
              <a:spLocks noChangeShapeType="1"/>
            </p:cNvSpPr>
            <p:nvPr/>
          </p:nvSpPr>
          <p:spPr bwMode="auto">
            <a:xfrm>
              <a:off x="3271" y="3538"/>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 name="Line 110">
              <a:extLst>
                <a:ext uri="{FF2B5EF4-FFF2-40B4-BE49-F238E27FC236}">
                  <a16:creationId xmlns:a16="http://schemas.microsoft.com/office/drawing/2014/main" id="{DA6667AE-7BC1-384B-AF7A-E7D5E09561FC}"/>
                </a:ext>
              </a:extLst>
            </p:cNvPr>
            <p:cNvSpPr>
              <a:spLocks noChangeShapeType="1"/>
            </p:cNvSpPr>
            <p:nvPr/>
          </p:nvSpPr>
          <p:spPr bwMode="auto">
            <a:xfrm>
              <a:off x="3319" y="3538"/>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Line 111">
              <a:extLst>
                <a:ext uri="{FF2B5EF4-FFF2-40B4-BE49-F238E27FC236}">
                  <a16:creationId xmlns:a16="http://schemas.microsoft.com/office/drawing/2014/main" id="{9D1AB525-C42F-5E4A-8D32-DC76935B91E7}"/>
                </a:ext>
              </a:extLst>
            </p:cNvPr>
            <p:cNvSpPr>
              <a:spLocks noChangeShapeType="1"/>
            </p:cNvSpPr>
            <p:nvPr/>
          </p:nvSpPr>
          <p:spPr bwMode="auto">
            <a:xfrm>
              <a:off x="3321" y="3538"/>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 name="Line 112">
              <a:extLst>
                <a:ext uri="{FF2B5EF4-FFF2-40B4-BE49-F238E27FC236}">
                  <a16:creationId xmlns:a16="http://schemas.microsoft.com/office/drawing/2014/main" id="{DCB5152A-0751-734C-8FA3-363A1A24D4BD}"/>
                </a:ext>
              </a:extLst>
            </p:cNvPr>
            <p:cNvSpPr>
              <a:spLocks noChangeShapeType="1"/>
            </p:cNvSpPr>
            <p:nvPr/>
          </p:nvSpPr>
          <p:spPr bwMode="auto">
            <a:xfrm>
              <a:off x="3312" y="3544"/>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 name="Line 113">
              <a:extLst>
                <a:ext uri="{FF2B5EF4-FFF2-40B4-BE49-F238E27FC236}">
                  <a16:creationId xmlns:a16="http://schemas.microsoft.com/office/drawing/2014/main" id="{EB8AF079-8ED5-4C42-8D6C-222410128EA6}"/>
                </a:ext>
              </a:extLst>
            </p:cNvPr>
            <p:cNvSpPr>
              <a:spLocks noChangeShapeType="1"/>
            </p:cNvSpPr>
            <p:nvPr/>
          </p:nvSpPr>
          <p:spPr bwMode="auto">
            <a:xfrm>
              <a:off x="3322" y="3520"/>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Line 114">
              <a:extLst>
                <a:ext uri="{FF2B5EF4-FFF2-40B4-BE49-F238E27FC236}">
                  <a16:creationId xmlns:a16="http://schemas.microsoft.com/office/drawing/2014/main" id="{06878B79-A290-6A4B-86B3-7CABFF4A622D}"/>
                </a:ext>
              </a:extLst>
            </p:cNvPr>
            <p:cNvSpPr>
              <a:spLocks noChangeShapeType="1"/>
            </p:cNvSpPr>
            <p:nvPr/>
          </p:nvSpPr>
          <p:spPr bwMode="auto">
            <a:xfrm>
              <a:off x="3396" y="3527"/>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 name="Line 115">
              <a:extLst>
                <a:ext uri="{FF2B5EF4-FFF2-40B4-BE49-F238E27FC236}">
                  <a16:creationId xmlns:a16="http://schemas.microsoft.com/office/drawing/2014/main" id="{003D4F5D-FC2D-F64D-B4F4-4C3DCDA6DF81}"/>
                </a:ext>
              </a:extLst>
            </p:cNvPr>
            <p:cNvSpPr>
              <a:spLocks noChangeShapeType="1"/>
            </p:cNvSpPr>
            <p:nvPr/>
          </p:nvSpPr>
          <p:spPr bwMode="auto">
            <a:xfrm>
              <a:off x="3407" y="3502"/>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116">
              <a:extLst>
                <a:ext uri="{FF2B5EF4-FFF2-40B4-BE49-F238E27FC236}">
                  <a16:creationId xmlns:a16="http://schemas.microsoft.com/office/drawing/2014/main" id="{0A641AD0-35D7-8541-8659-D1A03028049F}"/>
                </a:ext>
              </a:extLst>
            </p:cNvPr>
            <p:cNvSpPr>
              <a:spLocks noChangeShapeType="1"/>
            </p:cNvSpPr>
            <p:nvPr/>
          </p:nvSpPr>
          <p:spPr bwMode="auto">
            <a:xfrm>
              <a:off x="3423" y="3502"/>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 name="Line 117">
              <a:extLst>
                <a:ext uri="{FF2B5EF4-FFF2-40B4-BE49-F238E27FC236}">
                  <a16:creationId xmlns:a16="http://schemas.microsoft.com/office/drawing/2014/main" id="{E9526727-AB83-FC4A-AEB3-F0B50115199C}"/>
                </a:ext>
              </a:extLst>
            </p:cNvPr>
            <p:cNvSpPr>
              <a:spLocks noChangeShapeType="1"/>
            </p:cNvSpPr>
            <p:nvPr/>
          </p:nvSpPr>
          <p:spPr bwMode="auto">
            <a:xfrm>
              <a:off x="3439" y="3502"/>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 name="Line 118">
              <a:extLst>
                <a:ext uri="{FF2B5EF4-FFF2-40B4-BE49-F238E27FC236}">
                  <a16:creationId xmlns:a16="http://schemas.microsoft.com/office/drawing/2014/main" id="{8CAEEA51-ADE5-BC41-A315-330F4DF92242}"/>
                </a:ext>
              </a:extLst>
            </p:cNvPr>
            <p:cNvSpPr>
              <a:spLocks noChangeShapeType="1"/>
            </p:cNvSpPr>
            <p:nvPr/>
          </p:nvSpPr>
          <p:spPr bwMode="auto">
            <a:xfrm>
              <a:off x="3440" y="3502"/>
              <a:ext cx="0"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119">
              <a:extLst>
                <a:ext uri="{FF2B5EF4-FFF2-40B4-BE49-F238E27FC236}">
                  <a16:creationId xmlns:a16="http://schemas.microsoft.com/office/drawing/2014/main" id="{C9059909-3DB1-E14A-9A31-11471C6AC1A2}"/>
                </a:ext>
              </a:extLst>
            </p:cNvPr>
            <p:cNvSpPr>
              <a:spLocks noChangeShapeType="1"/>
            </p:cNvSpPr>
            <p:nvPr/>
          </p:nvSpPr>
          <p:spPr bwMode="auto">
            <a:xfrm>
              <a:off x="3450" y="3502"/>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Line 120">
              <a:extLst>
                <a:ext uri="{FF2B5EF4-FFF2-40B4-BE49-F238E27FC236}">
                  <a16:creationId xmlns:a16="http://schemas.microsoft.com/office/drawing/2014/main" id="{857842AC-C26F-424F-8172-2D55BD0C28DB}"/>
                </a:ext>
              </a:extLst>
            </p:cNvPr>
            <p:cNvSpPr>
              <a:spLocks noChangeShapeType="1"/>
            </p:cNvSpPr>
            <p:nvPr/>
          </p:nvSpPr>
          <p:spPr bwMode="auto">
            <a:xfrm>
              <a:off x="3466" y="3502"/>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Line 121">
              <a:extLst>
                <a:ext uri="{FF2B5EF4-FFF2-40B4-BE49-F238E27FC236}">
                  <a16:creationId xmlns:a16="http://schemas.microsoft.com/office/drawing/2014/main" id="{8EF24D06-B197-4F4F-A5D7-F1C6FA1CF7BE}"/>
                </a:ext>
              </a:extLst>
            </p:cNvPr>
            <p:cNvSpPr>
              <a:spLocks noChangeShapeType="1"/>
            </p:cNvSpPr>
            <p:nvPr/>
          </p:nvSpPr>
          <p:spPr bwMode="auto">
            <a:xfrm>
              <a:off x="3473" y="3502"/>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 name="Line 122">
              <a:extLst>
                <a:ext uri="{FF2B5EF4-FFF2-40B4-BE49-F238E27FC236}">
                  <a16:creationId xmlns:a16="http://schemas.microsoft.com/office/drawing/2014/main" id="{1F3C2ED9-B35A-0D45-B374-BD0E9B9B041D}"/>
                </a:ext>
              </a:extLst>
            </p:cNvPr>
            <p:cNvSpPr>
              <a:spLocks noChangeShapeType="1"/>
            </p:cNvSpPr>
            <p:nvPr/>
          </p:nvSpPr>
          <p:spPr bwMode="auto">
            <a:xfrm>
              <a:off x="3486" y="3502"/>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 name="Line 123">
              <a:extLst>
                <a:ext uri="{FF2B5EF4-FFF2-40B4-BE49-F238E27FC236}">
                  <a16:creationId xmlns:a16="http://schemas.microsoft.com/office/drawing/2014/main" id="{C1718DD5-9388-784E-A3E4-F52DA01E4FA5}"/>
                </a:ext>
              </a:extLst>
            </p:cNvPr>
            <p:cNvSpPr>
              <a:spLocks noChangeShapeType="1"/>
            </p:cNvSpPr>
            <p:nvPr/>
          </p:nvSpPr>
          <p:spPr bwMode="auto">
            <a:xfrm>
              <a:off x="3546" y="3502"/>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 name="Line 124">
              <a:extLst>
                <a:ext uri="{FF2B5EF4-FFF2-40B4-BE49-F238E27FC236}">
                  <a16:creationId xmlns:a16="http://schemas.microsoft.com/office/drawing/2014/main" id="{22628C68-1A53-3144-A9B2-BCF3E0622C82}"/>
                </a:ext>
              </a:extLst>
            </p:cNvPr>
            <p:cNvSpPr>
              <a:spLocks noChangeShapeType="1"/>
            </p:cNvSpPr>
            <p:nvPr/>
          </p:nvSpPr>
          <p:spPr bwMode="auto">
            <a:xfrm>
              <a:off x="3554" y="3484"/>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 name="Line 125">
              <a:extLst>
                <a:ext uri="{FF2B5EF4-FFF2-40B4-BE49-F238E27FC236}">
                  <a16:creationId xmlns:a16="http://schemas.microsoft.com/office/drawing/2014/main" id="{E9F63947-0955-5A49-8BA5-BD615CBA8FD0}"/>
                </a:ext>
              </a:extLst>
            </p:cNvPr>
            <p:cNvSpPr>
              <a:spLocks noChangeShapeType="1"/>
            </p:cNvSpPr>
            <p:nvPr/>
          </p:nvSpPr>
          <p:spPr bwMode="auto">
            <a:xfrm>
              <a:off x="3566" y="3484"/>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 name="Line 126">
              <a:extLst>
                <a:ext uri="{FF2B5EF4-FFF2-40B4-BE49-F238E27FC236}">
                  <a16:creationId xmlns:a16="http://schemas.microsoft.com/office/drawing/2014/main" id="{D8CBC505-8225-7849-80B6-5088D34E6FE2}"/>
                </a:ext>
              </a:extLst>
            </p:cNvPr>
            <p:cNvSpPr>
              <a:spLocks noChangeShapeType="1"/>
            </p:cNvSpPr>
            <p:nvPr/>
          </p:nvSpPr>
          <p:spPr bwMode="auto">
            <a:xfrm>
              <a:off x="3564" y="3491"/>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 name="Line 127">
              <a:extLst>
                <a:ext uri="{FF2B5EF4-FFF2-40B4-BE49-F238E27FC236}">
                  <a16:creationId xmlns:a16="http://schemas.microsoft.com/office/drawing/2014/main" id="{BBEA1ABF-0EA0-F846-9C7B-4523AD6FB037}"/>
                </a:ext>
              </a:extLst>
            </p:cNvPr>
            <p:cNvSpPr>
              <a:spLocks noChangeShapeType="1"/>
            </p:cNvSpPr>
            <p:nvPr/>
          </p:nvSpPr>
          <p:spPr bwMode="auto">
            <a:xfrm>
              <a:off x="3574" y="3467"/>
              <a:ext cx="1" cy="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 name="Line 128">
              <a:extLst>
                <a:ext uri="{FF2B5EF4-FFF2-40B4-BE49-F238E27FC236}">
                  <a16:creationId xmlns:a16="http://schemas.microsoft.com/office/drawing/2014/main" id="{562ABC51-B908-744A-9849-AC897C2F2DDE}"/>
                </a:ext>
              </a:extLst>
            </p:cNvPr>
            <p:cNvSpPr>
              <a:spLocks noChangeShapeType="1"/>
            </p:cNvSpPr>
            <p:nvPr/>
          </p:nvSpPr>
          <p:spPr bwMode="auto">
            <a:xfrm>
              <a:off x="3581" y="3467"/>
              <a:ext cx="1" cy="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 name="Line 129">
              <a:extLst>
                <a:ext uri="{FF2B5EF4-FFF2-40B4-BE49-F238E27FC236}">
                  <a16:creationId xmlns:a16="http://schemas.microsoft.com/office/drawing/2014/main" id="{FAC08CF8-E1CB-F347-8C53-6992087CB3F4}"/>
                </a:ext>
              </a:extLst>
            </p:cNvPr>
            <p:cNvSpPr>
              <a:spLocks noChangeShapeType="1"/>
            </p:cNvSpPr>
            <p:nvPr/>
          </p:nvSpPr>
          <p:spPr bwMode="auto">
            <a:xfrm>
              <a:off x="3571" y="3473"/>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 name="Line 130">
              <a:extLst>
                <a:ext uri="{FF2B5EF4-FFF2-40B4-BE49-F238E27FC236}">
                  <a16:creationId xmlns:a16="http://schemas.microsoft.com/office/drawing/2014/main" id="{09D1858D-2A81-904E-8C85-27A3CBF0E508}"/>
                </a:ext>
              </a:extLst>
            </p:cNvPr>
            <p:cNvSpPr>
              <a:spLocks noChangeShapeType="1"/>
            </p:cNvSpPr>
            <p:nvPr/>
          </p:nvSpPr>
          <p:spPr bwMode="auto">
            <a:xfrm>
              <a:off x="3582" y="3448"/>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 name="Line 131">
              <a:extLst>
                <a:ext uri="{FF2B5EF4-FFF2-40B4-BE49-F238E27FC236}">
                  <a16:creationId xmlns:a16="http://schemas.microsoft.com/office/drawing/2014/main" id="{A526EF55-5C5F-9842-9E19-0FF401EB9DDB}"/>
                </a:ext>
              </a:extLst>
            </p:cNvPr>
            <p:cNvSpPr>
              <a:spLocks noChangeShapeType="1"/>
            </p:cNvSpPr>
            <p:nvPr/>
          </p:nvSpPr>
          <p:spPr bwMode="auto">
            <a:xfrm>
              <a:off x="3585" y="3448"/>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 name="Line 132">
              <a:extLst>
                <a:ext uri="{FF2B5EF4-FFF2-40B4-BE49-F238E27FC236}">
                  <a16:creationId xmlns:a16="http://schemas.microsoft.com/office/drawing/2014/main" id="{5A68AFF2-0CBD-094E-953D-30C181B68FBF}"/>
                </a:ext>
              </a:extLst>
            </p:cNvPr>
            <p:cNvSpPr>
              <a:spLocks noChangeShapeType="1"/>
            </p:cNvSpPr>
            <p:nvPr/>
          </p:nvSpPr>
          <p:spPr bwMode="auto">
            <a:xfrm>
              <a:off x="3588" y="3448"/>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 name="Line 133">
              <a:extLst>
                <a:ext uri="{FF2B5EF4-FFF2-40B4-BE49-F238E27FC236}">
                  <a16:creationId xmlns:a16="http://schemas.microsoft.com/office/drawing/2014/main" id="{656B55A2-93FC-7D41-9358-1F5DBF320D9D}"/>
                </a:ext>
              </a:extLst>
            </p:cNvPr>
            <p:cNvSpPr>
              <a:spLocks noChangeShapeType="1"/>
            </p:cNvSpPr>
            <p:nvPr/>
          </p:nvSpPr>
          <p:spPr bwMode="auto">
            <a:xfrm>
              <a:off x="3608" y="3448"/>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 name="Line 134">
              <a:extLst>
                <a:ext uri="{FF2B5EF4-FFF2-40B4-BE49-F238E27FC236}">
                  <a16:creationId xmlns:a16="http://schemas.microsoft.com/office/drawing/2014/main" id="{B6E01F8F-883F-584D-8135-347841B3C6BF}"/>
                </a:ext>
              </a:extLst>
            </p:cNvPr>
            <p:cNvSpPr>
              <a:spLocks noChangeShapeType="1"/>
            </p:cNvSpPr>
            <p:nvPr/>
          </p:nvSpPr>
          <p:spPr bwMode="auto">
            <a:xfrm>
              <a:off x="3640" y="3448"/>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 name="Line 135">
              <a:extLst>
                <a:ext uri="{FF2B5EF4-FFF2-40B4-BE49-F238E27FC236}">
                  <a16:creationId xmlns:a16="http://schemas.microsoft.com/office/drawing/2014/main" id="{AB0761F0-3373-4D44-ABAD-28EE137CDC99}"/>
                </a:ext>
              </a:extLst>
            </p:cNvPr>
            <p:cNvSpPr>
              <a:spLocks noChangeShapeType="1"/>
            </p:cNvSpPr>
            <p:nvPr/>
          </p:nvSpPr>
          <p:spPr bwMode="auto">
            <a:xfrm>
              <a:off x="3663" y="3448"/>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 name="Line 136">
              <a:extLst>
                <a:ext uri="{FF2B5EF4-FFF2-40B4-BE49-F238E27FC236}">
                  <a16:creationId xmlns:a16="http://schemas.microsoft.com/office/drawing/2014/main" id="{5FA7CA0B-ECA3-BC43-9106-3108A2683DC1}"/>
                </a:ext>
              </a:extLst>
            </p:cNvPr>
            <p:cNvSpPr>
              <a:spLocks noChangeShapeType="1"/>
            </p:cNvSpPr>
            <p:nvPr/>
          </p:nvSpPr>
          <p:spPr bwMode="auto">
            <a:xfrm>
              <a:off x="3721" y="3448"/>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 name="Line 137">
              <a:extLst>
                <a:ext uri="{FF2B5EF4-FFF2-40B4-BE49-F238E27FC236}">
                  <a16:creationId xmlns:a16="http://schemas.microsoft.com/office/drawing/2014/main" id="{9F942A8A-EBEA-A244-A485-66691349BCD3}"/>
                </a:ext>
              </a:extLst>
            </p:cNvPr>
            <p:cNvSpPr>
              <a:spLocks noChangeShapeType="1"/>
            </p:cNvSpPr>
            <p:nvPr/>
          </p:nvSpPr>
          <p:spPr bwMode="auto">
            <a:xfrm>
              <a:off x="3732" y="3448"/>
              <a:ext cx="0"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 name="Line 138">
              <a:extLst>
                <a:ext uri="{FF2B5EF4-FFF2-40B4-BE49-F238E27FC236}">
                  <a16:creationId xmlns:a16="http://schemas.microsoft.com/office/drawing/2014/main" id="{720C9E0E-66DC-4841-B7AB-E949E16FFC85}"/>
                </a:ext>
              </a:extLst>
            </p:cNvPr>
            <p:cNvSpPr>
              <a:spLocks noChangeShapeType="1"/>
            </p:cNvSpPr>
            <p:nvPr/>
          </p:nvSpPr>
          <p:spPr bwMode="auto">
            <a:xfrm>
              <a:off x="3737" y="3448"/>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 name="Line 139">
              <a:extLst>
                <a:ext uri="{FF2B5EF4-FFF2-40B4-BE49-F238E27FC236}">
                  <a16:creationId xmlns:a16="http://schemas.microsoft.com/office/drawing/2014/main" id="{1F4AEB1D-3CBC-1F41-ABDD-53139AACCCD9}"/>
                </a:ext>
              </a:extLst>
            </p:cNvPr>
            <p:cNvSpPr>
              <a:spLocks noChangeShapeType="1"/>
            </p:cNvSpPr>
            <p:nvPr/>
          </p:nvSpPr>
          <p:spPr bwMode="auto">
            <a:xfrm>
              <a:off x="3737" y="3456"/>
              <a:ext cx="1" cy="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 name="Line 140">
              <a:extLst>
                <a:ext uri="{FF2B5EF4-FFF2-40B4-BE49-F238E27FC236}">
                  <a16:creationId xmlns:a16="http://schemas.microsoft.com/office/drawing/2014/main" id="{BE104C37-A00F-6045-A7EA-67F63DD0826A}"/>
                </a:ext>
              </a:extLst>
            </p:cNvPr>
            <p:cNvSpPr>
              <a:spLocks noChangeShapeType="1"/>
            </p:cNvSpPr>
            <p:nvPr/>
          </p:nvSpPr>
          <p:spPr bwMode="auto">
            <a:xfrm>
              <a:off x="3747" y="3431"/>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 name="Line 141">
              <a:extLst>
                <a:ext uri="{FF2B5EF4-FFF2-40B4-BE49-F238E27FC236}">
                  <a16:creationId xmlns:a16="http://schemas.microsoft.com/office/drawing/2014/main" id="{18158228-AEC0-2C4D-9CD9-E28FB26B4F75}"/>
                </a:ext>
              </a:extLst>
            </p:cNvPr>
            <p:cNvSpPr>
              <a:spLocks noChangeShapeType="1"/>
            </p:cNvSpPr>
            <p:nvPr/>
          </p:nvSpPr>
          <p:spPr bwMode="auto">
            <a:xfrm>
              <a:off x="3749" y="3437"/>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 name="Line 142">
              <a:extLst>
                <a:ext uri="{FF2B5EF4-FFF2-40B4-BE49-F238E27FC236}">
                  <a16:creationId xmlns:a16="http://schemas.microsoft.com/office/drawing/2014/main" id="{D9D975F7-A0C2-FC4F-85A6-EECF31D6B324}"/>
                </a:ext>
              </a:extLst>
            </p:cNvPr>
            <p:cNvSpPr>
              <a:spLocks noChangeShapeType="1"/>
            </p:cNvSpPr>
            <p:nvPr/>
          </p:nvSpPr>
          <p:spPr bwMode="auto">
            <a:xfrm>
              <a:off x="3759" y="3412"/>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 name="Line 143">
              <a:extLst>
                <a:ext uri="{FF2B5EF4-FFF2-40B4-BE49-F238E27FC236}">
                  <a16:creationId xmlns:a16="http://schemas.microsoft.com/office/drawing/2014/main" id="{D02741CA-0BAB-4249-BC67-8B0560A75E99}"/>
                </a:ext>
              </a:extLst>
            </p:cNvPr>
            <p:cNvSpPr>
              <a:spLocks noChangeShapeType="1"/>
            </p:cNvSpPr>
            <p:nvPr/>
          </p:nvSpPr>
          <p:spPr bwMode="auto">
            <a:xfrm>
              <a:off x="3751" y="3419"/>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 name="Line 144">
              <a:extLst>
                <a:ext uri="{FF2B5EF4-FFF2-40B4-BE49-F238E27FC236}">
                  <a16:creationId xmlns:a16="http://schemas.microsoft.com/office/drawing/2014/main" id="{3DE008DF-773E-5340-8720-F639E9C4180B}"/>
                </a:ext>
              </a:extLst>
            </p:cNvPr>
            <p:cNvSpPr>
              <a:spLocks noChangeShapeType="1"/>
            </p:cNvSpPr>
            <p:nvPr/>
          </p:nvSpPr>
          <p:spPr bwMode="auto">
            <a:xfrm>
              <a:off x="3762" y="3394"/>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 name="Line 145">
              <a:extLst>
                <a:ext uri="{FF2B5EF4-FFF2-40B4-BE49-F238E27FC236}">
                  <a16:creationId xmlns:a16="http://schemas.microsoft.com/office/drawing/2014/main" id="{21BFAF11-B1E2-6745-A1CB-EA4131B34960}"/>
                </a:ext>
              </a:extLst>
            </p:cNvPr>
            <p:cNvSpPr>
              <a:spLocks noChangeShapeType="1"/>
            </p:cNvSpPr>
            <p:nvPr/>
          </p:nvSpPr>
          <p:spPr bwMode="auto">
            <a:xfrm>
              <a:off x="3754" y="3400"/>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 name="Line 146">
              <a:extLst>
                <a:ext uri="{FF2B5EF4-FFF2-40B4-BE49-F238E27FC236}">
                  <a16:creationId xmlns:a16="http://schemas.microsoft.com/office/drawing/2014/main" id="{FF98F483-699D-B043-9B6B-2F86EE4586B9}"/>
                </a:ext>
              </a:extLst>
            </p:cNvPr>
            <p:cNvSpPr>
              <a:spLocks noChangeShapeType="1"/>
            </p:cNvSpPr>
            <p:nvPr/>
          </p:nvSpPr>
          <p:spPr bwMode="auto">
            <a:xfrm>
              <a:off x="3765" y="3376"/>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 name="Line 147">
              <a:extLst>
                <a:ext uri="{FF2B5EF4-FFF2-40B4-BE49-F238E27FC236}">
                  <a16:creationId xmlns:a16="http://schemas.microsoft.com/office/drawing/2014/main" id="{59A05D0A-CC9E-3B48-BBB1-F13F2A494121}"/>
                </a:ext>
              </a:extLst>
            </p:cNvPr>
            <p:cNvSpPr>
              <a:spLocks noChangeShapeType="1"/>
            </p:cNvSpPr>
            <p:nvPr/>
          </p:nvSpPr>
          <p:spPr bwMode="auto">
            <a:xfrm>
              <a:off x="3767" y="3376"/>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 name="Line 148">
              <a:extLst>
                <a:ext uri="{FF2B5EF4-FFF2-40B4-BE49-F238E27FC236}">
                  <a16:creationId xmlns:a16="http://schemas.microsoft.com/office/drawing/2014/main" id="{1EE4A84A-432E-894F-9E57-EBE3E0F6122C}"/>
                </a:ext>
              </a:extLst>
            </p:cNvPr>
            <p:cNvSpPr>
              <a:spLocks noChangeShapeType="1"/>
            </p:cNvSpPr>
            <p:nvPr/>
          </p:nvSpPr>
          <p:spPr bwMode="auto">
            <a:xfrm>
              <a:off x="3778" y="3383"/>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 name="Line 149">
              <a:extLst>
                <a:ext uri="{FF2B5EF4-FFF2-40B4-BE49-F238E27FC236}">
                  <a16:creationId xmlns:a16="http://schemas.microsoft.com/office/drawing/2014/main" id="{3A92D69A-3389-BB49-B57F-4DA3E7F24F41}"/>
                </a:ext>
              </a:extLst>
            </p:cNvPr>
            <p:cNvSpPr>
              <a:spLocks noChangeShapeType="1"/>
            </p:cNvSpPr>
            <p:nvPr/>
          </p:nvSpPr>
          <p:spPr bwMode="auto">
            <a:xfrm>
              <a:off x="3789" y="3358"/>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 name="Line 150">
              <a:extLst>
                <a:ext uri="{FF2B5EF4-FFF2-40B4-BE49-F238E27FC236}">
                  <a16:creationId xmlns:a16="http://schemas.microsoft.com/office/drawing/2014/main" id="{750CBF8B-8F90-7940-9D7D-327FF76ED07A}"/>
                </a:ext>
              </a:extLst>
            </p:cNvPr>
            <p:cNvSpPr>
              <a:spLocks noChangeShapeType="1"/>
            </p:cNvSpPr>
            <p:nvPr/>
          </p:nvSpPr>
          <p:spPr bwMode="auto">
            <a:xfrm>
              <a:off x="3800" y="3365"/>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 name="Line 151">
              <a:extLst>
                <a:ext uri="{FF2B5EF4-FFF2-40B4-BE49-F238E27FC236}">
                  <a16:creationId xmlns:a16="http://schemas.microsoft.com/office/drawing/2014/main" id="{A5637984-8C9D-AB4E-B64F-B531786D37DC}"/>
                </a:ext>
              </a:extLst>
            </p:cNvPr>
            <p:cNvSpPr>
              <a:spLocks noChangeShapeType="1"/>
            </p:cNvSpPr>
            <p:nvPr/>
          </p:nvSpPr>
          <p:spPr bwMode="auto">
            <a:xfrm>
              <a:off x="3811" y="3340"/>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 name="Line 152">
              <a:extLst>
                <a:ext uri="{FF2B5EF4-FFF2-40B4-BE49-F238E27FC236}">
                  <a16:creationId xmlns:a16="http://schemas.microsoft.com/office/drawing/2014/main" id="{F7B42951-08DB-AC4D-85D2-6775BE79C983}"/>
                </a:ext>
              </a:extLst>
            </p:cNvPr>
            <p:cNvSpPr>
              <a:spLocks noChangeShapeType="1"/>
            </p:cNvSpPr>
            <p:nvPr/>
          </p:nvSpPr>
          <p:spPr bwMode="auto">
            <a:xfrm>
              <a:off x="3831" y="3340"/>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 name="Line 153">
              <a:extLst>
                <a:ext uri="{FF2B5EF4-FFF2-40B4-BE49-F238E27FC236}">
                  <a16:creationId xmlns:a16="http://schemas.microsoft.com/office/drawing/2014/main" id="{91FD16B9-5347-E64F-99CD-78838B356164}"/>
                </a:ext>
              </a:extLst>
            </p:cNvPr>
            <p:cNvSpPr>
              <a:spLocks noChangeShapeType="1"/>
            </p:cNvSpPr>
            <p:nvPr/>
          </p:nvSpPr>
          <p:spPr bwMode="auto">
            <a:xfrm>
              <a:off x="3824" y="3346"/>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 name="Line 154">
              <a:extLst>
                <a:ext uri="{FF2B5EF4-FFF2-40B4-BE49-F238E27FC236}">
                  <a16:creationId xmlns:a16="http://schemas.microsoft.com/office/drawing/2014/main" id="{01E5747C-410C-1241-BD30-B44088654BB4}"/>
                </a:ext>
              </a:extLst>
            </p:cNvPr>
            <p:cNvSpPr>
              <a:spLocks noChangeShapeType="1"/>
            </p:cNvSpPr>
            <p:nvPr/>
          </p:nvSpPr>
          <p:spPr bwMode="auto">
            <a:xfrm>
              <a:off x="3835" y="3322"/>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6" name="Line 155">
              <a:extLst>
                <a:ext uri="{FF2B5EF4-FFF2-40B4-BE49-F238E27FC236}">
                  <a16:creationId xmlns:a16="http://schemas.microsoft.com/office/drawing/2014/main" id="{B3CE193D-4BF2-6D45-B7D4-D1C2052E5D44}"/>
                </a:ext>
              </a:extLst>
            </p:cNvPr>
            <p:cNvSpPr>
              <a:spLocks noChangeShapeType="1"/>
            </p:cNvSpPr>
            <p:nvPr/>
          </p:nvSpPr>
          <p:spPr bwMode="auto">
            <a:xfrm>
              <a:off x="3843" y="3322"/>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7" name="Line 156">
              <a:extLst>
                <a:ext uri="{FF2B5EF4-FFF2-40B4-BE49-F238E27FC236}">
                  <a16:creationId xmlns:a16="http://schemas.microsoft.com/office/drawing/2014/main" id="{A175CC9E-6A7D-0649-AE19-D43EFE303AA7}"/>
                </a:ext>
              </a:extLst>
            </p:cNvPr>
            <p:cNvSpPr>
              <a:spLocks noChangeShapeType="1"/>
            </p:cNvSpPr>
            <p:nvPr/>
          </p:nvSpPr>
          <p:spPr bwMode="auto">
            <a:xfrm>
              <a:off x="3846" y="3322"/>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8" name="Line 157">
              <a:extLst>
                <a:ext uri="{FF2B5EF4-FFF2-40B4-BE49-F238E27FC236}">
                  <a16:creationId xmlns:a16="http://schemas.microsoft.com/office/drawing/2014/main" id="{155600A4-47D3-5942-ACB2-77B53DB44B10}"/>
                </a:ext>
              </a:extLst>
            </p:cNvPr>
            <p:cNvSpPr>
              <a:spLocks noChangeShapeType="1"/>
            </p:cNvSpPr>
            <p:nvPr/>
          </p:nvSpPr>
          <p:spPr bwMode="auto">
            <a:xfrm>
              <a:off x="3855" y="3322"/>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9" name="Line 158">
              <a:extLst>
                <a:ext uri="{FF2B5EF4-FFF2-40B4-BE49-F238E27FC236}">
                  <a16:creationId xmlns:a16="http://schemas.microsoft.com/office/drawing/2014/main" id="{42B019A0-1BB9-134C-96CB-32505D3533FC}"/>
                </a:ext>
              </a:extLst>
            </p:cNvPr>
            <p:cNvSpPr>
              <a:spLocks noChangeShapeType="1"/>
            </p:cNvSpPr>
            <p:nvPr/>
          </p:nvSpPr>
          <p:spPr bwMode="auto">
            <a:xfrm>
              <a:off x="3882" y="3322"/>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0" name="Line 159">
              <a:extLst>
                <a:ext uri="{FF2B5EF4-FFF2-40B4-BE49-F238E27FC236}">
                  <a16:creationId xmlns:a16="http://schemas.microsoft.com/office/drawing/2014/main" id="{F4F4D2AC-F893-0741-94AE-5492F206AF82}"/>
                </a:ext>
              </a:extLst>
            </p:cNvPr>
            <p:cNvSpPr>
              <a:spLocks noChangeShapeType="1"/>
            </p:cNvSpPr>
            <p:nvPr/>
          </p:nvSpPr>
          <p:spPr bwMode="auto">
            <a:xfrm>
              <a:off x="3897" y="3322"/>
              <a:ext cx="1" cy="1"/>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1" name="Line 160">
              <a:extLst>
                <a:ext uri="{FF2B5EF4-FFF2-40B4-BE49-F238E27FC236}">
                  <a16:creationId xmlns:a16="http://schemas.microsoft.com/office/drawing/2014/main" id="{7392225C-3047-CD45-AABC-64FBEFE3F41F}"/>
                </a:ext>
              </a:extLst>
            </p:cNvPr>
            <p:cNvSpPr>
              <a:spLocks noChangeShapeType="1"/>
            </p:cNvSpPr>
            <p:nvPr/>
          </p:nvSpPr>
          <p:spPr bwMode="auto">
            <a:xfrm>
              <a:off x="5495" y="1763"/>
              <a:ext cx="1"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2" name="Freeform 161">
              <a:extLst>
                <a:ext uri="{FF2B5EF4-FFF2-40B4-BE49-F238E27FC236}">
                  <a16:creationId xmlns:a16="http://schemas.microsoft.com/office/drawing/2014/main" id="{4CE3F93E-36DB-F74F-9550-C9A6F578C8D0}"/>
                </a:ext>
              </a:extLst>
            </p:cNvPr>
            <p:cNvSpPr>
              <a:spLocks/>
            </p:cNvSpPr>
            <p:nvPr/>
          </p:nvSpPr>
          <p:spPr bwMode="auto">
            <a:xfrm>
              <a:off x="5484" y="1763"/>
              <a:ext cx="25" cy="13"/>
            </a:xfrm>
            <a:custGeom>
              <a:avLst/>
              <a:gdLst>
                <a:gd name="T0" fmla="*/ 0 w 137"/>
                <a:gd name="T1" fmla="*/ 0 h 105"/>
                <a:gd name="T2" fmla="*/ 0 w 137"/>
                <a:gd name="T3" fmla="*/ 0 h 105"/>
                <a:gd name="T4" fmla="*/ 0 w 137"/>
                <a:gd name="T5" fmla="*/ 0 h 105"/>
                <a:gd name="T6" fmla="*/ 0 w 137"/>
                <a:gd name="T7" fmla="*/ 0 h 105"/>
                <a:gd name="T8" fmla="*/ 0 w 137"/>
                <a:gd name="T9" fmla="*/ 0 h 105"/>
                <a:gd name="T10" fmla="*/ 0 w 137"/>
                <a:gd name="T11" fmla="*/ 0 h 105"/>
                <a:gd name="T12" fmla="*/ 0 w 137"/>
                <a:gd name="T13" fmla="*/ 0 h 105"/>
                <a:gd name="T14" fmla="*/ 0 w 137"/>
                <a:gd name="T15" fmla="*/ 0 h 105"/>
                <a:gd name="T16" fmla="*/ 0 w 137"/>
                <a:gd name="T17" fmla="*/ 0 h 105"/>
                <a:gd name="T18" fmla="*/ 0 w 137"/>
                <a:gd name="T19" fmla="*/ 0 h 105"/>
                <a:gd name="T20" fmla="*/ 0 w 137"/>
                <a:gd name="T21" fmla="*/ 0 h 105"/>
                <a:gd name="T22" fmla="*/ 0 w 137"/>
                <a:gd name="T23" fmla="*/ 0 h 105"/>
                <a:gd name="T24" fmla="*/ 0 w 137"/>
                <a:gd name="T25" fmla="*/ 0 h 105"/>
                <a:gd name="T26" fmla="*/ 0 w 137"/>
                <a:gd name="T27" fmla="*/ 0 h 105"/>
                <a:gd name="T28" fmla="*/ 0 w 137"/>
                <a:gd name="T29" fmla="*/ 0 h 105"/>
                <a:gd name="T30" fmla="*/ 0 w 137"/>
                <a:gd name="T31" fmla="*/ 0 h 105"/>
                <a:gd name="T32" fmla="*/ 0 w 137"/>
                <a:gd name="T33" fmla="*/ 0 h 105"/>
                <a:gd name="T34" fmla="*/ 0 w 137"/>
                <a:gd name="T35" fmla="*/ 0 h 105"/>
                <a:gd name="T36" fmla="*/ 0 w 137"/>
                <a:gd name="T37" fmla="*/ 0 h 105"/>
                <a:gd name="T38" fmla="*/ 0 w 137"/>
                <a:gd name="T39" fmla="*/ 0 h 105"/>
                <a:gd name="T40" fmla="*/ 0 w 137"/>
                <a:gd name="T41" fmla="*/ 0 h 105"/>
                <a:gd name="T42" fmla="*/ 0 w 137"/>
                <a:gd name="T43" fmla="*/ 0 h 105"/>
                <a:gd name="T44" fmla="*/ 0 w 137"/>
                <a:gd name="T45" fmla="*/ 0 h 105"/>
                <a:gd name="T46" fmla="*/ 0 w 137"/>
                <a:gd name="T47" fmla="*/ 0 h 105"/>
                <a:gd name="T48" fmla="*/ 0 w 137"/>
                <a:gd name="T49" fmla="*/ 0 h 105"/>
                <a:gd name="T50" fmla="*/ 0 w 137"/>
                <a:gd name="T51" fmla="*/ 0 h 105"/>
                <a:gd name="T52" fmla="*/ 0 w 137"/>
                <a:gd name="T53" fmla="*/ 0 h 105"/>
                <a:gd name="T54" fmla="*/ 0 w 137"/>
                <a:gd name="T55" fmla="*/ 0 h 105"/>
                <a:gd name="T56" fmla="*/ 0 w 137"/>
                <a:gd name="T57" fmla="*/ 0 h 105"/>
                <a:gd name="T58" fmla="*/ 0 w 137"/>
                <a:gd name="T59" fmla="*/ 0 h 105"/>
                <a:gd name="T60" fmla="*/ 0 w 137"/>
                <a:gd name="T61" fmla="*/ 0 h 105"/>
                <a:gd name="T62" fmla="*/ 0 w 137"/>
                <a:gd name="T63" fmla="*/ 0 h 105"/>
                <a:gd name="T64" fmla="*/ 0 w 137"/>
                <a:gd name="T65" fmla="*/ 0 h 105"/>
                <a:gd name="T66" fmla="*/ 0 w 137"/>
                <a:gd name="T67" fmla="*/ 0 h 105"/>
                <a:gd name="T68" fmla="*/ 0 w 137"/>
                <a:gd name="T69" fmla="*/ 0 h 105"/>
                <a:gd name="T70" fmla="*/ 0 w 137"/>
                <a:gd name="T71" fmla="*/ 0 h 105"/>
                <a:gd name="T72" fmla="*/ 0 w 137"/>
                <a:gd name="T73" fmla="*/ 0 h 105"/>
                <a:gd name="T74" fmla="*/ 0 w 137"/>
                <a:gd name="T75" fmla="*/ 0 h 105"/>
                <a:gd name="T76" fmla="*/ 0 w 137"/>
                <a:gd name="T77" fmla="*/ 0 h 105"/>
                <a:gd name="T78" fmla="*/ 0 w 137"/>
                <a:gd name="T79" fmla="*/ 0 h 105"/>
                <a:gd name="T80" fmla="*/ 0 w 137"/>
                <a:gd name="T81" fmla="*/ 0 h 105"/>
                <a:gd name="T82" fmla="*/ 0 w 137"/>
                <a:gd name="T83" fmla="*/ 0 h 105"/>
                <a:gd name="T84" fmla="*/ 0 w 137"/>
                <a:gd name="T85" fmla="*/ 0 h 105"/>
                <a:gd name="T86" fmla="*/ 0 w 137"/>
                <a:gd name="T87" fmla="*/ 0 h 105"/>
                <a:gd name="T88" fmla="*/ 0 w 137"/>
                <a:gd name="T89" fmla="*/ 0 h 105"/>
                <a:gd name="T90" fmla="*/ 0 w 137"/>
                <a:gd name="T91" fmla="*/ 0 h 105"/>
                <a:gd name="T92" fmla="*/ 0 w 137"/>
                <a:gd name="T93" fmla="*/ 0 h 105"/>
                <a:gd name="T94" fmla="*/ 0 w 137"/>
                <a:gd name="T95" fmla="*/ 0 h 105"/>
                <a:gd name="T96" fmla="*/ 0 w 137"/>
                <a:gd name="T97" fmla="*/ 0 h 105"/>
                <a:gd name="T98" fmla="*/ 0 w 137"/>
                <a:gd name="T99" fmla="*/ 0 h 105"/>
                <a:gd name="T100" fmla="*/ 0 w 137"/>
                <a:gd name="T101" fmla="*/ 0 h 105"/>
                <a:gd name="T102" fmla="*/ 0 w 137"/>
                <a:gd name="T103" fmla="*/ 0 h 105"/>
                <a:gd name="T104" fmla="*/ 0 w 137"/>
                <a:gd name="T105" fmla="*/ 0 h 105"/>
                <a:gd name="T106" fmla="*/ 0 w 137"/>
                <a:gd name="T107" fmla="*/ 0 h 1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
                <a:gd name="T163" fmla="*/ 0 h 105"/>
                <a:gd name="T164" fmla="*/ 137 w 137"/>
                <a:gd name="T165" fmla="*/ 105 h 1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 h="105">
                  <a:moveTo>
                    <a:pt x="58" y="0"/>
                  </a:moveTo>
                  <a:lnTo>
                    <a:pt x="55" y="0"/>
                  </a:lnTo>
                  <a:lnTo>
                    <a:pt x="52" y="0"/>
                  </a:lnTo>
                  <a:lnTo>
                    <a:pt x="50" y="3"/>
                  </a:lnTo>
                  <a:lnTo>
                    <a:pt x="46" y="3"/>
                  </a:lnTo>
                  <a:lnTo>
                    <a:pt x="44" y="3"/>
                  </a:lnTo>
                  <a:lnTo>
                    <a:pt x="40" y="3"/>
                  </a:lnTo>
                  <a:lnTo>
                    <a:pt x="38" y="6"/>
                  </a:lnTo>
                  <a:lnTo>
                    <a:pt x="34" y="6"/>
                  </a:lnTo>
                  <a:lnTo>
                    <a:pt x="32" y="6"/>
                  </a:lnTo>
                  <a:lnTo>
                    <a:pt x="28" y="8"/>
                  </a:lnTo>
                  <a:lnTo>
                    <a:pt x="26" y="11"/>
                  </a:lnTo>
                  <a:lnTo>
                    <a:pt x="24" y="11"/>
                  </a:lnTo>
                  <a:lnTo>
                    <a:pt x="24" y="13"/>
                  </a:lnTo>
                  <a:lnTo>
                    <a:pt x="20" y="13"/>
                  </a:lnTo>
                  <a:lnTo>
                    <a:pt x="18" y="16"/>
                  </a:lnTo>
                  <a:lnTo>
                    <a:pt x="14" y="18"/>
                  </a:lnTo>
                  <a:lnTo>
                    <a:pt x="12" y="22"/>
                  </a:lnTo>
                  <a:lnTo>
                    <a:pt x="12" y="24"/>
                  </a:lnTo>
                  <a:lnTo>
                    <a:pt x="8" y="24"/>
                  </a:lnTo>
                  <a:lnTo>
                    <a:pt x="8" y="27"/>
                  </a:lnTo>
                  <a:lnTo>
                    <a:pt x="6" y="29"/>
                  </a:lnTo>
                  <a:lnTo>
                    <a:pt x="6" y="32"/>
                  </a:lnTo>
                  <a:lnTo>
                    <a:pt x="6" y="34"/>
                  </a:lnTo>
                  <a:lnTo>
                    <a:pt x="3" y="34"/>
                  </a:lnTo>
                  <a:lnTo>
                    <a:pt x="3" y="37"/>
                  </a:lnTo>
                  <a:lnTo>
                    <a:pt x="3" y="39"/>
                  </a:lnTo>
                  <a:lnTo>
                    <a:pt x="3" y="43"/>
                  </a:lnTo>
                  <a:lnTo>
                    <a:pt x="0" y="43"/>
                  </a:lnTo>
                  <a:lnTo>
                    <a:pt x="0" y="45"/>
                  </a:lnTo>
                  <a:lnTo>
                    <a:pt x="0" y="48"/>
                  </a:lnTo>
                  <a:lnTo>
                    <a:pt x="0" y="50"/>
                  </a:lnTo>
                  <a:lnTo>
                    <a:pt x="0" y="52"/>
                  </a:lnTo>
                  <a:lnTo>
                    <a:pt x="0" y="55"/>
                  </a:lnTo>
                  <a:lnTo>
                    <a:pt x="0" y="57"/>
                  </a:lnTo>
                  <a:lnTo>
                    <a:pt x="0" y="61"/>
                  </a:lnTo>
                  <a:lnTo>
                    <a:pt x="0" y="63"/>
                  </a:lnTo>
                  <a:lnTo>
                    <a:pt x="3" y="66"/>
                  </a:lnTo>
                  <a:lnTo>
                    <a:pt x="3" y="68"/>
                  </a:lnTo>
                  <a:lnTo>
                    <a:pt x="3" y="71"/>
                  </a:lnTo>
                  <a:lnTo>
                    <a:pt x="6" y="73"/>
                  </a:lnTo>
                  <a:lnTo>
                    <a:pt x="6" y="76"/>
                  </a:lnTo>
                  <a:lnTo>
                    <a:pt x="8" y="79"/>
                  </a:lnTo>
                  <a:lnTo>
                    <a:pt x="8" y="82"/>
                  </a:lnTo>
                  <a:lnTo>
                    <a:pt x="12" y="84"/>
                  </a:lnTo>
                  <a:lnTo>
                    <a:pt x="12" y="87"/>
                  </a:lnTo>
                  <a:lnTo>
                    <a:pt x="14" y="87"/>
                  </a:lnTo>
                  <a:lnTo>
                    <a:pt x="14" y="89"/>
                  </a:lnTo>
                  <a:lnTo>
                    <a:pt x="18" y="89"/>
                  </a:lnTo>
                  <a:lnTo>
                    <a:pt x="18" y="92"/>
                  </a:lnTo>
                  <a:lnTo>
                    <a:pt x="20" y="92"/>
                  </a:lnTo>
                  <a:lnTo>
                    <a:pt x="24" y="94"/>
                  </a:lnTo>
                  <a:lnTo>
                    <a:pt x="26" y="97"/>
                  </a:lnTo>
                  <a:lnTo>
                    <a:pt x="28" y="97"/>
                  </a:lnTo>
                  <a:lnTo>
                    <a:pt x="28" y="100"/>
                  </a:lnTo>
                  <a:lnTo>
                    <a:pt x="32" y="100"/>
                  </a:lnTo>
                  <a:lnTo>
                    <a:pt x="34" y="100"/>
                  </a:lnTo>
                  <a:lnTo>
                    <a:pt x="34" y="103"/>
                  </a:lnTo>
                  <a:lnTo>
                    <a:pt x="38" y="103"/>
                  </a:lnTo>
                  <a:lnTo>
                    <a:pt x="40" y="103"/>
                  </a:lnTo>
                  <a:lnTo>
                    <a:pt x="44" y="105"/>
                  </a:lnTo>
                  <a:lnTo>
                    <a:pt x="46" y="105"/>
                  </a:lnTo>
                  <a:lnTo>
                    <a:pt x="50" y="105"/>
                  </a:lnTo>
                  <a:lnTo>
                    <a:pt x="52" y="105"/>
                  </a:lnTo>
                  <a:lnTo>
                    <a:pt x="55" y="105"/>
                  </a:lnTo>
                  <a:lnTo>
                    <a:pt x="75" y="105"/>
                  </a:lnTo>
                  <a:lnTo>
                    <a:pt x="81" y="105"/>
                  </a:lnTo>
                  <a:lnTo>
                    <a:pt x="85" y="105"/>
                  </a:lnTo>
                  <a:lnTo>
                    <a:pt x="87" y="105"/>
                  </a:lnTo>
                  <a:lnTo>
                    <a:pt x="91" y="105"/>
                  </a:lnTo>
                  <a:lnTo>
                    <a:pt x="93" y="105"/>
                  </a:lnTo>
                  <a:lnTo>
                    <a:pt x="97" y="105"/>
                  </a:lnTo>
                  <a:lnTo>
                    <a:pt x="97" y="103"/>
                  </a:lnTo>
                  <a:lnTo>
                    <a:pt x="99" y="103"/>
                  </a:lnTo>
                  <a:lnTo>
                    <a:pt x="102" y="103"/>
                  </a:lnTo>
                  <a:lnTo>
                    <a:pt x="105" y="100"/>
                  </a:lnTo>
                  <a:lnTo>
                    <a:pt x="108" y="100"/>
                  </a:lnTo>
                  <a:lnTo>
                    <a:pt x="111" y="97"/>
                  </a:lnTo>
                  <a:lnTo>
                    <a:pt x="113" y="94"/>
                  </a:lnTo>
                  <a:lnTo>
                    <a:pt x="117" y="94"/>
                  </a:lnTo>
                  <a:lnTo>
                    <a:pt x="117" y="92"/>
                  </a:lnTo>
                  <a:lnTo>
                    <a:pt x="119" y="92"/>
                  </a:lnTo>
                  <a:lnTo>
                    <a:pt x="119" y="89"/>
                  </a:lnTo>
                  <a:lnTo>
                    <a:pt x="122" y="89"/>
                  </a:lnTo>
                  <a:lnTo>
                    <a:pt x="122" y="87"/>
                  </a:lnTo>
                  <a:lnTo>
                    <a:pt x="125" y="87"/>
                  </a:lnTo>
                  <a:lnTo>
                    <a:pt x="125" y="84"/>
                  </a:lnTo>
                  <a:lnTo>
                    <a:pt x="128" y="82"/>
                  </a:lnTo>
                  <a:lnTo>
                    <a:pt x="131" y="79"/>
                  </a:lnTo>
                  <a:lnTo>
                    <a:pt x="131" y="76"/>
                  </a:lnTo>
                  <a:lnTo>
                    <a:pt x="134" y="73"/>
                  </a:lnTo>
                  <a:lnTo>
                    <a:pt x="134" y="71"/>
                  </a:lnTo>
                  <a:lnTo>
                    <a:pt x="134" y="68"/>
                  </a:lnTo>
                  <a:lnTo>
                    <a:pt x="137" y="66"/>
                  </a:lnTo>
                  <a:lnTo>
                    <a:pt x="137" y="63"/>
                  </a:lnTo>
                  <a:lnTo>
                    <a:pt x="137" y="61"/>
                  </a:lnTo>
                  <a:lnTo>
                    <a:pt x="137" y="57"/>
                  </a:lnTo>
                  <a:lnTo>
                    <a:pt x="137" y="55"/>
                  </a:lnTo>
                  <a:lnTo>
                    <a:pt x="137" y="52"/>
                  </a:lnTo>
                  <a:lnTo>
                    <a:pt x="137" y="50"/>
                  </a:lnTo>
                  <a:lnTo>
                    <a:pt x="137" y="48"/>
                  </a:lnTo>
                  <a:lnTo>
                    <a:pt x="137" y="45"/>
                  </a:lnTo>
                  <a:lnTo>
                    <a:pt x="137" y="43"/>
                  </a:lnTo>
                  <a:lnTo>
                    <a:pt x="134" y="39"/>
                  </a:lnTo>
                  <a:lnTo>
                    <a:pt x="134" y="37"/>
                  </a:lnTo>
                  <a:lnTo>
                    <a:pt x="134" y="34"/>
                  </a:lnTo>
                  <a:lnTo>
                    <a:pt x="131" y="32"/>
                  </a:lnTo>
                  <a:lnTo>
                    <a:pt x="131" y="29"/>
                  </a:lnTo>
                  <a:lnTo>
                    <a:pt x="131" y="27"/>
                  </a:lnTo>
                  <a:lnTo>
                    <a:pt x="128" y="27"/>
                  </a:lnTo>
                  <a:lnTo>
                    <a:pt x="128" y="24"/>
                  </a:lnTo>
                  <a:lnTo>
                    <a:pt x="125" y="24"/>
                  </a:lnTo>
                  <a:lnTo>
                    <a:pt x="125" y="22"/>
                  </a:lnTo>
                  <a:lnTo>
                    <a:pt x="122" y="18"/>
                  </a:lnTo>
                  <a:lnTo>
                    <a:pt x="119" y="16"/>
                  </a:lnTo>
                  <a:lnTo>
                    <a:pt x="117" y="13"/>
                  </a:lnTo>
                  <a:lnTo>
                    <a:pt x="113" y="11"/>
                  </a:lnTo>
                  <a:lnTo>
                    <a:pt x="111" y="11"/>
                  </a:lnTo>
                  <a:lnTo>
                    <a:pt x="111" y="8"/>
                  </a:lnTo>
                  <a:lnTo>
                    <a:pt x="108" y="8"/>
                  </a:lnTo>
                  <a:lnTo>
                    <a:pt x="105" y="6"/>
                  </a:lnTo>
                  <a:lnTo>
                    <a:pt x="102" y="6"/>
                  </a:lnTo>
                  <a:lnTo>
                    <a:pt x="99" y="6"/>
                  </a:lnTo>
                  <a:lnTo>
                    <a:pt x="97" y="3"/>
                  </a:lnTo>
                  <a:lnTo>
                    <a:pt x="93" y="3"/>
                  </a:lnTo>
                  <a:lnTo>
                    <a:pt x="91" y="3"/>
                  </a:lnTo>
                  <a:lnTo>
                    <a:pt x="87" y="3"/>
                  </a:lnTo>
                  <a:lnTo>
                    <a:pt x="87" y="0"/>
                  </a:lnTo>
                  <a:lnTo>
                    <a:pt x="85" y="0"/>
                  </a:lnTo>
                  <a:lnTo>
                    <a:pt x="81" y="0"/>
                  </a:lnTo>
                  <a:lnTo>
                    <a:pt x="79" y="0"/>
                  </a:lnTo>
                  <a:lnTo>
                    <a:pt x="58" y="0"/>
                  </a:lnTo>
                  <a:close/>
                </a:path>
              </a:pathLst>
            </a:custGeom>
            <a:solidFill>
              <a:srgbClr val="FFFFFF"/>
            </a:solidFill>
            <a:ln w="6350">
              <a:solidFill>
                <a:srgbClr val="FFFFFF"/>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173" name="Line 162">
              <a:extLst>
                <a:ext uri="{FF2B5EF4-FFF2-40B4-BE49-F238E27FC236}">
                  <a16:creationId xmlns:a16="http://schemas.microsoft.com/office/drawing/2014/main" id="{CA9EA9B3-96FF-F947-B5EC-E826D71A24E8}"/>
                </a:ext>
              </a:extLst>
            </p:cNvPr>
            <p:cNvSpPr>
              <a:spLocks noChangeShapeType="1"/>
            </p:cNvSpPr>
            <p:nvPr/>
          </p:nvSpPr>
          <p:spPr bwMode="auto">
            <a:xfrm>
              <a:off x="5499" y="1763"/>
              <a:ext cx="1"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 name="Freeform 163">
              <a:extLst>
                <a:ext uri="{FF2B5EF4-FFF2-40B4-BE49-F238E27FC236}">
                  <a16:creationId xmlns:a16="http://schemas.microsoft.com/office/drawing/2014/main" id="{E9168012-A969-D143-87DB-EE702D325E8E}"/>
                </a:ext>
              </a:extLst>
            </p:cNvPr>
            <p:cNvSpPr>
              <a:spLocks/>
            </p:cNvSpPr>
            <p:nvPr/>
          </p:nvSpPr>
          <p:spPr bwMode="auto">
            <a:xfrm>
              <a:off x="5488" y="1763"/>
              <a:ext cx="24" cy="13"/>
            </a:xfrm>
            <a:custGeom>
              <a:avLst/>
              <a:gdLst>
                <a:gd name="T0" fmla="*/ 0 w 128"/>
                <a:gd name="T1" fmla="*/ 0 h 105"/>
                <a:gd name="T2" fmla="*/ 0 w 128"/>
                <a:gd name="T3" fmla="*/ 0 h 105"/>
                <a:gd name="T4" fmla="*/ 0 w 128"/>
                <a:gd name="T5" fmla="*/ 0 h 105"/>
                <a:gd name="T6" fmla="*/ 0 w 128"/>
                <a:gd name="T7" fmla="*/ 0 h 105"/>
                <a:gd name="T8" fmla="*/ 0 w 128"/>
                <a:gd name="T9" fmla="*/ 0 h 105"/>
                <a:gd name="T10" fmla="*/ 0 w 128"/>
                <a:gd name="T11" fmla="*/ 0 h 105"/>
                <a:gd name="T12" fmla="*/ 0 w 128"/>
                <a:gd name="T13" fmla="*/ 0 h 105"/>
                <a:gd name="T14" fmla="*/ 0 w 128"/>
                <a:gd name="T15" fmla="*/ 0 h 105"/>
                <a:gd name="T16" fmla="*/ 0 w 128"/>
                <a:gd name="T17" fmla="*/ 0 h 105"/>
                <a:gd name="T18" fmla="*/ 0 w 128"/>
                <a:gd name="T19" fmla="*/ 0 h 105"/>
                <a:gd name="T20" fmla="*/ 0 w 128"/>
                <a:gd name="T21" fmla="*/ 0 h 105"/>
                <a:gd name="T22" fmla="*/ 0 w 128"/>
                <a:gd name="T23" fmla="*/ 0 h 105"/>
                <a:gd name="T24" fmla="*/ 0 w 128"/>
                <a:gd name="T25" fmla="*/ 0 h 105"/>
                <a:gd name="T26" fmla="*/ 0 w 128"/>
                <a:gd name="T27" fmla="*/ 0 h 105"/>
                <a:gd name="T28" fmla="*/ 0 w 128"/>
                <a:gd name="T29" fmla="*/ 0 h 105"/>
                <a:gd name="T30" fmla="*/ 0 w 128"/>
                <a:gd name="T31" fmla="*/ 0 h 105"/>
                <a:gd name="T32" fmla="*/ 0 w 128"/>
                <a:gd name="T33" fmla="*/ 0 h 105"/>
                <a:gd name="T34" fmla="*/ 0 w 128"/>
                <a:gd name="T35" fmla="*/ 0 h 105"/>
                <a:gd name="T36" fmla="*/ 0 w 128"/>
                <a:gd name="T37" fmla="*/ 0 h 105"/>
                <a:gd name="T38" fmla="*/ 0 w 128"/>
                <a:gd name="T39" fmla="*/ 0 h 105"/>
                <a:gd name="T40" fmla="*/ 0 w 128"/>
                <a:gd name="T41" fmla="*/ 0 h 105"/>
                <a:gd name="T42" fmla="*/ 0 w 128"/>
                <a:gd name="T43" fmla="*/ 0 h 105"/>
                <a:gd name="T44" fmla="*/ 0 w 128"/>
                <a:gd name="T45" fmla="*/ 0 h 105"/>
                <a:gd name="T46" fmla="*/ 0 w 128"/>
                <a:gd name="T47" fmla="*/ 0 h 105"/>
                <a:gd name="T48" fmla="*/ 0 w 128"/>
                <a:gd name="T49" fmla="*/ 0 h 105"/>
                <a:gd name="T50" fmla="*/ 0 w 128"/>
                <a:gd name="T51" fmla="*/ 0 h 105"/>
                <a:gd name="T52" fmla="*/ 0 w 128"/>
                <a:gd name="T53" fmla="*/ 0 h 105"/>
                <a:gd name="T54" fmla="*/ 0 w 128"/>
                <a:gd name="T55" fmla="*/ 0 h 105"/>
                <a:gd name="T56" fmla="*/ 0 w 128"/>
                <a:gd name="T57" fmla="*/ 0 h 105"/>
                <a:gd name="T58" fmla="*/ 0 w 128"/>
                <a:gd name="T59" fmla="*/ 0 h 105"/>
                <a:gd name="T60" fmla="*/ 0 w 128"/>
                <a:gd name="T61" fmla="*/ 0 h 105"/>
                <a:gd name="T62" fmla="*/ 0 w 128"/>
                <a:gd name="T63" fmla="*/ 0 h 105"/>
                <a:gd name="T64" fmla="*/ 0 w 128"/>
                <a:gd name="T65" fmla="*/ 0 h 105"/>
                <a:gd name="T66" fmla="*/ 0 w 128"/>
                <a:gd name="T67" fmla="*/ 0 h 105"/>
                <a:gd name="T68" fmla="*/ 0 w 128"/>
                <a:gd name="T69" fmla="*/ 0 h 105"/>
                <a:gd name="T70" fmla="*/ 0 w 128"/>
                <a:gd name="T71" fmla="*/ 0 h 105"/>
                <a:gd name="T72" fmla="*/ 0 w 128"/>
                <a:gd name="T73" fmla="*/ 0 h 105"/>
                <a:gd name="T74" fmla="*/ 0 w 128"/>
                <a:gd name="T75" fmla="*/ 0 h 105"/>
                <a:gd name="T76" fmla="*/ 0 w 128"/>
                <a:gd name="T77" fmla="*/ 0 h 105"/>
                <a:gd name="T78" fmla="*/ 0 w 128"/>
                <a:gd name="T79" fmla="*/ 0 h 105"/>
                <a:gd name="T80" fmla="*/ 0 w 128"/>
                <a:gd name="T81" fmla="*/ 0 h 105"/>
                <a:gd name="T82" fmla="*/ 0 w 128"/>
                <a:gd name="T83" fmla="*/ 0 h 105"/>
                <a:gd name="T84" fmla="*/ 0 w 128"/>
                <a:gd name="T85" fmla="*/ 0 h 105"/>
                <a:gd name="T86" fmla="*/ 0 w 128"/>
                <a:gd name="T87" fmla="*/ 0 h 105"/>
                <a:gd name="T88" fmla="*/ 0 w 128"/>
                <a:gd name="T89" fmla="*/ 0 h 105"/>
                <a:gd name="T90" fmla="*/ 0 w 128"/>
                <a:gd name="T91" fmla="*/ 0 h 105"/>
                <a:gd name="T92" fmla="*/ 0 w 128"/>
                <a:gd name="T93" fmla="*/ 0 h 105"/>
                <a:gd name="T94" fmla="*/ 0 w 128"/>
                <a:gd name="T95" fmla="*/ 0 h 105"/>
                <a:gd name="T96" fmla="*/ 0 w 128"/>
                <a:gd name="T97" fmla="*/ 0 h 105"/>
                <a:gd name="T98" fmla="*/ 0 w 128"/>
                <a:gd name="T99" fmla="*/ 0 h 105"/>
                <a:gd name="T100" fmla="*/ 0 w 128"/>
                <a:gd name="T101" fmla="*/ 0 h 105"/>
                <a:gd name="T102" fmla="*/ 0 w 128"/>
                <a:gd name="T103" fmla="*/ 0 h 105"/>
                <a:gd name="T104" fmla="*/ 0 w 128"/>
                <a:gd name="T105" fmla="*/ 0 h 105"/>
                <a:gd name="T106" fmla="*/ 0 w 128"/>
                <a:gd name="T107" fmla="*/ 0 h 1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8"/>
                <a:gd name="T163" fmla="*/ 0 h 105"/>
                <a:gd name="T164" fmla="*/ 128 w 128"/>
                <a:gd name="T165" fmla="*/ 105 h 1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8" h="105">
                  <a:moveTo>
                    <a:pt x="59" y="0"/>
                  </a:moveTo>
                  <a:lnTo>
                    <a:pt x="55" y="0"/>
                  </a:lnTo>
                  <a:lnTo>
                    <a:pt x="53" y="0"/>
                  </a:lnTo>
                  <a:lnTo>
                    <a:pt x="50" y="3"/>
                  </a:lnTo>
                  <a:lnTo>
                    <a:pt x="47" y="3"/>
                  </a:lnTo>
                  <a:lnTo>
                    <a:pt x="44" y="3"/>
                  </a:lnTo>
                  <a:lnTo>
                    <a:pt x="41" y="3"/>
                  </a:lnTo>
                  <a:lnTo>
                    <a:pt x="38" y="6"/>
                  </a:lnTo>
                  <a:lnTo>
                    <a:pt x="35" y="6"/>
                  </a:lnTo>
                  <a:lnTo>
                    <a:pt x="32" y="6"/>
                  </a:lnTo>
                  <a:lnTo>
                    <a:pt x="30" y="8"/>
                  </a:lnTo>
                  <a:lnTo>
                    <a:pt x="26" y="11"/>
                  </a:lnTo>
                  <a:lnTo>
                    <a:pt x="24" y="11"/>
                  </a:lnTo>
                  <a:lnTo>
                    <a:pt x="24" y="13"/>
                  </a:lnTo>
                  <a:lnTo>
                    <a:pt x="20" y="13"/>
                  </a:lnTo>
                  <a:lnTo>
                    <a:pt x="20" y="16"/>
                  </a:lnTo>
                  <a:lnTo>
                    <a:pt x="18" y="16"/>
                  </a:lnTo>
                  <a:lnTo>
                    <a:pt x="18" y="18"/>
                  </a:lnTo>
                  <a:lnTo>
                    <a:pt x="14" y="18"/>
                  </a:lnTo>
                  <a:lnTo>
                    <a:pt x="14" y="22"/>
                  </a:lnTo>
                  <a:lnTo>
                    <a:pt x="12" y="24"/>
                  </a:lnTo>
                  <a:lnTo>
                    <a:pt x="8" y="27"/>
                  </a:lnTo>
                  <a:lnTo>
                    <a:pt x="6" y="29"/>
                  </a:lnTo>
                  <a:lnTo>
                    <a:pt x="6" y="32"/>
                  </a:lnTo>
                  <a:lnTo>
                    <a:pt x="6" y="34"/>
                  </a:lnTo>
                  <a:lnTo>
                    <a:pt x="4" y="34"/>
                  </a:lnTo>
                  <a:lnTo>
                    <a:pt x="4" y="37"/>
                  </a:lnTo>
                  <a:lnTo>
                    <a:pt x="4" y="39"/>
                  </a:lnTo>
                  <a:lnTo>
                    <a:pt x="4" y="43"/>
                  </a:lnTo>
                  <a:lnTo>
                    <a:pt x="0" y="45"/>
                  </a:lnTo>
                  <a:lnTo>
                    <a:pt x="0" y="48"/>
                  </a:lnTo>
                  <a:lnTo>
                    <a:pt x="0" y="50"/>
                  </a:lnTo>
                  <a:lnTo>
                    <a:pt x="0" y="52"/>
                  </a:lnTo>
                  <a:lnTo>
                    <a:pt x="0" y="55"/>
                  </a:lnTo>
                  <a:lnTo>
                    <a:pt x="0" y="57"/>
                  </a:lnTo>
                  <a:lnTo>
                    <a:pt x="0" y="61"/>
                  </a:lnTo>
                  <a:lnTo>
                    <a:pt x="4" y="63"/>
                  </a:lnTo>
                  <a:lnTo>
                    <a:pt x="4" y="66"/>
                  </a:lnTo>
                  <a:lnTo>
                    <a:pt x="4" y="68"/>
                  </a:lnTo>
                  <a:lnTo>
                    <a:pt x="4" y="71"/>
                  </a:lnTo>
                  <a:lnTo>
                    <a:pt x="6" y="73"/>
                  </a:lnTo>
                  <a:lnTo>
                    <a:pt x="6" y="76"/>
                  </a:lnTo>
                  <a:lnTo>
                    <a:pt x="8" y="79"/>
                  </a:lnTo>
                  <a:lnTo>
                    <a:pt x="8" y="82"/>
                  </a:lnTo>
                  <a:lnTo>
                    <a:pt x="12" y="82"/>
                  </a:lnTo>
                  <a:lnTo>
                    <a:pt x="12" y="84"/>
                  </a:lnTo>
                  <a:lnTo>
                    <a:pt x="14" y="87"/>
                  </a:lnTo>
                  <a:lnTo>
                    <a:pt x="18" y="89"/>
                  </a:lnTo>
                  <a:lnTo>
                    <a:pt x="20" y="92"/>
                  </a:lnTo>
                  <a:lnTo>
                    <a:pt x="24" y="94"/>
                  </a:lnTo>
                  <a:lnTo>
                    <a:pt x="26" y="97"/>
                  </a:lnTo>
                  <a:lnTo>
                    <a:pt x="30" y="97"/>
                  </a:lnTo>
                  <a:lnTo>
                    <a:pt x="30" y="100"/>
                  </a:lnTo>
                  <a:lnTo>
                    <a:pt x="32" y="100"/>
                  </a:lnTo>
                  <a:lnTo>
                    <a:pt x="35" y="100"/>
                  </a:lnTo>
                  <a:lnTo>
                    <a:pt x="38" y="103"/>
                  </a:lnTo>
                  <a:lnTo>
                    <a:pt x="41" y="103"/>
                  </a:lnTo>
                  <a:lnTo>
                    <a:pt x="44" y="105"/>
                  </a:lnTo>
                  <a:lnTo>
                    <a:pt x="47" y="105"/>
                  </a:lnTo>
                  <a:lnTo>
                    <a:pt x="50" y="105"/>
                  </a:lnTo>
                  <a:lnTo>
                    <a:pt x="53" y="105"/>
                  </a:lnTo>
                  <a:lnTo>
                    <a:pt x="55" y="105"/>
                  </a:lnTo>
                  <a:lnTo>
                    <a:pt x="65" y="105"/>
                  </a:lnTo>
                  <a:lnTo>
                    <a:pt x="73" y="105"/>
                  </a:lnTo>
                  <a:lnTo>
                    <a:pt x="77" y="105"/>
                  </a:lnTo>
                  <a:lnTo>
                    <a:pt x="79" y="105"/>
                  </a:lnTo>
                  <a:lnTo>
                    <a:pt x="82" y="105"/>
                  </a:lnTo>
                  <a:lnTo>
                    <a:pt x="85" y="105"/>
                  </a:lnTo>
                  <a:lnTo>
                    <a:pt x="88" y="103"/>
                  </a:lnTo>
                  <a:lnTo>
                    <a:pt x="91" y="103"/>
                  </a:lnTo>
                  <a:lnTo>
                    <a:pt x="93" y="100"/>
                  </a:lnTo>
                  <a:lnTo>
                    <a:pt x="97" y="100"/>
                  </a:lnTo>
                  <a:lnTo>
                    <a:pt x="99" y="100"/>
                  </a:lnTo>
                  <a:lnTo>
                    <a:pt x="99" y="97"/>
                  </a:lnTo>
                  <a:lnTo>
                    <a:pt x="102" y="97"/>
                  </a:lnTo>
                  <a:lnTo>
                    <a:pt x="105" y="94"/>
                  </a:lnTo>
                  <a:lnTo>
                    <a:pt x="108" y="92"/>
                  </a:lnTo>
                  <a:lnTo>
                    <a:pt x="111" y="89"/>
                  </a:lnTo>
                  <a:lnTo>
                    <a:pt x="114" y="87"/>
                  </a:lnTo>
                  <a:lnTo>
                    <a:pt x="117" y="87"/>
                  </a:lnTo>
                  <a:lnTo>
                    <a:pt x="117" y="84"/>
                  </a:lnTo>
                  <a:lnTo>
                    <a:pt x="117" y="82"/>
                  </a:lnTo>
                  <a:lnTo>
                    <a:pt x="120" y="82"/>
                  </a:lnTo>
                  <a:lnTo>
                    <a:pt x="120" y="79"/>
                  </a:lnTo>
                  <a:lnTo>
                    <a:pt x="122" y="76"/>
                  </a:lnTo>
                  <a:lnTo>
                    <a:pt x="122" y="73"/>
                  </a:lnTo>
                  <a:lnTo>
                    <a:pt x="126" y="71"/>
                  </a:lnTo>
                  <a:lnTo>
                    <a:pt x="126" y="68"/>
                  </a:lnTo>
                  <a:lnTo>
                    <a:pt x="126" y="66"/>
                  </a:lnTo>
                  <a:lnTo>
                    <a:pt x="126" y="63"/>
                  </a:lnTo>
                  <a:lnTo>
                    <a:pt x="128" y="61"/>
                  </a:lnTo>
                  <a:lnTo>
                    <a:pt x="128" y="57"/>
                  </a:lnTo>
                  <a:lnTo>
                    <a:pt x="128" y="55"/>
                  </a:lnTo>
                  <a:lnTo>
                    <a:pt x="128" y="52"/>
                  </a:lnTo>
                  <a:lnTo>
                    <a:pt x="128" y="50"/>
                  </a:lnTo>
                  <a:lnTo>
                    <a:pt x="128" y="48"/>
                  </a:lnTo>
                  <a:lnTo>
                    <a:pt x="128" y="45"/>
                  </a:lnTo>
                  <a:lnTo>
                    <a:pt x="126" y="43"/>
                  </a:lnTo>
                  <a:lnTo>
                    <a:pt x="126" y="39"/>
                  </a:lnTo>
                  <a:lnTo>
                    <a:pt x="126" y="37"/>
                  </a:lnTo>
                  <a:lnTo>
                    <a:pt x="126" y="34"/>
                  </a:lnTo>
                  <a:lnTo>
                    <a:pt x="122" y="34"/>
                  </a:lnTo>
                  <a:lnTo>
                    <a:pt x="122" y="32"/>
                  </a:lnTo>
                  <a:lnTo>
                    <a:pt x="122" y="29"/>
                  </a:lnTo>
                  <a:lnTo>
                    <a:pt x="120" y="27"/>
                  </a:lnTo>
                  <a:lnTo>
                    <a:pt x="117" y="24"/>
                  </a:lnTo>
                  <a:lnTo>
                    <a:pt x="117" y="22"/>
                  </a:lnTo>
                  <a:lnTo>
                    <a:pt x="114" y="18"/>
                  </a:lnTo>
                  <a:lnTo>
                    <a:pt x="111" y="18"/>
                  </a:lnTo>
                  <a:lnTo>
                    <a:pt x="111" y="16"/>
                  </a:lnTo>
                  <a:lnTo>
                    <a:pt x="108" y="16"/>
                  </a:lnTo>
                  <a:lnTo>
                    <a:pt x="108" y="13"/>
                  </a:lnTo>
                  <a:lnTo>
                    <a:pt x="105" y="13"/>
                  </a:lnTo>
                  <a:lnTo>
                    <a:pt x="105" y="11"/>
                  </a:lnTo>
                  <a:lnTo>
                    <a:pt x="102" y="11"/>
                  </a:lnTo>
                  <a:lnTo>
                    <a:pt x="99" y="8"/>
                  </a:lnTo>
                  <a:lnTo>
                    <a:pt x="97" y="6"/>
                  </a:lnTo>
                  <a:lnTo>
                    <a:pt x="93" y="6"/>
                  </a:lnTo>
                  <a:lnTo>
                    <a:pt x="91" y="6"/>
                  </a:lnTo>
                  <a:lnTo>
                    <a:pt x="88" y="3"/>
                  </a:lnTo>
                  <a:lnTo>
                    <a:pt x="85" y="3"/>
                  </a:lnTo>
                  <a:lnTo>
                    <a:pt x="82" y="3"/>
                  </a:lnTo>
                  <a:lnTo>
                    <a:pt x="79" y="3"/>
                  </a:lnTo>
                  <a:lnTo>
                    <a:pt x="77" y="0"/>
                  </a:lnTo>
                  <a:lnTo>
                    <a:pt x="73" y="0"/>
                  </a:lnTo>
                  <a:lnTo>
                    <a:pt x="67" y="0"/>
                  </a:lnTo>
                  <a:lnTo>
                    <a:pt x="59" y="0"/>
                  </a:lnTo>
                  <a:close/>
                </a:path>
              </a:pathLst>
            </a:custGeom>
            <a:solidFill>
              <a:srgbClr val="FFFFFF"/>
            </a:solidFill>
            <a:ln w="6350">
              <a:solidFill>
                <a:srgbClr val="FFFFFF"/>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175" name="Line 164">
              <a:extLst>
                <a:ext uri="{FF2B5EF4-FFF2-40B4-BE49-F238E27FC236}">
                  <a16:creationId xmlns:a16="http://schemas.microsoft.com/office/drawing/2014/main" id="{A6D20C1D-5BA0-9147-89CC-8180ECE29D2B}"/>
                </a:ext>
              </a:extLst>
            </p:cNvPr>
            <p:cNvSpPr>
              <a:spLocks noChangeShapeType="1"/>
            </p:cNvSpPr>
            <p:nvPr/>
          </p:nvSpPr>
          <p:spPr bwMode="auto">
            <a:xfrm>
              <a:off x="5501" y="1763"/>
              <a:ext cx="0"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6" name="Freeform 165">
              <a:extLst>
                <a:ext uri="{FF2B5EF4-FFF2-40B4-BE49-F238E27FC236}">
                  <a16:creationId xmlns:a16="http://schemas.microsoft.com/office/drawing/2014/main" id="{DDCE0140-156B-A545-8F59-0B6F796C30F9}"/>
                </a:ext>
              </a:extLst>
            </p:cNvPr>
            <p:cNvSpPr>
              <a:spLocks/>
            </p:cNvSpPr>
            <p:nvPr/>
          </p:nvSpPr>
          <p:spPr bwMode="auto">
            <a:xfrm>
              <a:off x="5490" y="1763"/>
              <a:ext cx="23" cy="13"/>
            </a:xfrm>
            <a:custGeom>
              <a:avLst/>
              <a:gdLst>
                <a:gd name="T0" fmla="*/ 0 w 126"/>
                <a:gd name="T1" fmla="*/ 0 h 105"/>
                <a:gd name="T2" fmla="*/ 0 w 126"/>
                <a:gd name="T3" fmla="*/ 0 h 105"/>
                <a:gd name="T4" fmla="*/ 0 w 126"/>
                <a:gd name="T5" fmla="*/ 0 h 105"/>
                <a:gd name="T6" fmla="*/ 0 w 126"/>
                <a:gd name="T7" fmla="*/ 0 h 105"/>
                <a:gd name="T8" fmla="*/ 0 w 126"/>
                <a:gd name="T9" fmla="*/ 0 h 105"/>
                <a:gd name="T10" fmla="*/ 0 w 126"/>
                <a:gd name="T11" fmla="*/ 0 h 105"/>
                <a:gd name="T12" fmla="*/ 0 w 126"/>
                <a:gd name="T13" fmla="*/ 0 h 105"/>
                <a:gd name="T14" fmla="*/ 0 w 126"/>
                <a:gd name="T15" fmla="*/ 0 h 105"/>
                <a:gd name="T16" fmla="*/ 0 w 126"/>
                <a:gd name="T17" fmla="*/ 0 h 105"/>
                <a:gd name="T18" fmla="*/ 0 w 126"/>
                <a:gd name="T19" fmla="*/ 0 h 105"/>
                <a:gd name="T20" fmla="*/ 0 w 126"/>
                <a:gd name="T21" fmla="*/ 0 h 105"/>
                <a:gd name="T22" fmla="*/ 0 w 126"/>
                <a:gd name="T23" fmla="*/ 0 h 105"/>
                <a:gd name="T24" fmla="*/ 0 w 126"/>
                <a:gd name="T25" fmla="*/ 0 h 105"/>
                <a:gd name="T26" fmla="*/ 0 w 126"/>
                <a:gd name="T27" fmla="*/ 0 h 105"/>
                <a:gd name="T28" fmla="*/ 0 w 126"/>
                <a:gd name="T29" fmla="*/ 0 h 105"/>
                <a:gd name="T30" fmla="*/ 0 w 126"/>
                <a:gd name="T31" fmla="*/ 0 h 105"/>
                <a:gd name="T32" fmla="*/ 0 w 126"/>
                <a:gd name="T33" fmla="*/ 0 h 105"/>
                <a:gd name="T34" fmla="*/ 0 w 126"/>
                <a:gd name="T35" fmla="*/ 0 h 105"/>
                <a:gd name="T36" fmla="*/ 0 w 126"/>
                <a:gd name="T37" fmla="*/ 0 h 105"/>
                <a:gd name="T38" fmla="*/ 0 w 126"/>
                <a:gd name="T39" fmla="*/ 0 h 105"/>
                <a:gd name="T40" fmla="*/ 0 w 126"/>
                <a:gd name="T41" fmla="*/ 0 h 105"/>
                <a:gd name="T42" fmla="*/ 0 w 126"/>
                <a:gd name="T43" fmla="*/ 0 h 105"/>
                <a:gd name="T44" fmla="*/ 0 w 126"/>
                <a:gd name="T45" fmla="*/ 0 h 105"/>
                <a:gd name="T46" fmla="*/ 0 w 126"/>
                <a:gd name="T47" fmla="*/ 0 h 105"/>
                <a:gd name="T48" fmla="*/ 0 w 126"/>
                <a:gd name="T49" fmla="*/ 0 h 105"/>
                <a:gd name="T50" fmla="*/ 0 w 126"/>
                <a:gd name="T51" fmla="*/ 0 h 105"/>
                <a:gd name="T52" fmla="*/ 0 w 126"/>
                <a:gd name="T53" fmla="*/ 0 h 105"/>
                <a:gd name="T54" fmla="*/ 0 w 126"/>
                <a:gd name="T55" fmla="*/ 0 h 105"/>
                <a:gd name="T56" fmla="*/ 0 w 126"/>
                <a:gd name="T57" fmla="*/ 0 h 105"/>
                <a:gd name="T58" fmla="*/ 0 w 126"/>
                <a:gd name="T59" fmla="*/ 0 h 105"/>
                <a:gd name="T60" fmla="*/ 0 w 126"/>
                <a:gd name="T61" fmla="*/ 0 h 105"/>
                <a:gd name="T62" fmla="*/ 0 w 126"/>
                <a:gd name="T63" fmla="*/ 0 h 105"/>
                <a:gd name="T64" fmla="*/ 0 w 126"/>
                <a:gd name="T65" fmla="*/ 0 h 105"/>
                <a:gd name="T66" fmla="*/ 0 w 126"/>
                <a:gd name="T67" fmla="*/ 0 h 105"/>
                <a:gd name="T68" fmla="*/ 0 w 126"/>
                <a:gd name="T69" fmla="*/ 0 h 105"/>
                <a:gd name="T70" fmla="*/ 0 w 126"/>
                <a:gd name="T71" fmla="*/ 0 h 105"/>
                <a:gd name="T72" fmla="*/ 0 w 126"/>
                <a:gd name="T73" fmla="*/ 0 h 105"/>
                <a:gd name="T74" fmla="*/ 0 w 126"/>
                <a:gd name="T75" fmla="*/ 0 h 105"/>
                <a:gd name="T76" fmla="*/ 0 w 126"/>
                <a:gd name="T77" fmla="*/ 0 h 105"/>
                <a:gd name="T78" fmla="*/ 0 w 126"/>
                <a:gd name="T79" fmla="*/ 0 h 105"/>
                <a:gd name="T80" fmla="*/ 0 w 126"/>
                <a:gd name="T81" fmla="*/ 0 h 105"/>
                <a:gd name="T82" fmla="*/ 0 w 126"/>
                <a:gd name="T83" fmla="*/ 0 h 105"/>
                <a:gd name="T84" fmla="*/ 0 w 126"/>
                <a:gd name="T85" fmla="*/ 0 h 105"/>
                <a:gd name="T86" fmla="*/ 0 w 126"/>
                <a:gd name="T87" fmla="*/ 0 h 105"/>
                <a:gd name="T88" fmla="*/ 0 w 126"/>
                <a:gd name="T89" fmla="*/ 0 h 105"/>
                <a:gd name="T90" fmla="*/ 0 w 126"/>
                <a:gd name="T91" fmla="*/ 0 h 105"/>
                <a:gd name="T92" fmla="*/ 0 w 126"/>
                <a:gd name="T93" fmla="*/ 0 h 105"/>
                <a:gd name="T94" fmla="*/ 0 w 126"/>
                <a:gd name="T95" fmla="*/ 0 h 105"/>
                <a:gd name="T96" fmla="*/ 0 w 126"/>
                <a:gd name="T97" fmla="*/ 0 h 105"/>
                <a:gd name="T98" fmla="*/ 0 w 126"/>
                <a:gd name="T99" fmla="*/ 0 h 105"/>
                <a:gd name="T100" fmla="*/ 0 w 126"/>
                <a:gd name="T101" fmla="*/ 0 h 105"/>
                <a:gd name="T102" fmla="*/ 0 w 126"/>
                <a:gd name="T103" fmla="*/ 0 h 105"/>
                <a:gd name="T104" fmla="*/ 0 w 126"/>
                <a:gd name="T105" fmla="*/ 0 h 105"/>
                <a:gd name="T106" fmla="*/ 0 w 126"/>
                <a:gd name="T107" fmla="*/ 0 h 1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6"/>
                <a:gd name="T163" fmla="*/ 0 h 105"/>
                <a:gd name="T164" fmla="*/ 126 w 126"/>
                <a:gd name="T165" fmla="*/ 105 h 1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6" h="105">
                  <a:moveTo>
                    <a:pt x="59" y="0"/>
                  </a:moveTo>
                  <a:lnTo>
                    <a:pt x="55" y="0"/>
                  </a:lnTo>
                  <a:lnTo>
                    <a:pt x="53" y="0"/>
                  </a:lnTo>
                  <a:lnTo>
                    <a:pt x="49" y="0"/>
                  </a:lnTo>
                  <a:lnTo>
                    <a:pt x="49" y="3"/>
                  </a:lnTo>
                  <a:lnTo>
                    <a:pt x="47" y="3"/>
                  </a:lnTo>
                  <a:lnTo>
                    <a:pt x="43" y="3"/>
                  </a:lnTo>
                  <a:lnTo>
                    <a:pt x="41" y="3"/>
                  </a:lnTo>
                  <a:lnTo>
                    <a:pt x="38" y="6"/>
                  </a:lnTo>
                  <a:lnTo>
                    <a:pt x="35" y="6"/>
                  </a:lnTo>
                  <a:lnTo>
                    <a:pt x="32" y="6"/>
                  </a:lnTo>
                  <a:lnTo>
                    <a:pt x="29" y="8"/>
                  </a:lnTo>
                  <a:lnTo>
                    <a:pt x="26" y="8"/>
                  </a:lnTo>
                  <a:lnTo>
                    <a:pt x="26" y="11"/>
                  </a:lnTo>
                  <a:lnTo>
                    <a:pt x="23" y="11"/>
                  </a:lnTo>
                  <a:lnTo>
                    <a:pt x="20" y="13"/>
                  </a:lnTo>
                  <a:lnTo>
                    <a:pt x="18" y="16"/>
                  </a:lnTo>
                  <a:lnTo>
                    <a:pt x="14" y="18"/>
                  </a:lnTo>
                  <a:lnTo>
                    <a:pt x="12" y="22"/>
                  </a:lnTo>
                  <a:lnTo>
                    <a:pt x="12" y="24"/>
                  </a:lnTo>
                  <a:lnTo>
                    <a:pt x="8" y="24"/>
                  </a:lnTo>
                  <a:lnTo>
                    <a:pt x="8" y="27"/>
                  </a:lnTo>
                  <a:lnTo>
                    <a:pt x="6" y="27"/>
                  </a:lnTo>
                  <a:lnTo>
                    <a:pt x="6" y="29"/>
                  </a:lnTo>
                  <a:lnTo>
                    <a:pt x="6" y="32"/>
                  </a:lnTo>
                  <a:lnTo>
                    <a:pt x="2" y="34"/>
                  </a:lnTo>
                  <a:lnTo>
                    <a:pt x="2" y="37"/>
                  </a:lnTo>
                  <a:lnTo>
                    <a:pt x="2" y="39"/>
                  </a:lnTo>
                  <a:lnTo>
                    <a:pt x="0" y="43"/>
                  </a:lnTo>
                  <a:lnTo>
                    <a:pt x="0" y="45"/>
                  </a:lnTo>
                  <a:lnTo>
                    <a:pt x="0" y="48"/>
                  </a:lnTo>
                  <a:lnTo>
                    <a:pt x="0" y="50"/>
                  </a:lnTo>
                  <a:lnTo>
                    <a:pt x="0" y="52"/>
                  </a:lnTo>
                  <a:lnTo>
                    <a:pt x="0" y="55"/>
                  </a:lnTo>
                  <a:lnTo>
                    <a:pt x="0" y="57"/>
                  </a:lnTo>
                  <a:lnTo>
                    <a:pt x="0" y="61"/>
                  </a:lnTo>
                  <a:lnTo>
                    <a:pt x="0" y="63"/>
                  </a:lnTo>
                  <a:lnTo>
                    <a:pt x="0" y="66"/>
                  </a:lnTo>
                  <a:lnTo>
                    <a:pt x="2" y="68"/>
                  </a:lnTo>
                  <a:lnTo>
                    <a:pt x="2" y="71"/>
                  </a:lnTo>
                  <a:lnTo>
                    <a:pt x="2" y="73"/>
                  </a:lnTo>
                  <a:lnTo>
                    <a:pt x="6" y="76"/>
                  </a:lnTo>
                  <a:lnTo>
                    <a:pt x="6" y="79"/>
                  </a:lnTo>
                  <a:lnTo>
                    <a:pt x="8" y="82"/>
                  </a:lnTo>
                  <a:lnTo>
                    <a:pt x="12" y="84"/>
                  </a:lnTo>
                  <a:lnTo>
                    <a:pt x="12" y="87"/>
                  </a:lnTo>
                  <a:lnTo>
                    <a:pt x="14" y="87"/>
                  </a:lnTo>
                  <a:lnTo>
                    <a:pt x="14" y="89"/>
                  </a:lnTo>
                  <a:lnTo>
                    <a:pt x="18" y="89"/>
                  </a:lnTo>
                  <a:lnTo>
                    <a:pt x="18" y="92"/>
                  </a:lnTo>
                  <a:lnTo>
                    <a:pt x="20" y="92"/>
                  </a:lnTo>
                  <a:lnTo>
                    <a:pt x="20" y="94"/>
                  </a:lnTo>
                  <a:lnTo>
                    <a:pt x="23" y="94"/>
                  </a:lnTo>
                  <a:lnTo>
                    <a:pt x="26" y="97"/>
                  </a:lnTo>
                  <a:lnTo>
                    <a:pt x="29" y="100"/>
                  </a:lnTo>
                  <a:lnTo>
                    <a:pt x="32" y="100"/>
                  </a:lnTo>
                  <a:lnTo>
                    <a:pt x="35" y="103"/>
                  </a:lnTo>
                  <a:lnTo>
                    <a:pt x="38" y="103"/>
                  </a:lnTo>
                  <a:lnTo>
                    <a:pt x="41" y="103"/>
                  </a:lnTo>
                  <a:lnTo>
                    <a:pt x="41" y="105"/>
                  </a:lnTo>
                  <a:lnTo>
                    <a:pt x="43" y="105"/>
                  </a:lnTo>
                  <a:lnTo>
                    <a:pt x="47" y="105"/>
                  </a:lnTo>
                  <a:lnTo>
                    <a:pt x="49" y="105"/>
                  </a:lnTo>
                  <a:lnTo>
                    <a:pt x="53" y="105"/>
                  </a:lnTo>
                  <a:lnTo>
                    <a:pt x="55" y="105"/>
                  </a:lnTo>
                  <a:lnTo>
                    <a:pt x="65" y="105"/>
                  </a:lnTo>
                  <a:lnTo>
                    <a:pt x="70" y="105"/>
                  </a:lnTo>
                  <a:lnTo>
                    <a:pt x="73" y="105"/>
                  </a:lnTo>
                  <a:lnTo>
                    <a:pt x="76" y="105"/>
                  </a:lnTo>
                  <a:lnTo>
                    <a:pt x="79" y="105"/>
                  </a:lnTo>
                  <a:lnTo>
                    <a:pt x="81" y="105"/>
                  </a:lnTo>
                  <a:lnTo>
                    <a:pt x="85" y="105"/>
                  </a:lnTo>
                  <a:lnTo>
                    <a:pt x="87" y="103"/>
                  </a:lnTo>
                  <a:lnTo>
                    <a:pt x="90" y="103"/>
                  </a:lnTo>
                  <a:lnTo>
                    <a:pt x="93" y="100"/>
                  </a:lnTo>
                  <a:lnTo>
                    <a:pt x="96" y="100"/>
                  </a:lnTo>
                  <a:lnTo>
                    <a:pt x="99" y="97"/>
                  </a:lnTo>
                  <a:lnTo>
                    <a:pt x="102" y="97"/>
                  </a:lnTo>
                  <a:lnTo>
                    <a:pt x="102" y="94"/>
                  </a:lnTo>
                  <a:lnTo>
                    <a:pt x="105" y="94"/>
                  </a:lnTo>
                  <a:lnTo>
                    <a:pt x="105" y="92"/>
                  </a:lnTo>
                  <a:lnTo>
                    <a:pt x="108" y="92"/>
                  </a:lnTo>
                  <a:lnTo>
                    <a:pt x="110" y="89"/>
                  </a:lnTo>
                  <a:lnTo>
                    <a:pt x="114" y="87"/>
                  </a:lnTo>
                  <a:lnTo>
                    <a:pt x="116" y="84"/>
                  </a:lnTo>
                  <a:lnTo>
                    <a:pt x="116" y="82"/>
                  </a:lnTo>
                  <a:lnTo>
                    <a:pt x="120" y="79"/>
                  </a:lnTo>
                  <a:lnTo>
                    <a:pt x="120" y="76"/>
                  </a:lnTo>
                  <a:lnTo>
                    <a:pt x="122" y="76"/>
                  </a:lnTo>
                  <a:lnTo>
                    <a:pt x="122" y="73"/>
                  </a:lnTo>
                  <a:lnTo>
                    <a:pt x="122" y="71"/>
                  </a:lnTo>
                  <a:lnTo>
                    <a:pt x="122" y="68"/>
                  </a:lnTo>
                  <a:lnTo>
                    <a:pt x="126" y="68"/>
                  </a:lnTo>
                  <a:lnTo>
                    <a:pt x="126" y="66"/>
                  </a:lnTo>
                  <a:lnTo>
                    <a:pt x="126" y="63"/>
                  </a:lnTo>
                  <a:lnTo>
                    <a:pt x="126" y="61"/>
                  </a:lnTo>
                  <a:lnTo>
                    <a:pt x="126" y="57"/>
                  </a:lnTo>
                  <a:lnTo>
                    <a:pt x="126" y="55"/>
                  </a:lnTo>
                  <a:lnTo>
                    <a:pt x="126" y="52"/>
                  </a:lnTo>
                  <a:lnTo>
                    <a:pt x="126" y="50"/>
                  </a:lnTo>
                  <a:lnTo>
                    <a:pt x="126" y="48"/>
                  </a:lnTo>
                  <a:lnTo>
                    <a:pt x="126" y="45"/>
                  </a:lnTo>
                  <a:lnTo>
                    <a:pt x="126" y="43"/>
                  </a:lnTo>
                  <a:lnTo>
                    <a:pt x="126" y="39"/>
                  </a:lnTo>
                  <a:lnTo>
                    <a:pt x="122" y="37"/>
                  </a:lnTo>
                  <a:lnTo>
                    <a:pt x="122" y="34"/>
                  </a:lnTo>
                  <a:lnTo>
                    <a:pt x="122" y="32"/>
                  </a:lnTo>
                  <a:lnTo>
                    <a:pt x="120" y="29"/>
                  </a:lnTo>
                  <a:lnTo>
                    <a:pt x="120" y="27"/>
                  </a:lnTo>
                  <a:lnTo>
                    <a:pt x="116" y="27"/>
                  </a:lnTo>
                  <a:lnTo>
                    <a:pt x="116" y="24"/>
                  </a:lnTo>
                  <a:lnTo>
                    <a:pt x="114" y="22"/>
                  </a:lnTo>
                  <a:lnTo>
                    <a:pt x="114" y="18"/>
                  </a:lnTo>
                  <a:lnTo>
                    <a:pt x="110" y="18"/>
                  </a:lnTo>
                  <a:lnTo>
                    <a:pt x="110" y="16"/>
                  </a:lnTo>
                  <a:lnTo>
                    <a:pt x="108" y="16"/>
                  </a:lnTo>
                  <a:lnTo>
                    <a:pt x="105" y="13"/>
                  </a:lnTo>
                  <a:lnTo>
                    <a:pt x="102" y="11"/>
                  </a:lnTo>
                  <a:lnTo>
                    <a:pt x="99" y="8"/>
                  </a:lnTo>
                  <a:lnTo>
                    <a:pt x="96" y="8"/>
                  </a:lnTo>
                  <a:lnTo>
                    <a:pt x="93" y="6"/>
                  </a:lnTo>
                  <a:lnTo>
                    <a:pt x="90" y="6"/>
                  </a:lnTo>
                  <a:lnTo>
                    <a:pt x="87" y="6"/>
                  </a:lnTo>
                  <a:lnTo>
                    <a:pt x="87" y="3"/>
                  </a:lnTo>
                  <a:lnTo>
                    <a:pt x="85" y="3"/>
                  </a:lnTo>
                  <a:lnTo>
                    <a:pt x="81" y="3"/>
                  </a:lnTo>
                  <a:lnTo>
                    <a:pt x="79" y="3"/>
                  </a:lnTo>
                  <a:lnTo>
                    <a:pt x="76" y="0"/>
                  </a:lnTo>
                  <a:lnTo>
                    <a:pt x="73" y="0"/>
                  </a:lnTo>
                  <a:lnTo>
                    <a:pt x="70" y="0"/>
                  </a:lnTo>
                  <a:lnTo>
                    <a:pt x="67" y="0"/>
                  </a:lnTo>
                  <a:lnTo>
                    <a:pt x="59" y="0"/>
                  </a:lnTo>
                  <a:close/>
                </a:path>
              </a:pathLst>
            </a:custGeom>
            <a:solidFill>
              <a:srgbClr val="FFFFFF"/>
            </a:solidFill>
            <a:ln w="6350">
              <a:solidFill>
                <a:srgbClr val="FFFFFF"/>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177" name="Line 166">
              <a:extLst>
                <a:ext uri="{FF2B5EF4-FFF2-40B4-BE49-F238E27FC236}">
                  <a16:creationId xmlns:a16="http://schemas.microsoft.com/office/drawing/2014/main" id="{B60EAE3A-D4A0-7F49-BA97-FC2B11C7A95F}"/>
                </a:ext>
              </a:extLst>
            </p:cNvPr>
            <p:cNvSpPr>
              <a:spLocks noChangeShapeType="1"/>
            </p:cNvSpPr>
            <p:nvPr/>
          </p:nvSpPr>
          <p:spPr bwMode="auto">
            <a:xfrm>
              <a:off x="5502" y="1763"/>
              <a:ext cx="1"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8" name="Freeform 167">
              <a:extLst>
                <a:ext uri="{FF2B5EF4-FFF2-40B4-BE49-F238E27FC236}">
                  <a16:creationId xmlns:a16="http://schemas.microsoft.com/office/drawing/2014/main" id="{CD539883-3F1F-1D44-A88A-06290A831733}"/>
                </a:ext>
              </a:extLst>
            </p:cNvPr>
            <p:cNvSpPr>
              <a:spLocks/>
            </p:cNvSpPr>
            <p:nvPr/>
          </p:nvSpPr>
          <p:spPr bwMode="auto">
            <a:xfrm>
              <a:off x="5491" y="1763"/>
              <a:ext cx="23" cy="13"/>
            </a:xfrm>
            <a:custGeom>
              <a:avLst/>
              <a:gdLst>
                <a:gd name="T0" fmla="*/ 0 w 124"/>
                <a:gd name="T1" fmla="*/ 0 h 105"/>
                <a:gd name="T2" fmla="*/ 0 w 124"/>
                <a:gd name="T3" fmla="*/ 0 h 105"/>
                <a:gd name="T4" fmla="*/ 0 w 124"/>
                <a:gd name="T5" fmla="*/ 0 h 105"/>
                <a:gd name="T6" fmla="*/ 0 w 124"/>
                <a:gd name="T7" fmla="*/ 0 h 105"/>
                <a:gd name="T8" fmla="*/ 0 w 124"/>
                <a:gd name="T9" fmla="*/ 0 h 105"/>
                <a:gd name="T10" fmla="*/ 0 w 124"/>
                <a:gd name="T11" fmla="*/ 0 h 105"/>
                <a:gd name="T12" fmla="*/ 0 w 124"/>
                <a:gd name="T13" fmla="*/ 0 h 105"/>
                <a:gd name="T14" fmla="*/ 0 w 124"/>
                <a:gd name="T15" fmla="*/ 0 h 105"/>
                <a:gd name="T16" fmla="*/ 0 w 124"/>
                <a:gd name="T17" fmla="*/ 0 h 105"/>
                <a:gd name="T18" fmla="*/ 0 w 124"/>
                <a:gd name="T19" fmla="*/ 0 h 105"/>
                <a:gd name="T20" fmla="*/ 0 w 124"/>
                <a:gd name="T21" fmla="*/ 0 h 105"/>
                <a:gd name="T22" fmla="*/ 0 w 124"/>
                <a:gd name="T23" fmla="*/ 0 h 105"/>
                <a:gd name="T24" fmla="*/ 0 w 124"/>
                <a:gd name="T25" fmla="*/ 0 h 105"/>
                <a:gd name="T26" fmla="*/ 0 w 124"/>
                <a:gd name="T27" fmla="*/ 0 h 105"/>
                <a:gd name="T28" fmla="*/ 0 w 124"/>
                <a:gd name="T29" fmla="*/ 0 h 105"/>
                <a:gd name="T30" fmla="*/ 0 w 124"/>
                <a:gd name="T31" fmla="*/ 0 h 105"/>
                <a:gd name="T32" fmla="*/ 0 w 124"/>
                <a:gd name="T33" fmla="*/ 0 h 105"/>
                <a:gd name="T34" fmla="*/ 0 w 124"/>
                <a:gd name="T35" fmla="*/ 0 h 105"/>
                <a:gd name="T36" fmla="*/ 0 w 124"/>
                <a:gd name="T37" fmla="*/ 0 h 105"/>
                <a:gd name="T38" fmla="*/ 0 w 124"/>
                <a:gd name="T39" fmla="*/ 0 h 105"/>
                <a:gd name="T40" fmla="*/ 0 w 124"/>
                <a:gd name="T41" fmla="*/ 0 h 105"/>
                <a:gd name="T42" fmla="*/ 0 w 124"/>
                <a:gd name="T43" fmla="*/ 0 h 105"/>
                <a:gd name="T44" fmla="*/ 0 w 124"/>
                <a:gd name="T45" fmla="*/ 0 h 105"/>
                <a:gd name="T46" fmla="*/ 0 w 124"/>
                <a:gd name="T47" fmla="*/ 0 h 105"/>
                <a:gd name="T48" fmla="*/ 0 w 124"/>
                <a:gd name="T49" fmla="*/ 0 h 105"/>
                <a:gd name="T50" fmla="*/ 0 w 124"/>
                <a:gd name="T51" fmla="*/ 0 h 105"/>
                <a:gd name="T52" fmla="*/ 0 w 124"/>
                <a:gd name="T53" fmla="*/ 0 h 105"/>
                <a:gd name="T54" fmla="*/ 0 w 124"/>
                <a:gd name="T55" fmla="*/ 0 h 105"/>
                <a:gd name="T56" fmla="*/ 0 w 124"/>
                <a:gd name="T57" fmla="*/ 0 h 105"/>
                <a:gd name="T58" fmla="*/ 0 w 124"/>
                <a:gd name="T59" fmla="*/ 0 h 105"/>
                <a:gd name="T60" fmla="*/ 0 w 124"/>
                <a:gd name="T61" fmla="*/ 0 h 105"/>
                <a:gd name="T62" fmla="*/ 0 w 124"/>
                <a:gd name="T63" fmla="*/ 0 h 105"/>
                <a:gd name="T64" fmla="*/ 0 w 124"/>
                <a:gd name="T65" fmla="*/ 0 h 105"/>
                <a:gd name="T66" fmla="*/ 0 w 124"/>
                <a:gd name="T67" fmla="*/ 0 h 105"/>
                <a:gd name="T68" fmla="*/ 0 w 124"/>
                <a:gd name="T69" fmla="*/ 0 h 105"/>
                <a:gd name="T70" fmla="*/ 0 w 124"/>
                <a:gd name="T71" fmla="*/ 0 h 105"/>
                <a:gd name="T72" fmla="*/ 0 w 124"/>
                <a:gd name="T73" fmla="*/ 0 h 105"/>
                <a:gd name="T74" fmla="*/ 0 w 124"/>
                <a:gd name="T75" fmla="*/ 0 h 105"/>
                <a:gd name="T76" fmla="*/ 0 w 124"/>
                <a:gd name="T77" fmla="*/ 0 h 105"/>
                <a:gd name="T78" fmla="*/ 0 w 124"/>
                <a:gd name="T79" fmla="*/ 0 h 105"/>
                <a:gd name="T80" fmla="*/ 0 w 124"/>
                <a:gd name="T81" fmla="*/ 0 h 105"/>
                <a:gd name="T82" fmla="*/ 0 w 124"/>
                <a:gd name="T83" fmla="*/ 0 h 105"/>
                <a:gd name="T84" fmla="*/ 0 w 124"/>
                <a:gd name="T85" fmla="*/ 0 h 105"/>
                <a:gd name="T86" fmla="*/ 0 w 124"/>
                <a:gd name="T87" fmla="*/ 0 h 105"/>
                <a:gd name="T88" fmla="*/ 0 w 124"/>
                <a:gd name="T89" fmla="*/ 0 h 105"/>
                <a:gd name="T90" fmla="*/ 0 w 124"/>
                <a:gd name="T91" fmla="*/ 0 h 105"/>
                <a:gd name="T92" fmla="*/ 0 w 124"/>
                <a:gd name="T93" fmla="*/ 0 h 105"/>
                <a:gd name="T94" fmla="*/ 0 w 124"/>
                <a:gd name="T95" fmla="*/ 0 h 105"/>
                <a:gd name="T96" fmla="*/ 0 w 124"/>
                <a:gd name="T97" fmla="*/ 0 h 105"/>
                <a:gd name="T98" fmla="*/ 0 w 124"/>
                <a:gd name="T99" fmla="*/ 0 h 105"/>
                <a:gd name="T100" fmla="*/ 0 w 124"/>
                <a:gd name="T101" fmla="*/ 0 h 105"/>
                <a:gd name="T102" fmla="*/ 0 w 124"/>
                <a:gd name="T103" fmla="*/ 0 h 105"/>
                <a:gd name="T104" fmla="*/ 0 w 124"/>
                <a:gd name="T105" fmla="*/ 0 h 105"/>
                <a:gd name="T106" fmla="*/ 0 w 124"/>
                <a:gd name="T107" fmla="*/ 0 h 1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4"/>
                <a:gd name="T163" fmla="*/ 0 h 105"/>
                <a:gd name="T164" fmla="*/ 124 w 124"/>
                <a:gd name="T165" fmla="*/ 105 h 1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4" h="105">
                  <a:moveTo>
                    <a:pt x="59" y="0"/>
                  </a:moveTo>
                  <a:lnTo>
                    <a:pt x="59" y="0"/>
                  </a:lnTo>
                  <a:lnTo>
                    <a:pt x="57" y="0"/>
                  </a:lnTo>
                  <a:lnTo>
                    <a:pt x="53" y="0"/>
                  </a:lnTo>
                  <a:lnTo>
                    <a:pt x="51" y="3"/>
                  </a:lnTo>
                  <a:lnTo>
                    <a:pt x="47" y="3"/>
                  </a:lnTo>
                  <a:lnTo>
                    <a:pt x="45" y="3"/>
                  </a:lnTo>
                  <a:lnTo>
                    <a:pt x="41" y="3"/>
                  </a:lnTo>
                  <a:lnTo>
                    <a:pt x="39" y="6"/>
                  </a:lnTo>
                  <a:lnTo>
                    <a:pt x="35" y="6"/>
                  </a:lnTo>
                  <a:lnTo>
                    <a:pt x="33" y="6"/>
                  </a:lnTo>
                  <a:lnTo>
                    <a:pt x="33" y="8"/>
                  </a:lnTo>
                  <a:lnTo>
                    <a:pt x="30" y="8"/>
                  </a:lnTo>
                  <a:lnTo>
                    <a:pt x="27" y="11"/>
                  </a:lnTo>
                  <a:lnTo>
                    <a:pt x="24" y="13"/>
                  </a:lnTo>
                  <a:lnTo>
                    <a:pt x="21" y="13"/>
                  </a:lnTo>
                  <a:lnTo>
                    <a:pt x="21" y="16"/>
                  </a:lnTo>
                  <a:lnTo>
                    <a:pt x="18" y="16"/>
                  </a:lnTo>
                  <a:lnTo>
                    <a:pt x="18" y="18"/>
                  </a:lnTo>
                  <a:lnTo>
                    <a:pt x="15" y="18"/>
                  </a:lnTo>
                  <a:lnTo>
                    <a:pt x="15" y="22"/>
                  </a:lnTo>
                  <a:lnTo>
                    <a:pt x="12" y="24"/>
                  </a:lnTo>
                  <a:lnTo>
                    <a:pt x="10" y="27"/>
                  </a:lnTo>
                  <a:lnTo>
                    <a:pt x="10" y="29"/>
                  </a:lnTo>
                  <a:lnTo>
                    <a:pt x="6" y="32"/>
                  </a:lnTo>
                  <a:lnTo>
                    <a:pt x="6" y="34"/>
                  </a:lnTo>
                  <a:lnTo>
                    <a:pt x="4" y="37"/>
                  </a:lnTo>
                  <a:lnTo>
                    <a:pt x="4" y="39"/>
                  </a:lnTo>
                  <a:lnTo>
                    <a:pt x="4" y="43"/>
                  </a:lnTo>
                  <a:lnTo>
                    <a:pt x="4" y="45"/>
                  </a:lnTo>
                  <a:lnTo>
                    <a:pt x="4" y="48"/>
                  </a:lnTo>
                  <a:lnTo>
                    <a:pt x="0" y="50"/>
                  </a:lnTo>
                  <a:lnTo>
                    <a:pt x="0" y="52"/>
                  </a:lnTo>
                  <a:lnTo>
                    <a:pt x="0" y="55"/>
                  </a:lnTo>
                  <a:lnTo>
                    <a:pt x="0" y="57"/>
                  </a:lnTo>
                  <a:lnTo>
                    <a:pt x="4" y="61"/>
                  </a:lnTo>
                  <a:lnTo>
                    <a:pt x="4" y="63"/>
                  </a:lnTo>
                  <a:lnTo>
                    <a:pt x="4" y="66"/>
                  </a:lnTo>
                  <a:lnTo>
                    <a:pt x="4" y="68"/>
                  </a:lnTo>
                  <a:lnTo>
                    <a:pt x="6" y="71"/>
                  </a:lnTo>
                  <a:lnTo>
                    <a:pt x="6" y="73"/>
                  </a:lnTo>
                  <a:lnTo>
                    <a:pt x="6" y="76"/>
                  </a:lnTo>
                  <a:lnTo>
                    <a:pt x="10" y="76"/>
                  </a:lnTo>
                  <a:lnTo>
                    <a:pt x="10" y="79"/>
                  </a:lnTo>
                  <a:lnTo>
                    <a:pt x="10" y="82"/>
                  </a:lnTo>
                  <a:lnTo>
                    <a:pt x="12" y="82"/>
                  </a:lnTo>
                  <a:lnTo>
                    <a:pt x="12" y="84"/>
                  </a:lnTo>
                  <a:lnTo>
                    <a:pt x="15" y="87"/>
                  </a:lnTo>
                  <a:lnTo>
                    <a:pt x="18" y="89"/>
                  </a:lnTo>
                  <a:lnTo>
                    <a:pt x="21" y="92"/>
                  </a:lnTo>
                  <a:lnTo>
                    <a:pt x="24" y="94"/>
                  </a:lnTo>
                  <a:lnTo>
                    <a:pt x="27" y="94"/>
                  </a:lnTo>
                  <a:lnTo>
                    <a:pt x="27" y="97"/>
                  </a:lnTo>
                  <a:lnTo>
                    <a:pt x="30" y="97"/>
                  </a:lnTo>
                  <a:lnTo>
                    <a:pt x="33" y="100"/>
                  </a:lnTo>
                  <a:lnTo>
                    <a:pt x="35" y="100"/>
                  </a:lnTo>
                  <a:lnTo>
                    <a:pt x="39" y="103"/>
                  </a:lnTo>
                  <a:lnTo>
                    <a:pt x="41" y="103"/>
                  </a:lnTo>
                  <a:lnTo>
                    <a:pt x="45" y="105"/>
                  </a:lnTo>
                  <a:lnTo>
                    <a:pt x="47" y="105"/>
                  </a:lnTo>
                  <a:lnTo>
                    <a:pt x="51" y="105"/>
                  </a:lnTo>
                  <a:lnTo>
                    <a:pt x="53" y="105"/>
                  </a:lnTo>
                  <a:lnTo>
                    <a:pt x="57" y="105"/>
                  </a:lnTo>
                  <a:lnTo>
                    <a:pt x="59" y="105"/>
                  </a:lnTo>
                  <a:lnTo>
                    <a:pt x="62" y="105"/>
                  </a:lnTo>
                  <a:lnTo>
                    <a:pt x="68" y="105"/>
                  </a:lnTo>
                  <a:lnTo>
                    <a:pt x="71" y="105"/>
                  </a:lnTo>
                  <a:lnTo>
                    <a:pt x="73" y="105"/>
                  </a:lnTo>
                  <a:lnTo>
                    <a:pt x="77" y="105"/>
                  </a:lnTo>
                  <a:lnTo>
                    <a:pt x="79" y="105"/>
                  </a:lnTo>
                  <a:lnTo>
                    <a:pt x="82" y="105"/>
                  </a:lnTo>
                  <a:lnTo>
                    <a:pt x="82" y="103"/>
                  </a:lnTo>
                  <a:lnTo>
                    <a:pt x="85" y="103"/>
                  </a:lnTo>
                  <a:lnTo>
                    <a:pt x="88" y="103"/>
                  </a:lnTo>
                  <a:lnTo>
                    <a:pt x="91" y="100"/>
                  </a:lnTo>
                  <a:lnTo>
                    <a:pt x="94" y="100"/>
                  </a:lnTo>
                  <a:lnTo>
                    <a:pt x="97" y="97"/>
                  </a:lnTo>
                  <a:lnTo>
                    <a:pt x="100" y="94"/>
                  </a:lnTo>
                  <a:lnTo>
                    <a:pt x="102" y="94"/>
                  </a:lnTo>
                  <a:lnTo>
                    <a:pt x="102" y="92"/>
                  </a:lnTo>
                  <a:lnTo>
                    <a:pt x="106" y="92"/>
                  </a:lnTo>
                  <a:lnTo>
                    <a:pt x="106" y="89"/>
                  </a:lnTo>
                  <a:lnTo>
                    <a:pt x="108" y="89"/>
                  </a:lnTo>
                  <a:lnTo>
                    <a:pt x="108" y="87"/>
                  </a:lnTo>
                  <a:lnTo>
                    <a:pt x="112" y="87"/>
                  </a:lnTo>
                  <a:lnTo>
                    <a:pt x="112" y="84"/>
                  </a:lnTo>
                  <a:lnTo>
                    <a:pt x="114" y="82"/>
                  </a:lnTo>
                  <a:lnTo>
                    <a:pt x="118" y="79"/>
                  </a:lnTo>
                  <a:lnTo>
                    <a:pt x="118" y="76"/>
                  </a:lnTo>
                  <a:lnTo>
                    <a:pt x="120" y="73"/>
                  </a:lnTo>
                  <a:lnTo>
                    <a:pt x="120" y="71"/>
                  </a:lnTo>
                  <a:lnTo>
                    <a:pt x="120" y="68"/>
                  </a:lnTo>
                  <a:lnTo>
                    <a:pt x="124" y="66"/>
                  </a:lnTo>
                  <a:lnTo>
                    <a:pt x="124" y="63"/>
                  </a:lnTo>
                  <a:lnTo>
                    <a:pt x="124" y="61"/>
                  </a:lnTo>
                  <a:lnTo>
                    <a:pt x="124" y="57"/>
                  </a:lnTo>
                  <a:lnTo>
                    <a:pt x="124" y="55"/>
                  </a:lnTo>
                  <a:lnTo>
                    <a:pt x="124" y="52"/>
                  </a:lnTo>
                  <a:lnTo>
                    <a:pt x="124" y="50"/>
                  </a:lnTo>
                  <a:lnTo>
                    <a:pt x="124" y="48"/>
                  </a:lnTo>
                  <a:lnTo>
                    <a:pt x="124" y="45"/>
                  </a:lnTo>
                  <a:lnTo>
                    <a:pt x="124" y="43"/>
                  </a:lnTo>
                  <a:lnTo>
                    <a:pt x="120" y="39"/>
                  </a:lnTo>
                  <a:lnTo>
                    <a:pt x="120" y="37"/>
                  </a:lnTo>
                  <a:lnTo>
                    <a:pt x="120" y="34"/>
                  </a:lnTo>
                  <a:lnTo>
                    <a:pt x="118" y="32"/>
                  </a:lnTo>
                  <a:lnTo>
                    <a:pt x="118" y="29"/>
                  </a:lnTo>
                  <a:lnTo>
                    <a:pt x="118" y="27"/>
                  </a:lnTo>
                  <a:lnTo>
                    <a:pt x="114" y="27"/>
                  </a:lnTo>
                  <a:lnTo>
                    <a:pt x="114" y="24"/>
                  </a:lnTo>
                  <a:lnTo>
                    <a:pt x="112" y="24"/>
                  </a:lnTo>
                  <a:lnTo>
                    <a:pt x="112" y="22"/>
                  </a:lnTo>
                  <a:lnTo>
                    <a:pt x="108" y="18"/>
                  </a:lnTo>
                  <a:lnTo>
                    <a:pt x="106" y="16"/>
                  </a:lnTo>
                  <a:lnTo>
                    <a:pt x="102" y="13"/>
                  </a:lnTo>
                  <a:lnTo>
                    <a:pt x="100" y="11"/>
                  </a:lnTo>
                  <a:lnTo>
                    <a:pt x="97" y="11"/>
                  </a:lnTo>
                  <a:lnTo>
                    <a:pt x="97" y="8"/>
                  </a:lnTo>
                  <a:lnTo>
                    <a:pt x="94" y="8"/>
                  </a:lnTo>
                  <a:lnTo>
                    <a:pt x="91" y="6"/>
                  </a:lnTo>
                  <a:lnTo>
                    <a:pt x="88" y="6"/>
                  </a:lnTo>
                  <a:lnTo>
                    <a:pt x="85" y="6"/>
                  </a:lnTo>
                  <a:lnTo>
                    <a:pt x="82" y="3"/>
                  </a:lnTo>
                  <a:lnTo>
                    <a:pt x="79" y="3"/>
                  </a:lnTo>
                  <a:lnTo>
                    <a:pt x="77" y="3"/>
                  </a:lnTo>
                  <a:lnTo>
                    <a:pt x="73" y="3"/>
                  </a:lnTo>
                  <a:lnTo>
                    <a:pt x="73" y="0"/>
                  </a:lnTo>
                  <a:lnTo>
                    <a:pt x="71" y="0"/>
                  </a:lnTo>
                  <a:lnTo>
                    <a:pt x="68" y="0"/>
                  </a:lnTo>
                  <a:lnTo>
                    <a:pt x="62" y="0"/>
                  </a:lnTo>
                  <a:lnTo>
                    <a:pt x="59" y="0"/>
                  </a:lnTo>
                  <a:close/>
                </a:path>
              </a:pathLst>
            </a:custGeom>
            <a:solidFill>
              <a:srgbClr val="FFFFFF"/>
            </a:solidFill>
            <a:ln w="6350">
              <a:solidFill>
                <a:srgbClr val="FFFFFF"/>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179" name="Line 168">
              <a:extLst>
                <a:ext uri="{FF2B5EF4-FFF2-40B4-BE49-F238E27FC236}">
                  <a16:creationId xmlns:a16="http://schemas.microsoft.com/office/drawing/2014/main" id="{9F986FEC-1E60-844C-B196-CDA1BAC0EAD7}"/>
                </a:ext>
              </a:extLst>
            </p:cNvPr>
            <p:cNvSpPr>
              <a:spLocks noChangeShapeType="1"/>
            </p:cNvSpPr>
            <p:nvPr/>
          </p:nvSpPr>
          <p:spPr bwMode="auto">
            <a:xfrm>
              <a:off x="5503" y="1763"/>
              <a:ext cx="1"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0" name="Freeform 169">
              <a:extLst>
                <a:ext uri="{FF2B5EF4-FFF2-40B4-BE49-F238E27FC236}">
                  <a16:creationId xmlns:a16="http://schemas.microsoft.com/office/drawing/2014/main" id="{1EFBB173-656C-9D40-9184-70D5D58AC056}"/>
                </a:ext>
              </a:extLst>
            </p:cNvPr>
            <p:cNvSpPr>
              <a:spLocks/>
            </p:cNvSpPr>
            <p:nvPr/>
          </p:nvSpPr>
          <p:spPr bwMode="auto">
            <a:xfrm>
              <a:off x="5492" y="1763"/>
              <a:ext cx="24" cy="13"/>
            </a:xfrm>
            <a:custGeom>
              <a:avLst/>
              <a:gdLst>
                <a:gd name="T0" fmla="*/ 0 w 129"/>
                <a:gd name="T1" fmla="*/ 0 h 105"/>
                <a:gd name="T2" fmla="*/ 0 w 129"/>
                <a:gd name="T3" fmla="*/ 0 h 105"/>
                <a:gd name="T4" fmla="*/ 0 w 129"/>
                <a:gd name="T5" fmla="*/ 0 h 105"/>
                <a:gd name="T6" fmla="*/ 0 w 129"/>
                <a:gd name="T7" fmla="*/ 0 h 105"/>
                <a:gd name="T8" fmla="*/ 0 w 129"/>
                <a:gd name="T9" fmla="*/ 0 h 105"/>
                <a:gd name="T10" fmla="*/ 0 w 129"/>
                <a:gd name="T11" fmla="*/ 0 h 105"/>
                <a:gd name="T12" fmla="*/ 0 w 129"/>
                <a:gd name="T13" fmla="*/ 0 h 105"/>
                <a:gd name="T14" fmla="*/ 0 w 129"/>
                <a:gd name="T15" fmla="*/ 0 h 105"/>
                <a:gd name="T16" fmla="*/ 0 w 129"/>
                <a:gd name="T17" fmla="*/ 0 h 105"/>
                <a:gd name="T18" fmla="*/ 0 w 129"/>
                <a:gd name="T19" fmla="*/ 0 h 105"/>
                <a:gd name="T20" fmla="*/ 0 w 129"/>
                <a:gd name="T21" fmla="*/ 0 h 105"/>
                <a:gd name="T22" fmla="*/ 0 w 129"/>
                <a:gd name="T23" fmla="*/ 0 h 105"/>
                <a:gd name="T24" fmla="*/ 0 w 129"/>
                <a:gd name="T25" fmla="*/ 0 h 105"/>
                <a:gd name="T26" fmla="*/ 0 w 129"/>
                <a:gd name="T27" fmla="*/ 0 h 105"/>
                <a:gd name="T28" fmla="*/ 0 w 129"/>
                <a:gd name="T29" fmla="*/ 0 h 105"/>
                <a:gd name="T30" fmla="*/ 0 w 129"/>
                <a:gd name="T31" fmla="*/ 0 h 105"/>
                <a:gd name="T32" fmla="*/ 0 w 129"/>
                <a:gd name="T33" fmla="*/ 0 h 105"/>
                <a:gd name="T34" fmla="*/ 0 w 129"/>
                <a:gd name="T35" fmla="*/ 0 h 105"/>
                <a:gd name="T36" fmla="*/ 0 w 129"/>
                <a:gd name="T37" fmla="*/ 0 h 105"/>
                <a:gd name="T38" fmla="*/ 0 w 129"/>
                <a:gd name="T39" fmla="*/ 0 h 105"/>
                <a:gd name="T40" fmla="*/ 0 w 129"/>
                <a:gd name="T41" fmla="*/ 0 h 105"/>
                <a:gd name="T42" fmla="*/ 0 w 129"/>
                <a:gd name="T43" fmla="*/ 0 h 105"/>
                <a:gd name="T44" fmla="*/ 0 w 129"/>
                <a:gd name="T45" fmla="*/ 0 h 105"/>
                <a:gd name="T46" fmla="*/ 0 w 129"/>
                <a:gd name="T47" fmla="*/ 0 h 105"/>
                <a:gd name="T48" fmla="*/ 0 w 129"/>
                <a:gd name="T49" fmla="*/ 0 h 105"/>
                <a:gd name="T50" fmla="*/ 0 w 129"/>
                <a:gd name="T51" fmla="*/ 0 h 105"/>
                <a:gd name="T52" fmla="*/ 0 w 129"/>
                <a:gd name="T53" fmla="*/ 0 h 105"/>
                <a:gd name="T54" fmla="*/ 0 w 129"/>
                <a:gd name="T55" fmla="*/ 0 h 105"/>
                <a:gd name="T56" fmla="*/ 0 w 129"/>
                <a:gd name="T57" fmla="*/ 0 h 105"/>
                <a:gd name="T58" fmla="*/ 0 w 129"/>
                <a:gd name="T59" fmla="*/ 0 h 105"/>
                <a:gd name="T60" fmla="*/ 0 w 129"/>
                <a:gd name="T61" fmla="*/ 0 h 105"/>
                <a:gd name="T62" fmla="*/ 0 w 129"/>
                <a:gd name="T63" fmla="*/ 0 h 105"/>
                <a:gd name="T64" fmla="*/ 0 w 129"/>
                <a:gd name="T65" fmla="*/ 0 h 105"/>
                <a:gd name="T66" fmla="*/ 0 w 129"/>
                <a:gd name="T67" fmla="*/ 0 h 105"/>
                <a:gd name="T68" fmla="*/ 0 w 129"/>
                <a:gd name="T69" fmla="*/ 0 h 105"/>
                <a:gd name="T70" fmla="*/ 0 w 129"/>
                <a:gd name="T71" fmla="*/ 0 h 105"/>
                <a:gd name="T72" fmla="*/ 0 w 129"/>
                <a:gd name="T73" fmla="*/ 0 h 105"/>
                <a:gd name="T74" fmla="*/ 0 w 129"/>
                <a:gd name="T75" fmla="*/ 0 h 105"/>
                <a:gd name="T76" fmla="*/ 0 w 129"/>
                <a:gd name="T77" fmla="*/ 0 h 105"/>
                <a:gd name="T78" fmla="*/ 0 w 129"/>
                <a:gd name="T79" fmla="*/ 0 h 105"/>
                <a:gd name="T80" fmla="*/ 0 w 129"/>
                <a:gd name="T81" fmla="*/ 0 h 105"/>
                <a:gd name="T82" fmla="*/ 0 w 129"/>
                <a:gd name="T83" fmla="*/ 0 h 105"/>
                <a:gd name="T84" fmla="*/ 0 w 129"/>
                <a:gd name="T85" fmla="*/ 0 h 105"/>
                <a:gd name="T86" fmla="*/ 0 w 129"/>
                <a:gd name="T87" fmla="*/ 0 h 105"/>
                <a:gd name="T88" fmla="*/ 0 w 129"/>
                <a:gd name="T89" fmla="*/ 0 h 105"/>
                <a:gd name="T90" fmla="*/ 0 w 129"/>
                <a:gd name="T91" fmla="*/ 0 h 105"/>
                <a:gd name="T92" fmla="*/ 0 w 129"/>
                <a:gd name="T93" fmla="*/ 0 h 105"/>
                <a:gd name="T94" fmla="*/ 0 w 129"/>
                <a:gd name="T95" fmla="*/ 0 h 105"/>
                <a:gd name="T96" fmla="*/ 0 w 129"/>
                <a:gd name="T97" fmla="*/ 0 h 105"/>
                <a:gd name="T98" fmla="*/ 0 w 129"/>
                <a:gd name="T99" fmla="*/ 0 h 105"/>
                <a:gd name="T100" fmla="*/ 0 w 129"/>
                <a:gd name="T101" fmla="*/ 0 h 105"/>
                <a:gd name="T102" fmla="*/ 0 w 129"/>
                <a:gd name="T103" fmla="*/ 0 h 105"/>
                <a:gd name="T104" fmla="*/ 0 w 129"/>
                <a:gd name="T105" fmla="*/ 0 h 105"/>
                <a:gd name="T106" fmla="*/ 0 w 129"/>
                <a:gd name="T107" fmla="*/ 0 h 1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9"/>
                <a:gd name="T163" fmla="*/ 0 h 105"/>
                <a:gd name="T164" fmla="*/ 129 w 129"/>
                <a:gd name="T165" fmla="*/ 105 h 1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9" h="105">
                  <a:moveTo>
                    <a:pt x="59" y="0"/>
                  </a:moveTo>
                  <a:lnTo>
                    <a:pt x="56" y="0"/>
                  </a:lnTo>
                  <a:lnTo>
                    <a:pt x="53" y="0"/>
                  </a:lnTo>
                  <a:lnTo>
                    <a:pt x="51" y="3"/>
                  </a:lnTo>
                  <a:lnTo>
                    <a:pt x="47" y="3"/>
                  </a:lnTo>
                  <a:lnTo>
                    <a:pt x="45" y="3"/>
                  </a:lnTo>
                  <a:lnTo>
                    <a:pt x="41" y="3"/>
                  </a:lnTo>
                  <a:lnTo>
                    <a:pt x="39" y="6"/>
                  </a:lnTo>
                  <a:lnTo>
                    <a:pt x="35" y="6"/>
                  </a:lnTo>
                  <a:lnTo>
                    <a:pt x="33" y="6"/>
                  </a:lnTo>
                  <a:lnTo>
                    <a:pt x="29" y="8"/>
                  </a:lnTo>
                  <a:lnTo>
                    <a:pt x="27" y="11"/>
                  </a:lnTo>
                  <a:lnTo>
                    <a:pt x="24" y="11"/>
                  </a:lnTo>
                  <a:lnTo>
                    <a:pt x="24" y="13"/>
                  </a:lnTo>
                  <a:lnTo>
                    <a:pt x="21" y="13"/>
                  </a:lnTo>
                  <a:lnTo>
                    <a:pt x="21" y="16"/>
                  </a:lnTo>
                  <a:lnTo>
                    <a:pt x="18" y="16"/>
                  </a:lnTo>
                  <a:lnTo>
                    <a:pt x="18" y="18"/>
                  </a:lnTo>
                  <a:lnTo>
                    <a:pt x="15" y="18"/>
                  </a:lnTo>
                  <a:lnTo>
                    <a:pt x="15" y="22"/>
                  </a:lnTo>
                  <a:lnTo>
                    <a:pt x="12" y="24"/>
                  </a:lnTo>
                  <a:lnTo>
                    <a:pt x="9" y="27"/>
                  </a:lnTo>
                  <a:lnTo>
                    <a:pt x="6" y="29"/>
                  </a:lnTo>
                  <a:lnTo>
                    <a:pt x="6" y="32"/>
                  </a:lnTo>
                  <a:lnTo>
                    <a:pt x="6" y="34"/>
                  </a:lnTo>
                  <a:lnTo>
                    <a:pt x="4" y="34"/>
                  </a:lnTo>
                  <a:lnTo>
                    <a:pt x="4" y="37"/>
                  </a:lnTo>
                  <a:lnTo>
                    <a:pt x="4" y="39"/>
                  </a:lnTo>
                  <a:lnTo>
                    <a:pt x="4" y="43"/>
                  </a:lnTo>
                  <a:lnTo>
                    <a:pt x="0" y="45"/>
                  </a:lnTo>
                  <a:lnTo>
                    <a:pt x="0" y="48"/>
                  </a:lnTo>
                  <a:lnTo>
                    <a:pt x="0" y="50"/>
                  </a:lnTo>
                  <a:lnTo>
                    <a:pt x="0" y="52"/>
                  </a:lnTo>
                  <a:lnTo>
                    <a:pt x="0" y="55"/>
                  </a:lnTo>
                  <a:lnTo>
                    <a:pt x="0" y="57"/>
                  </a:lnTo>
                  <a:lnTo>
                    <a:pt x="0" y="61"/>
                  </a:lnTo>
                  <a:lnTo>
                    <a:pt x="4" y="63"/>
                  </a:lnTo>
                  <a:lnTo>
                    <a:pt x="4" y="66"/>
                  </a:lnTo>
                  <a:lnTo>
                    <a:pt x="4" y="68"/>
                  </a:lnTo>
                  <a:lnTo>
                    <a:pt x="4" y="71"/>
                  </a:lnTo>
                  <a:lnTo>
                    <a:pt x="6" y="73"/>
                  </a:lnTo>
                  <a:lnTo>
                    <a:pt x="6" y="76"/>
                  </a:lnTo>
                  <a:lnTo>
                    <a:pt x="9" y="79"/>
                  </a:lnTo>
                  <a:lnTo>
                    <a:pt x="9" y="82"/>
                  </a:lnTo>
                  <a:lnTo>
                    <a:pt x="12" y="82"/>
                  </a:lnTo>
                  <a:lnTo>
                    <a:pt x="12" y="84"/>
                  </a:lnTo>
                  <a:lnTo>
                    <a:pt x="15" y="87"/>
                  </a:lnTo>
                  <a:lnTo>
                    <a:pt x="18" y="89"/>
                  </a:lnTo>
                  <a:lnTo>
                    <a:pt x="21" y="92"/>
                  </a:lnTo>
                  <a:lnTo>
                    <a:pt x="24" y="94"/>
                  </a:lnTo>
                  <a:lnTo>
                    <a:pt x="27" y="97"/>
                  </a:lnTo>
                  <a:lnTo>
                    <a:pt x="29" y="97"/>
                  </a:lnTo>
                  <a:lnTo>
                    <a:pt x="29" y="100"/>
                  </a:lnTo>
                  <a:lnTo>
                    <a:pt x="33" y="100"/>
                  </a:lnTo>
                  <a:lnTo>
                    <a:pt x="35" y="100"/>
                  </a:lnTo>
                  <a:lnTo>
                    <a:pt x="39" y="103"/>
                  </a:lnTo>
                  <a:lnTo>
                    <a:pt x="41" y="103"/>
                  </a:lnTo>
                  <a:lnTo>
                    <a:pt x="45" y="105"/>
                  </a:lnTo>
                  <a:lnTo>
                    <a:pt x="47" y="105"/>
                  </a:lnTo>
                  <a:lnTo>
                    <a:pt x="51" y="105"/>
                  </a:lnTo>
                  <a:lnTo>
                    <a:pt x="53" y="105"/>
                  </a:lnTo>
                  <a:lnTo>
                    <a:pt x="56" y="105"/>
                  </a:lnTo>
                  <a:lnTo>
                    <a:pt x="65" y="105"/>
                  </a:lnTo>
                  <a:lnTo>
                    <a:pt x="73" y="105"/>
                  </a:lnTo>
                  <a:lnTo>
                    <a:pt x="76" y="105"/>
                  </a:lnTo>
                  <a:lnTo>
                    <a:pt x="79" y="105"/>
                  </a:lnTo>
                  <a:lnTo>
                    <a:pt x="82" y="105"/>
                  </a:lnTo>
                  <a:lnTo>
                    <a:pt x="85" y="105"/>
                  </a:lnTo>
                  <a:lnTo>
                    <a:pt x="88" y="103"/>
                  </a:lnTo>
                  <a:lnTo>
                    <a:pt x="91" y="103"/>
                  </a:lnTo>
                  <a:lnTo>
                    <a:pt x="94" y="100"/>
                  </a:lnTo>
                  <a:lnTo>
                    <a:pt x="96" y="100"/>
                  </a:lnTo>
                  <a:lnTo>
                    <a:pt x="100" y="100"/>
                  </a:lnTo>
                  <a:lnTo>
                    <a:pt x="100" y="97"/>
                  </a:lnTo>
                  <a:lnTo>
                    <a:pt x="102" y="97"/>
                  </a:lnTo>
                  <a:lnTo>
                    <a:pt x="106" y="94"/>
                  </a:lnTo>
                  <a:lnTo>
                    <a:pt x="108" y="92"/>
                  </a:lnTo>
                  <a:lnTo>
                    <a:pt x="112" y="89"/>
                  </a:lnTo>
                  <a:lnTo>
                    <a:pt x="114" y="87"/>
                  </a:lnTo>
                  <a:lnTo>
                    <a:pt x="118" y="87"/>
                  </a:lnTo>
                  <a:lnTo>
                    <a:pt x="118" y="84"/>
                  </a:lnTo>
                  <a:lnTo>
                    <a:pt x="118" y="82"/>
                  </a:lnTo>
                  <a:lnTo>
                    <a:pt x="120" y="82"/>
                  </a:lnTo>
                  <a:lnTo>
                    <a:pt x="120" y="79"/>
                  </a:lnTo>
                  <a:lnTo>
                    <a:pt x="123" y="76"/>
                  </a:lnTo>
                  <a:lnTo>
                    <a:pt x="123" y="73"/>
                  </a:lnTo>
                  <a:lnTo>
                    <a:pt x="126" y="71"/>
                  </a:lnTo>
                  <a:lnTo>
                    <a:pt x="126" y="68"/>
                  </a:lnTo>
                  <a:lnTo>
                    <a:pt x="126" y="66"/>
                  </a:lnTo>
                  <a:lnTo>
                    <a:pt x="126" y="63"/>
                  </a:lnTo>
                  <a:lnTo>
                    <a:pt x="129" y="61"/>
                  </a:lnTo>
                  <a:lnTo>
                    <a:pt x="129" y="57"/>
                  </a:lnTo>
                  <a:lnTo>
                    <a:pt x="129" y="55"/>
                  </a:lnTo>
                  <a:lnTo>
                    <a:pt x="129" y="52"/>
                  </a:lnTo>
                  <a:lnTo>
                    <a:pt x="129" y="50"/>
                  </a:lnTo>
                  <a:lnTo>
                    <a:pt x="129" y="48"/>
                  </a:lnTo>
                  <a:lnTo>
                    <a:pt x="129" y="45"/>
                  </a:lnTo>
                  <a:lnTo>
                    <a:pt x="126" y="43"/>
                  </a:lnTo>
                  <a:lnTo>
                    <a:pt x="126" y="39"/>
                  </a:lnTo>
                  <a:lnTo>
                    <a:pt x="126" y="37"/>
                  </a:lnTo>
                  <a:lnTo>
                    <a:pt x="126" y="34"/>
                  </a:lnTo>
                  <a:lnTo>
                    <a:pt x="123" y="34"/>
                  </a:lnTo>
                  <a:lnTo>
                    <a:pt x="123" y="32"/>
                  </a:lnTo>
                  <a:lnTo>
                    <a:pt x="123" y="29"/>
                  </a:lnTo>
                  <a:lnTo>
                    <a:pt x="120" y="27"/>
                  </a:lnTo>
                  <a:lnTo>
                    <a:pt x="118" y="24"/>
                  </a:lnTo>
                  <a:lnTo>
                    <a:pt x="118" y="22"/>
                  </a:lnTo>
                  <a:lnTo>
                    <a:pt x="114" y="18"/>
                  </a:lnTo>
                  <a:lnTo>
                    <a:pt x="112" y="18"/>
                  </a:lnTo>
                  <a:lnTo>
                    <a:pt x="112" y="16"/>
                  </a:lnTo>
                  <a:lnTo>
                    <a:pt x="108" y="16"/>
                  </a:lnTo>
                  <a:lnTo>
                    <a:pt x="108" y="13"/>
                  </a:lnTo>
                  <a:lnTo>
                    <a:pt x="106" y="13"/>
                  </a:lnTo>
                  <a:lnTo>
                    <a:pt x="106" y="11"/>
                  </a:lnTo>
                  <a:lnTo>
                    <a:pt x="102" y="11"/>
                  </a:lnTo>
                  <a:lnTo>
                    <a:pt x="100" y="8"/>
                  </a:lnTo>
                  <a:lnTo>
                    <a:pt x="96" y="6"/>
                  </a:lnTo>
                  <a:lnTo>
                    <a:pt x="94" y="6"/>
                  </a:lnTo>
                  <a:lnTo>
                    <a:pt x="91" y="6"/>
                  </a:lnTo>
                  <a:lnTo>
                    <a:pt x="88" y="3"/>
                  </a:lnTo>
                  <a:lnTo>
                    <a:pt x="85" y="3"/>
                  </a:lnTo>
                  <a:lnTo>
                    <a:pt x="82" y="3"/>
                  </a:lnTo>
                  <a:lnTo>
                    <a:pt x="79" y="3"/>
                  </a:lnTo>
                  <a:lnTo>
                    <a:pt x="76" y="0"/>
                  </a:lnTo>
                  <a:lnTo>
                    <a:pt x="73" y="0"/>
                  </a:lnTo>
                  <a:lnTo>
                    <a:pt x="67" y="0"/>
                  </a:lnTo>
                  <a:lnTo>
                    <a:pt x="59" y="0"/>
                  </a:lnTo>
                  <a:close/>
                </a:path>
              </a:pathLst>
            </a:custGeom>
            <a:solidFill>
              <a:srgbClr val="FFFFFF"/>
            </a:solidFill>
            <a:ln w="6350">
              <a:solidFill>
                <a:srgbClr val="FFFFFF"/>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181" name="Line 170">
              <a:extLst>
                <a:ext uri="{FF2B5EF4-FFF2-40B4-BE49-F238E27FC236}">
                  <a16:creationId xmlns:a16="http://schemas.microsoft.com/office/drawing/2014/main" id="{25648E55-06B4-514B-BA35-6EAC063696B0}"/>
                </a:ext>
              </a:extLst>
            </p:cNvPr>
            <p:cNvSpPr>
              <a:spLocks noChangeShapeType="1"/>
            </p:cNvSpPr>
            <p:nvPr/>
          </p:nvSpPr>
          <p:spPr bwMode="auto">
            <a:xfrm>
              <a:off x="5505" y="1763"/>
              <a:ext cx="1"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2" name="Freeform 171">
              <a:extLst>
                <a:ext uri="{FF2B5EF4-FFF2-40B4-BE49-F238E27FC236}">
                  <a16:creationId xmlns:a16="http://schemas.microsoft.com/office/drawing/2014/main" id="{1A5D87F4-B8C5-4A43-A5D4-3B43CBC89524}"/>
                </a:ext>
              </a:extLst>
            </p:cNvPr>
            <p:cNvSpPr>
              <a:spLocks/>
            </p:cNvSpPr>
            <p:nvPr/>
          </p:nvSpPr>
          <p:spPr bwMode="auto">
            <a:xfrm>
              <a:off x="5495" y="1763"/>
              <a:ext cx="22" cy="13"/>
            </a:xfrm>
            <a:custGeom>
              <a:avLst/>
              <a:gdLst>
                <a:gd name="T0" fmla="*/ 0 w 123"/>
                <a:gd name="T1" fmla="*/ 0 h 105"/>
                <a:gd name="T2" fmla="*/ 0 w 123"/>
                <a:gd name="T3" fmla="*/ 0 h 105"/>
                <a:gd name="T4" fmla="*/ 0 w 123"/>
                <a:gd name="T5" fmla="*/ 0 h 105"/>
                <a:gd name="T6" fmla="*/ 0 w 123"/>
                <a:gd name="T7" fmla="*/ 0 h 105"/>
                <a:gd name="T8" fmla="*/ 0 w 123"/>
                <a:gd name="T9" fmla="*/ 0 h 105"/>
                <a:gd name="T10" fmla="*/ 0 w 123"/>
                <a:gd name="T11" fmla="*/ 0 h 105"/>
                <a:gd name="T12" fmla="*/ 0 w 123"/>
                <a:gd name="T13" fmla="*/ 0 h 105"/>
                <a:gd name="T14" fmla="*/ 0 w 123"/>
                <a:gd name="T15" fmla="*/ 0 h 105"/>
                <a:gd name="T16" fmla="*/ 0 w 123"/>
                <a:gd name="T17" fmla="*/ 0 h 105"/>
                <a:gd name="T18" fmla="*/ 0 w 123"/>
                <a:gd name="T19" fmla="*/ 0 h 105"/>
                <a:gd name="T20" fmla="*/ 0 w 123"/>
                <a:gd name="T21" fmla="*/ 0 h 105"/>
                <a:gd name="T22" fmla="*/ 0 w 123"/>
                <a:gd name="T23" fmla="*/ 0 h 105"/>
                <a:gd name="T24" fmla="*/ 0 w 123"/>
                <a:gd name="T25" fmla="*/ 0 h 105"/>
                <a:gd name="T26" fmla="*/ 0 w 123"/>
                <a:gd name="T27" fmla="*/ 0 h 105"/>
                <a:gd name="T28" fmla="*/ 0 w 123"/>
                <a:gd name="T29" fmla="*/ 0 h 105"/>
                <a:gd name="T30" fmla="*/ 0 w 123"/>
                <a:gd name="T31" fmla="*/ 0 h 105"/>
                <a:gd name="T32" fmla="*/ 0 w 123"/>
                <a:gd name="T33" fmla="*/ 0 h 105"/>
                <a:gd name="T34" fmla="*/ 0 w 123"/>
                <a:gd name="T35" fmla="*/ 0 h 105"/>
                <a:gd name="T36" fmla="*/ 0 w 123"/>
                <a:gd name="T37" fmla="*/ 0 h 105"/>
                <a:gd name="T38" fmla="*/ 0 w 123"/>
                <a:gd name="T39" fmla="*/ 0 h 105"/>
                <a:gd name="T40" fmla="*/ 0 w 123"/>
                <a:gd name="T41" fmla="*/ 0 h 105"/>
                <a:gd name="T42" fmla="*/ 0 w 123"/>
                <a:gd name="T43" fmla="*/ 0 h 105"/>
                <a:gd name="T44" fmla="*/ 0 w 123"/>
                <a:gd name="T45" fmla="*/ 0 h 105"/>
                <a:gd name="T46" fmla="*/ 0 w 123"/>
                <a:gd name="T47" fmla="*/ 0 h 105"/>
                <a:gd name="T48" fmla="*/ 0 w 123"/>
                <a:gd name="T49" fmla="*/ 0 h 105"/>
                <a:gd name="T50" fmla="*/ 0 w 123"/>
                <a:gd name="T51" fmla="*/ 0 h 105"/>
                <a:gd name="T52" fmla="*/ 0 w 123"/>
                <a:gd name="T53" fmla="*/ 0 h 105"/>
                <a:gd name="T54" fmla="*/ 0 w 123"/>
                <a:gd name="T55" fmla="*/ 0 h 105"/>
                <a:gd name="T56" fmla="*/ 0 w 123"/>
                <a:gd name="T57" fmla="*/ 0 h 105"/>
                <a:gd name="T58" fmla="*/ 0 w 123"/>
                <a:gd name="T59" fmla="*/ 0 h 105"/>
                <a:gd name="T60" fmla="*/ 0 w 123"/>
                <a:gd name="T61" fmla="*/ 0 h 105"/>
                <a:gd name="T62" fmla="*/ 0 w 123"/>
                <a:gd name="T63" fmla="*/ 0 h 105"/>
                <a:gd name="T64" fmla="*/ 0 w 123"/>
                <a:gd name="T65" fmla="*/ 0 h 105"/>
                <a:gd name="T66" fmla="*/ 0 w 123"/>
                <a:gd name="T67" fmla="*/ 0 h 105"/>
                <a:gd name="T68" fmla="*/ 0 w 123"/>
                <a:gd name="T69" fmla="*/ 0 h 105"/>
                <a:gd name="T70" fmla="*/ 0 w 123"/>
                <a:gd name="T71" fmla="*/ 0 h 105"/>
                <a:gd name="T72" fmla="*/ 0 w 123"/>
                <a:gd name="T73" fmla="*/ 0 h 105"/>
                <a:gd name="T74" fmla="*/ 0 w 123"/>
                <a:gd name="T75" fmla="*/ 0 h 105"/>
                <a:gd name="T76" fmla="*/ 0 w 123"/>
                <a:gd name="T77" fmla="*/ 0 h 105"/>
                <a:gd name="T78" fmla="*/ 0 w 123"/>
                <a:gd name="T79" fmla="*/ 0 h 105"/>
                <a:gd name="T80" fmla="*/ 0 w 123"/>
                <a:gd name="T81" fmla="*/ 0 h 105"/>
                <a:gd name="T82" fmla="*/ 0 w 123"/>
                <a:gd name="T83" fmla="*/ 0 h 105"/>
                <a:gd name="T84" fmla="*/ 0 w 123"/>
                <a:gd name="T85" fmla="*/ 0 h 105"/>
                <a:gd name="T86" fmla="*/ 0 w 123"/>
                <a:gd name="T87" fmla="*/ 0 h 105"/>
                <a:gd name="T88" fmla="*/ 0 w 123"/>
                <a:gd name="T89" fmla="*/ 0 h 105"/>
                <a:gd name="T90" fmla="*/ 0 w 123"/>
                <a:gd name="T91" fmla="*/ 0 h 105"/>
                <a:gd name="T92" fmla="*/ 0 w 123"/>
                <a:gd name="T93" fmla="*/ 0 h 105"/>
                <a:gd name="T94" fmla="*/ 0 w 123"/>
                <a:gd name="T95" fmla="*/ 0 h 105"/>
                <a:gd name="T96" fmla="*/ 0 w 123"/>
                <a:gd name="T97" fmla="*/ 0 h 105"/>
                <a:gd name="T98" fmla="*/ 0 w 123"/>
                <a:gd name="T99" fmla="*/ 0 h 105"/>
                <a:gd name="T100" fmla="*/ 0 w 123"/>
                <a:gd name="T101" fmla="*/ 0 h 105"/>
                <a:gd name="T102" fmla="*/ 0 w 123"/>
                <a:gd name="T103" fmla="*/ 0 h 105"/>
                <a:gd name="T104" fmla="*/ 0 w 123"/>
                <a:gd name="T105" fmla="*/ 0 h 105"/>
                <a:gd name="T106" fmla="*/ 0 w 123"/>
                <a:gd name="T107" fmla="*/ 0 h 1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3"/>
                <a:gd name="T163" fmla="*/ 0 h 105"/>
                <a:gd name="T164" fmla="*/ 123 w 123"/>
                <a:gd name="T165" fmla="*/ 105 h 1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3" h="105">
                  <a:moveTo>
                    <a:pt x="59" y="0"/>
                  </a:moveTo>
                  <a:lnTo>
                    <a:pt x="55" y="0"/>
                  </a:lnTo>
                  <a:lnTo>
                    <a:pt x="53" y="0"/>
                  </a:lnTo>
                  <a:lnTo>
                    <a:pt x="50" y="0"/>
                  </a:lnTo>
                  <a:lnTo>
                    <a:pt x="50" y="3"/>
                  </a:lnTo>
                  <a:lnTo>
                    <a:pt x="47" y="3"/>
                  </a:lnTo>
                  <a:lnTo>
                    <a:pt x="44" y="3"/>
                  </a:lnTo>
                  <a:lnTo>
                    <a:pt x="41" y="3"/>
                  </a:lnTo>
                  <a:lnTo>
                    <a:pt x="39" y="6"/>
                  </a:lnTo>
                  <a:lnTo>
                    <a:pt x="35" y="6"/>
                  </a:lnTo>
                  <a:lnTo>
                    <a:pt x="33" y="6"/>
                  </a:lnTo>
                  <a:lnTo>
                    <a:pt x="29" y="8"/>
                  </a:lnTo>
                  <a:lnTo>
                    <a:pt x="27" y="8"/>
                  </a:lnTo>
                  <a:lnTo>
                    <a:pt x="27" y="11"/>
                  </a:lnTo>
                  <a:lnTo>
                    <a:pt x="23" y="11"/>
                  </a:lnTo>
                  <a:lnTo>
                    <a:pt x="21" y="13"/>
                  </a:lnTo>
                  <a:lnTo>
                    <a:pt x="17" y="16"/>
                  </a:lnTo>
                  <a:lnTo>
                    <a:pt x="15" y="18"/>
                  </a:lnTo>
                  <a:lnTo>
                    <a:pt x="12" y="22"/>
                  </a:lnTo>
                  <a:lnTo>
                    <a:pt x="12" y="24"/>
                  </a:lnTo>
                  <a:lnTo>
                    <a:pt x="9" y="24"/>
                  </a:lnTo>
                  <a:lnTo>
                    <a:pt x="9" y="27"/>
                  </a:lnTo>
                  <a:lnTo>
                    <a:pt x="6" y="27"/>
                  </a:lnTo>
                  <a:lnTo>
                    <a:pt x="6" y="29"/>
                  </a:lnTo>
                  <a:lnTo>
                    <a:pt x="6" y="32"/>
                  </a:lnTo>
                  <a:lnTo>
                    <a:pt x="3" y="34"/>
                  </a:lnTo>
                  <a:lnTo>
                    <a:pt x="3" y="37"/>
                  </a:lnTo>
                  <a:lnTo>
                    <a:pt x="3" y="39"/>
                  </a:lnTo>
                  <a:lnTo>
                    <a:pt x="0" y="43"/>
                  </a:lnTo>
                  <a:lnTo>
                    <a:pt x="0" y="45"/>
                  </a:lnTo>
                  <a:lnTo>
                    <a:pt x="0" y="48"/>
                  </a:lnTo>
                  <a:lnTo>
                    <a:pt x="0" y="50"/>
                  </a:lnTo>
                  <a:lnTo>
                    <a:pt x="0" y="52"/>
                  </a:lnTo>
                  <a:lnTo>
                    <a:pt x="0" y="55"/>
                  </a:lnTo>
                  <a:lnTo>
                    <a:pt x="0" y="57"/>
                  </a:lnTo>
                  <a:lnTo>
                    <a:pt x="0" y="61"/>
                  </a:lnTo>
                  <a:lnTo>
                    <a:pt x="0" y="63"/>
                  </a:lnTo>
                  <a:lnTo>
                    <a:pt x="0" y="66"/>
                  </a:lnTo>
                  <a:lnTo>
                    <a:pt x="3" y="68"/>
                  </a:lnTo>
                  <a:lnTo>
                    <a:pt x="3" y="71"/>
                  </a:lnTo>
                  <a:lnTo>
                    <a:pt x="3" y="73"/>
                  </a:lnTo>
                  <a:lnTo>
                    <a:pt x="6" y="76"/>
                  </a:lnTo>
                  <a:lnTo>
                    <a:pt x="6" y="79"/>
                  </a:lnTo>
                  <a:lnTo>
                    <a:pt x="9" y="82"/>
                  </a:lnTo>
                  <a:lnTo>
                    <a:pt x="12" y="84"/>
                  </a:lnTo>
                  <a:lnTo>
                    <a:pt x="12" y="87"/>
                  </a:lnTo>
                  <a:lnTo>
                    <a:pt x="15" y="87"/>
                  </a:lnTo>
                  <a:lnTo>
                    <a:pt x="15" y="89"/>
                  </a:lnTo>
                  <a:lnTo>
                    <a:pt x="17" y="89"/>
                  </a:lnTo>
                  <a:lnTo>
                    <a:pt x="17" y="92"/>
                  </a:lnTo>
                  <a:lnTo>
                    <a:pt x="21" y="92"/>
                  </a:lnTo>
                  <a:lnTo>
                    <a:pt x="21" y="94"/>
                  </a:lnTo>
                  <a:lnTo>
                    <a:pt x="23" y="94"/>
                  </a:lnTo>
                  <a:lnTo>
                    <a:pt x="27" y="97"/>
                  </a:lnTo>
                  <a:lnTo>
                    <a:pt x="29" y="100"/>
                  </a:lnTo>
                  <a:lnTo>
                    <a:pt x="33" y="100"/>
                  </a:lnTo>
                  <a:lnTo>
                    <a:pt x="35" y="103"/>
                  </a:lnTo>
                  <a:lnTo>
                    <a:pt x="39" y="103"/>
                  </a:lnTo>
                  <a:lnTo>
                    <a:pt x="41" y="103"/>
                  </a:lnTo>
                  <a:lnTo>
                    <a:pt x="41" y="105"/>
                  </a:lnTo>
                  <a:lnTo>
                    <a:pt x="44" y="105"/>
                  </a:lnTo>
                  <a:lnTo>
                    <a:pt x="47" y="105"/>
                  </a:lnTo>
                  <a:lnTo>
                    <a:pt x="50" y="105"/>
                  </a:lnTo>
                  <a:lnTo>
                    <a:pt x="53" y="105"/>
                  </a:lnTo>
                  <a:lnTo>
                    <a:pt x="55" y="105"/>
                  </a:lnTo>
                  <a:lnTo>
                    <a:pt x="59" y="105"/>
                  </a:lnTo>
                  <a:lnTo>
                    <a:pt x="64" y="105"/>
                  </a:lnTo>
                  <a:lnTo>
                    <a:pt x="67" y="105"/>
                  </a:lnTo>
                  <a:lnTo>
                    <a:pt x="70" y="105"/>
                  </a:lnTo>
                  <a:lnTo>
                    <a:pt x="73" y="105"/>
                  </a:lnTo>
                  <a:lnTo>
                    <a:pt x="76" y="105"/>
                  </a:lnTo>
                  <a:lnTo>
                    <a:pt x="79" y="105"/>
                  </a:lnTo>
                  <a:lnTo>
                    <a:pt x="82" y="103"/>
                  </a:lnTo>
                  <a:lnTo>
                    <a:pt x="84" y="103"/>
                  </a:lnTo>
                  <a:lnTo>
                    <a:pt x="88" y="100"/>
                  </a:lnTo>
                  <a:lnTo>
                    <a:pt x="90" y="100"/>
                  </a:lnTo>
                  <a:lnTo>
                    <a:pt x="94" y="97"/>
                  </a:lnTo>
                  <a:lnTo>
                    <a:pt x="96" y="97"/>
                  </a:lnTo>
                  <a:lnTo>
                    <a:pt x="96" y="94"/>
                  </a:lnTo>
                  <a:lnTo>
                    <a:pt x="100" y="94"/>
                  </a:lnTo>
                  <a:lnTo>
                    <a:pt x="102" y="92"/>
                  </a:lnTo>
                  <a:lnTo>
                    <a:pt x="106" y="89"/>
                  </a:lnTo>
                  <a:lnTo>
                    <a:pt x="108" y="87"/>
                  </a:lnTo>
                  <a:lnTo>
                    <a:pt x="111" y="84"/>
                  </a:lnTo>
                  <a:lnTo>
                    <a:pt x="111" y="82"/>
                  </a:lnTo>
                  <a:lnTo>
                    <a:pt x="114" y="82"/>
                  </a:lnTo>
                  <a:lnTo>
                    <a:pt x="114" y="79"/>
                  </a:lnTo>
                  <a:lnTo>
                    <a:pt x="114" y="76"/>
                  </a:lnTo>
                  <a:lnTo>
                    <a:pt x="117" y="76"/>
                  </a:lnTo>
                  <a:lnTo>
                    <a:pt x="117" y="73"/>
                  </a:lnTo>
                  <a:lnTo>
                    <a:pt x="117" y="71"/>
                  </a:lnTo>
                  <a:lnTo>
                    <a:pt x="120" y="68"/>
                  </a:lnTo>
                  <a:lnTo>
                    <a:pt x="120" y="66"/>
                  </a:lnTo>
                  <a:lnTo>
                    <a:pt x="120" y="63"/>
                  </a:lnTo>
                  <a:lnTo>
                    <a:pt x="120" y="61"/>
                  </a:lnTo>
                  <a:lnTo>
                    <a:pt x="123" y="57"/>
                  </a:lnTo>
                  <a:lnTo>
                    <a:pt x="123" y="55"/>
                  </a:lnTo>
                  <a:lnTo>
                    <a:pt x="123" y="52"/>
                  </a:lnTo>
                  <a:lnTo>
                    <a:pt x="123" y="50"/>
                  </a:lnTo>
                  <a:lnTo>
                    <a:pt x="120" y="48"/>
                  </a:lnTo>
                  <a:lnTo>
                    <a:pt x="120" y="45"/>
                  </a:lnTo>
                  <a:lnTo>
                    <a:pt x="120" y="43"/>
                  </a:lnTo>
                  <a:lnTo>
                    <a:pt x="120" y="39"/>
                  </a:lnTo>
                  <a:lnTo>
                    <a:pt x="120" y="37"/>
                  </a:lnTo>
                  <a:lnTo>
                    <a:pt x="117" y="34"/>
                  </a:lnTo>
                  <a:lnTo>
                    <a:pt x="117" y="32"/>
                  </a:lnTo>
                  <a:lnTo>
                    <a:pt x="114" y="29"/>
                  </a:lnTo>
                  <a:lnTo>
                    <a:pt x="114" y="27"/>
                  </a:lnTo>
                  <a:lnTo>
                    <a:pt x="111" y="24"/>
                  </a:lnTo>
                  <a:lnTo>
                    <a:pt x="108" y="22"/>
                  </a:lnTo>
                  <a:lnTo>
                    <a:pt x="108" y="18"/>
                  </a:lnTo>
                  <a:lnTo>
                    <a:pt x="106" y="18"/>
                  </a:lnTo>
                  <a:lnTo>
                    <a:pt x="106" y="16"/>
                  </a:lnTo>
                  <a:lnTo>
                    <a:pt x="102" y="16"/>
                  </a:lnTo>
                  <a:lnTo>
                    <a:pt x="102" y="13"/>
                  </a:lnTo>
                  <a:lnTo>
                    <a:pt x="100" y="13"/>
                  </a:lnTo>
                  <a:lnTo>
                    <a:pt x="96" y="11"/>
                  </a:lnTo>
                  <a:lnTo>
                    <a:pt x="94" y="8"/>
                  </a:lnTo>
                  <a:lnTo>
                    <a:pt x="90" y="8"/>
                  </a:lnTo>
                  <a:lnTo>
                    <a:pt x="90" y="6"/>
                  </a:lnTo>
                  <a:lnTo>
                    <a:pt x="88" y="6"/>
                  </a:lnTo>
                  <a:lnTo>
                    <a:pt x="84" y="6"/>
                  </a:lnTo>
                  <a:lnTo>
                    <a:pt x="82" y="3"/>
                  </a:lnTo>
                  <a:lnTo>
                    <a:pt x="79" y="3"/>
                  </a:lnTo>
                  <a:lnTo>
                    <a:pt x="76" y="3"/>
                  </a:lnTo>
                  <a:lnTo>
                    <a:pt x="73" y="3"/>
                  </a:lnTo>
                  <a:lnTo>
                    <a:pt x="70" y="0"/>
                  </a:lnTo>
                  <a:lnTo>
                    <a:pt x="67" y="0"/>
                  </a:lnTo>
                  <a:lnTo>
                    <a:pt x="64" y="0"/>
                  </a:lnTo>
                  <a:lnTo>
                    <a:pt x="61" y="0"/>
                  </a:lnTo>
                  <a:lnTo>
                    <a:pt x="59" y="0"/>
                  </a:lnTo>
                  <a:close/>
                </a:path>
              </a:pathLst>
            </a:custGeom>
            <a:solidFill>
              <a:srgbClr val="FFFFFF"/>
            </a:solidFill>
            <a:ln w="6350">
              <a:solidFill>
                <a:srgbClr val="FFFFFF"/>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183" name="Line 172">
              <a:extLst>
                <a:ext uri="{FF2B5EF4-FFF2-40B4-BE49-F238E27FC236}">
                  <a16:creationId xmlns:a16="http://schemas.microsoft.com/office/drawing/2014/main" id="{4A26AE5B-E1EB-B248-8FCB-D5BDD1B4BBE1}"/>
                </a:ext>
              </a:extLst>
            </p:cNvPr>
            <p:cNvSpPr>
              <a:spLocks noChangeShapeType="1"/>
            </p:cNvSpPr>
            <p:nvPr/>
          </p:nvSpPr>
          <p:spPr bwMode="auto">
            <a:xfrm>
              <a:off x="5506" y="1763"/>
              <a:ext cx="1"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 name="Freeform 173">
              <a:extLst>
                <a:ext uri="{FF2B5EF4-FFF2-40B4-BE49-F238E27FC236}">
                  <a16:creationId xmlns:a16="http://schemas.microsoft.com/office/drawing/2014/main" id="{6DD7E899-A38F-9042-B26F-6E65E349678F}"/>
                </a:ext>
              </a:extLst>
            </p:cNvPr>
            <p:cNvSpPr>
              <a:spLocks/>
            </p:cNvSpPr>
            <p:nvPr/>
          </p:nvSpPr>
          <p:spPr bwMode="auto">
            <a:xfrm>
              <a:off x="5496" y="1763"/>
              <a:ext cx="22" cy="13"/>
            </a:xfrm>
            <a:custGeom>
              <a:avLst/>
              <a:gdLst>
                <a:gd name="T0" fmla="*/ 0 w 120"/>
                <a:gd name="T1" fmla="*/ 0 h 105"/>
                <a:gd name="T2" fmla="*/ 0 w 120"/>
                <a:gd name="T3" fmla="*/ 0 h 105"/>
                <a:gd name="T4" fmla="*/ 0 w 120"/>
                <a:gd name="T5" fmla="*/ 0 h 105"/>
                <a:gd name="T6" fmla="*/ 0 w 120"/>
                <a:gd name="T7" fmla="*/ 0 h 105"/>
                <a:gd name="T8" fmla="*/ 0 w 120"/>
                <a:gd name="T9" fmla="*/ 0 h 105"/>
                <a:gd name="T10" fmla="*/ 0 w 120"/>
                <a:gd name="T11" fmla="*/ 0 h 105"/>
                <a:gd name="T12" fmla="*/ 0 w 120"/>
                <a:gd name="T13" fmla="*/ 0 h 105"/>
                <a:gd name="T14" fmla="*/ 0 w 120"/>
                <a:gd name="T15" fmla="*/ 0 h 105"/>
                <a:gd name="T16" fmla="*/ 0 w 120"/>
                <a:gd name="T17" fmla="*/ 0 h 105"/>
                <a:gd name="T18" fmla="*/ 0 w 120"/>
                <a:gd name="T19" fmla="*/ 0 h 105"/>
                <a:gd name="T20" fmla="*/ 0 w 120"/>
                <a:gd name="T21" fmla="*/ 0 h 105"/>
                <a:gd name="T22" fmla="*/ 0 w 120"/>
                <a:gd name="T23" fmla="*/ 0 h 105"/>
                <a:gd name="T24" fmla="*/ 0 w 120"/>
                <a:gd name="T25" fmla="*/ 0 h 105"/>
                <a:gd name="T26" fmla="*/ 0 w 120"/>
                <a:gd name="T27" fmla="*/ 0 h 105"/>
                <a:gd name="T28" fmla="*/ 0 w 120"/>
                <a:gd name="T29" fmla="*/ 0 h 105"/>
                <a:gd name="T30" fmla="*/ 0 w 120"/>
                <a:gd name="T31" fmla="*/ 0 h 105"/>
                <a:gd name="T32" fmla="*/ 0 w 120"/>
                <a:gd name="T33" fmla="*/ 0 h 105"/>
                <a:gd name="T34" fmla="*/ 0 w 120"/>
                <a:gd name="T35" fmla="*/ 0 h 105"/>
                <a:gd name="T36" fmla="*/ 0 w 120"/>
                <a:gd name="T37" fmla="*/ 0 h 105"/>
                <a:gd name="T38" fmla="*/ 0 w 120"/>
                <a:gd name="T39" fmla="*/ 0 h 105"/>
                <a:gd name="T40" fmla="*/ 0 w 120"/>
                <a:gd name="T41" fmla="*/ 0 h 105"/>
                <a:gd name="T42" fmla="*/ 0 w 120"/>
                <a:gd name="T43" fmla="*/ 0 h 105"/>
                <a:gd name="T44" fmla="*/ 0 w 120"/>
                <a:gd name="T45" fmla="*/ 0 h 105"/>
                <a:gd name="T46" fmla="*/ 0 w 120"/>
                <a:gd name="T47" fmla="*/ 0 h 105"/>
                <a:gd name="T48" fmla="*/ 0 w 120"/>
                <a:gd name="T49" fmla="*/ 0 h 105"/>
                <a:gd name="T50" fmla="*/ 0 w 120"/>
                <a:gd name="T51" fmla="*/ 0 h 105"/>
                <a:gd name="T52" fmla="*/ 0 w 120"/>
                <a:gd name="T53" fmla="*/ 0 h 105"/>
                <a:gd name="T54" fmla="*/ 0 w 120"/>
                <a:gd name="T55" fmla="*/ 0 h 105"/>
                <a:gd name="T56" fmla="*/ 0 w 120"/>
                <a:gd name="T57" fmla="*/ 0 h 105"/>
                <a:gd name="T58" fmla="*/ 0 w 120"/>
                <a:gd name="T59" fmla="*/ 0 h 105"/>
                <a:gd name="T60" fmla="*/ 0 w 120"/>
                <a:gd name="T61" fmla="*/ 0 h 105"/>
                <a:gd name="T62" fmla="*/ 0 w 120"/>
                <a:gd name="T63" fmla="*/ 0 h 105"/>
                <a:gd name="T64" fmla="*/ 0 w 120"/>
                <a:gd name="T65" fmla="*/ 0 h 105"/>
                <a:gd name="T66" fmla="*/ 0 w 120"/>
                <a:gd name="T67" fmla="*/ 0 h 105"/>
                <a:gd name="T68" fmla="*/ 0 w 120"/>
                <a:gd name="T69" fmla="*/ 0 h 105"/>
                <a:gd name="T70" fmla="*/ 0 w 120"/>
                <a:gd name="T71" fmla="*/ 0 h 105"/>
                <a:gd name="T72" fmla="*/ 0 w 120"/>
                <a:gd name="T73" fmla="*/ 0 h 105"/>
                <a:gd name="T74" fmla="*/ 0 w 120"/>
                <a:gd name="T75" fmla="*/ 0 h 105"/>
                <a:gd name="T76" fmla="*/ 0 w 120"/>
                <a:gd name="T77" fmla="*/ 0 h 105"/>
                <a:gd name="T78" fmla="*/ 0 w 120"/>
                <a:gd name="T79" fmla="*/ 0 h 105"/>
                <a:gd name="T80" fmla="*/ 0 w 120"/>
                <a:gd name="T81" fmla="*/ 0 h 105"/>
                <a:gd name="T82" fmla="*/ 0 w 120"/>
                <a:gd name="T83" fmla="*/ 0 h 105"/>
                <a:gd name="T84" fmla="*/ 0 w 120"/>
                <a:gd name="T85" fmla="*/ 0 h 105"/>
                <a:gd name="T86" fmla="*/ 0 w 120"/>
                <a:gd name="T87" fmla="*/ 0 h 105"/>
                <a:gd name="T88" fmla="*/ 0 w 120"/>
                <a:gd name="T89" fmla="*/ 0 h 105"/>
                <a:gd name="T90" fmla="*/ 0 w 120"/>
                <a:gd name="T91" fmla="*/ 0 h 105"/>
                <a:gd name="T92" fmla="*/ 0 w 120"/>
                <a:gd name="T93" fmla="*/ 0 h 105"/>
                <a:gd name="T94" fmla="*/ 0 w 120"/>
                <a:gd name="T95" fmla="*/ 0 h 105"/>
                <a:gd name="T96" fmla="*/ 0 w 120"/>
                <a:gd name="T97" fmla="*/ 0 h 105"/>
                <a:gd name="T98" fmla="*/ 0 w 120"/>
                <a:gd name="T99" fmla="*/ 0 h 105"/>
                <a:gd name="T100" fmla="*/ 0 w 120"/>
                <a:gd name="T101" fmla="*/ 0 h 105"/>
                <a:gd name="T102" fmla="*/ 0 w 120"/>
                <a:gd name="T103" fmla="*/ 0 h 105"/>
                <a:gd name="T104" fmla="*/ 0 w 120"/>
                <a:gd name="T105" fmla="*/ 0 h 105"/>
                <a:gd name="T106" fmla="*/ 0 w 120"/>
                <a:gd name="T107" fmla="*/ 0 h 1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0"/>
                <a:gd name="T163" fmla="*/ 0 h 105"/>
                <a:gd name="T164" fmla="*/ 120 w 120"/>
                <a:gd name="T165" fmla="*/ 105 h 1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0" h="105">
                  <a:moveTo>
                    <a:pt x="58" y="0"/>
                  </a:moveTo>
                  <a:lnTo>
                    <a:pt x="55" y="0"/>
                  </a:lnTo>
                  <a:lnTo>
                    <a:pt x="53" y="0"/>
                  </a:lnTo>
                  <a:lnTo>
                    <a:pt x="49" y="0"/>
                  </a:lnTo>
                  <a:lnTo>
                    <a:pt x="47" y="3"/>
                  </a:lnTo>
                  <a:lnTo>
                    <a:pt x="44" y="3"/>
                  </a:lnTo>
                  <a:lnTo>
                    <a:pt x="41" y="3"/>
                  </a:lnTo>
                  <a:lnTo>
                    <a:pt x="38" y="3"/>
                  </a:lnTo>
                  <a:lnTo>
                    <a:pt x="38" y="6"/>
                  </a:lnTo>
                  <a:lnTo>
                    <a:pt x="35" y="6"/>
                  </a:lnTo>
                  <a:lnTo>
                    <a:pt x="33" y="6"/>
                  </a:lnTo>
                  <a:lnTo>
                    <a:pt x="29" y="8"/>
                  </a:lnTo>
                  <a:lnTo>
                    <a:pt x="27" y="8"/>
                  </a:lnTo>
                  <a:lnTo>
                    <a:pt x="23" y="11"/>
                  </a:lnTo>
                  <a:lnTo>
                    <a:pt x="21" y="13"/>
                  </a:lnTo>
                  <a:lnTo>
                    <a:pt x="17" y="16"/>
                  </a:lnTo>
                  <a:lnTo>
                    <a:pt x="15" y="16"/>
                  </a:lnTo>
                  <a:lnTo>
                    <a:pt x="15" y="18"/>
                  </a:lnTo>
                  <a:lnTo>
                    <a:pt x="11" y="18"/>
                  </a:lnTo>
                  <a:lnTo>
                    <a:pt x="11" y="22"/>
                  </a:lnTo>
                  <a:lnTo>
                    <a:pt x="9" y="24"/>
                  </a:lnTo>
                  <a:lnTo>
                    <a:pt x="9" y="27"/>
                  </a:lnTo>
                  <a:lnTo>
                    <a:pt x="6" y="27"/>
                  </a:lnTo>
                  <a:lnTo>
                    <a:pt x="6" y="29"/>
                  </a:lnTo>
                  <a:lnTo>
                    <a:pt x="3" y="32"/>
                  </a:lnTo>
                  <a:lnTo>
                    <a:pt x="3" y="34"/>
                  </a:lnTo>
                  <a:lnTo>
                    <a:pt x="3" y="37"/>
                  </a:lnTo>
                  <a:lnTo>
                    <a:pt x="0" y="39"/>
                  </a:lnTo>
                  <a:lnTo>
                    <a:pt x="0" y="43"/>
                  </a:lnTo>
                  <a:lnTo>
                    <a:pt x="0" y="45"/>
                  </a:lnTo>
                  <a:lnTo>
                    <a:pt x="0" y="48"/>
                  </a:lnTo>
                  <a:lnTo>
                    <a:pt x="0" y="50"/>
                  </a:lnTo>
                  <a:lnTo>
                    <a:pt x="0" y="52"/>
                  </a:lnTo>
                  <a:lnTo>
                    <a:pt x="0" y="55"/>
                  </a:lnTo>
                  <a:lnTo>
                    <a:pt x="0" y="57"/>
                  </a:lnTo>
                  <a:lnTo>
                    <a:pt x="0" y="61"/>
                  </a:lnTo>
                  <a:lnTo>
                    <a:pt x="0" y="63"/>
                  </a:lnTo>
                  <a:lnTo>
                    <a:pt x="0" y="66"/>
                  </a:lnTo>
                  <a:lnTo>
                    <a:pt x="0" y="68"/>
                  </a:lnTo>
                  <a:lnTo>
                    <a:pt x="3" y="68"/>
                  </a:lnTo>
                  <a:lnTo>
                    <a:pt x="3" y="71"/>
                  </a:lnTo>
                  <a:lnTo>
                    <a:pt x="3" y="73"/>
                  </a:lnTo>
                  <a:lnTo>
                    <a:pt x="3" y="76"/>
                  </a:lnTo>
                  <a:lnTo>
                    <a:pt x="6" y="76"/>
                  </a:lnTo>
                  <a:lnTo>
                    <a:pt x="6" y="79"/>
                  </a:lnTo>
                  <a:lnTo>
                    <a:pt x="9" y="82"/>
                  </a:lnTo>
                  <a:lnTo>
                    <a:pt x="9" y="84"/>
                  </a:lnTo>
                  <a:lnTo>
                    <a:pt x="11" y="87"/>
                  </a:lnTo>
                  <a:lnTo>
                    <a:pt x="15" y="89"/>
                  </a:lnTo>
                  <a:lnTo>
                    <a:pt x="17" y="92"/>
                  </a:lnTo>
                  <a:lnTo>
                    <a:pt x="21" y="92"/>
                  </a:lnTo>
                  <a:lnTo>
                    <a:pt x="21" y="94"/>
                  </a:lnTo>
                  <a:lnTo>
                    <a:pt x="23" y="94"/>
                  </a:lnTo>
                  <a:lnTo>
                    <a:pt x="23" y="97"/>
                  </a:lnTo>
                  <a:lnTo>
                    <a:pt x="27" y="97"/>
                  </a:lnTo>
                  <a:lnTo>
                    <a:pt x="29" y="100"/>
                  </a:lnTo>
                  <a:lnTo>
                    <a:pt x="33" y="100"/>
                  </a:lnTo>
                  <a:lnTo>
                    <a:pt x="35" y="103"/>
                  </a:lnTo>
                  <a:lnTo>
                    <a:pt x="38" y="103"/>
                  </a:lnTo>
                  <a:lnTo>
                    <a:pt x="41" y="105"/>
                  </a:lnTo>
                  <a:lnTo>
                    <a:pt x="44" y="105"/>
                  </a:lnTo>
                  <a:lnTo>
                    <a:pt x="47" y="105"/>
                  </a:lnTo>
                  <a:lnTo>
                    <a:pt x="49" y="105"/>
                  </a:lnTo>
                  <a:lnTo>
                    <a:pt x="53" y="105"/>
                  </a:lnTo>
                  <a:lnTo>
                    <a:pt x="55" y="105"/>
                  </a:lnTo>
                  <a:lnTo>
                    <a:pt x="58" y="105"/>
                  </a:lnTo>
                  <a:lnTo>
                    <a:pt x="64" y="105"/>
                  </a:lnTo>
                  <a:lnTo>
                    <a:pt x="67" y="105"/>
                  </a:lnTo>
                  <a:lnTo>
                    <a:pt x="70" y="105"/>
                  </a:lnTo>
                  <a:lnTo>
                    <a:pt x="73" y="105"/>
                  </a:lnTo>
                  <a:lnTo>
                    <a:pt x="76" y="105"/>
                  </a:lnTo>
                  <a:lnTo>
                    <a:pt x="78" y="105"/>
                  </a:lnTo>
                  <a:lnTo>
                    <a:pt x="82" y="103"/>
                  </a:lnTo>
                  <a:lnTo>
                    <a:pt x="84" y="103"/>
                  </a:lnTo>
                  <a:lnTo>
                    <a:pt x="88" y="100"/>
                  </a:lnTo>
                  <a:lnTo>
                    <a:pt x="90" y="100"/>
                  </a:lnTo>
                  <a:lnTo>
                    <a:pt x="94" y="97"/>
                  </a:lnTo>
                  <a:lnTo>
                    <a:pt x="96" y="97"/>
                  </a:lnTo>
                  <a:lnTo>
                    <a:pt x="96" y="94"/>
                  </a:lnTo>
                  <a:lnTo>
                    <a:pt x="100" y="94"/>
                  </a:lnTo>
                  <a:lnTo>
                    <a:pt x="100" y="92"/>
                  </a:lnTo>
                  <a:lnTo>
                    <a:pt x="102" y="92"/>
                  </a:lnTo>
                  <a:lnTo>
                    <a:pt x="105" y="89"/>
                  </a:lnTo>
                  <a:lnTo>
                    <a:pt x="108" y="87"/>
                  </a:lnTo>
                  <a:lnTo>
                    <a:pt x="111" y="84"/>
                  </a:lnTo>
                  <a:lnTo>
                    <a:pt x="111" y="82"/>
                  </a:lnTo>
                  <a:lnTo>
                    <a:pt x="114" y="79"/>
                  </a:lnTo>
                  <a:lnTo>
                    <a:pt x="114" y="76"/>
                  </a:lnTo>
                  <a:lnTo>
                    <a:pt x="117" y="76"/>
                  </a:lnTo>
                  <a:lnTo>
                    <a:pt x="117" y="73"/>
                  </a:lnTo>
                  <a:lnTo>
                    <a:pt x="117" y="71"/>
                  </a:lnTo>
                  <a:lnTo>
                    <a:pt x="117" y="68"/>
                  </a:lnTo>
                  <a:lnTo>
                    <a:pt x="120" y="68"/>
                  </a:lnTo>
                  <a:lnTo>
                    <a:pt x="120" y="66"/>
                  </a:lnTo>
                  <a:lnTo>
                    <a:pt x="120" y="63"/>
                  </a:lnTo>
                  <a:lnTo>
                    <a:pt x="120" y="61"/>
                  </a:lnTo>
                  <a:lnTo>
                    <a:pt x="120" y="57"/>
                  </a:lnTo>
                  <a:lnTo>
                    <a:pt x="120" y="55"/>
                  </a:lnTo>
                  <a:lnTo>
                    <a:pt x="120" y="52"/>
                  </a:lnTo>
                  <a:lnTo>
                    <a:pt x="120" y="50"/>
                  </a:lnTo>
                  <a:lnTo>
                    <a:pt x="120" y="48"/>
                  </a:lnTo>
                  <a:lnTo>
                    <a:pt x="120" y="45"/>
                  </a:lnTo>
                  <a:lnTo>
                    <a:pt x="120" y="43"/>
                  </a:lnTo>
                  <a:lnTo>
                    <a:pt x="120" y="39"/>
                  </a:lnTo>
                  <a:lnTo>
                    <a:pt x="117" y="37"/>
                  </a:lnTo>
                  <a:lnTo>
                    <a:pt x="117" y="34"/>
                  </a:lnTo>
                  <a:lnTo>
                    <a:pt x="117" y="32"/>
                  </a:lnTo>
                  <a:lnTo>
                    <a:pt x="114" y="29"/>
                  </a:lnTo>
                  <a:lnTo>
                    <a:pt x="114" y="27"/>
                  </a:lnTo>
                  <a:lnTo>
                    <a:pt x="111" y="27"/>
                  </a:lnTo>
                  <a:lnTo>
                    <a:pt x="111" y="24"/>
                  </a:lnTo>
                  <a:lnTo>
                    <a:pt x="108" y="22"/>
                  </a:lnTo>
                  <a:lnTo>
                    <a:pt x="108" y="18"/>
                  </a:lnTo>
                  <a:lnTo>
                    <a:pt x="105" y="18"/>
                  </a:lnTo>
                  <a:lnTo>
                    <a:pt x="105" y="16"/>
                  </a:lnTo>
                  <a:lnTo>
                    <a:pt x="102" y="16"/>
                  </a:lnTo>
                  <a:lnTo>
                    <a:pt x="100" y="13"/>
                  </a:lnTo>
                  <a:lnTo>
                    <a:pt x="96" y="11"/>
                  </a:lnTo>
                  <a:lnTo>
                    <a:pt x="94" y="8"/>
                  </a:lnTo>
                  <a:lnTo>
                    <a:pt x="90" y="8"/>
                  </a:lnTo>
                  <a:lnTo>
                    <a:pt x="88" y="6"/>
                  </a:lnTo>
                  <a:lnTo>
                    <a:pt x="84" y="6"/>
                  </a:lnTo>
                  <a:lnTo>
                    <a:pt x="82" y="6"/>
                  </a:lnTo>
                  <a:lnTo>
                    <a:pt x="82" y="3"/>
                  </a:lnTo>
                  <a:lnTo>
                    <a:pt x="78" y="3"/>
                  </a:lnTo>
                  <a:lnTo>
                    <a:pt x="76" y="3"/>
                  </a:lnTo>
                  <a:lnTo>
                    <a:pt x="73" y="3"/>
                  </a:lnTo>
                  <a:lnTo>
                    <a:pt x="70" y="0"/>
                  </a:lnTo>
                  <a:lnTo>
                    <a:pt x="67" y="0"/>
                  </a:lnTo>
                  <a:lnTo>
                    <a:pt x="64" y="0"/>
                  </a:lnTo>
                  <a:lnTo>
                    <a:pt x="61" y="0"/>
                  </a:lnTo>
                  <a:lnTo>
                    <a:pt x="58" y="0"/>
                  </a:lnTo>
                  <a:close/>
                </a:path>
              </a:pathLst>
            </a:custGeom>
            <a:solidFill>
              <a:srgbClr val="FFFFFF"/>
            </a:solidFill>
            <a:ln w="6350">
              <a:solidFill>
                <a:srgbClr val="FFFFFF"/>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185" name="Line 174">
              <a:extLst>
                <a:ext uri="{FF2B5EF4-FFF2-40B4-BE49-F238E27FC236}">
                  <a16:creationId xmlns:a16="http://schemas.microsoft.com/office/drawing/2014/main" id="{E33C6C28-2AD1-F448-AB9C-7214CC14130D}"/>
                </a:ext>
              </a:extLst>
            </p:cNvPr>
            <p:cNvSpPr>
              <a:spLocks noChangeShapeType="1"/>
            </p:cNvSpPr>
            <p:nvPr/>
          </p:nvSpPr>
          <p:spPr bwMode="auto">
            <a:xfrm>
              <a:off x="5507" y="1763"/>
              <a:ext cx="1"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 name="Freeform 175">
              <a:extLst>
                <a:ext uri="{FF2B5EF4-FFF2-40B4-BE49-F238E27FC236}">
                  <a16:creationId xmlns:a16="http://schemas.microsoft.com/office/drawing/2014/main" id="{FE391440-889C-D44F-AA67-00361E41A01B}"/>
                </a:ext>
              </a:extLst>
            </p:cNvPr>
            <p:cNvSpPr>
              <a:spLocks/>
            </p:cNvSpPr>
            <p:nvPr/>
          </p:nvSpPr>
          <p:spPr bwMode="auto">
            <a:xfrm>
              <a:off x="5496" y="1763"/>
              <a:ext cx="23" cy="13"/>
            </a:xfrm>
            <a:custGeom>
              <a:avLst/>
              <a:gdLst>
                <a:gd name="T0" fmla="*/ 0 w 122"/>
                <a:gd name="T1" fmla="*/ 0 h 105"/>
                <a:gd name="T2" fmla="*/ 0 w 122"/>
                <a:gd name="T3" fmla="*/ 0 h 105"/>
                <a:gd name="T4" fmla="*/ 0 w 122"/>
                <a:gd name="T5" fmla="*/ 0 h 105"/>
                <a:gd name="T6" fmla="*/ 0 w 122"/>
                <a:gd name="T7" fmla="*/ 0 h 105"/>
                <a:gd name="T8" fmla="*/ 0 w 122"/>
                <a:gd name="T9" fmla="*/ 0 h 105"/>
                <a:gd name="T10" fmla="*/ 0 w 122"/>
                <a:gd name="T11" fmla="*/ 0 h 105"/>
                <a:gd name="T12" fmla="*/ 0 w 122"/>
                <a:gd name="T13" fmla="*/ 0 h 105"/>
                <a:gd name="T14" fmla="*/ 0 w 122"/>
                <a:gd name="T15" fmla="*/ 0 h 105"/>
                <a:gd name="T16" fmla="*/ 0 w 122"/>
                <a:gd name="T17" fmla="*/ 0 h 105"/>
                <a:gd name="T18" fmla="*/ 0 w 122"/>
                <a:gd name="T19" fmla="*/ 0 h 105"/>
                <a:gd name="T20" fmla="*/ 0 w 122"/>
                <a:gd name="T21" fmla="*/ 0 h 105"/>
                <a:gd name="T22" fmla="*/ 0 w 122"/>
                <a:gd name="T23" fmla="*/ 0 h 105"/>
                <a:gd name="T24" fmla="*/ 0 w 122"/>
                <a:gd name="T25" fmla="*/ 0 h 105"/>
                <a:gd name="T26" fmla="*/ 0 w 122"/>
                <a:gd name="T27" fmla="*/ 0 h 105"/>
                <a:gd name="T28" fmla="*/ 0 w 122"/>
                <a:gd name="T29" fmla="*/ 0 h 105"/>
                <a:gd name="T30" fmla="*/ 0 w 122"/>
                <a:gd name="T31" fmla="*/ 0 h 105"/>
                <a:gd name="T32" fmla="*/ 0 w 122"/>
                <a:gd name="T33" fmla="*/ 0 h 105"/>
                <a:gd name="T34" fmla="*/ 0 w 122"/>
                <a:gd name="T35" fmla="*/ 0 h 105"/>
                <a:gd name="T36" fmla="*/ 0 w 122"/>
                <a:gd name="T37" fmla="*/ 0 h 105"/>
                <a:gd name="T38" fmla="*/ 0 w 122"/>
                <a:gd name="T39" fmla="*/ 0 h 105"/>
                <a:gd name="T40" fmla="*/ 0 w 122"/>
                <a:gd name="T41" fmla="*/ 0 h 105"/>
                <a:gd name="T42" fmla="*/ 0 w 122"/>
                <a:gd name="T43" fmla="*/ 0 h 105"/>
                <a:gd name="T44" fmla="*/ 0 w 122"/>
                <a:gd name="T45" fmla="*/ 0 h 105"/>
                <a:gd name="T46" fmla="*/ 0 w 122"/>
                <a:gd name="T47" fmla="*/ 0 h 105"/>
                <a:gd name="T48" fmla="*/ 0 w 122"/>
                <a:gd name="T49" fmla="*/ 0 h 105"/>
                <a:gd name="T50" fmla="*/ 0 w 122"/>
                <a:gd name="T51" fmla="*/ 0 h 105"/>
                <a:gd name="T52" fmla="*/ 0 w 122"/>
                <a:gd name="T53" fmla="*/ 0 h 105"/>
                <a:gd name="T54" fmla="*/ 0 w 122"/>
                <a:gd name="T55" fmla="*/ 0 h 105"/>
                <a:gd name="T56" fmla="*/ 0 w 122"/>
                <a:gd name="T57" fmla="*/ 0 h 105"/>
                <a:gd name="T58" fmla="*/ 0 w 122"/>
                <a:gd name="T59" fmla="*/ 0 h 105"/>
                <a:gd name="T60" fmla="*/ 0 w 122"/>
                <a:gd name="T61" fmla="*/ 0 h 105"/>
                <a:gd name="T62" fmla="*/ 0 w 122"/>
                <a:gd name="T63" fmla="*/ 0 h 105"/>
                <a:gd name="T64" fmla="*/ 0 w 122"/>
                <a:gd name="T65" fmla="*/ 0 h 105"/>
                <a:gd name="T66" fmla="*/ 0 w 122"/>
                <a:gd name="T67" fmla="*/ 0 h 105"/>
                <a:gd name="T68" fmla="*/ 0 w 122"/>
                <a:gd name="T69" fmla="*/ 0 h 105"/>
                <a:gd name="T70" fmla="*/ 0 w 122"/>
                <a:gd name="T71" fmla="*/ 0 h 105"/>
                <a:gd name="T72" fmla="*/ 0 w 122"/>
                <a:gd name="T73" fmla="*/ 0 h 105"/>
                <a:gd name="T74" fmla="*/ 0 w 122"/>
                <a:gd name="T75" fmla="*/ 0 h 105"/>
                <a:gd name="T76" fmla="*/ 0 w 122"/>
                <a:gd name="T77" fmla="*/ 0 h 105"/>
                <a:gd name="T78" fmla="*/ 0 w 122"/>
                <a:gd name="T79" fmla="*/ 0 h 105"/>
                <a:gd name="T80" fmla="*/ 0 w 122"/>
                <a:gd name="T81" fmla="*/ 0 h 105"/>
                <a:gd name="T82" fmla="*/ 0 w 122"/>
                <a:gd name="T83" fmla="*/ 0 h 105"/>
                <a:gd name="T84" fmla="*/ 0 w 122"/>
                <a:gd name="T85" fmla="*/ 0 h 105"/>
                <a:gd name="T86" fmla="*/ 0 w 122"/>
                <a:gd name="T87" fmla="*/ 0 h 105"/>
                <a:gd name="T88" fmla="*/ 0 w 122"/>
                <a:gd name="T89" fmla="*/ 0 h 105"/>
                <a:gd name="T90" fmla="*/ 0 w 122"/>
                <a:gd name="T91" fmla="*/ 0 h 105"/>
                <a:gd name="T92" fmla="*/ 0 w 122"/>
                <a:gd name="T93" fmla="*/ 0 h 105"/>
                <a:gd name="T94" fmla="*/ 0 w 122"/>
                <a:gd name="T95" fmla="*/ 0 h 105"/>
                <a:gd name="T96" fmla="*/ 0 w 122"/>
                <a:gd name="T97" fmla="*/ 0 h 105"/>
                <a:gd name="T98" fmla="*/ 0 w 122"/>
                <a:gd name="T99" fmla="*/ 0 h 105"/>
                <a:gd name="T100" fmla="*/ 0 w 122"/>
                <a:gd name="T101" fmla="*/ 0 h 105"/>
                <a:gd name="T102" fmla="*/ 0 w 122"/>
                <a:gd name="T103" fmla="*/ 0 h 105"/>
                <a:gd name="T104" fmla="*/ 0 w 122"/>
                <a:gd name="T105" fmla="*/ 0 h 105"/>
                <a:gd name="T106" fmla="*/ 0 w 122"/>
                <a:gd name="T107" fmla="*/ 0 h 1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2"/>
                <a:gd name="T163" fmla="*/ 0 h 105"/>
                <a:gd name="T164" fmla="*/ 122 w 122"/>
                <a:gd name="T165" fmla="*/ 105 h 1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2" h="105">
                  <a:moveTo>
                    <a:pt x="58" y="0"/>
                  </a:moveTo>
                  <a:lnTo>
                    <a:pt x="58" y="0"/>
                  </a:lnTo>
                  <a:lnTo>
                    <a:pt x="55" y="0"/>
                  </a:lnTo>
                  <a:lnTo>
                    <a:pt x="52" y="0"/>
                  </a:lnTo>
                  <a:lnTo>
                    <a:pt x="50" y="3"/>
                  </a:lnTo>
                  <a:lnTo>
                    <a:pt x="46" y="3"/>
                  </a:lnTo>
                  <a:lnTo>
                    <a:pt x="44" y="3"/>
                  </a:lnTo>
                  <a:lnTo>
                    <a:pt x="41" y="3"/>
                  </a:lnTo>
                  <a:lnTo>
                    <a:pt x="38" y="6"/>
                  </a:lnTo>
                  <a:lnTo>
                    <a:pt x="35" y="6"/>
                  </a:lnTo>
                  <a:lnTo>
                    <a:pt x="32" y="6"/>
                  </a:lnTo>
                  <a:lnTo>
                    <a:pt x="32" y="8"/>
                  </a:lnTo>
                  <a:lnTo>
                    <a:pt x="30" y="8"/>
                  </a:lnTo>
                  <a:lnTo>
                    <a:pt x="26" y="11"/>
                  </a:lnTo>
                  <a:lnTo>
                    <a:pt x="24" y="13"/>
                  </a:lnTo>
                  <a:lnTo>
                    <a:pt x="20" y="13"/>
                  </a:lnTo>
                  <a:lnTo>
                    <a:pt x="20" y="16"/>
                  </a:lnTo>
                  <a:lnTo>
                    <a:pt x="18" y="16"/>
                  </a:lnTo>
                  <a:lnTo>
                    <a:pt x="18" y="18"/>
                  </a:lnTo>
                  <a:lnTo>
                    <a:pt x="14" y="18"/>
                  </a:lnTo>
                  <a:lnTo>
                    <a:pt x="14" y="22"/>
                  </a:lnTo>
                  <a:lnTo>
                    <a:pt x="12" y="24"/>
                  </a:lnTo>
                  <a:lnTo>
                    <a:pt x="8" y="27"/>
                  </a:lnTo>
                  <a:lnTo>
                    <a:pt x="8" y="29"/>
                  </a:lnTo>
                  <a:lnTo>
                    <a:pt x="6" y="32"/>
                  </a:lnTo>
                  <a:lnTo>
                    <a:pt x="6" y="34"/>
                  </a:lnTo>
                  <a:lnTo>
                    <a:pt x="3" y="37"/>
                  </a:lnTo>
                  <a:lnTo>
                    <a:pt x="3" y="39"/>
                  </a:lnTo>
                  <a:lnTo>
                    <a:pt x="3" y="43"/>
                  </a:lnTo>
                  <a:lnTo>
                    <a:pt x="3" y="45"/>
                  </a:lnTo>
                  <a:lnTo>
                    <a:pt x="3" y="48"/>
                  </a:lnTo>
                  <a:lnTo>
                    <a:pt x="0" y="50"/>
                  </a:lnTo>
                  <a:lnTo>
                    <a:pt x="0" y="52"/>
                  </a:lnTo>
                  <a:lnTo>
                    <a:pt x="0" y="55"/>
                  </a:lnTo>
                  <a:lnTo>
                    <a:pt x="0" y="57"/>
                  </a:lnTo>
                  <a:lnTo>
                    <a:pt x="3" y="61"/>
                  </a:lnTo>
                  <a:lnTo>
                    <a:pt x="3" y="63"/>
                  </a:lnTo>
                  <a:lnTo>
                    <a:pt x="3" y="66"/>
                  </a:lnTo>
                  <a:lnTo>
                    <a:pt x="3" y="68"/>
                  </a:lnTo>
                  <a:lnTo>
                    <a:pt x="6" y="71"/>
                  </a:lnTo>
                  <a:lnTo>
                    <a:pt x="6" y="73"/>
                  </a:lnTo>
                  <a:lnTo>
                    <a:pt x="6" y="76"/>
                  </a:lnTo>
                  <a:lnTo>
                    <a:pt x="8" y="76"/>
                  </a:lnTo>
                  <a:lnTo>
                    <a:pt x="8" y="79"/>
                  </a:lnTo>
                  <a:lnTo>
                    <a:pt x="8" y="82"/>
                  </a:lnTo>
                  <a:lnTo>
                    <a:pt x="12" y="82"/>
                  </a:lnTo>
                  <a:lnTo>
                    <a:pt x="12" y="84"/>
                  </a:lnTo>
                  <a:lnTo>
                    <a:pt x="14" y="87"/>
                  </a:lnTo>
                  <a:lnTo>
                    <a:pt x="18" y="89"/>
                  </a:lnTo>
                  <a:lnTo>
                    <a:pt x="20" y="92"/>
                  </a:lnTo>
                  <a:lnTo>
                    <a:pt x="24" y="94"/>
                  </a:lnTo>
                  <a:lnTo>
                    <a:pt x="26" y="94"/>
                  </a:lnTo>
                  <a:lnTo>
                    <a:pt x="26" y="97"/>
                  </a:lnTo>
                  <a:lnTo>
                    <a:pt x="30" y="97"/>
                  </a:lnTo>
                  <a:lnTo>
                    <a:pt x="32" y="100"/>
                  </a:lnTo>
                  <a:lnTo>
                    <a:pt x="35" y="100"/>
                  </a:lnTo>
                  <a:lnTo>
                    <a:pt x="38" y="103"/>
                  </a:lnTo>
                  <a:lnTo>
                    <a:pt x="41" y="103"/>
                  </a:lnTo>
                  <a:lnTo>
                    <a:pt x="44" y="105"/>
                  </a:lnTo>
                  <a:lnTo>
                    <a:pt x="46" y="105"/>
                  </a:lnTo>
                  <a:lnTo>
                    <a:pt x="50" y="105"/>
                  </a:lnTo>
                  <a:lnTo>
                    <a:pt x="52" y="105"/>
                  </a:lnTo>
                  <a:lnTo>
                    <a:pt x="55" y="105"/>
                  </a:lnTo>
                  <a:lnTo>
                    <a:pt x="58" y="105"/>
                  </a:lnTo>
                  <a:lnTo>
                    <a:pt x="61" y="105"/>
                  </a:lnTo>
                  <a:lnTo>
                    <a:pt x="67" y="105"/>
                  </a:lnTo>
                  <a:lnTo>
                    <a:pt x="70" y="105"/>
                  </a:lnTo>
                  <a:lnTo>
                    <a:pt x="73" y="105"/>
                  </a:lnTo>
                  <a:lnTo>
                    <a:pt x="75" y="105"/>
                  </a:lnTo>
                  <a:lnTo>
                    <a:pt x="79" y="105"/>
                  </a:lnTo>
                  <a:lnTo>
                    <a:pt x="81" y="105"/>
                  </a:lnTo>
                  <a:lnTo>
                    <a:pt x="81" y="103"/>
                  </a:lnTo>
                  <a:lnTo>
                    <a:pt x="85" y="103"/>
                  </a:lnTo>
                  <a:lnTo>
                    <a:pt x="87" y="103"/>
                  </a:lnTo>
                  <a:lnTo>
                    <a:pt x="91" y="100"/>
                  </a:lnTo>
                  <a:lnTo>
                    <a:pt x="93" y="100"/>
                  </a:lnTo>
                  <a:lnTo>
                    <a:pt x="97" y="97"/>
                  </a:lnTo>
                  <a:lnTo>
                    <a:pt x="99" y="94"/>
                  </a:lnTo>
                  <a:lnTo>
                    <a:pt x="102" y="94"/>
                  </a:lnTo>
                  <a:lnTo>
                    <a:pt x="102" y="92"/>
                  </a:lnTo>
                  <a:lnTo>
                    <a:pt x="105" y="92"/>
                  </a:lnTo>
                  <a:lnTo>
                    <a:pt x="105" y="89"/>
                  </a:lnTo>
                  <a:lnTo>
                    <a:pt x="108" y="89"/>
                  </a:lnTo>
                  <a:lnTo>
                    <a:pt x="108" y="87"/>
                  </a:lnTo>
                  <a:lnTo>
                    <a:pt x="111" y="87"/>
                  </a:lnTo>
                  <a:lnTo>
                    <a:pt x="111" y="84"/>
                  </a:lnTo>
                  <a:lnTo>
                    <a:pt x="114" y="82"/>
                  </a:lnTo>
                  <a:lnTo>
                    <a:pt x="117" y="79"/>
                  </a:lnTo>
                  <a:lnTo>
                    <a:pt x="117" y="76"/>
                  </a:lnTo>
                  <a:lnTo>
                    <a:pt x="120" y="73"/>
                  </a:lnTo>
                  <a:lnTo>
                    <a:pt x="120" y="71"/>
                  </a:lnTo>
                  <a:lnTo>
                    <a:pt x="120" y="68"/>
                  </a:lnTo>
                  <a:lnTo>
                    <a:pt x="122" y="66"/>
                  </a:lnTo>
                  <a:lnTo>
                    <a:pt x="122" y="63"/>
                  </a:lnTo>
                  <a:lnTo>
                    <a:pt x="122" y="61"/>
                  </a:lnTo>
                  <a:lnTo>
                    <a:pt x="122" y="57"/>
                  </a:lnTo>
                  <a:lnTo>
                    <a:pt x="122" y="55"/>
                  </a:lnTo>
                  <a:lnTo>
                    <a:pt x="122" y="52"/>
                  </a:lnTo>
                  <a:lnTo>
                    <a:pt x="122" y="50"/>
                  </a:lnTo>
                  <a:lnTo>
                    <a:pt x="122" y="48"/>
                  </a:lnTo>
                  <a:lnTo>
                    <a:pt x="122" y="45"/>
                  </a:lnTo>
                  <a:lnTo>
                    <a:pt x="122" y="43"/>
                  </a:lnTo>
                  <a:lnTo>
                    <a:pt x="120" y="39"/>
                  </a:lnTo>
                  <a:lnTo>
                    <a:pt x="120" y="37"/>
                  </a:lnTo>
                  <a:lnTo>
                    <a:pt x="120" y="34"/>
                  </a:lnTo>
                  <a:lnTo>
                    <a:pt x="117" y="32"/>
                  </a:lnTo>
                  <a:lnTo>
                    <a:pt x="117" y="29"/>
                  </a:lnTo>
                  <a:lnTo>
                    <a:pt x="117" y="27"/>
                  </a:lnTo>
                  <a:lnTo>
                    <a:pt x="114" y="27"/>
                  </a:lnTo>
                  <a:lnTo>
                    <a:pt x="114" y="24"/>
                  </a:lnTo>
                  <a:lnTo>
                    <a:pt x="111" y="24"/>
                  </a:lnTo>
                  <a:lnTo>
                    <a:pt x="111" y="22"/>
                  </a:lnTo>
                  <a:lnTo>
                    <a:pt x="108" y="18"/>
                  </a:lnTo>
                  <a:lnTo>
                    <a:pt x="105" y="16"/>
                  </a:lnTo>
                  <a:lnTo>
                    <a:pt x="102" y="13"/>
                  </a:lnTo>
                  <a:lnTo>
                    <a:pt x="99" y="11"/>
                  </a:lnTo>
                  <a:lnTo>
                    <a:pt x="97" y="11"/>
                  </a:lnTo>
                  <a:lnTo>
                    <a:pt x="97" y="8"/>
                  </a:lnTo>
                  <a:lnTo>
                    <a:pt x="93" y="8"/>
                  </a:lnTo>
                  <a:lnTo>
                    <a:pt x="91" y="6"/>
                  </a:lnTo>
                  <a:lnTo>
                    <a:pt x="87" y="6"/>
                  </a:lnTo>
                  <a:lnTo>
                    <a:pt x="85" y="6"/>
                  </a:lnTo>
                  <a:lnTo>
                    <a:pt x="81" y="3"/>
                  </a:lnTo>
                  <a:lnTo>
                    <a:pt x="79" y="3"/>
                  </a:lnTo>
                  <a:lnTo>
                    <a:pt x="75" y="3"/>
                  </a:lnTo>
                  <a:lnTo>
                    <a:pt x="73" y="3"/>
                  </a:lnTo>
                  <a:lnTo>
                    <a:pt x="73" y="0"/>
                  </a:lnTo>
                  <a:lnTo>
                    <a:pt x="70" y="0"/>
                  </a:lnTo>
                  <a:lnTo>
                    <a:pt x="67" y="0"/>
                  </a:lnTo>
                  <a:lnTo>
                    <a:pt x="61" y="0"/>
                  </a:lnTo>
                  <a:lnTo>
                    <a:pt x="58" y="0"/>
                  </a:lnTo>
                  <a:close/>
                </a:path>
              </a:pathLst>
            </a:custGeom>
            <a:solidFill>
              <a:srgbClr val="FFFFFF"/>
            </a:solidFill>
            <a:ln w="6350">
              <a:solidFill>
                <a:srgbClr val="FFFFFF"/>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187" name="Line 176">
              <a:extLst>
                <a:ext uri="{FF2B5EF4-FFF2-40B4-BE49-F238E27FC236}">
                  <a16:creationId xmlns:a16="http://schemas.microsoft.com/office/drawing/2014/main" id="{E770E12A-1857-D447-A041-555B0716F3F3}"/>
                </a:ext>
              </a:extLst>
            </p:cNvPr>
            <p:cNvSpPr>
              <a:spLocks noChangeShapeType="1"/>
            </p:cNvSpPr>
            <p:nvPr/>
          </p:nvSpPr>
          <p:spPr bwMode="auto">
            <a:xfrm>
              <a:off x="5508" y="1763"/>
              <a:ext cx="1"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8" name="Freeform 177">
              <a:extLst>
                <a:ext uri="{FF2B5EF4-FFF2-40B4-BE49-F238E27FC236}">
                  <a16:creationId xmlns:a16="http://schemas.microsoft.com/office/drawing/2014/main" id="{F5044B26-E8AA-8A44-BA51-FDB6CD758B0A}"/>
                </a:ext>
              </a:extLst>
            </p:cNvPr>
            <p:cNvSpPr>
              <a:spLocks/>
            </p:cNvSpPr>
            <p:nvPr/>
          </p:nvSpPr>
          <p:spPr bwMode="auto">
            <a:xfrm>
              <a:off x="5498" y="1763"/>
              <a:ext cx="22" cy="13"/>
            </a:xfrm>
            <a:custGeom>
              <a:avLst/>
              <a:gdLst>
                <a:gd name="T0" fmla="*/ 0 w 122"/>
                <a:gd name="T1" fmla="*/ 0 h 105"/>
                <a:gd name="T2" fmla="*/ 0 w 122"/>
                <a:gd name="T3" fmla="*/ 0 h 105"/>
                <a:gd name="T4" fmla="*/ 0 w 122"/>
                <a:gd name="T5" fmla="*/ 0 h 105"/>
                <a:gd name="T6" fmla="*/ 0 w 122"/>
                <a:gd name="T7" fmla="*/ 0 h 105"/>
                <a:gd name="T8" fmla="*/ 0 w 122"/>
                <a:gd name="T9" fmla="*/ 0 h 105"/>
                <a:gd name="T10" fmla="*/ 0 w 122"/>
                <a:gd name="T11" fmla="*/ 0 h 105"/>
                <a:gd name="T12" fmla="*/ 0 w 122"/>
                <a:gd name="T13" fmla="*/ 0 h 105"/>
                <a:gd name="T14" fmla="*/ 0 w 122"/>
                <a:gd name="T15" fmla="*/ 0 h 105"/>
                <a:gd name="T16" fmla="*/ 0 w 122"/>
                <a:gd name="T17" fmla="*/ 0 h 105"/>
                <a:gd name="T18" fmla="*/ 0 w 122"/>
                <a:gd name="T19" fmla="*/ 0 h 105"/>
                <a:gd name="T20" fmla="*/ 0 w 122"/>
                <a:gd name="T21" fmla="*/ 0 h 105"/>
                <a:gd name="T22" fmla="*/ 0 w 122"/>
                <a:gd name="T23" fmla="*/ 0 h 105"/>
                <a:gd name="T24" fmla="*/ 0 w 122"/>
                <a:gd name="T25" fmla="*/ 0 h 105"/>
                <a:gd name="T26" fmla="*/ 0 w 122"/>
                <a:gd name="T27" fmla="*/ 0 h 105"/>
                <a:gd name="T28" fmla="*/ 0 w 122"/>
                <a:gd name="T29" fmla="*/ 0 h 105"/>
                <a:gd name="T30" fmla="*/ 0 w 122"/>
                <a:gd name="T31" fmla="*/ 0 h 105"/>
                <a:gd name="T32" fmla="*/ 0 w 122"/>
                <a:gd name="T33" fmla="*/ 0 h 105"/>
                <a:gd name="T34" fmla="*/ 0 w 122"/>
                <a:gd name="T35" fmla="*/ 0 h 105"/>
                <a:gd name="T36" fmla="*/ 0 w 122"/>
                <a:gd name="T37" fmla="*/ 0 h 105"/>
                <a:gd name="T38" fmla="*/ 0 w 122"/>
                <a:gd name="T39" fmla="*/ 0 h 105"/>
                <a:gd name="T40" fmla="*/ 0 w 122"/>
                <a:gd name="T41" fmla="*/ 0 h 105"/>
                <a:gd name="T42" fmla="*/ 0 w 122"/>
                <a:gd name="T43" fmla="*/ 0 h 105"/>
                <a:gd name="T44" fmla="*/ 0 w 122"/>
                <a:gd name="T45" fmla="*/ 0 h 105"/>
                <a:gd name="T46" fmla="*/ 0 w 122"/>
                <a:gd name="T47" fmla="*/ 0 h 105"/>
                <a:gd name="T48" fmla="*/ 0 w 122"/>
                <a:gd name="T49" fmla="*/ 0 h 105"/>
                <a:gd name="T50" fmla="*/ 0 w 122"/>
                <a:gd name="T51" fmla="*/ 0 h 105"/>
                <a:gd name="T52" fmla="*/ 0 w 122"/>
                <a:gd name="T53" fmla="*/ 0 h 105"/>
                <a:gd name="T54" fmla="*/ 0 w 122"/>
                <a:gd name="T55" fmla="*/ 0 h 105"/>
                <a:gd name="T56" fmla="*/ 0 w 122"/>
                <a:gd name="T57" fmla="*/ 0 h 105"/>
                <a:gd name="T58" fmla="*/ 0 w 122"/>
                <a:gd name="T59" fmla="*/ 0 h 105"/>
                <a:gd name="T60" fmla="*/ 0 w 122"/>
                <a:gd name="T61" fmla="*/ 0 h 105"/>
                <a:gd name="T62" fmla="*/ 0 w 122"/>
                <a:gd name="T63" fmla="*/ 0 h 105"/>
                <a:gd name="T64" fmla="*/ 0 w 122"/>
                <a:gd name="T65" fmla="*/ 0 h 105"/>
                <a:gd name="T66" fmla="*/ 0 w 122"/>
                <a:gd name="T67" fmla="*/ 0 h 105"/>
                <a:gd name="T68" fmla="*/ 0 w 122"/>
                <a:gd name="T69" fmla="*/ 0 h 105"/>
                <a:gd name="T70" fmla="*/ 0 w 122"/>
                <a:gd name="T71" fmla="*/ 0 h 105"/>
                <a:gd name="T72" fmla="*/ 0 w 122"/>
                <a:gd name="T73" fmla="*/ 0 h 105"/>
                <a:gd name="T74" fmla="*/ 0 w 122"/>
                <a:gd name="T75" fmla="*/ 0 h 105"/>
                <a:gd name="T76" fmla="*/ 0 w 122"/>
                <a:gd name="T77" fmla="*/ 0 h 105"/>
                <a:gd name="T78" fmla="*/ 0 w 122"/>
                <a:gd name="T79" fmla="*/ 0 h 105"/>
                <a:gd name="T80" fmla="*/ 0 w 122"/>
                <a:gd name="T81" fmla="*/ 0 h 105"/>
                <a:gd name="T82" fmla="*/ 0 w 122"/>
                <a:gd name="T83" fmla="*/ 0 h 105"/>
                <a:gd name="T84" fmla="*/ 0 w 122"/>
                <a:gd name="T85" fmla="*/ 0 h 105"/>
                <a:gd name="T86" fmla="*/ 0 w 122"/>
                <a:gd name="T87" fmla="*/ 0 h 105"/>
                <a:gd name="T88" fmla="*/ 0 w 122"/>
                <a:gd name="T89" fmla="*/ 0 h 105"/>
                <a:gd name="T90" fmla="*/ 0 w 122"/>
                <a:gd name="T91" fmla="*/ 0 h 105"/>
                <a:gd name="T92" fmla="*/ 0 w 122"/>
                <a:gd name="T93" fmla="*/ 0 h 105"/>
                <a:gd name="T94" fmla="*/ 0 w 122"/>
                <a:gd name="T95" fmla="*/ 0 h 105"/>
                <a:gd name="T96" fmla="*/ 0 w 122"/>
                <a:gd name="T97" fmla="*/ 0 h 105"/>
                <a:gd name="T98" fmla="*/ 0 w 122"/>
                <a:gd name="T99" fmla="*/ 0 h 105"/>
                <a:gd name="T100" fmla="*/ 0 w 122"/>
                <a:gd name="T101" fmla="*/ 0 h 105"/>
                <a:gd name="T102" fmla="*/ 0 w 122"/>
                <a:gd name="T103" fmla="*/ 0 h 105"/>
                <a:gd name="T104" fmla="*/ 0 w 122"/>
                <a:gd name="T105" fmla="*/ 0 h 105"/>
                <a:gd name="T106" fmla="*/ 0 w 122"/>
                <a:gd name="T107" fmla="*/ 0 h 1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2"/>
                <a:gd name="T163" fmla="*/ 0 h 105"/>
                <a:gd name="T164" fmla="*/ 122 w 122"/>
                <a:gd name="T165" fmla="*/ 105 h 1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2" h="105">
                  <a:moveTo>
                    <a:pt x="58" y="0"/>
                  </a:moveTo>
                  <a:lnTo>
                    <a:pt x="55" y="0"/>
                  </a:lnTo>
                  <a:lnTo>
                    <a:pt x="52" y="0"/>
                  </a:lnTo>
                  <a:lnTo>
                    <a:pt x="49" y="3"/>
                  </a:lnTo>
                  <a:lnTo>
                    <a:pt x="46" y="3"/>
                  </a:lnTo>
                  <a:lnTo>
                    <a:pt x="44" y="3"/>
                  </a:lnTo>
                  <a:lnTo>
                    <a:pt x="40" y="3"/>
                  </a:lnTo>
                  <a:lnTo>
                    <a:pt x="38" y="6"/>
                  </a:lnTo>
                  <a:lnTo>
                    <a:pt x="35" y="6"/>
                  </a:lnTo>
                  <a:lnTo>
                    <a:pt x="32" y="6"/>
                  </a:lnTo>
                  <a:lnTo>
                    <a:pt x="29" y="8"/>
                  </a:lnTo>
                  <a:lnTo>
                    <a:pt x="26" y="11"/>
                  </a:lnTo>
                  <a:lnTo>
                    <a:pt x="24" y="11"/>
                  </a:lnTo>
                  <a:lnTo>
                    <a:pt x="24" y="13"/>
                  </a:lnTo>
                  <a:lnTo>
                    <a:pt x="20" y="13"/>
                  </a:lnTo>
                  <a:lnTo>
                    <a:pt x="20" y="16"/>
                  </a:lnTo>
                  <a:lnTo>
                    <a:pt x="18" y="16"/>
                  </a:lnTo>
                  <a:lnTo>
                    <a:pt x="18" y="18"/>
                  </a:lnTo>
                  <a:lnTo>
                    <a:pt x="14" y="18"/>
                  </a:lnTo>
                  <a:lnTo>
                    <a:pt x="14" y="22"/>
                  </a:lnTo>
                  <a:lnTo>
                    <a:pt x="12" y="24"/>
                  </a:lnTo>
                  <a:lnTo>
                    <a:pt x="8" y="27"/>
                  </a:lnTo>
                  <a:lnTo>
                    <a:pt x="6" y="29"/>
                  </a:lnTo>
                  <a:lnTo>
                    <a:pt x="6" y="32"/>
                  </a:lnTo>
                  <a:lnTo>
                    <a:pt x="6" y="34"/>
                  </a:lnTo>
                  <a:lnTo>
                    <a:pt x="2" y="34"/>
                  </a:lnTo>
                  <a:lnTo>
                    <a:pt x="2" y="37"/>
                  </a:lnTo>
                  <a:lnTo>
                    <a:pt x="2" y="39"/>
                  </a:lnTo>
                  <a:lnTo>
                    <a:pt x="2" y="43"/>
                  </a:lnTo>
                  <a:lnTo>
                    <a:pt x="0" y="45"/>
                  </a:lnTo>
                  <a:lnTo>
                    <a:pt x="0" y="48"/>
                  </a:lnTo>
                  <a:lnTo>
                    <a:pt x="0" y="50"/>
                  </a:lnTo>
                  <a:lnTo>
                    <a:pt x="0" y="52"/>
                  </a:lnTo>
                  <a:lnTo>
                    <a:pt x="0" y="55"/>
                  </a:lnTo>
                  <a:lnTo>
                    <a:pt x="0" y="57"/>
                  </a:lnTo>
                  <a:lnTo>
                    <a:pt x="0" y="61"/>
                  </a:lnTo>
                  <a:lnTo>
                    <a:pt x="2" y="63"/>
                  </a:lnTo>
                  <a:lnTo>
                    <a:pt x="2" y="66"/>
                  </a:lnTo>
                  <a:lnTo>
                    <a:pt x="2" y="68"/>
                  </a:lnTo>
                  <a:lnTo>
                    <a:pt x="2" y="71"/>
                  </a:lnTo>
                  <a:lnTo>
                    <a:pt x="6" y="73"/>
                  </a:lnTo>
                  <a:lnTo>
                    <a:pt x="6" y="76"/>
                  </a:lnTo>
                  <a:lnTo>
                    <a:pt x="8" y="79"/>
                  </a:lnTo>
                  <a:lnTo>
                    <a:pt x="8" y="82"/>
                  </a:lnTo>
                  <a:lnTo>
                    <a:pt x="12" y="82"/>
                  </a:lnTo>
                  <a:lnTo>
                    <a:pt x="12" y="84"/>
                  </a:lnTo>
                  <a:lnTo>
                    <a:pt x="14" y="87"/>
                  </a:lnTo>
                  <a:lnTo>
                    <a:pt x="18" y="89"/>
                  </a:lnTo>
                  <a:lnTo>
                    <a:pt x="20" y="92"/>
                  </a:lnTo>
                  <a:lnTo>
                    <a:pt x="24" y="94"/>
                  </a:lnTo>
                  <a:lnTo>
                    <a:pt x="26" y="97"/>
                  </a:lnTo>
                  <a:lnTo>
                    <a:pt x="29" y="97"/>
                  </a:lnTo>
                  <a:lnTo>
                    <a:pt x="29" y="100"/>
                  </a:lnTo>
                  <a:lnTo>
                    <a:pt x="32" y="100"/>
                  </a:lnTo>
                  <a:lnTo>
                    <a:pt x="35" y="100"/>
                  </a:lnTo>
                  <a:lnTo>
                    <a:pt x="38" y="103"/>
                  </a:lnTo>
                  <a:lnTo>
                    <a:pt x="40" y="103"/>
                  </a:lnTo>
                  <a:lnTo>
                    <a:pt x="44" y="105"/>
                  </a:lnTo>
                  <a:lnTo>
                    <a:pt x="46" y="105"/>
                  </a:lnTo>
                  <a:lnTo>
                    <a:pt x="49" y="105"/>
                  </a:lnTo>
                  <a:lnTo>
                    <a:pt x="52" y="105"/>
                  </a:lnTo>
                  <a:lnTo>
                    <a:pt x="55" y="105"/>
                  </a:lnTo>
                  <a:lnTo>
                    <a:pt x="58" y="105"/>
                  </a:lnTo>
                  <a:lnTo>
                    <a:pt x="67" y="105"/>
                  </a:lnTo>
                  <a:lnTo>
                    <a:pt x="69" y="105"/>
                  </a:lnTo>
                  <a:lnTo>
                    <a:pt x="73" y="105"/>
                  </a:lnTo>
                  <a:lnTo>
                    <a:pt x="75" y="105"/>
                  </a:lnTo>
                  <a:lnTo>
                    <a:pt x="79" y="105"/>
                  </a:lnTo>
                  <a:lnTo>
                    <a:pt x="81" y="103"/>
                  </a:lnTo>
                  <a:lnTo>
                    <a:pt x="85" y="103"/>
                  </a:lnTo>
                  <a:lnTo>
                    <a:pt x="87" y="103"/>
                  </a:lnTo>
                  <a:lnTo>
                    <a:pt x="87" y="100"/>
                  </a:lnTo>
                  <a:lnTo>
                    <a:pt x="91" y="100"/>
                  </a:lnTo>
                  <a:lnTo>
                    <a:pt x="93" y="100"/>
                  </a:lnTo>
                  <a:lnTo>
                    <a:pt x="93" y="97"/>
                  </a:lnTo>
                  <a:lnTo>
                    <a:pt x="96" y="97"/>
                  </a:lnTo>
                  <a:lnTo>
                    <a:pt x="99" y="94"/>
                  </a:lnTo>
                  <a:lnTo>
                    <a:pt x="102" y="92"/>
                  </a:lnTo>
                  <a:lnTo>
                    <a:pt x="105" y="92"/>
                  </a:lnTo>
                  <a:lnTo>
                    <a:pt x="105" y="89"/>
                  </a:lnTo>
                  <a:lnTo>
                    <a:pt x="108" y="89"/>
                  </a:lnTo>
                  <a:lnTo>
                    <a:pt x="108" y="87"/>
                  </a:lnTo>
                  <a:lnTo>
                    <a:pt x="111" y="87"/>
                  </a:lnTo>
                  <a:lnTo>
                    <a:pt x="111" y="84"/>
                  </a:lnTo>
                  <a:lnTo>
                    <a:pt x="114" y="82"/>
                  </a:lnTo>
                  <a:lnTo>
                    <a:pt x="114" y="79"/>
                  </a:lnTo>
                  <a:lnTo>
                    <a:pt x="116" y="76"/>
                  </a:lnTo>
                  <a:lnTo>
                    <a:pt x="116" y="73"/>
                  </a:lnTo>
                  <a:lnTo>
                    <a:pt x="119" y="71"/>
                  </a:lnTo>
                  <a:lnTo>
                    <a:pt x="119" y="68"/>
                  </a:lnTo>
                  <a:lnTo>
                    <a:pt x="119" y="66"/>
                  </a:lnTo>
                  <a:lnTo>
                    <a:pt x="122" y="63"/>
                  </a:lnTo>
                  <a:lnTo>
                    <a:pt x="122" y="61"/>
                  </a:lnTo>
                  <a:lnTo>
                    <a:pt x="122" y="57"/>
                  </a:lnTo>
                  <a:lnTo>
                    <a:pt x="122" y="55"/>
                  </a:lnTo>
                  <a:lnTo>
                    <a:pt x="122" y="52"/>
                  </a:lnTo>
                  <a:lnTo>
                    <a:pt x="122" y="50"/>
                  </a:lnTo>
                  <a:lnTo>
                    <a:pt x="122" y="48"/>
                  </a:lnTo>
                  <a:lnTo>
                    <a:pt x="122" y="45"/>
                  </a:lnTo>
                  <a:lnTo>
                    <a:pt x="122" y="43"/>
                  </a:lnTo>
                  <a:lnTo>
                    <a:pt x="119" y="43"/>
                  </a:lnTo>
                  <a:lnTo>
                    <a:pt x="119" y="39"/>
                  </a:lnTo>
                  <a:lnTo>
                    <a:pt x="119" y="37"/>
                  </a:lnTo>
                  <a:lnTo>
                    <a:pt x="119" y="34"/>
                  </a:lnTo>
                  <a:lnTo>
                    <a:pt x="116" y="34"/>
                  </a:lnTo>
                  <a:lnTo>
                    <a:pt x="116" y="32"/>
                  </a:lnTo>
                  <a:lnTo>
                    <a:pt x="116" y="29"/>
                  </a:lnTo>
                  <a:lnTo>
                    <a:pt x="114" y="27"/>
                  </a:lnTo>
                  <a:lnTo>
                    <a:pt x="114" y="24"/>
                  </a:lnTo>
                  <a:lnTo>
                    <a:pt x="111" y="24"/>
                  </a:lnTo>
                  <a:lnTo>
                    <a:pt x="111" y="22"/>
                  </a:lnTo>
                  <a:lnTo>
                    <a:pt x="108" y="18"/>
                  </a:lnTo>
                  <a:lnTo>
                    <a:pt x="105" y="16"/>
                  </a:lnTo>
                  <a:lnTo>
                    <a:pt x="102" y="13"/>
                  </a:lnTo>
                  <a:lnTo>
                    <a:pt x="99" y="13"/>
                  </a:lnTo>
                  <a:lnTo>
                    <a:pt x="99" y="11"/>
                  </a:lnTo>
                  <a:lnTo>
                    <a:pt x="96" y="11"/>
                  </a:lnTo>
                  <a:lnTo>
                    <a:pt x="93" y="8"/>
                  </a:lnTo>
                  <a:lnTo>
                    <a:pt x="91" y="6"/>
                  </a:lnTo>
                  <a:lnTo>
                    <a:pt x="87" y="6"/>
                  </a:lnTo>
                  <a:lnTo>
                    <a:pt x="85" y="6"/>
                  </a:lnTo>
                  <a:lnTo>
                    <a:pt x="81" y="3"/>
                  </a:lnTo>
                  <a:lnTo>
                    <a:pt x="79" y="3"/>
                  </a:lnTo>
                  <a:lnTo>
                    <a:pt x="75" y="3"/>
                  </a:lnTo>
                  <a:lnTo>
                    <a:pt x="73" y="3"/>
                  </a:lnTo>
                  <a:lnTo>
                    <a:pt x="69" y="0"/>
                  </a:lnTo>
                  <a:lnTo>
                    <a:pt x="67" y="0"/>
                  </a:lnTo>
                  <a:lnTo>
                    <a:pt x="61" y="0"/>
                  </a:lnTo>
                  <a:lnTo>
                    <a:pt x="58" y="0"/>
                  </a:lnTo>
                  <a:close/>
                </a:path>
              </a:pathLst>
            </a:custGeom>
            <a:solidFill>
              <a:srgbClr val="FFFFFF"/>
            </a:solidFill>
            <a:ln w="6350">
              <a:solidFill>
                <a:srgbClr val="FFFFFF"/>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189" name="Line 178">
              <a:extLst>
                <a:ext uri="{FF2B5EF4-FFF2-40B4-BE49-F238E27FC236}">
                  <a16:creationId xmlns:a16="http://schemas.microsoft.com/office/drawing/2014/main" id="{6B219584-A5F4-6443-B0CF-2899EA3A2750}"/>
                </a:ext>
              </a:extLst>
            </p:cNvPr>
            <p:cNvSpPr>
              <a:spLocks noChangeShapeType="1"/>
            </p:cNvSpPr>
            <p:nvPr/>
          </p:nvSpPr>
          <p:spPr bwMode="auto">
            <a:xfrm>
              <a:off x="5499" y="1769"/>
              <a:ext cx="1"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0" name="Freeform 179">
              <a:extLst>
                <a:ext uri="{FF2B5EF4-FFF2-40B4-BE49-F238E27FC236}">
                  <a16:creationId xmlns:a16="http://schemas.microsoft.com/office/drawing/2014/main" id="{F6440EFE-A103-C649-ABF1-8C2DE365F826}"/>
                </a:ext>
              </a:extLst>
            </p:cNvPr>
            <p:cNvSpPr>
              <a:spLocks/>
            </p:cNvSpPr>
            <p:nvPr/>
          </p:nvSpPr>
          <p:spPr bwMode="auto">
            <a:xfrm>
              <a:off x="5499" y="1686"/>
              <a:ext cx="21" cy="90"/>
            </a:xfrm>
            <a:custGeom>
              <a:avLst/>
              <a:gdLst>
                <a:gd name="T0" fmla="*/ 0 w 116"/>
                <a:gd name="T1" fmla="*/ 0 h 691"/>
                <a:gd name="T2" fmla="*/ 0 w 116"/>
                <a:gd name="T3" fmla="*/ 0 h 691"/>
                <a:gd name="T4" fmla="*/ 0 w 116"/>
                <a:gd name="T5" fmla="*/ 0 h 691"/>
                <a:gd name="T6" fmla="*/ 0 w 116"/>
                <a:gd name="T7" fmla="*/ 0 h 691"/>
                <a:gd name="T8" fmla="*/ 0 w 116"/>
                <a:gd name="T9" fmla="*/ 0 h 691"/>
                <a:gd name="T10" fmla="*/ 0 w 116"/>
                <a:gd name="T11" fmla="*/ 0 h 691"/>
                <a:gd name="T12" fmla="*/ 0 w 116"/>
                <a:gd name="T13" fmla="*/ 0 h 691"/>
                <a:gd name="T14" fmla="*/ 0 w 116"/>
                <a:gd name="T15" fmla="*/ 0 h 691"/>
                <a:gd name="T16" fmla="*/ 0 w 116"/>
                <a:gd name="T17" fmla="*/ 0 h 691"/>
                <a:gd name="T18" fmla="*/ 0 w 116"/>
                <a:gd name="T19" fmla="*/ 0 h 691"/>
                <a:gd name="T20" fmla="*/ 0 w 116"/>
                <a:gd name="T21" fmla="*/ 0 h 691"/>
                <a:gd name="T22" fmla="*/ 0 w 116"/>
                <a:gd name="T23" fmla="*/ 0 h 691"/>
                <a:gd name="T24" fmla="*/ 0 w 116"/>
                <a:gd name="T25" fmla="*/ 0 h 691"/>
                <a:gd name="T26" fmla="*/ 0 w 116"/>
                <a:gd name="T27" fmla="*/ 0 h 691"/>
                <a:gd name="T28" fmla="*/ 0 w 116"/>
                <a:gd name="T29" fmla="*/ 0 h 691"/>
                <a:gd name="T30" fmla="*/ 0 w 116"/>
                <a:gd name="T31" fmla="*/ 0 h 691"/>
                <a:gd name="T32" fmla="*/ 0 w 116"/>
                <a:gd name="T33" fmla="*/ 0 h 691"/>
                <a:gd name="T34" fmla="*/ 0 w 116"/>
                <a:gd name="T35" fmla="*/ 0 h 691"/>
                <a:gd name="T36" fmla="*/ 0 w 116"/>
                <a:gd name="T37" fmla="*/ 0 h 691"/>
                <a:gd name="T38" fmla="*/ 0 w 116"/>
                <a:gd name="T39" fmla="*/ 0 h 691"/>
                <a:gd name="T40" fmla="*/ 0 w 116"/>
                <a:gd name="T41" fmla="*/ 0 h 691"/>
                <a:gd name="T42" fmla="*/ 0 w 116"/>
                <a:gd name="T43" fmla="*/ 0 h 691"/>
                <a:gd name="T44" fmla="*/ 0 w 116"/>
                <a:gd name="T45" fmla="*/ 0 h 691"/>
                <a:gd name="T46" fmla="*/ 0 w 116"/>
                <a:gd name="T47" fmla="*/ 0 h 691"/>
                <a:gd name="T48" fmla="*/ 0 w 116"/>
                <a:gd name="T49" fmla="*/ 0 h 691"/>
                <a:gd name="T50" fmla="*/ 0 w 116"/>
                <a:gd name="T51" fmla="*/ 0 h 691"/>
                <a:gd name="T52" fmla="*/ 0 w 116"/>
                <a:gd name="T53" fmla="*/ 0 h 691"/>
                <a:gd name="T54" fmla="*/ 0 w 116"/>
                <a:gd name="T55" fmla="*/ 0 h 691"/>
                <a:gd name="T56" fmla="*/ 0 w 116"/>
                <a:gd name="T57" fmla="*/ 0 h 691"/>
                <a:gd name="T58" fmla="*/ 0 w 116"/>
                <a:gd name="T59" fmla="*/ 0 h 691"/>
                <a:gd name="T60" fmla="*/ 0 w 116"/>
                <a:gd name="T61" fmla="*/ 0 h 691"/>
                <a:gd name="T62" fmla="*/ 0 w 116"/>
                <a:gd name="T63" fmla="*/ 0 h 691"/>
                <a:gd name="T64" fmla="*/ 0 w 116"/>
                <a:gd name="T65" fmla="*/ 0 h 691"/>
                <a:gd name="T66" fmla="*/ 0 w 116"/>
                <a:gd name="T67" fmla="*/ 0 h 691"/>
                <a:gd name="T68" fmla="*/ 0 w 116"/>
                <a:gd name="T69" fmla="*/ 0 h 691"/>
                <a:gd name="T70" fmla="*/ 0 w 116"/>
                <a:gd name="T71" fmla="*/ 0 h 691"/>
                <a:gd name="T72" fmla="*/ 0 w 116"/>
                <a:gd name="T73" fmla="*/ 0 h 691"/>
                <a:gd name="T74" fmla="*/ 0 w 116"/>
                <a:gd name="T75" fmla="*/ 0 h 691"/>
                <a:gd name="T76" fmla="*/ 0 w 116"/>
                <a:gd name="T77" fmla="*/ 0 h 691"/>
                <a:gd name="T78" fmla="*/ 0 w 116"/>
                <a:gd name="T79" fmla="*/ 0 h 691"/>
                <a:gd name="T80" fmla="*/ 0 w 116"/>
                <a:gd name="T81" fmla="*/ 0 h 691"/>
                <a:gd name="T82" fmla="*/ 0 w 116"/>
                <a:gd name="T83" fmla="*/ 0 h 691"/>
                <a:gd name="T84" fmla="*/ 0 w 116"/>
                <a:gd name="T85" fmla="*/ 0 h 691"/>
                <a:gd name="T86" fmla="*/ 0 w 116"/>
                <a:gd name="T87" fmla="*/ 0 h 691"/>
                <a:gd name="T88" fmla="*/ 0 w 116"/>
                <a:gd name="T89" fmla="*/ 0 h 691"/>
                <a:gd name="T90" fmla="*/ 0 w 116"/>
                <a:gd name="T91" fmla="*/ 0 h 691"/>
                <a:gd name="T92" fmla="*/ 0 w 116"/>
                <a:gd name="T93" fmla="*/ 0 h 691"/>
                <a:gd name="T94" fmla="*/ 0 w 116"/>
                <a:gd name="T95" fmla="*/ 0 h 691"/>
                <a:gd name="T96" fmla="*/ 0 w 116"/>
                <a:gd name="T97" fmla="*/ 0 h 691"/>
                <a:gd name="T98" fmla="*/ 0 w 116"/>
                <a:gd name="T99" fmla="*/ 0 h 691"/>
                <a:gd name="T100" fmla="*/ 0 w 116"/>
                <a:gd name="T101" fmla="*/ 0 h 691"/>
                <a:gd name="T102" fmla="*/ 0 w 116"/>
                <a:gd name="T103" fmla="*/ 0 h 691"/>
                <a:gd name="T104" fmla="*/ 0 w 116"/>
                <a:gd name="T105" fmla="*/ 0 h 691"/>
                <a:gd name="T106" fmla="*/ 0 w 116"/>
                <a:gd name="T107" fmla="*/ 0 h 6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
                <a:gd name="T163" fmla="*/ 0 h 691"/>
                <a:gd name="T164" fmla="*/ 116 w 116"/>
                <a:gd name="T165" fmla="*/ 691 h 69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 h="691">
                  <a:moveTo>
                    <a:pt x="0" y="638"/>
                  </a:moveTo>
                  <a:lnTo>
                    <a:pt x="0" y="641"/>
                  </a:lnTo>
                  <a:lnTo>
                    <a:pt x="0" y="643"/>
                  </a:lnTo>
                  <a:lnTo>
                    <a:pt x="0" y="647"/>
                  </a:lnTo>
                  <a:lnTo>
                    <a:pt x="0" y="649"/>
                  </a:lnTo>
                  <a:lnTo>
                    <a:pt x="2" y="652"/>
                  </a:lnTo>
                  <a:lnTo>
                    <a:pt x="2" y="654"/>
                  </a:lnTo>
                  <a:lnTo>
                    <a:pt x="2" y="657"/>
                  </a:lnTo>
                  <a:lnTo>
                    <a:pt x="6" y="659"/>
                  </a:lnTo>
                  <a:lnTo>
                    <a:pt x="6" y="662"/>
                  </a:lnTo>
                  <a:lnTo>
                    <a:pt x="8" y="665"/>
                  </a:lnTo>
                  <a:lnTo>
                    <a:pt x="8" y="668"/>
                  </a:lnTo>
                  <a:lnTo>
                    <a:pt x="12" y="670"/>
                  </a:lnTo>
                  <a:lnTo>
                    <a:pt x="12" y="673"/>
                  </a:lnTo>
                  <a:lnTo>
                    <a:pt x="14" y="673"/>
                  </a:lnTo>
                  <a:lnTo>
                    <a:pt x="14" y="675"/>
                  </a:lnTo>
                  <a:lnTo>
                    <a:pt x="18" y="675"/>
                  </a:lnTo>
                  <a:lnTo>
                    <a:pt x="18" y="678"/>
                  </a:lnTo>
                  <a:lnTo>
                    <a:pt x="20" y="678"/>
                  </a:lnTo>
                  <a:lnTo>
                    <a:pt x="23" y="680"/>
                  </a:lnTo>
                  <a:lnTo>
                    <a:pt x="26" y="683"/>
                  </a:lnTo>
                  <a:lnTo>
                    <a:pt x="29" y="683"/>
                  </a:lnTo>
                  <a:lnTo>
                    <a:pt x="29" y="686"/>
                  </a:lnTo>
                  <a:lnTo>
                    <a:pt x="32" y="686"/>
                  </a:lnTo>
                  <a:lnTo>
                    <a:pt x="34" y="686"/>
                  </a:lnTo>
                  <a:lnTo>
                    <a:pt x="34" y="689"/>
                  </a:lnTo>
                  <a:lnTo>
                    <a:pt x="38" y="689"/>
                  </a:lnTo>
                  <a:lnTo>
                    <a:pt x="40" y="689"/>
                  </a:lnTo>
                  <a:lnTo>
                    <a:pt x="43" y="691"/>
                  </a:lnTo>
                  <a:lnTo>
                    <a:pt x="46" y="691"/>
                  </a:lnTo>
                  <a:lnTo>
                    <a:pt x="49" y="691"/>
                  </a:lnTo>
                  <a:lnTo>
                    <a:pt x="52" y="691"/>
                  </a:lnTo>
                  <a:lnTo>
                    <a:pt x="55" y="691"/>
                  </a:lnTo>
                  <a:lnTo>
                    <a:pt x="58" y="691"/>
                  </a:lnTo>
                  <a:lnTo>
                    <a:pt x="61" y="691"/>
                  </a:lnTo>
                  <a:lnTo>
                    <a:pt x="63" y="691"/>
                  </a:lnTo>
                  <a:lnTo>
                    <a:pt x="67" y="691"/>
                  </a:lnTo>
                  <a:lnTo>
                    <a:pt x="69" y="691"/>
                  </a:lnTo>
                  <a:lnTo>
                    <a:pt x="73" y="691"/>
                  </a:lnTo>
                  <a:lnTo>
                    <a:pt x="75" y="689"/>
                  </a:lnTo>
                  <a:lnTo>
                    <a:pt x="79" y="689"/>
                  </a:lnTo>
                  <a:lnTo>
                    <a:pt x="81" y="689"/>
                  </a:lnTo>
                  <a:lnTo>
                    <a:pt x="81" y="686"/>
                  </a:lnTo>
                  <a:lnTo>
                    <a:pt x="85" y="686"/>
                  </a:lnTo>
                  <a:lnTo>
                    <a:pt x="87" y="686"/>
                  </a:lnTo>
                  <a:lnTo>
                    <a:pt x="87" y="683"/>
                  </a:lnTo>
                  <a:lnTo>
                    <a:pt x="90" y="683"/>
                  </a:lnTo>
                  <a:lnTo>
                    <a:pt x="93" y="680"/>
                  </a:lnTo>
                  <a:lnTo>
                    <a:pt x="96" y="678"/>
                  </a:lnTo>
                  <a:lnTo>
                    <a:pt x="99" y="678"/>
                  </a:lnTo>
                  <a:lnTo>
                    <a:pt x="99" y="675"/>
                  </a:lnTo>
                  <a:lnTo>
                    <a:pt x="102" y="675"/>
                  </a:lnTo>
                  <a:lnTo>
                    <a:pt x="102" y="673"/>
                  </a:lnTo>
                  <a:lnTo>
                    <a:pt x="105" y="673"/>
                  </a:lnTo>
                  <a:lnTo>
                    <a:pt x="105" y="670"/>
                  </a:lnTo>
                  <a:lnTo>
                    <a:pt x="108" y="668"/>
                  </a:lnTo>
                  <a:lnTo>
                    <a:pt x="108" y="665"/>
                  </a:lnTo>
                  <a:lnTo>
                    <a:pt x="110" y="662"/>
                  </a:lnTo>
                  <a:lnTo>
                    <a:pt x="110" y="659"/>
                  </a:lnTo>
                  <a:lnTo>
                    <a:pt x="113" y="657"/>
                  </a:lnTo>
                  <a:lnTo>
                    <a:pt x="113" y="654"/>
                  </a:lnTo>
                  <a:lnTo>
                    <a:pt x="113" y="652"/>
                  </a:lnTo>
                  <a:lnTo>
                    <a:pt x="116" y="649"/>
                  </a:lnTo>
                  <a:lnTo>
                    <a:pt x="116" y="647"/>
                  </a:lnTo>
                  <a:lnTo>
                    <a:pt x="116" y="643"/>
                  </a:lnTo>
                  <a:lnTo>
                    <a:pt x="116" y="641"/>
                  </a:lnTo>
                  <a:lnTo>
                    <a:pt x="116" y="57"/>
                  </a:lnTo>
                  <a:lnTo>
                    <a:pt x="116" y="52"/>
                  </a:lnTo>
                  <a:lnTo>
                    <a:pt x="116" y="50"/>
                  </a:lnTo>
                  <a:lnTo>
                    <a:pt x="116" y="47"/>
                  </a:lnTo>
                  <a:lnTo>
                    <a:pt x="116" y="44"/>
                  </a:lnTo>
                  <a:lnTo>
                    <a:pt x="113" y="42"/>
                  </a:lnTo>
                  <a:lnTo>
                    <a:pt x="113" y="39"/>
                  </a:lnTo>
                  <a:lnTo>
                    <a:pt x="113" y="37"/>
                  </a:lnTo>
                  <a:lnTo>
                    <a:pt x="110" y="34"/>
                  </a:lnTo>
                  <a:lnTo>
                    <a:pt x="110" y="32"/>
                  </a:lnTo>
                  <a:lnTo>
                    <a:pt x="110" y="29"/>
                  </a:lnTo>
                  <a:lnTo>
                    <a:pt x="108" y="29"/>
                  </a:lnTo>
                  <a:lnTo>
                    <a:pt x="108" y="27"/>
                  </a:lnTo>
                  <a:lnTo>
                    <a:pt x="108" y="23"/>
                  </a:lnTo>
                  <a:lnTo>
                    <a:pt x="105" y="23"/>
                  </a:lnTo>
                  <a:lnTo>
                    <a:pt x="105" y="21"/>
                  </a:lnTo>
                  <a:lnTo>
                    <a:pt x="102" y="18"/>
                  </a:lnTo>
                  <a:lnTo>
                    <a:pt x="99" y="16"/>
                  </a:lnTo>
                  <a:lnTo>
                    <a:pt x="96" y="13"/>
                  </a:lnTo>
                  <a:lnTo>
                    <a:pt x="93" y="13"/>
                  </a:lnTo>
                  <a:lnTo>
                    <a:pt x="93" y="11"/>
                  </a:lnTo>
                  <a:lnTo>
                    <a:pt x="90" y="11"/>
                  </a:lnTo>
                  <a:lnTo>
                    <a:pt x="87" y="8"/>
                  </a:lnTo>
                  <a:lnTo>
                    <a:pt x="85" y="8"/>
                  </a:lnTo>
                  <a:lnTo>
                    <a:pt x="81" y="5"/>
                  </a:lnTo>
                  <a:lnTo>
                    <a:pt x="79" y="5"/>
                  </a:lnTo>
                  <a:lnTo>
                    <a:pt x="75" y="2"/>
                  </a:lnTo>
                  <a:lnTo>
                    <a:pt x="73" y="2"/>
                  </a:lnTo>
                  <a:lnTo>
                    <a:pt x="69" y="2"/>
                  </a:lnTo>
                  <a:lnTo>
                    <a:pt x="67" y="2"/>
                  </a:lnTo>
                  <a:lnTo>
                    <a:pt x="63" y="2"/>
                  </a:lnTo>
                  <a:lnTo>
                    <a:pt x="61" y="0"/>
                  </a:lnTo>
                  <a:lnTo>
                    <a:pt x="58" y="0"/>
                  </a:lnTo>
                  <a:lnTo>
                    <a:pt x="55" y="0"/>
                  </a:lnTo>
                  <a:lnTo>
                    <a:pt x="52" y="2"/>
                  </a:lnTo>
                  <a:lnTo>
                    <a:pt x="49" y="2"/>
                  </a:lnTo>
                  <a:lnTo>
                    <a:pt x="46" y="2"/>
                  </a:lnTo>
                  <a:lnTo>
                    <a:pt x="43" y="2"/>
                  </a:lnTo>
                  <a:lnTo>
                    <a:pt x="40" y="2"/>
                  </a:lnTo>
                  <a:lnTo>
                    <a:pt x="38" y="5"/>
                  </a:lnTo>
                  <a:lnTo>
                    <a:pt x="34" y="5"/>
                  </a:lnTo>
                  <a:lnTo>
                    <a:pt x="32" y="8"/>
                  </a:lnTo>
                  <a:lnTo>
                    <a:pt x="29" y="8"/>
                  </a:lnTo>
                  <a:lnTo>
                    <a:pt x="26" y="11"/>
                  </a:lnTo>
                  <a:lnTo>
                    <a:pt x="23" y="11"/>
                  </a:lnTo>
                  <a:lnTo>
                    <a:pt x="23" y="13"/>
                  </a:lnTo>
                  <a:lnTo>
                    <a:pt x="20" y="13"/>
                  </a:lnTo>
                  <a:lnTo>
                    <a:pt x="18" y="16"/>
                  </a:lnTo>
                  <a:lnTo>
                    <a:pt x="14" y="18"/>
                  </a:lnTo>
                  <a:lnTo>
                    <a:pt x="12" y="21"/>
                  </a:lnTo>
                  <a:lnTo>
                    <a:pt x="12" y="23"/>
                  </a:lnTo>
                  <a:lnTo>
                    <a:pt x="8" y="23"/>
                  </a:lnTo>
                  <a:lnTo>
                    <a:pt x="8" y="27"/>
                  </a:lnTo>
                  <a:lnTo>
                    <a:pt x="8" y="29"/>
                  </a:lnTo>
                  <a:lnTo>
                    <a:pt x="6" y="29"/>
                  </a:lnTo>
                  <a:lnTo>
                    <a:pt x="6" y="32"/>
                  </a:lnTo>
                  <a:lnTo>
                    <a:pt x="6" y="34"/>
                  </a:lnTo>
                  <a:lnTo>
                    <a:pt x="2" y="37"/>
                  </a:lnTo>
                  <a:lnTo>
                    <a:pt x="2" y="39"/>
                  </a:lnTo>
                  <a:lnTo>
                    <a:pt x="2" y="42"/>
                  </a:lnTo>
                  <a:lnTo>
                    <a:pt x="0" y="44"/>
                  </a:lnTo>
                  <a:lnTo>
                    <a:pt x="0" y="47"/>
                  </a:lnTo>
                  <a:lnTo>
                    <a:pt x="0" y="50"/>
                  </a:lnTo>
                  <a:lnTo>
                    <a:pt x="0" y="52"/>
                  </a:lnTo>
                  <a:lnTo>
                    <a:pt x="0" y="55"/>
                  </a:lnTo>
                  <a:lnTo>
                    <a:pt x="0" y="638"/>
                  </a:lnTo>
                  <a:close/>
                </a:path>
              </a:pathLst>
            </a:custGeom>
            <a:solidFill>
              <a:srgbClr val="FFFFFF"/>
            </a:solidFill>
            <a:ln w="6350">
              <a:solidFill>
                <a:srgbClr val="FFFFFF"/>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191" name="Line 180">
              <a:extLst>
                <a:ext uri="{FF2B5EF4-FFF2-40B4-BE49-F238E27FC236}">
                  <a16:creationId xmlns:a16="http://schemas.microsoft.com/office/drawing/2014/main" id="{61B52F98-0ACE-9E45-8FBA-3898C5BA7615}"/>
                </a:ext>
              </a:extLst>
            </p:cNvPr>
            <p:cNvSpPr>
              <a:spLocks noChangeShapeType="1"/>
            </p:cNvSpPr>
            <p:nvPr/>
          </p:nvSpPr>
          <p:spPr bwMode="auto">
            <a:xfrm>
              <a:off x="5509" y="1686"/>
              <a:ext cx="1" cy="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2" name="Freeform 181">
              <a:extLst>
                <a:ext uri="{FF2B5EF4-FFF2-40B4-BE49-F238E27FC236}">
                  <a16:creationId xmlns:a16="http://schemas.microsoft.com/office/drawing/2014/main" id="{C3631855-07F8-5C4C-AF84-49BC3A740E63}"/>
                </a:ext>
              </a:extLst>
            </p:cNvPr>
            <p:cNvSpPr>
              <a:spLocks/>
            </p:cNvSpPr>
            <p:nvPr/>
          </p:nvSpPr>
          <p:spPr bwMode="auto">
            <a:xfrm>
              <a:off x="5499" y="1686"/>
              <a:ext cx="22" cy="13"/>
            </a:xfrm>
            <a:custGeom>
              <a:avLst/>
              <a:gdLst>
                <a:gd name="T0" fmla="*/ 0 w 122"/>
                <a:gd name="T1" fmla="*/ 0 h 105"/>
                <a:gd name="T2" fmla="*/ 0 w 122"/>
                <a:gd name="T3" fmla="*/ 0 h 105"/>
                <a:gd name="T4" fmla="*/ 0 w 122"/>
                <a:gd name="T5" fmla="*/ 0 h 105"/>
                <a:gd name="T6" fmla="*/ 0 w 122"/>
                <a:gd name="T7" fmla="*/ 0 h 105"/>
                <a:gd name="T8" fmla="*/ 0 w 122"/>
                <a:gd name="T9" fmla="*/ 0 h 105"/>
                <a:gd name="T10" fmla="*/ 0 w 122"/>
                <a:gd name="T11" fmla="*/ 0 h 105"/>
                <a:gd name="T12" fmla="*/ 0 w 122"/>
                <a:gd name="T13" fmla="*/ 0 h 105"/>
                <a:gd name="T14" fmla="*/ 0 w 122"/>
                <a:gd name="T15" fmla="*/ 0 h 105"/>
                <a:gd name="T16" fmla="*/ 0 w 122"/>
                <a:gd name="T17" fmla="*/ 0 h 105"/>
                <a:gd name="T18" fmla="*/ 0 w 122"/>
                <a:gd name="T19" fmla="*/ 0 h 105"/>
                <a:gd name="T20" fmla="*/ 0 w 122"/>
                <a:gd name="T21" fmla="*/ 0 h 105"/>
                <a:gd name="T22" fmla="*/ 0 w 122"/>
                <a:gd name="T23" fmla="*/ 0 h 105"/>
                <a:gd name="T24" fmla="*/ 0 w 122"/>
                <a:gd name="T25" fmla="*/ 0 h 105"/>
                <a:gd name="T26" fmla="*/ 0 w 122"/>
                <a:gd name="T27" fmla="*/ 0 h 105"/>
                <a:gd name="T28" fmla="*/ 0 w 122"/>
                <a:gd name="T29" fmla="*/ 0 h 105"/>
                <a:gd name="T30" fmla="*/ 0 w 122"/>
                <a:gd name="T31" fmla="*/ 0 h 105"/>
                <a:gd name="T32" fmla="*/ 0 w 122"/>
                <a:gd name="T33" fmla="*/ 0 h 105"/>
                <a:gd name="T34" fmla="*/ 0 w 122"/>
                <a:gd name="T35" fmla="*/ 0 h 105"/>
                <a:gd name="T36" fmla="*/ 0 w 122"/>
                <a:gd name="T37" fmla="*/ 0 h 105"/>
                <a:gd name="T38" fmla="*/ 0 w 122"/>
                <a:gd name="T39" fmla="*/ 0 h 105"/>
                <a:gd name="T40" fmla="*/ 0 w 122"/>
                <a:gd name="T41" fmla="*/ 0 h 105"/>
                <a:gd name="T42" fmla="*/ 0 w 122"/>
                <a:gd name="T43" fmla="*/ 0 h 105"/>
                <a:gd name="T44" fmla="*/ 0 w 122"/>
                <a:gd name="T45" fmla="*/ 0 h 105"/>
                <a:gd name="T46" fmla="*/ 0 w 122"/>
                <a:gd name="T47" fmla="*/ 0 h 105"/>
                <a:gd name="T48" fmla="*/ 0 w 122"/>
                <a:gd name="T49" fmla="*/ 0 h 105"/>
                <a:gd name="T50" fmla="*/ 0 w 122"/>
                <a:gd name="T51" fmla="*/ 0 h 105"/>
                <a:gd name="T52" fmla="*/ 0 w 122"/>
                <a:gd name="T53" fmla="*/ 0 h 105"/>
                <a:gd name="T54" fmla="*/ 0 w 122"/>
                <a:gd name="T55" fmla="*/ 0 h 105"/>
                <a:gd name="T56" fmla="*/ 0 w 122"/>
                <a:gd name="T57" fmla="*/ 0 h 105"/>
                <a:gd name="T58" fmla="*/ 0 w 122"/>
                <a:gd name="T59" fmla="*/ 0 h 105"/>
                <a:gd name="T60" fmla="*/ 0 w 122"/>
                <a:gd name="T61" fmla="*/ 0 h 105"/>
                <a:gd name="T62" fmla="*/ 0 w 122"/>
                <a:gd name="T63" fmla="*/ 0 h 105"/>
                <a:gd name="T64" fmla="*/ 0 w 122"/>
                <a:gd name="T65" fmla="*/ 0 h 105"/>
                <a:gd name="T66" fmla="*/ 0 w 122"/>
                <a:gd name="T67" fmla="*/ 0 h 105"/>
                <a:gd name="T68" fmla="*/ 0 w 122"/>
                <a:gd name="T69" fmla="*/ 0 h 105"/>
                <a:gd name="T70" fmla="*/ 0 w 122"/>
                <a:gd name="T71" fmla="*/ 0 h 105"/>
                <a:gd name="T72" fmla="*/ 0 w 122"/>
                <a:gd name="T73" fmla="*/ 0 h 105"/>
                <a:gd name="T74" fmla="*/ 0 w 122"/>
                <a:gd name="T75" fmla="*/ 0 h 105"/>
                <a:gd name="T76" fmla="*/ 0 w 122"/>
                <a:gd name="T77" fmla="*/ 0 h 105"/>
                <a:gd name="T78" fmla="*/ 0 w 122"/>
                <a:gd name="T79" fmla="*/ 0 h 105"/>
                <a:gd name="T80" fmla="*/ 0 w 122"/>
                <a:gd name="T81" fmla="*/ 0 h 105"/>
                <a:gd name="T82" fmla="*/ 0 w 122"/>
                <a:gd name="T83" fmla="*/ 0 h 105"/>
                <a:gd name="T84" fmla="*/ 0 w 122"/>
                <a:gd name="T85" fmla="*/ 0 h 105"/>
                <a:gd name="T86" fmla="*/ 0 w 122"/>
                <a:gd name="T87" fmla="*/ 0 h 105"/>
                <a:gd name="T88" fmla="*/ 0 w 122"/>
                <a:gd name="T89" fmla="*/ 0 h 105"/>
                <a:gd name="T90" fmla="*/ 0 w 122"/>
                <a:gd name="T91" fmla="*/ 0 h 105"/>
                <a:gd name="T92" fmla="*/ 0 w 122"/>
                <a:gd name="T93" fmla="*/ 0 h 105"/>
                <a:gd name="T94" fmla="*/ 0 w 122"/>
                <a:gd name="T95" fmla="*/ 0 h 105"/>
                <a:gd name="T96" fmla="*/ 0 w 122"/>
                <a:gd name="T97" fmla="*/ 0 h 105"/>
                <a:gd name="T98" fmla="*/ 0 w 122"/>
                <a:gd name="T99" fmla="*/ 0 h 105"/>
                <a:gd name="T100" fmla="*/ 0 w 122"/>
                <a:gd name="T101" fmla="*/ 0 h 105"/>
                <a:gd name="T102" fmla="*/ 0 w 122"/>
                <a:gd name="T103" fmla="*/ 0 h 105"/>
                <a:gd name="T104" fmla="*/ 0 w 122"/>
                <a:gd name="T105" fmla="*/ 0 h 105"/>
                <a:gd name="T106" fmla="*/ 0 w 122"/>
                <a:gd name="T107" fmla="*/ 0 h 1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2"/>
                <a:gd name="T163" fmla="*/ 0 h 105"/>
                <a:gd name="T164" fmla="*/ 122 w 122"/>
                <a:gd name="T165" fmla="*/ 105 h 1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2" h="105">
                  <a:moveTo>
                    <a:pt x="58" y="0"/>
                  </a:moveTo>
                  <a:lnTo>
                    <a:pt x="55" y="0"/>
                  </a:lnTo>
                  <a:lnTo>
                    <a:pt x="52" y="2"/>
                  </a:lnTo>
                  <a:lnTo>
                    <a:pt x="49" y="2"/>
                  </a:lnTo>
                  <a:lnTo>
                    <a:pt x="46" y="2"/>
                  </a:lnTo>
                  <a:lnTo>
                    <a:pt x="43" y="2"/>
                  </a:lnTo>
                  <a:lnTo>
                    <a:pt x="40" y="2"/>
                  </a:lnTo>
                  <a:lnTo>
                    <a:pt x="38" y="5"/>
                  </a:lnTo>
                  <a:lnTo>
                    <a:pt x="34" y="5"/>
                  </a:lnTo>
                  <a:lnTo>
                    <a:pt x="32" y="8"/>
                  </a:lnTo>
                  <a:lnTo>
                    <a:pt x="29" y="8"/>
                  </a:lnTo>
                  <a:lnTo>
                    <a:pt x="26" y="11"/>
                  </a:lnTo>
                  <a:lnTo>
                    <a:pt x="23" y="11"/>
                  </a:lnTo>
                  <a:lnTo>
                    <a:pt x="23" y="13"/>
                  </a:lnTo>
                  <a:lnTo>
                    <a:pt x="20" y="13"/>
                  </a:lnTo>
                  <a:lnTo>
                    <a:pt x="18" y="16"/>
                  </a:lnTo>
                  <a:lnTo>
                    <a:pt x="14" y="18"/>
                  </a:lnTo>
                  <a:lnTo>
                    <a:pt x="12" y="21"/>
                  </a:lnTo>
                  <a:lnTo>
                    <a:pt x="12" y="23"/>
                  </a:lnTo>
                  <a:lnTo>
                    <a:pt x="8" y="23"/>
                  </a:lnTo>
                  <a:lnTo>
                    <a:pt x="8" y="27"/>
                  </a:lnTo>
                  <a:lnTo>
                    <a:pt x="8" y="29"/>
                  </a:lnTo>
                  <a:lnTo>
                    <a:pt x="6" y="29"/>
                  </a:lnTo>
                  <a:lnTo>
                    <a:pt x="6" y="32"/>
                  </a:lnTo>
                  <a:lnTo>
                    <a:pt x="6" y="34"/>
                  </a:lnTo>
                  <a:lnTo>
                    <a:pt x="2" y="37"/>
                  </a:lnTo>
                  <a:lnTo>
                    <a:pt x="2" y="39"/>
                  </a:lnTo>
                  <a:lnTo>
                    <a:pt x="2" y="42"/>
                  </a:lnTo>
                  <a:lnTo>
                    <a:pt x="0" y="44"/>
                  </a:lnTo>
                  <a:lnTo>
                    <a:pt x="0" y="47"/>
                  </a:lnTo>
                  <a:lnTo>
                    <a:pt x="0" y="50"/>
                  </a:lnTo>
                  <a:lnTo>
                    <a:pt x="0" y="52"/>
                  </a:lnTo>
                  <a:lnTo>
                    <a:pt x="0" y="55"/>
                  </a:lnTo>
                  <a:lnTo>
                    <a:pt x="0" y="57"/>
                  </a:lnTo>
                  <a:lnTo>
                    <a:pt x="0" y="60"/>
                  </a:lnTo>
                  <a:lnTo>
                    <a:pt x="0" y="62"/>
                  </a:lnTo>
                  <a:lnTo>
                    <a:pt x="2" y="66"/>
                  </a:lnTo>
                  <a:lnTo>
                    <a:pt x="2" y="68"/>
                  </a:lnTo>
                  <a:lnTo>
                    <a:pt x="2" y="71"/>
                  </a:lnTo>
                  <a:lnTo>
                    <a:pt x="6" y="73"/>
                  </a:lnTo>
                  <a:lnTo>
                    <a:pt x="6" y="76"/>
                  </a:lnTo>
                  <a:lnTo>
                    <a:pt x="6" y="78"/>
                  </a:lnTo>
                  <a:lnTo>
                    <a:pt x="8" y="78"/>
                  </a:lnTo>
                  <a:lnTo>
                    <a:pt x="8" y="81"/>
                  </a:lnTo>
                  <a:lnTo>
                    <a:pt x="8" y="83"/>
                  </a:lnTo>
                  <a:lnTo>
                    <a:pt x="12" y="83"/>
                  </a:lnTo>
                  <a:lnTo>
                    <a:pt x="12" y="87"/>
                  </a:lnTo>
                  <a:lnTo>
                    <a:pt x="14" y="87"/>
                  </a:lnTo>
                  <a:lnTo>
                    <a:pt x="14" y="89"/>
                  </a:lnTo>
                  <a:lnTo>
                    <a:pt x="18" y="92"/>
                  </a:lnTo>
                  <a:lnTo>
                    <a:pt x="20" y="94"/>
                  </a:lnTo>
                  <a:lnTo>
                    <a:pt x="23" y="94"/>
                  </a:lnTo>
                  <a:lnTo>
                    <a:pt x="23" y="97"/>
                  </a:lnTo>
                  <a:lnTo>
                    <a:pt x="26" y="97"/>
                  </a:lnTo>
                  <a:lnTo>
                    <a:pt x="29" y="99"/>
                  </a:lnTo>
                  <a:lnTo>
                    <a:pt x="32" y="99"/>
                  </a:lnTo>
                  <a:lnTo>
                    <a:pt x="34" y="102"/>
                  </a:lnTo>
                  <a:lnTo>
                    <a:pt x="38" y="102"/>
                  </a:lnTo>
                  <a:lnTo>
                    <a:pt x="40" y="102"/>
                  </a:lnTo>
                  <a:lnTo>
                    <a:pt x="43" y="105"/>
                  </a:lnTo>
                  <a:lnTo>
                    <a:pt x="46" y="105"/>
                  </a:lnTo>
                  <a:lnTo>
                    <a:pt x="49" y="105"/>
                  </a:lnTo>
                  <a:lnTo>
                    <a:pt x="52" y="105"/>
                  </a:lnTo>
                  <a:lnTo>
                    <a:pt x="55" y="105"/>
                  </a:lnTo>
                  <a:lnTo>
                    <a:pt x="58" y="105"/>
                  </a:lnTo>
                  <a:lnTo>
                    <a:pt x="67" y="105"/>
                  </a:lnTo>
                  <a:lnTo>
                    <a:pt x="69" y="105"/>
                  </a:lnTo>
                  <a:lnTo>
                    <a:pt x="73" y="105"/>
                  </a:lnTo>
                  <a:lnTo>
                    <a:pt x="75" y="105"/>
                  </a:lnTo>
                  <a:lnTo>
                    <a:pt x="79" y="105"/>
                  </a:lnTo>
                  <a:lnTo>
                    <a:pt x="81" y="102"/>
                  </a:lnTo>
                  <a:lnTo>
                    <a:pt x="85" y="102"/>
                  </a:lnTo>
                  <a:lnTo>
                    <a:pt x="87" y="102"/>
                  </a:lnTo>
                  <a:lnTo>
                    <a:pt x="90" y="99"/>
                  </a:lnTo>
                  <a:lnTo>
                    <a:pt x="93" y="99"/>
                  </a:lnTo>
                  <a:lnTo>
                    <a:pt x="96" y="97"/>
                  </a:lnTo>
                  <a:lnTo>
                    <a:pt x="99" y="97"/>
                  </a:lnTo>
                  <a:lnTo>
                    <a:pt x="99" y="94"/>
                  </a:lnTo>
                  <a:lnTo>
                    <a:pt x="102" y="94"/>
                  </a:lnTo>
                  <a:lnTo>
                    <a:pt x="102" y="92"/>
                  </a:lnTo>
                  <a:lnTo>
                    <a:pt x="105" y="92"/>
                  </a:lnTo>
                  <a:lnTo>
                    <a:pt x="105" y="89"/>
                  </a:lnTo>
                  <a:lnTo>
                    <a:pt x="108" y="87"/>
                  </a:lnTo>
                  <a:lnTo>
                    <a:pt x="110" y="87"/>
                  </a:lnTo>
                  <a:lnTo>
                    <a:pt x="110" y="83"/>
                  </a:lnTo>
                  <a:lnTo>
                    <a:pt x="113" y="81"/>
                  </a:lnTo>
                  <a:lnTo>
                    <a:pt x="113" y="78"/>
                  </a:lnTo>
                  <a:lnTo>
                    <a:pt x="116" y="78"/>
                  </a:lnTo>
                  <a:lnTo>
                    <a:pt x="116" y="76"/>
                  </a:lnTo>
                  <a:lnTo>
                    <a:pt x="116" y="73"/>
                  </a:lnTo>
                  <a:lnTo>
                    <a:pt x="119" y="71"/>
                  </a:lnTo>
                  <a:lnTo>
                    <a:pt x="119" y="68"/>
                  </a:lnTo>
                  <a:lnTo>
                    <a:pt x="119" y="66"/>
                  </a:lnTo>
                  <a:lnTo>
                    <a:pt x="119" y="62"/>
                  </a:lnTo>
                  <a:lnTo>
                    <a:pt x="122" y="62"/>
                  </a:lnTo>
                  <a:lnTo>
                    <a:pt x="122" y="60"/>
                  </a:lnTo>
                  <a:lnTo>
                    <a:pt x="122" y="57"/>
                  </a:lnTo>
                  <a:lnTo>
                    <a:pt x="122" y="55"/>
                  </a:lnTo>
                  <a:lnTo>
                    <a:pt x="122" y="52"/>
                  </a:lnTo>
                  <a:lnTo>
                    <a:pt x="122" y="50"/>
                  </a:lnTo>
                  <a:lnTo>
                    <a:pt x="122" y="47"/>
                  </a:lnTo>
                  <a:lnTo>
                    <a:pt x="122" y="44"/>
                  </a:lnTo>
                  <a:lnTo>
                    <a:pt x="119" y="44"/>
                  </a:lnTo>
                  <a:lnTo>
                    <a:pt x="119" y="42"/>
                  </a:lnTo>
                  <a:lnTo>
                    <a:pt x="119" y="39"/>
                  </a:lnTo>
                  <a:lnTo>
                    <a:pt x="119" y="37"/>
                  </a:lnTo>
                  <a:lnTo>
                    <a:pt x="116" y="34"/>
                  </a:lnTo>
                  <a:lnTo>
                    <a:pt x="116" y="32"/>
                  </a:lnTo>
                  <a:lnTo>
                    <a:pt x="116" y="29"/>
                  </a:lnTo>
                  <a:lnTo>
                    <a:pt x="113" y="29"/>
                  </a:lnTo>
                  <a:lnTo>
                    <a:pt x="113" y="27"/>
                  </a:lnTo>
                  <a:lnTo>
                    <a:pt x="110" y="23"/>
                  </a:lnTo>
                  <a:lnTo>
                    <a:pt x="110" y="21"/>
                  </a:lnTo>
                  <a:lnTo>
                    <a:pt x="108" y="18"/>
                  </a:lnTo>
                  <a:lnTo>
                    <a:pt x="105" y="18"/>
                  </a:lnTo>
                  <a:lnTo>
                    <a:pt x="105" y="16"/>
                  </a:lnTo>
                  <a:lnTo>
                    <a:pt x="102" y="16"/>
                  </a:lnTo>
                  <a:lnTo>
                    <a:pt x="102" y="13"/>
                  </a:lnTo>
                  <a:lnTo>
                    <a:pt x="99" y="13"/>
                  </a:lnTo>
                  <a:lnTo>
                    <a:pt x="99" y="11"/>
                  </a:lnTo>
                  <a:lnTo>
                    <a:pt x="96" y="11"/>
                  </a:lnTo>
                  <a:lnTo>
                    <a:pt x="93" y="8"/>
                  </a:lnTo>
                  <a:lnTo>
                    <a:pt x="90" y="8"/>
                  </a:lnTo>
                  <a:lnTo>
                    <a:pt x="87" y="5"/>
                  </a:lnTo>
                  <a:lnTo>
                    <a:pt x="85" y="5"/>
                  </a:lnTo>
                  <a:lnTo>
                    <a:pt x="81" y="2"/>
                  </a:lnTo>
                  <a:lnTo>
                    <a:pt x="79" y="2"/>
                  </a:lnTo>
                  <a:lnTo>
                    <a:pt x="75" y="2"/>
                  </a:lnTo>
                  <a:lnTo>
                    <a:pt x="73" y="2"/>
                  </a:lnTo>
                  <a:lnTo>
                    <a:pt x="69" y="2"/>
                  </a:lnTo>
                  <a:lnTo>
                    <a:pt x="67" y="2"/>
                  </a:lnTo>
                  <a:lnTo>
                    <a:pt x="67" y="0"/>
                  </a:lnTo>
                  <a:lnTo>
                    <a:pt x="61" y="0"/>
                  </a:lnTo>
                  <a:lnTo>
                    <a:pt x="58" y="0"/>
                  </a:lnTo>
                  <a:close/>
                </a:path>
              </a:pathLst>
            </a:custGeom>
            <a:solidFill>
              <a:srgbClr val="FFFFFF"/>
            </a:solidFill>
            <a:ln w="6350">
              <a:solidFill>
                <a:srgbClr val="FFFFFF"/>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193" name="Line 182">
              <a:extLst>
                <a:ext uri="{FF2B5EF4-FFF2-40B4-BE49-F238E27FC236}">
                  <a16:creationId xmlns:a16="http://schemas.microsoft.com/office/drawing/2014/main" id="{CB3DD5C8-F3D4-4F4C-9AE0-4E96ADF07D68}"/>
                </a:ext>
              </a:extLst>
            </p:cNvPr>
            <p:cNvSpPr>
              <a:spLocks noChangeShapeType="1"/>
            </p:cNvSpPr>
            <p:nvPr/>
          </p:nvSpPr>
          <p:spPr bwMode="auto">
            <a:xfrm>
              <a:off x="5510" y="1686"/>
              <a:ext cx="1" cy="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 name="Freeform 183">
              <a:extLst>
                <a:ext uri="{FF2B5EF4-FFF2-40B4-BE49-F238E27FC236}">
                  <a16:creationId xmlns:a16="http://schemas.microsoft.com/office/drawing/2014/main" id="{8DFA397B-66DE-794F-9CBA-6716A79AB14D}"/>
                </a:ext>
              </a:extLst>
            </p:cNvPr>
            <p:cNvSpPr>
              <a:spLocks/>
            </p:cNvSpPr>
            <p:nvPr/>
          </p:nvSpPr>
          <p:spPr bwMode="auto">
            <a:xfrm>
              <a:off x="5500" y="1686"/>
              <a:ext cx="22" cy="13"/>
            </a:xfrm>
            <a:custGeom>
              <a:avLst/>
              <a:gdLst>
                <a:gd name="T0" fmla="*/ 0 w 122"/>
                <a:gd name="T1" fmla="*/ 0 h 105"/>
                <a:gd name="T2" fmla="*/ 0 w 122"/>
                <a:gd name="T3" fmla="*/ 0 h 105"/>
                <a:gd name="T4" fmla="*/ 0 w 122"/>
                <a:gd name="T5" fmla="*/ 0 h 105"/>
                <a:gd name="T6" fmla="*/ 0 w 122"/>
                <a:gd name="T7" fmla="*/ 0 h 105"/>
                <a:gd name="T8" fmla="*/ 0 w 122"/>
                <a:gd name="T9" fmla="*/ 0 h 105"/>
                <a:gd name="T10" fmla="*/ 0 w 122"/>
                <a:gd name="T11" fmla="*/ 0 h 105"/>
                <a:gd name="T12" fmla="*/ 0 w 122"/>
                <a:gd name="T13" fmla="*/ 0 h 105"/>
                <a:gd name="T14" fmla="*/ 0 w 122"/>
                <a:gd name="T15" fmla="*/ 0 h 105"/>
                <a:gd name="T16" fmla="*/ 0 w 122"/>
                <a:gd name="T17" fmla="*/ 0 h 105"/>
                <a:gd name="T18" fmla="*/ 0 w 122"/>
                <a:gd name="T19" fmla="*/ 0 h 105"/>
                <a:gd name="T20" fmla="*/ 0 w 122"/>
                <a:gd name="T21" fmla="*/ 0 h 105"/>
                <a:gd name="T22" fmla="*/ 0 w 122"/>
                <a:gd name="T23" fmla="*/ 0 h 105"/>
                <a:gd name="T24" fmla="*/ 0 w 122"/>
                <a:gd name="T25" fmla="*/ 0 h 105"/>
                <a:gd name="T26" fmla="*/ 0 w 122"/>
                <a:gd name="T27" fmla="*/ 0 h 105"/>
                <a:gd name="T28" fmla="*/ 0 w 122"/>
                <a:gd name="T29" fmla="*/ 0 h 105"/>
                <a:gd name="T30" fmla="*/ 0 w 122"/>
                <a:gd name="T31" fmla="*/ 0 h 105"/>
                <a:gd name="T32" fmla="*/ 0 w 122"/>
                <a:gd name="T33" fmla="*/ 0 h 105"/>
                <a:gd name="T34" fmla="*/ 0 w 122"/>
                <a:gd name="T35" fmla="*/ 0 h 105"/>
                <a:gd name="T36" fmla="*/ 0 w 122"/>
                <a:gd name="T37" fmla="*/ 0 h 105"/>
                <a:gd name="T38" fmla="*/ 0 w 122"/>
                <a:gd name="T39" fmla="*/ 0 h 105"/>
                <a:gd name="T40" fmla="*/ 0 w 122"/>
                <a:gd name="T41" fmla="*/ 0 h 105"/>
                <a:gd name="T42" fmla="*/ 0 w 122"/>
                <a:gd name="T43" fmla="*/ 0 h 105"/>
                <a:gd name="T44" fmla="*/ 0 w 122"/>
                <a:gd name="T45" fmla="*/ 0 h 105"/>
                <a:gd name="T46" fmla="*/ 0 w 122"/>
                <a:gd name="T47" fmla="*/ 0 h 105"/>
                <a:gd name="T48" fmla="*/ 0 w 122"/>
                <a:gd name="T49" fmla="*/ 0 h 105"/>
                <a:gd name="T50" fmla="*/ 0 w 122"/>
                <a:gd name="T51" fmla="*/ 0 h 105"/>
                <a:gd name="T52" fmla="*/ 0 w 122"/>
                <a:gd name="T53" fmla="*/ 0 h 105"/>
                <a:gd name="T54" fmla="*/ 0 w 122"/>
                <a:gd name="T55" fmla="*/ 0 h 105"/>
                <a:gd name="T56" fmla="*/ 0 w 122"/>
                <a:gd name="T57" fmla="*/ 0 h 105"/>
                <a:gd name="T58" fmla="*/ 0 w 122"/>
                <a:gd name="T59" fmla="*/ 0 h 105"/>
                <a:gd name="T60" fmla="*/ 0 w 122"/>
                <a:gd name="T61" fmla="*/ 0 h 105"/>
                <a:gd name="T62" fmla="*/ 0 w 122"/>
                <a:gd name="T63" fmla="*/ 0 h 105"/>
                <a:gd name="T64" fmla="*/ 0 w 122"/>
                <a:gd name="T65" fmla="*/ 0 h 105"/>
                <a:gd name="T66" fmla="*/ 0 w 122"/>
                <a:gd name="T67" fmla="*/ 0 h 105"/>
                <a:gd name="T68" fmla="*/ 0 w 122"/>
                <a:gd name="T69" fmla="*/ 0 h 105"/>
                <a:gd name="T70" fmla="*/ 0 w 122"/>
                <a:gd name="T71" fmla="*/ 0 h 105"/>
                <a:gd name="T72" fmla="*/ 0 w 122"/>
                <a:gd name="T73" fmla="*/ 0 h 105"/>
                <a:gd name="T74" fmla="*/ 0 w 122"/>
                <a:gd name="T75" fmla="*/ 0 h 105"/>
                <a:gd name="T76" fmla="*/ 0 w 122"/>
                <a:gd name="T77" fmla="*/ 0 h 105"/>
                <a:gd name="T78" fmla="*/ 0 w 122"/>
                <a:gd name="T79" fmla="*/ 0 h 105"/>
                <a:gd name="T80" fmla="*/ 0 w 122"/>
                <a:gd name="T81" fmla="*/ 0 h 105"/>
                <a:gd name="T82" fmla="*/ 0 w 122"/>
                <a:gd name="T83" fmla="*/ 0 h 105"/>
                <a:gd name="T84" fmla="*/ 0 w 122"/>
                <a:gd name="T85" fmla="*/ 0 h 105"/>
                <a:gd name="T86" fmla="*/ 0 w 122"/>
                <a:gd name="T87" fmla="*/ 0 h 105"/>
                <a:gd name="T88" fmla="*/ 0 w 122"/>
                <a:gd name="T89" fmla="*/ 0 h 105"/>
                <a:gd name="T90" fmla="*/ 0 w 122"/>
                <a:gd name="T91" fmla="*/ 0 h 105"/>
                <a:gd name="T92" fmla="*/ 0 w 122"/>
                <a:gd name="T93" fmla="*/ 0 h 105"/>
                <a:gd name="T94" fmla="*/ 0 w 122"/>
                <a:gd name="T95" fmla="*/ 0 h 105"/>
                <a:gd name="T96" fmla="*/ 0 w 122"/>
                <a:gd name="T97" fmla="*/ 0 h 105"/>
                <a:gd name="T98" fmla="*/ 0 w 122"/>
                <a:gd name="T99" fmla="*/ 0 h 105"/>
                <a:gd name="T100" fmla="*/ 0 w 122"/>
                <a:gd name="T101" fmla="*/ 0 h 105"/>
                <a:gd name="T102" fmla="*/ 0 w 122"/>
                <a:gd name="T103" fmla="*/ 0 h 105"/>
                <a:gd name="T104" fmla="*/ 0 w 122"/>
                <a:gd name="T105" fmla="*/ 0 h 105"/>
                <a:gd name="T106" fmla="*/ 0 w 122"/>
                <a:gd name="T107" fmla="*/ 0 h 1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2"/>
                <a:gd name="T163" fmla="*/ 0 h 105"/>
                <a:gd name="T164" fmla="*/ 122 w 122"/>
                <a:gd name="T165" fmla="*/ 105 h 1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2" h="105">
                  <a:moveTo>
                    <a:pt x="57" y="0"/>
                  </a:moveTo>
                  <a:lnTo>
                    <a:pt x="55" y="0"/>
                  </a:lnTo>
                  <a:lnTo>
                    <a:pt x="52" y="2"/>
                  </a:lnTo>
                  <a:lnTo>
                    <a:pt x="49" y="2"/>
                  </a:lnTo>
                  <a:lnTo>
                    <a:pt x="46" y="2"/>
                  </a:lnTo>
                  <a:lnTo>
                    <a:pt x="43" y="2"/>
                  </a:lnTo>
                  <a:lnTo>
                    <a:pt x="40" y="2"/>
                  </a:lnTo>
                  <a:lnTo>
                    <a:pt x="37" y="5"/>
                  </a:lnTo>
                  <a:lnTo>
                    <a:pt x="34" y="5"/>
                  </a:lnTo>
                  <a:lnTo>
                    <a:pt x="32" y="5"/>
                  </a:lnTo>
                  <a:lnTo>
                    <a:pt x="32" y="8"/>
                  </a:lnTo>
                  <a:lnTo>
                    <a:pt x="28" y="8"/>
                  </a:lnTo>
                  <a:lnTo>
                    <a:pt x="26" y="8"/>
                  </a:lnTo>
                  <a:lnTo>
                    <a:pt x="26" y="11"/>
                  </a:lnTo>
                  <a:lnTo>
                    <a:pt x="23" y="11"/>
                  </a:lnTo>
                  <a:lnTo>
                    <a:pt x="20" y="13"/>
                  </a:lnTo>
                  <a:lnTo>
                    <a:pt x="17" y="16"/>
                  </a:lnTo>
                  <a:lnTo>
                    <a:pt x="14" y="18"/>
                  </a:lnTo>
                  <a:lnTo>
                    <a:pt x="12" y="21"/>
                  </a:lnTo>
                  <a:lnTo>
                    <a:pt x="12" y="23"/>
                  </a:lnTo>
                  <a:lnTo>
                    <a:pt x="8" y="23"/>
                  </a:lnTo>
                  <a:lnTo>
                    <a:pt x="8" y="27"/>
                  </a:lnTo>
                  <a:lnTo>
                    <a:pt x="6" y="29"/>
                  </a:lnTo>
                  <a:lnTo>
                    <a:pt x="6" y="32"/>
                  </a:lnTo>
                  <a:lnTo>
                    <a:pt x="2" y="34"/>
                  </a:lnTo>
                  <a:lnTo>
                    <a:pt x="2" y="37"/>
                  </a:lnTo>
                  <a:lnTo>
                    <a:pt x="2" y="39"/>
                  </a:lnTo>
                  <a:lnTo>
                    <a:pt x="0" y="42"/>
                  </a:lnTo>
                  <a:lnTo>
                    <a:pt x="0" y="44"/>
                  </a:lnTo>
                  <a:lnTo>
                    <a:pt x="0" y="47"/>
                  </a:lnTo>
                  <a:lnTo>
                    <a:pt x="0" y="50"/>
                  </a:lnTo>
                  <a:lnTo>
                    <a:pt x="0" y="52"/>
                  </a:lnTo>
                  <a:lnTo>
                    <a:pt x="0" y="55"/>
                  </a:lnTo>
                  <a:lnTo>
                    <a:pt x="0" y="57"/>
                  </a:lnTo>
                  <a:lnTo>
                    <a:pt x="0" y="60"/>
                  </a:lnTo>
                  <a:lnTo>
                    <a:pt x="0" y="62"/>
                  </a:lnTo>
                  <a:lnTo>
                    <a:pt x="0" y="66"/>
                  </a:lnTo>
                  <a:lnTo>
                    <a:pt x="2" y="68"/>
                  </a:lnTo>
                  <a:lnTo>
                    <a:pt x="2" y="71"/>
                  </a:lnTo>
                  <a:lnTo>
                    <a:pt x="2" y="73"/>
                  </a:lnTo>
                  <a:lnTo>
                    <a:pt x="6" y="76"/>
                  </a:lnTo>
                  <a:lnTo>
                    <a:pt x="6" y="78"/>
                  </a:lnTo>
                  <a:lnTo>
                    <a:pt x="8" y="81"/>
                  </a:lnTo>
                  <a:lnTo>
                    <a:pt x="8" y="83"/>
                  </a:lnTo>
                  <a:lnTo>
                    <a:pt x="12" y="83"/>
                  </a:lnTo>
                  <a:lnTo>
                    <a:pt x="12" y="87"/>
                  </a:lnTo>
                  <a:lnTo>
                    <a:pt x="14" y="87"/>
                  </a:lnTo>
                  <a:lnTo>
                    <a:pt x="14" y="89"/>
                  </a:lnTo>
                  <a:lnTo>
                    <a:pt x="17" y="92"/>
                  </a:lnTo>
                  <a:lnTo>
                    <a:pt x="20" y="94"/>
                  </a:lnTo>
                  <a:lnTo>
                    <a:pt x="23" y="97"/>
                  </a:lnTo>
                  <a:lnTo>
                    <a:pt x="26" y="97"/>
                  </a:lnTo>
                  <a:lnTo>
                    <a:pt x="26" y="99"/>
                  </a:lnTo>
                  <a:lnTo>
                    <a:pt x="28" y="99"/>
                  </a:lnTo>
                  <a:lnTo>
                    <a:pt x="32" y="99"/>
                  </a:lnTo>
                  <a:lnTo>
                    <a:pt x="32" y="102"/>
                  </a:lnTo>
                  <a:lnTo>
                    <a:pt x="34" y="102"/>
                  </a:lnTo>
                  <a:lnTo>
                    <a:pt x="37" y="102"/>
                  </a:lnTo>
                  <a:lnTo>
                    <a:pt x="40" y="102"/>
                  </a:lnTo>
                  <a:lnTo>
                    <a:pt x="40" y="105"/>
                  </a:lnTo>
                  <a:lnTo>
                    <a:pt x="43" y="105"/>
                  </a:lnTo>
                  <a:lnTo>
                    <a:pt x="46" y="105"/>
                  </a:lnTo>
                  <a:lnTo>
                    <a:pt x="49" y="105"/>
                  </a:lnTo>
                  <a:lnTo>
                    <a:pt x="52" y="105"/>
                  </a:lnTo>
                  <a:lnTo>
                    <a:pt x="55" y="105"/>
                  </a:lnTo>
                  <a:lnTo>
                    <a:pt x="57" y="105"/>
                  </a:lnTo>
                  <a:lnTo>
                    <a:pt x="63" y="105"/>
                  </a:lnTo>
                  <a:lnTo>
                    <a:pt x="67" y="105"/>
                  </a:lnTo>
                  <a:lnTo>
                    <a:pt x="69" y="105"/>
                  </a:lnTo>
                  <a:lnTo>
                    <a:pt x="73" y="105"/>
                  </a:lnTo>
                  <a:lnTo>
                    <a:pt x="75" y="105"/>
                  </a:lnTo>
                  <a:lnTo>
                    <a:pt x="79" y="105"/>
                  </a:lnTo>
                  <a:lnTo>
                    <a:pt x="81" y="102"/>
                  </a:lnTo>
                  <a:lnTo>
                    <a:pt x="84" y="102"/>
                  </a:lnTo>
                  <a:lnTo>
                    <a:pt x="87" y="102"/>
                  </a:lnTo>
                  <a:lnTo>
                    <a:pt x="90" y="99"/>
                  </a:lnTo>
                  <a:lnTo>
                    <a:pt x="93" y="99"/>
                  </a:lnTo>
                  <a:lnTo>
                    <a:pt x="96" y="97"/>
                  </a:lnTo>
                  <a:lnTo>
                    <a:pt x="99" y="94"/>
                  </a:lnTo>
                  <a:lnTo>
                    <a:pt x="102" y="94"/>
                  </a:lnTo>
                  <a:lnTo>
                    <a:pt x="102" y="92"/>
                  </a:lnTo>
                  <a:lnTo>
                    <a:pt x="104" y="92"/>
                  </a:lnTo>
                  <a:lnTo>
                    <a:pt x="104" y="89"/>
                  </a:lnTo>
                  <a:lnTo>
                    <a:pt x="107" y="87"/>
                  </a:lnTo>
                  <a:lnTo>
                    <a:pt x="110" y="83"/>
                  </a:lnTo>
                  <a:lnTo>
                    <a:pt x="113" y="81"/>
                  </a:lnTo>
                  <a:lnTo>
                    <a:pt x="113" y="78"/>
                  </a:lnTo>
                  <a:lnTo>
                    <a:pt x="116" y="76"/>
                  </a:lnTo>
                  <a:lnTo>
                    <a:pt x="116" y="73"/>
                  </a:lnTo>
                  <a:lnTo>
                    <a:pt x="116" y="71"/>
                  </a:lnTo>
                  <a:lnTo>
                    <a:pt x="119" y="71"/>
                  </a:lnTo>
                  <a:lnTo>
                    <a:pt x="119" y="68"/>
                  </a:lnTo>
                  <a:lnTo>
                    <a:pt x="119" y="66"/>
                  </a:lnTo>
                  <a:lnTo>
                    <a:pt x="119" y="62"/>
                  </a:lnTo>
                  <a:lnTo>
                    <a:pt x="119" y="60"/>
                  </a:lnTo>
                  <a:lnTo>
                    <a:pt x="122" y="57"/>
                  </a:lnTo>
                  <a:lnTo>
                    <a:pt x="122" y="55"/>
                  </a:lnTo>
                  <a:lnTo>
                    <a:pt x="122" y="52"/>
                  </a:lnTo>
                  <a:lnTo>
                    <a:pt x="122" y="50"/>
                  </a:lnTo>
                  <a:lnTo>
                    <a:pt x="119" y="47"/>
                  </a:lnTo>
                  <a:lnTo>
                    <a:pt x="119" y="44"/>
                  </a:lnTo>
                  <a:lnTo>
                    <a:pt x="119" y="42"/>
                  </a:lnTo>
                  <a:lnTo>
                    <a:pt x="119" y="39"/>
                  </a:lnTo>
                  <a:lnTo>
                    <a:pt x="119" y="37"/>
                  </a:lnTo>
                  <a:lnTo>
                    <a:pt x="116" y="37"/>
                  </a:lnTo>
                  <a:lnTo>
                    <a:pt x="116" y="34"/>
                  </a:lnTo>
                  <a:lnTo>
                    <a:pt x="116" y="32"/>
                  </a:lnTo>
                  <a:lnTo>
                    <a:pt x="113" y="29"/>
                  </a:lnTo>
                  <a:lnTo>
                    <a:pt x="113" y="27"/>
                  </a:lnTo>
                  <a:lnTo>
                    <a:pt x="110" y="23"/>
                  </a:lnTo>
                  <a:lnTo>
                    <a:pt x="107" y="21"/>
                  </a:lnTo>
                  <a:lnTo>
                    <a:pt x="107" y="18"/>
                  </a:lnTo>
                  <a:lnTo>
                    <a:pt x="104" y="18"/>
                  </a:lnTo>
                  <a:lnTo>
                    <a:pt x="104" y="16"/>
                  </a:lnTo>
                  <a:lnTo>
                    <a:pt x="102" y="16"/>
                  </a:lnTo>
                  <a:lnTo>
                    <a:pt x="102" y="13"/>
                  </a:lnTo>
                  <a:lnTo>
                    <a:pt x="99" y="13"/>
                  </a:lnTo>
                  <a:lnTo>
                    <a:pt x="96" y="11"/>
                  </a:lnTo>
                  <a:lnTo>
                    <a:pt x="93" y="8"/>
                  </a:lnTo>
                  <a:lnTo>
                    <a:pt x="90" y="8"/>
                  </a:lnTo>
                  <a:lnTo>
                    <a:pt x="87" y="5"/>
                  </a:lnTo>
                  <a:lnTo>
                    <a:pt x="84" y="5"/>
                  </a:lnTo>
                  <a:lnTo>
                    <a:pt x="81" y="2"/>
                  </a:lnTo>
                  <a:lnTo>
                    <a:pt x="79" y="2"/>
                  </a:lnTo>
                  <a:lnTo>
                    <a:pt x="75" y="2"/>
                  </a:lnTo>
                  <a:lnTo>
                    <a:pt x="73" y="2"/>
                  </a:lnTo>
                  <a:lnTo>
                    <a:pt x="69" y="2"/>
                  </a:lnTo>
                  <a:lnTo>
                    <a:pt x="67" y="2"/>
                  </a:lnTo>
                  <a:lnTo>
                    <a:pt x="63" y="0"/>
                  </a:lnTo>
                  <a:lnTo>
                    <a:pt x="61" y="0"/>
                  </a:lnTo>
                  <a:lnTo>
                    <a:pt x="57" y="0"/>
                  </a:lnTo>
                  <a:close/>
                </a:path>
              </a:pathLst>
            </a:custGeom>
            <a:solidFill>
              <a:srgbClr val="FFFFFF"/>
            </a:solidFill>
            <a:ln w="6350">
              <a:solidFill>
                <a:srgbClr val="FFFFFF"/>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195" name="Line 184">
              <a:extLst>
                <a:ext uri="{FF2B5EF4-FFF2-40B4-BE49-F238E27FC236}">
                  <a16:creationId xmlns:a16="http://schemas.microsoft.com/office/drawing/2014/main" id="{82097EC2-5807-7C45-9DBC-F55368E5F35A}"/>
                </a:ext>
              </a:extLst>
            </p:cNvPr>
            <p:cNvSpPr>
              <a:spLocks noChangeShapeType="1"/>
            </p:cNvSpPr>
            <p:nvPr/>
          </p:nvSpPr>
          <p:spPr bwMode="auto">
            <a:xfrm>
              <a:off x="5512" y="1686"/>
              <a:ext cx="0" cy="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 name="Freeform 185">
              <a:extLst>
                <a:ext uri="{FF2B5EF4-FFF2-40B4-BE49-F238E27FC236}">
                  <a16:creationId xmlns:a16="http://schemas.microsoft.com/office/drawing/2014/main" id="{56DD823C-1689-A849-A97D-689E76E120EE}"/>
                </a:ext>
              </a:extLst>
            </p:cNvPr>
            <p:cNvSpPr>
              <a:spLocks/>
            </p:cNvSpPr>
            <p:nvPr/>
          </p:nvSpPr>
          <p:spPr bwMode="auto">
            <a:xfrm>
              <a:off x="5501" y="1686"/>
              <a:ext cx="22" cy="13"/>
            </a:xfrm>
            <a:custGeom>
              <a:avLst/>
              <a:gdLst>
                <a:gd name="T0" fmla="*/ 0 w 118"/>
                <a:gd name="T1" fmla="*/ 0 h 105"/>
                <a:gd name="T2" fmla="*/ 0 w 118"/>
                <a:gd name="T3" fmla="*/ 0 h 105"/>
                <a:gd name="T4" fmla="*/ 0 w 118"/>
                <a:gd name="T5" fmla="*/ 0 h 105"/>
                <a:gd name="T6" fmla="*/ 0 w 118"/>
                <a:gd name="T7" fmla="*/ 0 h 105"/>
                <a:gd name="T8" fmla="*/ 0 w 118"/>
                <a:gd name="T9" fmla="*/ 0 h 105"/>
                <a:gd name="T10" fmla="*/ 0 w 118"/>
                <a:gd name="T11" fmla="*/ 0 h 105"/>
                <a:gd name="T12" fmla="*/ 0 w 118"/>
                <a:gd name="T13" fmla="*/ 0 h 105"/>
                <a:gd name="T14" fmla="*/ 0 w 118"/>
                <a:gd name="T15" fmla="*/ 0 h 105"/>
                <a:gd name="T16" fmla="*/ 0 w 118"/>
                <a:gd name="T17" fmla="*/ 0 h 105"/>
                <a:gd name="T18" fmla="*/ 0 w 118"/>
                <a:gd name="T19" fmla="*/ 0 h 105"/>
                <a:gd name="T20" fmla="*/ 0 w 118"/>
                <a:gd name="T21" fmla="*/ 0 h 105"/>
                <a:gd name="T22" fmla="*/ 0 w 118"/>
                <a:gd name="T23" fmla="*/ 0 h 105"/>
                <a:gd name="T24" fmla="*/ 0 w 118"/>
                <a:gd name="T25" fmla="*/ 0 h 105"/>
                <a:gd name="T26" fmla="*/ 0 w 118"/>
                <a:gd name="T27" fmla="*/ 0 h 105"/>
                <a:gd name="T28" fmla="*/ 0 w 118"/>
                <a:gd name="T29" fmla="*/ 0 h 105"/>
                <a:gd name="T30" fmla="*/ 0 w 118"/>
                <a:gd name="T31" fmla="*/ 0 h 105"/>
                <a:gd name="T32" fmla="*/ 0 w 118"/>
                <a:gd name="T33" fmla="*/ 0 h 105"/>
                <a:gd name="T34" fmla="*/ 0 w 118"/>
                <a:gd name="T35" fmla="*/ 0 h 105"/>
                <a:gd name="T36" fmla="*/ 0 w 118"/>
                <a:gd name="T37" fmla="*/ 0 h 105"/>
                <a:gd name="T38" fmla="*/ 0 w 118"/>
                <a:gd name="T39" fmla="*/ 0 h 105"/>
                <a:gd name="T40" fmla="*/ 0 w 118"/>
                <a:gd name="T41" fmla="*/ 0 h 105"/>
                <a:gd name="T42" fmla="*/ 0 w 118"/>
                <a:gd name="T43" fmla="*/ 0 h 105"/>
                <a:gd name="T44" fmla="*/ 0 w 118"/>
                <a:gd name="T45" fmla="*/ 0 h 105"/>
                <a:gd name="T46" fmla="*/ 0 w 118"/>
                <a:gd name="T47" fmla="*/ 0 h 105"/>
                <a:gd name="T48" fmla="*/ 0 w 118"/>
                <a:gd name="T49" fmla="*/ 0 h 105"/>
                <a:gd name="T50" fmla="*/ 0 w 118"/>
                <a:gd name="T51" fmla="*/ 0 h 105"/>
                <a:gd name="T52" fmla="*/ 0 w 118"/>
                <a:gd name="T53" fmla="*/ 0 h 105"/>
                <a:gd name="T54" fmla="*/ 0 w 118"/>
                <a:gd name="T55" fmla="*/ 0 h 105"/>
                <a:gd name="T56" fmla="*/ 0 w 118"/>
                <a:gd name="T57" fmla="*/ 0 h 105"/>
                <a:gd name="T58" fmla="*/ 0 w 118"/>
                <a:gd name="T59" fmla="*/ 0 h 105"/>
                <a:gd name="T60" fmla="*/ 0 w 118"/>
                <a:gd name="T61" fmla="*/ 0 h 105"/>
                <a:gd name="T62" fmla="*/ 0 w 118"/>
                <a:gd name="T63" fmla="*/ 0 h 105"/>
                <a:gd name="T64" fmla="*/ 0 w 118"/>
                <a:gd name="T65" fmla="*/ 0 h 105"/>
                <a:gd name="T66" fmla="*/ 0 w 118"/>
                <a:gd name="T67" fmla="*/ 0 h 105"/>
                <a:gd name="T68" fmla="*/ 0 w 118"/>
                <a:gd name="T69" fmla="*/ 0 h 105"/>
                <a:gd name="T70" fmla="*/ 0 w 118"/>
                <a:gd name="T71" fmla="*/ 0 h 105"/>
                <a:gd name="T72" fmla="*/ 0 w 118"/>
                <a:gd name="T73" fmla="*/ 0 h 105"/>
                <a:gd name="T74" fmla="*/ 0 w 118"/>
                <a:gd name="T75" fmla="*/ 0 h 105"/>
                <a:gd name="T76" fmla="*/ 0 w 118"/>
                <a:gd name="T77" fmla="*/ 0 h 105"/>
                <a:gd name="T78" fmla="*/ 0 w 118"/>
                <a:gd name="T79" fmla="*/ 0 h 105"/>
                <a:gd name="T80" fmla="*/ 0 w 118"/>
                <a:gd name="T81" fmla="*/ 0 h 105"/>
                <a:gd name="T82" fmla="*/ 0 w 118"/>
                <a:gd name="T83" fmla="*/ 0 h 105"/>
                <a:gd name="T84" fmla="*/ 0 w 118"/>
                <a:gd name="T85" fmla="*/ 0 h 105"/>
                <a:gd name="T86" fmla="*/ 0 w 118"/>
                <a:gd name="T87" fmla="*/ 0 h 105"/>
                <a:gd name="T88" fmla="*/ 0 w 118"/>
                <a:gd name="T89" fmla="*/ 0 h 105"/>
                <a:gd name="T90" fmla="*/ 0 w 118"/>
                <a:gd name="T91" fmla="*/ 0 h 105"/>
                <a:gd name="T92" fmla="*/ 0 w 118"/>
                <a:gd name="T93" fmla="*/ 0 h 105"/>
                <a:gd name="T94" fmla="*/ 0 w 118"/>
                <a:gd name="T95" fmla="*/ 0 h 105"/>
                <a:gd name="T96" fmla="*/ 0 w 118"/>
                <a:gd name="T97" fmla="*/ 0 h 105"/>
                <a:gd name="T98" fmla="*/ 0 w 118"/>
                <a:gd name="T99" fmla="*/ 0 h 105"/>
                <a:gd name="T100" fmla="*/ 0 w 118"/>
                <a:gd name="T101" fmla="*/ 0 h 105"/>
                <a:gd name="T102" fmla="*/ 0 w 118"/>
                <a:gd name="T103" fmla="*/ 0 h 105"/>
                <a:gd name="T104" fmla="*/ 0 w 118"/>
                <a:gd name="T105" fmla="*/ 0 h 105"/>
                <a:gd name="T106" fmla="*/ 0 w 118"/>
                <a:gd name="T107" fmla="*/ 0 h 1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8"/>
                <a:gd name="T163" fmla="*/ 0 h 105"/>
                <a:gd name="T164" fmla="*/ 118 w 118"/>
                <a:gd name="T165" fmla="*/ 105 h 1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8" h="105">
                  <a:moveTo>
                    <a:pt x="57" y="0"/>
                  </a:moveTo>
                  <a:lnTo>
                    <a:pt x="55" y="0"/>
                  </a:lnTo>
                  <a:lnTo>
                    <a:pt x="51" y="2"/>
                  </a:lnTo>
                  <a:lnTo>
                    <a:pt x="49" y="2"/>
                  </a:lnTo>
                  <a:lnTo>
                    <a:pt x="46" y="2"/>
                  </a:lnTo>
                  <a:lnTo>
                    <a:pt x="43" y="2"/>
                  </a:lnTo>
                  <a:lnTo>
                    <a:pt x="40" y="2"/>
                  </a:lnTo>
                  <a:lnTo>
                    <a:pt x="37" y="2"/>
                  </a:lnTo>
                  <a:lnTo>
                    <a:pt x="37" y="5"/>
                  </a:lnTo>
                  <a:lnTo>
                    <a:pt x="34" y="5"/>
                  </a:lnTo>
                  <a:lnTo>
                    <a:pt x="31" y="5"/>
                  </a:lnTo>
                  <a:lnTo>
                    <a:pt x="31" y="8"/>
                  </a:lnTo>
                  <a:lnTo>
                    <a:pt x="28" y="8"/>
                  </a:lnTo>
                  <a:lnTo>
                    <a:pt x="26" y="8"/>
                  </a:lnTo>
                  <a:lnTo>
                    <a:pt x="22" y="11"/>
                  </a:lnTo>
                  <a:lnTo>
                    <a:pt x="20" y="13"/>
                  </a:lnTo>
                  <a:lnTo>
                    <a:pt x="17" y="16"/>
                  </a:lnTo>
                  <a:lnTo>
                    <a:pt x="14" y="16"/>
                  </a:lnTo>
                  <a:lnTo>
                    <a:pt x="14" y="18"/>
                  </a:lnTo>
                  <a:lnTo>
                    <a:pt x="11" y="18"/>
                  </a:lnTo>
                  <a:lnTo>
                    <a:pt x="11" y="21"/>
                  </a:lnTo>
                  <a:lnTo>
                    <a:pt x="8" y="23"/>
                  </a:lnTo>
                  <a:lnTo>
                    <a:pt x="8" y="27"/>
                  </a:lnTo>
                  <a:lnTo>
                    <a:pt x="6" y="29"/>
                  </a:lnTo>
                  <a:lnTo>
                    <a:pt x="2" y="32"/>
                  </a:lnTo>
                  <a:lnTo>
                    <a:pt x="2" y="34"/>
                  </a:lnTo>
                  <a:lnTo>
                    <a:pt x="2" y="37"/>
                  </a:lnTo>
                  <a:lnTo>
                    <a:pt x="0" y="39"/>
                  </a:lnTo>
                  <a:lnTo>
                    <a:pt x="0" y="42"/>
                  </a:lnTo>
                  <a:lnTo>
                    <a:pt x="0" y="44"/>
                  </a:lnTo>
                  <a:lnTo>
                    <a:pt x="0" y="47"/>
                  </a:lnTo>
                  <a:lnTo>
                    <a:pt x="0" y="50"/>
                  </a:lnTo>
                  <a:lnTo>
                    <a:pt x="0" y="52"/>
                  </a:lnTo>
                  <a:lnTo>
                    <a:pt x="0" y="55"/>
                  </a:lnTo>
                  <a:lnTo>
                    <a:pt x="0" y="57"/>
                  </a:lnTo>
                  <a:lnTo>
                    <a:pt x="0" y="60"/>
                  </a:lnTo>
                  <a:lnTo>
                    <a:pt x="0" y="62"/>
                  </a:lnTo>
                  <a:lnTo>
                    <a:pt x="0" y="66"/>
                  </a:lnTo>
                  <a:lnTo>
                    <a:pt x="0" y="68"/>
                  </a:lnTo>
                  <a:lnTo>
                    <a:pt x="2" y="71"/>
                  </a:lnTo>
                  <a:lnTo>
                    <a:pt x="2" y="73"/>
                  </a:lnTo>
                  <a:lnTo>
                    <a:pt x="2" y="76"/>
                  </a:lnTo>
                  <a:lnTo>
                    <a:pt x="6" y="78"/>
                  </a:lnTo>
                  <a:lnTo>
                    <a:pt x="8" y="81"/>
                  </a:lnTo>
                  <a:lnTo>
                    <a:pt x="8" y="83"/>
                  </a:lnTo>
                  <a:lnTo>
                    <a:pt x="11" y="87"/>
                  </a:lnTo>
                  <a:lnTo>
                    <a:pt x="14" y="89"/>
                  </a:lnTo>
                  <a:lnTo>
                    <a:pt x="14" y="92"/>
                  </a:lnTo>
                  <a:lnTo>
                    <a:pt x="17" y="92"/>
                  </a:lnTo>
                  <a:lnTo>
                    <a:pt x="20" y="94"/>
                  </a:lnTo>
                  <a:lnTo>
                    <a:pt x="22" y="97"/>
                  </a:lnTo>
                  <a:lnTo>
                    <a:pt x="26" y="99"/>
                  </a:lnTo>
                  <a:lnTo>
                    <a:pt x="28" y="99"/>
                  </a:lnTo>
                  <a:lnTo>
                    <a:pt x="31" y="99"/>
                  </a:lnTo>
                  <a:lnTo>
                    <a:pt x="31" y="102"/>
                  </a:lnTo>
                  <a:lnTo>
                    <a:pt x="34" y="102"/>
                  </a:lnTo>
                  <a:lnTo>
                    <a:pt x="37" y="102"/>
                  </a:lnTo>
                  <a:lnTo>
                    <a:pt x="40" y="105"/>
                  </a:lnTo>
                  <a:lnTo>
                    <a:pt x="43" y="105"/>
                  </a:lnTo>
                  <a:lnTo>
                    <a:pt x="46" y="105"/>
                  </a:lnTo>
                  <a:lnTo>
                    <a:pt x="49" y="105"/>
                  </a:lnTo>
                  <a:lnTo>
                    <a:pt x="51" y="105"/>
                  </a:lnTo>
                  <a:lnTo>
                    <a:pt x="55" y="105"/>
                  </a:lnTo>
                  <a:lnTo>
                    <a:pt x="57" y="105"/>
                  </a:lnTo>
                  <a:lnTo>
                    <a:pt x="63" y="105"/>
                  </a:lnTo>
                  <a:lnTo>
                    <a:pt x="67" y="105"/>
                  </a:lnTo>
                  <a:lnTo>
                    <a:pt x="69" y="105"/>
                  </a:lnTo>
                  <a:lnTo>
                    <a:pt x="73" y="105"/>
                  </a:lnTo>
                  <a:lnTo>
                    <a:pt x="75" y="105"/>
                  </a:lnTo>
                  <a:lnTo>
                    <a:pt x="78" y="105"/>
                  </a:lnTo>
                  <a:lnTo>
                    <a:pt x="81" y="102"/>
                  </a:lnTo>
                  <a:lnTo>
                    <a:pt x="84" y="102"/>
                  </a:lnTo>
                  <a:lnTo>
                    <a:pt x="87" y="102"/>
                  </a:lnTo>
                  <a:lnTo>
                    <a:pt x="87" y="99"/>
                  </a:lnTo>
                  <a:lnTo>
                    <a:pt x="90" y="99"/>
                  </a:lnTo>
                  <a:lnTo>
                    <a:pt x="93" y="99"/>
                  </a:lnTo>
                  <a:lnTo>
                    <a:pt x="96" y="97"/>
                  </a:lnTo>
                  <a:lnTo>
                    <a:pt x="98" y="94"/>
                  </a:lnTo>
                  <a:lnTo>
                    <a:pt x="101" y="92"/>
                  </a:lnTo>
                  <a:lnTo>
                    <a:pt x="104" y="92"/>
                  </a:lnTo>
                  <a:lnTo>
                    <a:pt x="104" y="89"/>
                  </a:lnTo>
                  <a:lnTo>
                    <a:pt x="107" y="87"/>
                  </a:lnTo>
                  <a:lnTo>
                    <a:pt x="110" y="83"/>
                  </a:lnTo>
                  <a:lnTo>
                    <a:pt x="110" y="81"/>
                  </a:lnTo>
                  <a:lnTo>
                    <a:pt x="113" y="78"/>
                  </a:lnTo>
                  <a:lnTo>
                    <a:pt x="116" y="76"/>
                  </a:lnTo>
                  <a:lnTo>
                    <a:pt x="116" y="73"/>
                  </a:lnTo>
                  <a:lnTo>
                    <a:pt x="116" y="71"/>
                  </a:lnTo>
                  <a:lnTo>
                    <a:pt x="118" y="68"/>
                  </a:lnTo>
                  <a:lnTo>
                    <a:pt x="118" y="66"/>
                  </a:lnTo>
                  <a:lnTo>
                    <a:pt x="118" y="62"/>
                  </a:lnTo>
                  <a:lnTo>
                    <a:pt x="118" y="60"/>
                  </a:lnTo>
                  <a:lnTo>
                    <a:pt x="118" y="57"/>
                  </a:lnTo>
                  <a:lnTo>
                    <a:pt x="118" y="55"/>
                  </a:lnTo>
                  <a:lnTo>
                    <a:pt x="118" y="52"/>
                  </a:lnTo>
                  <a:lnTo>
                    <a:pt x="118" y="50"/>
                  </a:lnTo>
                  <a:lnTo>
                    <a:pt x="118" y="47"/>
                  </a:lnTo>
                  <a:lnTo>
                    <a:pt x="118" y="44"/>
                  </a:lnTo>
                  <a:lnTo>
                    <a:pt x="118" y="42"/>
                  </a:lnTo>
                  <a:lnTo>
                    <a:pt x="118" y="39"/>
                  </a:lnTo>
                  <a:lnTo>
                    <a:pt x="116" y="37"/>
                  </a:lnTo>
                  <a:lnTo>
                    <a:pt x="116" y="34"/>
                  </a:lnTo>
                  <a:lnTo>
                    <a:pt x="116" y="32"/>
                  </a:lnTo>
                  <a:lnTo>
                    <a:pt x="113" y="29"/>
                  </a:lnTo>
                  <a:lnTo>
                    <a:pt x="110" y="27"/>
                  </a:lnTo>
                  <a:lnTo>
                    <a:pt x="110" y="23"/>
                  </a:lnTo>
                  <a:lnTo>
                    <a:pt x="107" y="21"/>
                  </a:lnTo>
                  <a:lnTo>
                    <a:pt x="107" y="18"/>
                  </a:lnTo>
                  <a:lnTo>
                    <a:pt x="104" y="18"/>
                  </a:lnTo>
                  <a:lnTo>
                    <a:pt x="104" y="16"/>
                  </a:lnTo>
                  <a:lnTo>
                    <a:pt x="101" y="16"/>
                  </a:lnTo>
                  <a:lnTo>
                    <a:pt x="98" y="13"/>
                  </a:lnTo>
                  <a:lnTo>
                    <a:pt x="96" y="11"/>
                  </a:lnTo>
                  <a:lnTo>
                    <a:pt x="93" y="8"/>
                  </a:lnTo>
                  <a:lnTo>
                    <a:pt x="90" y="8"/>
                  </a:lnTo>
                  <a:lnTo>
                    <a:pt x="87" y="8"/>
                  </a:lnTo>
                  <a:lnTo>
                    <a:pt x="87" y="5"/>
                  </a:lnTo>
                  <a:lnTo>
                    <a:pt x="84" y="5"/>
                  </a:lnTo>
                  <a:lnTo>
                    <a:pt x="81" y="5"/>
                  </a:lnTo>
                  <a:lnTo>
                    <a:pt x="81" y="2"/>
                  </a:lnTo>
                  <a:lnTo>
                    <a:pt x="78" y="2"/>
                  </a:lnTo>
                  <a:lnTo>
                    <a:pt x="75" y="2"/>
                  </a:lnTo>
                  <a:lnTo>
                    <a:pt x="73" y="2"/>
                  </a:lnTo>
                  <a:lnTo>
                    <a:pt x="69" y="2"/>
                  </a:lnTo>
                  <a:lnTo>
                    <a:pt x="67" y="2"/>
                  </a:lnTo>
                  <a:lnTo>
                    <a:pt x="63" y="0"/>
                  </a:lnTo>
                  <a:lnTo>
                    <a:pt x="61" y="0"/>
                  </a:lnTo>
                  <a:lnTo>
                    <a:pt x="57" y="0"/>
                  </a:lnTo>
                  <a:close/>
                </a:path>
              </a:pathLst>
            </a:custGeom>
            <a:solidFill>
              <a:srgbClr val="FFFFFF"/>
            </a:solidFill>
            <a:ln w="6350">
              <a:solidFill>
                <a:srgbClr val="FFFFFF"/>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197" name="Line 186">
              <a:extLst>
                <a:ext uri="{FF2B5EF4-FFF2-40B4-BE49-F238E27FC236}">
                  <a16:creationId xmlns:a16="http://schemas.microsoft.com/office/drawing/2014/main" id="{06111451-AC9B-2144-8D68-787B49E64B6F}"/>
                </a:ext>
              </a:extLst>
            </p:cNvPr>
            <p:cNvSpPr>
              <a:spLocks noChangeShapeType="1"/>
            </p:cNvSpPr>
            <p:nvPr/>
          </p:nvSpPr>
          <p:spPr bwMode="auto">
            <a:xfrm>
              <a:off x="5512" y="1686"/>
              <a:ext cx="0" cy="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 name="Freeform 187">
              <a:extLst>
                <a:ext uri="{FF2B5EF4-FFF2-40B4-BE49-F238E27FC236}">
                  <a16:creationId xmlns:a16="http://schemas.microsoft.com/office/drawing/2014/main" id="{6186768A-DF58-5E44-99C8-4E46955D7E8A}"/>
                </a:ext>
              </a:extLst>
            </p:cNvPr>
            <p:cNvSpPr>
              <a:spLocks/>
            </p:cNvSpPr>
            <p:nvPr/>
          </p:nvSpPr>
          <p:spPr bwMode="auto">
            <a:xfrm>
              <a:off x="5501" y="1686"/>
              <a:ext cx="22" cy="13"/>
            </a:xfrm>
            <a:custGeom>
              <a:avLst/>
              <a:gdLst>
                <a:gd name="T0" fmla="*/ 0 w 122"/>
                <a:gd name="T1" fmla="*/ 0 h 105"/>
                <a:gd name="T2" fmla="*/ 0 w 122"/>
                <a:gd name="T3" fmla="*/ 0 h 105"/>
                <a:gd name="T4" fmla="*/ 0 w 122"/>
                <a:gd name="T5" fmla="*/ 0 h 105"/>
                <a:gd name="T6" fmla="*/ 0 w 122"/>
                <a:gd name="T7" fmla="*/ 0 h 105"/>
                <a:gd name="T8" fmla="*/ 0 w 122"/>
                <a:gd name="T9" fmla="*/ 0 h 105"/>
                <a:gd name="T10" fmla="*/ 0 w 122"/>
                <a:gd name="T11" fmla="*/ 0 h 105"/>
                <a:gd name="T12" fmla="*/ 0 w 122"/>
                <a:gd name="T13" fmla="*/ 0 h 105"/>
                <a:gd name="T14" fmla="*/ 0 w 122"/>
                <a:gd name="T15" fmla="*/ 0 h 105"/>
                <a:gd name="T16" fmla="*/ 0 w 122"/>
                <a:gd name="T17" fmla="*/ 0 h 105"/>
                <a:gd name="T18" fmla="*/ 0 w 122"/>
                <a:gd name="T19" fmla="*/ 0 h 105"/>
                <a:gd name="T20" fmla="*/ 0 w 122"/>
                <a:gd name="T21" fmla="*/ 0 h 105"/>
                <a:gd name="T22" fmla="*/ 0 w 122"/>
                <a:gd name="T23" fmla="*/ 0 h 105"/>
                <a:gd name="T24" fmla="*/ 0 w 122"/>
                <a:gd name="T25" fmla="*/ 0 h 105"/>
                <a:gd name="T26" fmla="*/ 0 w 122"/>
                <a:gd name="T27" fmla="*/ 0 h 105"/>
                <a:gd name="T28" fmla="*/ 0 w 122"/>
                <a:gd name="T29" fmla="*/ 0 h 105"/>
                <a:gd name="T30" fmla="*/ 0 w 122"/>
                <a:gd name="T31" fmla="*/ 0 h 105"/>
                <a:gd name="T32" fmla="*/ 0 w 122"/>
                <a:gd name="T33" fmla="*/ 0 h 105"/>
                <a:gd name="T34" fmla="*/ 0 w 122"/>
                <a:gd name="T35" fmla="*/ 0 h 105"/>
                <a:gd name="T36" fmla="*/ 0 w 122"/>
                <a:gd name="T37" fmla="*/ 0 h 105"/>
                <a:gd name="T38" fmla="*/ 0 w 122"/>
                <a:gd name="T39" fmla="*/ 0 h 105"/>
                <a:gd name="T40" fmla="*/ 0 w 122"/>
                <a:gd name="T41" fmla="*/ 0 h 105"/>
                <a:gd name="T42" fmla="*/ 0 w 122"/>
                <a:gd name="T43" fmla="*/ 0 h 105"/>
                <a:gd name="T44" fmla="*/ 0 w 122"/>
                <a:gd name="T45" fmla="*/ 0 h 105"/>
                <a:gd name="T46" fmla="*/ 0 w 122"/>
                <a:gd name="T47" fmla="*/ 0 h 105"/>
                <a:gd name="T48" fmla="*/ 0 w 122"/>
                <a:gd name="T49" fmla="*/ 0 h 105"/>
                <a:gd name="T50" fmla="*/ 0 w 122"/>
                <a:gd name="T51" fmla="*/ 0 h 105"/>
                <a:gd name="T52" fmla="*/ 0 w 122"/>
                <a:gd name="T53" fmla="*/ 0 h 105"/>
                <a:gd name="T54" fmla="*/ 0 w 122"/>
                <a:gd name="T55" fmla="*/ 0 h 105"/>
                <a:gd name="T56" fmla="*/ 0 w 122"/>
                <a:gd name="T57" fmla="*/ 0 h 105"/>
                <a:gd name="T58" fmla="*/ 0 w 122"/>
                <a:gd name="T59" fmla="*/ 0 h 105"/>
                <a:gd name="T60" fmla="*/ 0 w 122"/>
                <a:gd name="T61" fmla="*/ 0 h 105"/>
                <a:gd name="T62" fmla="*/ 0 w 122"/>
                <a:gd name="T63" fmla="*/ 0 h 105"/>
                <a:gd name="T64" fmla="*/ 0 w 122"/>
                <a:gd name="T65" fmla="*/ 0 h 105"/>
                <a:gd name="T66" fmla="*/ 0 w 122"/>
                <a:gd name="T67" fmla="*/ 0 h 105"/>
                <a:gd name="T68" fmla="*/ 0 w 122"/>
                <a:gd name="T69" fmla="*/ 0 h 105"/>
                <a:gd name="T70" fmla="*/ 0 w 122"/>
                <a:gd name="T71" fmla="*/ 0 h 105"/>
                <a:gd name="T72" fmla="*/ 0 w 122"/>
                <a:gd name="T73" fmla="*/ 0 h 105"/>
                <a:gd name="T74" fmla="*/ 0 w 122"/>
                <a:gd name="T75" fmla="*/ 0 h 105"/>
                <a:gd name="T76" fmla="*/ 0 w 122"/>
                <a:gd name="T77" fmla="*/ 0 h 105"/>
                <a:gd name="T78" fmla="*/ 0 w 122"/>
                <a:gd name="T79" fmla="*/ 0 h 105"/>
                <a:gd name="T80" fmla="*/ 0 w 122"/>
                <a:gd name="T81" fmla="*/ 0 h 105"/>
                <a:gd name="T82" fmla="*/ 0 w 122"/>
                <a:gd name="T83" fmla="*/ 0 h 105"/>
                <a:gd name="T84" fmla="*/ 0 w 122"/>
                <a:gd name="T85" fmla="*/ 0 h 105"/>
                <a:gd name="T86" fmla="*/ 0 w 122"/>
                <a:gd name="T87" fmla="*/ 0 h 105"/>
                <a:gd name="T88" fmla="*/ 0 w 122"/>
                <a:gd name="T89" fmla="*/ 0 h 105"/>
                <a:gd name="T90" fmla="*/ 0 w 122"/>
                <a:gd name="T91" fmla="*/ 0 h 105"/>
                <a:gd name="T92" fmla="*/ 0 w 122"/>
                <a:gd name="T93" fmla="*/ 0 h 105"/>
                <a:gd name="T94" fmla="*/ 0 w 122"/>
                <a:gd name="T95" fmla="*/ 0 h 105"/>
                <a:gd name="T96" fmla="*/ 0 w 122"/>
                <a:gd name="T97" fmla="*/ 0 h 105"/>
                <a:gd name="T98" fmla="*/ 0 w 122"/>
                <a:gd name="T99" fmla="*/ 0 h 105"/>
                <a:gd name="T100" fmla="*/ 0 w 122"/>
                <a:gd name="T101" fmla="*/ 0 h 105"/>
                <a:gd name="T102" fmla="*/ 0 w 122"/>
                <a:gd name="T103" fmla="*/ 0 h 105"/>
                <a:gd name="T104" fmla="*/ 0 w 122"/>
                <a:gd name="T105" fmla="*/ 0 h 105"/>
                <a:gd name="T106" fmla="*/ 0 w 122"/>
                <a:gd name="T107" fmla="*/ 0 h 1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2"/>
                <a:gd name="T163" fmla="*/ 0 h 105"/>
                <a:gd name="T164" fmla="*/ 122 w 122"/>
                <a:gd name="T165" fmla="*/ 105 h 1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2" h="105">
                  <a:moveTo>
                    <a:pt x="59" y="0"/>
                  </a:moveTo>
                  <a:lnTo>
                    <a:pt x="59" y="0"/>
                  </a:lnTo>
                  <a:lnTo>
                    <a:pt x="55" y="2"/>
                  </a:lnTo>
                  <a:lnTo>
                    <a:pt x="53" y="2"/>
                  </a:lnTo>
                  <a:lnTo>
                    <a:pt x="49" y="2"/>
                  </a:lnTo>
                  <a:lnTo>
                    <a:pt x="47" y="2"/>
                  </a:lnTo>
                  <a:lnTo>
                    <a:pt x="44" y="2"/>
                  </a:lnTo>
                  <a:lnTo>
                    <a:pt x="41" y="2"/>
                  </a:lnTo>
                  <a:lnTo>
                    <a:pt x="38" y="5"/>
                  </a:lnTo>
                  <a:lnTo>
                    <a:pt x="35" y="5"/>
                  </a:lnTo>
                  <a:lnTo>
                    <a:pt x="32" y="8"/>
                  </a:lnTo>
                  <a:lnTo>
                    <a:pt x="29" y="8"/>
                  </a:lnTo>
                  <a:lnTo>
                    <a:pt x="26" y="11"/>
                  </a:lnTo>
                  <a:lnTo>
                    <a:pt x="24" y="13"/>
                  </a:lnTo>
                  <a:lnTo>
                    <a:pt x="20" y="13"/>
                  </a:lnTo>
                  <a:lnTo>
                    <a:pt x="20" y="16"/>
                  </a:lnTo>
                  <a:lnTo>
                    <a:pt x="18" y="16"/>
                  </a:lnTo>
                  <a:lnTo>
                    <a:pt x="18" y="18"/>
                  </a:lnTo>
                  <a:lnTo>
                    <a:pt x="15" y="18"/>
                  </a:lnTo>
                  <a:lnTo>
                    <a:pt x="15" y="21"/>
                  </a:lnTo>
                  <a:lnTo>
                    <a:pt x="12" y="23"/>
                  </a:lnTo>
                  <a:lnTo>
                    <a:pt x="9" y="27"/>
                  </a:lnTo>
                  <a:lnTo>
                    <a:pt x="9" y="29"/>
                  </a:lnTo>
                  <a:lnTo>
                    <a:pt x="6" y="32"/>
                  </a:lnTo>
                  <a:lnTo>
                    <a:pt x="6" y="34"/>
                  </a:lnTo>
                  <a:lnTo>
                    <a:pt x="6" y="37"/>
                  </a:lnTo>
                  <a:lnTo>
                    <a:pt x="4" y="37"/>
                  </a:lnTo>
                  <a:lnTo>
                    <a:pt x="4" y="39"/>
                  </a:lnTo>
                  <a:lnTo>
                    <a:pt x="4" y="42"/>
                  </a:lnTo>
                  <a:lnTo>
                    <a:pt x="4" y="44"/>
                  </a:lnTo>
                  <a:lnTo>
                    <a:pt x="4" y="47"/>
                  </a:lnTo>
                  <a:lnTo>
                    <a:pt x="0" y="50"/>
                  </a:lnTo>
                  <a:lnTo>
                    <a:pt x="0" y="52"/>
                  </a:lnTo>
                  <a:lnTo>
                    <a:pt x="0" y="55"/>
                  </a:lnTo>
                  <a:lnTo>
                    <a:pt x="0" y="57"/>
                  </a:lnTo>
                  <a:lnTo>
                    <a:pt x="4" y="60"/>
                  </a:lnTo>
                  <a:lnTo>
                    <a:pt x="4" y="62"/>
                  </a:lnTo>
                  <a:lnTo>
                    <a:pt x="4" y="66"/>
                  </a:lnTo>
                  <a:lnTo>
                    <a:pt x="4" y="68"/>
                  </a:lnTo>
                  <a:lnTo>
                    <a:pt x="4" y="71"/>
                  </a:lnTo>
                  <a:lnTo>
                    <a:pt x="6" y="71"/>
                  </a:lnTo>
                  <a:lnTo>
                    <a:pt x="6" y="73"/>
                  </a:lnTo>
                  <a:lnTo>
                    <a:pt x="6" y="76"/>
                  </a:lnTo>
                  <a:lnTo>
                    <a:pt x="9" y="78"/>
                  </a:lnTo>
                  <a:lnTo>
                    <a:pt x="9" y="81"/>
                  </a:lnTo>
                  <a:lnTo>
                    <a:pt x="12" y="83"/>
                  </a:lnTo>
                  <a:lnTo>
                    <a:pt x="15" y="87"/>
                  </a:lnTo>
                  <a:lnTo>
                    <a:pt x="18" y="89"/>
                  </a:lnTo>
                  <a:lnTo>
                    <a:pt x="18" y="92"/>
                  </a:lnTo>
                  <a:lnTo>
                    <a:pt x="20" y="92"/>
                  </a:lnTo>
                  <a:lnTo>
                    <a:pt x="20" y="94"/>
                  </a:lnTo>
                  <a:lnTo>
                    <a:pt x="24" y="94"/>
                  </a:lnTo>
                  <a:lnTo>
                    <a:pt x="26" y="97"/>
                  </a:lnTo>
                  <a:lnTo>
                    <a:pt x="29" y="99"/>
                  </a:lnTo>
                  <a:lnTo>
                    <a:pt x="32" y="99"/>
                  </a:lnTo>
                  <a:lnTo>
                    <a:pt x="35" y="102"/>
                  </a:lnTo>
                  <a:lnTo>
                    <a:pt x="38" y="102"/>
                  </a:lnTo>
                  <a:lnTo>
                    <a:pt x="41" y="102"/>
                  </a:lnTo>
                  <a:lnTo>
                    <a:pt x="44" y="105"/>
                  </a:lnTo>
                  <a:lnTo>
                    <a:pt x="47" y="105"/>
                  </a:lnTo>
                  <a:lnTo>
                    <a:pt x="49" y="105"/>
                  </a:lnTo>
                  <a:lnTo>
                    <a:pt x="53" y="105"/>
                  </a:lnTo>
                  <a:lnTo>
                    <a:pt x="55" y="105"/>
                  </a:lnTo>
                  <a:lnTo>
                    <a:pt x="59" y="105"/>
                  </a:lnTo>
                  <a:lnTo>
                    <a:pt x="61" y="105"/>
                  </a:lnTo>
                  <a:lnTo>
                    <a:pt x="67" y="105"/>
                  </a:lnTo>
                  <a:lnTo>
                    <a:pt x="71" y="105"/>
                  </a:lnTo>
                  <a:lnTo>
                    <a:pt x="73" y="105"/>
                  </a:lnTo>
                  <a:lnTo>
                    <a:pt x="76" y="105"/>
                  </a:lnTo>
                  <a:lnTo>
                    <a:pt x="79" y="105"/>
                  </a:lnTo>
                  <a:lnTo>
                    <a:pt x="82" y="105"/>
                  </a:lnTo>
                  <a:lnTo>
                    <a:pt x="82" y="102"/>
                  </a:lnTo>
                  <a:lnTo>
                    <a:pt x="85" y="102"/>
                  </a:lnTo>
                  <a:lnTo>
                    <a:pt x="88" y="102"/>
                  </a:lnTo>
                  <a:lnTo>
                    <a:pt x="91" y="102"/>
                  </a:lnTo>
                  <a:lnTo>
                    <a:pt x="91" y="99"/>
                  </a:lnTo>
                  <a:lnTo>
                    <a:pt x="94" y="99"/>
                  </a:lnTo>
                  <a:lnTo>
                    <a:pt x="96" y="99"/>
                  </a:lnTo>
                  <a:lnTo>
                    <a:pt x="96" y="97"/>
                  </a:lnTo>
                  <a:lnTo>
                    <a:pt x="99" y="97"/>
                  </a:lnTo>
                  <a:lnTo>
                    <a:pt x="102" y="94"/>
                  </a:lnTo>
                  <a:lnTo>
                    <a:pt x="105" y="92"/>
                  </a:lnTo>
                  <a:lnTo>
                    <a:pt x="108" y="89"/>
                  </a:lnTo>
                  <a:lnTo>
                    <a:pt x="108" y="87"/>
                  </a:lnTo>
                  <a:lnTo>
                    <a:pt x="111" y="87"/>
                  </a:lnTo>
                  <a:lnTo>
                    <a:pt x="111" y="83"/>
                  </a:lnTo>
                  <a:lnTo>
                    <a:pt x="114" y="83"/>
                  </a:lnTo>
                  <a:lnTo>
                    <a:pt x="114" y="81"/>
                  </a:lnTo>
                  <a:lnTo>
                    <a:pt x="116" y="78"/>
                  </a:lnTo>
                  <a:lnTo>
                    <a:pt x="116" y="76"/>
                  </a:lnTo>
                  <a:lnTo>
                    <a:pt x="120" y="73"/>
                  </a:lnTo>
                  <a:lnTo>
                    <a:pt x="120" y="71"/>
                  </a:lnTo>
                  <a:lnTo>
                    <a:pt x="120" y="68"/>
                  </a:lnTo>
                  <a:lnTo>
                    <a:pt x="122" y="66"/>
                  </a:lnTo>
                  <a:lnTo>
                    <a:pt x="122" y="62"/>
                  </a:lnTo>
                  <a:lnTo>
                    <a:pt x="122" y="60"/>
                  </a:lnTo>
                  <a:lnTo>
                    <a:pt x="122" y="57"/>
                  </a:lnTo>
                  <a:lnTo>
                    <a:pt x="122" y="55"/>
                  </a:lnTo>
                  <a:lnTo>
                    <a:pt x="122" y="52"/>
                  </a:lnTo>
                  <a:lnTo>
                    <a:pt x="122" y="50"/>
                  </a:lnTo>
                  <a:lnTo>
                    <a:pt x="122" y="47"/>
                  </a:lnTo>
                  <a:lnTo>
                    <a:pt x="122" y="44"/>
                  </a:lnTo>
                  <a:lnTo>
                    <a:pt x="122" y="42"/>
                  </a:lnTo>
                  <a:lnTo>
                    <a:pt x="120" y="39"/>
                  </a:lnTo>
                  <a:lnTo>
                    <a:pt x="120" y="37"/>
                  </a:lnTo>
                  <a:lnTo>
                    <a:pt x="120" y="34"/>
                  </a:lnTo>
                  <a:lnTo>
                    <a:pt x="116" y="32"/>
                  </a:lnTo>
                  <a:lnTo>
                    <a:pt x="116" y="29"/>
                  </a:lnTo>
                  <a:lnTo>
                    <a:pt x="114" y="27"/>
                  </a:lnTo>
                  <a:lnTo>
                    <a:pt x="114" y="23"/>
                  </a:lnTo>
                  <a:lnTo>
                    <a:pt x="111" y="23"/>
                  </a:lnTo>
                  <a:lnTo>
                    <a:pt x="111" y="21"/>
                  </a:lnTo>
                  <a:lnTo>
                    <a:pt x="108" y="18"/>
                  </a:lnTo>
                  <a:lnTo>
                    <a:pt x="105" y="16"/>
                  </a:lnTo>
                  <a:lnTo>
                    <a:pt x="102" y="13"/>
                  </a:lnTo>
                  <a:lnTo>
                    <a:pt x="99" y="11"/>
                  </a:lnTo>
                  <a:lnTo>
                    <a:pt x="96" y="11"/>
                  </a:lnTo>
                  <a:lnTo>
                    <a:pt x="96" y="8"/>
                  </a:lnTo>
                  <a:lnTo>
                    <a:pt x="94" y="8"/>
                  </a:lnTo>
                  <a:lnTo>
                    <a:pt x="91" y="8"/>
                  </a:lnTo>
                  <a:lnTo>
                    <a:pt x="91" y="5"/>
                  </a:lnTo>
                  <a:lnTo>
                    <a:pt x="88" y="5"/>
                  </a:lnTo>
                  <a:lnTo>
                    <a:pt x="85" y="5"/>
                  </a:lnTo>
                  <a:lnTo>
                    <a:pt x="82" y="2"/>
                  </a:lnTo>
                  <a:lnTo>
                    <a:pt x="79" y="2"/>
                  </a:lnTo>
                  <a:lnTo>
                    <a:pt x="76" y="2"/>
                  </a:lnTo>
                  <a:lnTo>
                    <a:pt x="73" y="2"/>
                  </a:lnTo>
                  <a:lnTo>
                    <a:pt x="71" y="2"/>
                  </a:lnTo>
                  <a:lnTo>
                    <a:pt x="67" y="0"/>
                  </a:lnTo>
                  <a:lnTo>
                    <a:pt x="61" y="0"/>
                  </a:lnTo>
                  <a:lnTo>
                    <a:pt x="59" y="0"/>
                  </a:lnTo>
                  <a:close/>
                </a:path>
              </a:pathLst>
            </a:custGeom>
            <a:solidFill>
              <a:srgbClr val="FFFFFF"/>
            </a:solidFill>
            <a:ln w="6350">
              <a:solidFill>
                <a:srgbClr val="FFFFFF"/>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199" name="Freeform 188">
              <a:extLst>
                <a:ext uri="{FF2B5EF4-FFF2-40B4-BE49-F238E27FC236}">
                  <a16:creationId xmlns:a16="http://schemas.microsoft.com/office/drawing/2014/main" id="{11CD5B84-8C66-C64E-896A-BA179FE2D6FE}"/>
                </a:ext>
              </a:extLst>
            </p:cNvPr>
            <p:cNvSpPr>
              <a:spLocks/>
            </p:cNvSpPr>
            <p:nvPr/>
          </p:nvSpPr>
          <p:spPr bwMode="gray">
            <a:xfrm>
              <a:off x="5350" y="1684"/>
              <a:ext cx="165" cy="187"/>
            </a:xfrm>
            <a:custGeom>
              <a:avLst/>
              <a:gdLst>
                <a:gd name="T0" fmla="*/ 57 w 181"/>
                <a:gd name="T1" fmla="*/ 0 h 204"/>
                <a:gd name="T2" fmla="*/ 53 w 181"/>
                <a:gd name="T3" fmla="*/ 34 h 204"/>
                <a:gd name="T4" fmla="*/ 43 w 181"/>
                <a:gd name="T5" fmla="*/ 32 h 204"/>
                <a:gd name="T6" fmla="*/ 26 w 181"/>
                <a:gd name="T7" fmla="*/ 34 h 204"/>
                <a:gd name="T8" fmla="*/ 24 w 181"/>
                <a:gd name="T9" fmla="*/ 56 h 204"/>
                <a:gd name="T10" fmla="*/ 5 w 181"/>
                <a:gd name="T11" fmla="*/ 57 h 204"/>
                <a:gd name="T12" fmla="*/ 0 w 181"/>
                <a:gd name="T13" fmla="*/ 72 h 204"/>
                <a:gd name="T14" fmla="*/ 0 60000 65536"/>
                <a:gd name="T15" fmla="*/ 0 60000 65536"/>
                <a:gd name="T16" fmla="*/ 0 60000 65536"/>
                <a:gd name="T17" fmla="*/ 0 60000 65536"/>
                <a:gd name="T18" fmla="*/ 0 60000 65536"/>
                <a:gd name="T19" fmla="*/ 0 60000 65536"/>
                <a:gd name="T20" fmla="*/ 0 60000 65536"/>
                <a:gd name="T21" fmla="*/ 0 w 181"/>
                <a:gd name="T22" fmla="*/ 0 h 204"/>
                <a:gd name="T23" fmla="*/ 181 w 181"/>
                <a:gd name="T24" fmla="*/ 204 h 2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1" h="204">
                  <a:moveTo>
                    <a:pt x="174" y="0"/>
                  </a:moveTo>
                  <a:cubicBezTo>
                    <a:pt x="169" y="32"/>
                    <a:pt x="181" y="70"/>
                    <a:pt x="162" y="96"/>
                  </a:cubicBezTo>
                  <a:cubicBezTo>
                    <a:pt x="156" y="104"/>
                    <a:pt x="142" y="92"/>
                    <a:pt x="132" y="90"/>
                  </a:cubicBezTo>
                  <a:cubicBezTo>
                    <a:pt x="114" y="92"/>
                    <a:pt x="90" y="83"/>
                    <a:pt x="78" y="96"/>
                  </a:cubicBezTo>
                  <a:cubicBezTo>
                    <a:pt x="64" y="111"/>
                    <a:pt x="87" y="142"/>
                    <a:pt x="72" y="156"/>
                  </a:cubicBezTo>
                  <a:cubicBezTo>
                    <a:pt x="56" y="171"/>
                    <a:pt x="28" y="160"/>
                    <a:pt x="6" y="162"/>
                  </a:cubicBezTo>
                  <a:cubicBezTo>
                    <a:pt x="4" y="176"/>
                    <a:pt x="0" y="204"/>
                    <a:pt x="0" y="204"/>
                  </a:cubicBezTo>
                </a:path>
              </a:pathLst>
            </a:custGeom>
            <a:noFill/>
            <a:ln w="76200">
              <a:solidFill>
                <a:srgbClr val="BDB7D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200" name="Freeform 189">
              <a:extLst>
                <a:ext uri="{FF2B5EF4-FFF2-40B4-BE49-F238E27FC236}">
                  <a16:creationId xmlns:a16="http://schemas.microsoft.com/office/drawing/2014/main" id="{8C05E59C-AEB1-9B4B-8472-62876BBA89BF}"/>
                </a:ext>
              </a:extLst>
            </p:cNvPr>
            <p:cNvSpPr>
              <a:spLocks/>
            </p:cNvSpPr>
            <p:nvPr/>
          </p:nvSpPr>
          <p:spPr bwMode="gray">
            <a:xfrm>
              <a:off x="4445" y="2735"/>
              <a:ext cx="117" cy="216"/>
            </a:xfrm>
            <a:custGeom>
              <a:avLst/>
              <a:gdLst>
                <a:gd name="T0" fmla="*/ 44 w 128"/>
                <a:gd name="T1" fmla="*/ 0 h 236"/>
                <a:gd name="T2" fmla="*/ 31 w 128"/>
                <a:gd name="T3" fmla="*/ 15 h 236"/>
                <a:gd name="T4" fmla="*/ 18 w 128"/>
                <a:gd name="T5" fmla="*/ 38 h 236"/>
                <a:gd name="T6" fmla="*/ 6 w 128"/>
                <a:gd name="T7" fmla="*/ 45 h 236"/>
                <a:gd name="T8" fmla="*/ 0 w 128"/>
                <a:gd name="T9" fmla="*/ 64 h 236"/>
                <a:gd name="T10" fmla="*/ 5 w 128"/>
                <a:gd name="T11" fmla="*/ 66 h 236"/>
                <a:gd name="T12" fmla="*/ 5 w 128"/>
                <a:gd name="T13" fmla="*/ 71 h 236"/>
                <a:gd name="T14" fmla="*/ 4 w 128"/>
                <a:gd name="T15" fmla="*/ 78 h 236"/>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236"/>
                <a:gd name="T26" fmla="*/ 128 w 128"/>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236">
                  <a:moveTo>
                    <a:pt x="128" y="0"/>
                  </a:moveTo>
                  <a:cubicBezTo>
                    <a:pt x="120" y="24"/>
                    <a:pt x="117" y="36"/>
                    <a:pt x="92" y="44"/>
                  </a:cubicBezTo>
                  <a:cubicBezTo>
                    <a:pt x="70" y="78"/>
                    <a:pt x="93" y="104"/>
                    <a:pt x="52" y="112"/>
                  </a:cubicBezTo>
                  <a:cubicBezTo>
                    <a:pt x="46" y="142"/>
                    <a:pt x="45" y="126"/>
                    <a:pt x="20" y="132"/>
                  </a:cubicBezTo>
                  <a:cubicBezTo>
                    <a:pt x="14" y="150"/>
                    <a:pt x="5" y="165"/>
                    <a:pt x="0" y="184"/>
                  </a:cubicBezTo>
                  <a:cubicBezTo>
                    <a:pt x="5" y="225"/>
                    <a:pt x="1" y="236"/>
                    <a:pt x="12" y="192"/>
                  </a:cubicBezTo>
                  <a:cubicBezTo>
                    <a:pt x="13" y="188"/>
                    <a:pt x="9" y="200"/>
                    <a:pt x="8" y="204"/>
                  </a:cubicBezTo>
                  <a:cubicBezTo>
                    <a:pt x="6" y="211"/>
                    <a:pt x="4" y="224"/>
                    <a:pt x="4" y="224"/>
                  </a:cubicBezTo>
                </a:path>
              </a:pathLst>
            </a:custGeom>
            <a:noFill/>
            <a:ln w="76200">
              <a:solidFill>
                <a:srgbClr val="BDB7D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sp>
          <p:nvSpPr>
            <p:cNvPr id="201" name="Freeform 190">
              <a:extLst>
                <a:ext uri="{FF2B5EF4-FFF2-40B4-BE49-F238E27FC236}">
                  <a16:creationId xmlns:a16="http://schemas.microsoft.com/office/drawing/2014/main" id="{DA4ACAE0-E34E-124E-8C14-8F10EF144480}"/>
                </a:ext>
              </a:extLst>
            </p:cNvPr>
            <p:cNvSpPr>
              <a:spLocks/>
            </p:cNvSpPr>
            <p:nvPr/>
          </p:nvSpPr>
          <p:spPr bwMode="gray">
            <a:xfrm>
              <a:off x="3219" y="3307"/>
              <a:ext cx="857" cy="231"/>
            </a:xfrm>
            <a:custGeom>
              <a:avLst/>
              <a:gdLst>
                <a:gd name="T0" fmla="*/ 0 w 936"/>
                <a:gd name="T1" fmla="*/ 69 h 258"/>
                <a:gd name="T2" fmla="*/ 39 w 936"/>
                <a:gd name="T3" fmla="*/ 69 h 258"/>
                <a:gd name="T4" fmla="*/ 71 w 936"/>
                <a:gd name="T5" fmla="*/ 61 h 258"/>
                <a:gd name="T6" fmla="*/ 126 w 936"/>
                <a:gd name="T7" fmla="*/ 57 h 258"/>
                <a:gd name="T8" fmla="*/ 136 w 936"/>
                <a:gd name="T9" fmla="*/ 50 h 258"/>
                <a:gd name="T10" fmla="*/ 202 w 936"/>
                <a:gd name="T11" fmla="*/ 42 h 258"/>
                <a:gd name="T12" fmla="*/ 206 w 936"/>
                <a:gd name="T13" fmla="*/ 26 h 258"/>
                <a:gd name="T14" fmla="*/ 223 w 936"/>
                <a:gd name="T15" fmla="*/ 13 h 258"/>
                <a:gd name="T16" fmla="*/ 233 w 936"/>
                <a:gd name="T17" fmla="*/ 6 h 258"/>
                <a:gd name="T18" fmla="*/ 265 w 936"/>
                <a:gd name="T19" fmla="*/ 4 h 258"/>
                <a:gd name="T20" fmla="*/ 323 w 936"/>
                <a:gd name="T21" fmla="*/ 0 h 2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6"/>
                <a:gd name="T34" fmla="*/ 0 h 258"/>
                <a:gd name="T35" fmla="*/ 936 w 936"/>
                <a:gd name="T36" fmla="*/ 258 h 2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6" h="258">
                  <a:moveTo>
                    <a:pt x="0" y="258"/>
                  </a:moveTo>
                  <a:lnTo>
                    <a:pt x="114" y="258"/>
                  </a:lnTo>
                  <a:lnTo>
                    <a:pt x="204" y="228"/>
                  </a:lnTo>
                  <a:lnTo>
                    <a:pt x="366" y="216"/>
                  </a:lnTo>
                  <a:lnTo>
                    <a:pt x="390" y="186"/>
                  </a:lnTo>
                  <a:lnTo>
                    <a:pt x="582" y="156"/>
                  </a:lnTo>
                  <a:cubicBezTo>
                    <a:pt x="586" y="134"/>
                    <a:pt x="602" y="113"/>
                    <a:pt x="594" y="96"/>
                  </a:cubicBezTo>
                  <a:cubicBezTo>
                    <a:pt x="610" y="80"/>
                    <a:pt x="627" y="69"/>
                    <a:pt x="642" y="54"/>
                  </a:cubicBezTo>
                  <a:lnTo>
                    <a:pt x="672" y="24"/>
                  </a:lnTo>
                  <a:cubicBezTo>
                    <a:pt x="754" y="18"/>
                    <a:pt x="724" y="18"/>
                    <a:pt x="762" y="18"/>
                  </a:cubicBezTo>
                  <a:lnTo>
                    <a:pt x="936" y="0"/>
                  </a:lnTo>
                </a:path>
              </a:pathLst>
            </a:custGeom>
            <a:noFill/>
            <a:ln w="762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p>
          </p:txBody>
        </p:sp>
      </p:grpSp>
      <p:sp>
        <p:nvSpPr>
          <p:cNvPr id="202" name="Rectangle 59">
            <a:extLst>
              <a:ext uri="{FF2B5EF4-FFF2-40B4-BE49-F238E27FC236}">
                <a16:creationId xmlns:a16="http://schemas.microsoft.com/office/drawing/2014/main" id="{71A054F8-7830-9144-9E22-8FAB0CDAD36E}"/>
              </a:ext>
            </a:extLst>
          </p:cNvPr>
          <p:cNvSpPr>
            <a:spLocks noChangeArrowheads="1"/>
          </p:cNvSpPr>
          <p:nvPr/>
        </p:nvSpPr>
        <p:spPr bwMode="auto">
          <a:xfrm>
            <a:off x="6658668" y="5702486"/>
            <a:ext cx="3673475" cy="12700"/>
          </a:xfrm>
          <a:prstGeom prst="rect">
            <a:avLst/>
          </a:prstGeom>
          <a:solidFill>
            <a:srgbClr val="FFFFFF"/>
          </a:solidFill>
          <a:ln w="3175">
            <a:solidFill>
              <a:schemeClr val="bg1">
                <a:lumMod val="95000"/>
                <a:lumOff val="5000"/>
              </a:schemeClr>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203" name="Rectangle 21">
            <a:extLst>
              <a:ext uri="{FF2B5EF4-FFF2-40B4-BE49-F238E27FC236}">
                <a16:creationId xmlns:a16="http://schemas.microsoft.com/office/drawing/2014/main" id="{AD23EA44-D65D-4649-AB16-31E4584D21D3}"/>
              </a:ext>
            </a:extLst>
          </p:cNvPr>
          <p:cNvSpPr>
            <a:spLocks noChangeArrowheads="1"/>
          </p:cNvSpPr>
          <p:nvPr/>
        </p:nvSpPr>
        <p:spPr bwMode="auto">
          <a:xfrm>
            <a:off x="6658668" y="2309998"/>
            <a:ext cx="17463" cy="3392488"/>
          </a:xfrm>
          <a:prstGeom prst="rect">
            <a:avLst/>
          </a:prstGeom>
          <a:solidFill>
            <a:srgbClr val="FFFFFF"/>
          </a:solidFill>
          <a:ln w="3175">
            <a:solidFill>
              <a:schemeClr val="bg1">
                <a:lumMod val="95000"/>
                <a:lumOff val="5000"/>
              </a:schemeClr>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ea typeface="굴림" panose="020B0600000101010101" pitchFamily="34" charset="-127"/>
            </a:endParaRPr>
          </a:p>
        </p:txBody>
      </p:sp>
      <p:sp>
        <p:nvSpPr>
          <p:cNvPr id="204" name="Rectangle 3">
            <a:extLst>
              <a:ext uri="{FF2B5EF4-FFF2-40B4-BE49-F238E27FC236}">
                <a16:creationId xmlns:a16="http://schemas.microsoft.com/office/drawing/2014/main" id="{707044B1-52E4-194E-AEFB-89012FFF6250}"/>
              </a:ext>
            </a:extLst>
          </p:cNvPr>
          <p:cNvSpPr txBox="1">
            <a:spLocks noChangeArrowheads="1"/>
          </p:cNvSpPr>
          <p:nvPr/>
        </p:nvSpPr>
        <p:spPr>
          <a:xfrm>
            <a:off x="228973" y="1688374"/>
            <a:ext cx="5038765" cy="449707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169863" indent="-169863">
              <a:lnSpc>
                <a:spcPct val="80000"/>
              </a:lnSpc>
              <a:spcBef>
                <a:spcPct val="30000"/>
              </a:spcBef>
              <a:buFont typeface="Wingdings 3" charset="2"/>
              <a:buNone/>
            </a:pPr>
            <a:r>
              <a:rPr lang="en-US" altLang="ko-KR" sz="1800" b="1" dirty="0">
                <a:solidFill>
                  <a:schemeClr val="bg1">
                    <a:lumMod val="95000"/>
                    <a:lumOff val="5000"/>
                  </a:schemeClr>
                </a:solidFill>
                <a:latin typeface="Arial" panose="020B0604020202020204" pitchFamily="34" charset="0"/>
                <a:ea typeface="굴림" panose="020B0600000101010101" pitchFamily="34" charset="-127"/>
                <a:cs typeface="Arial" panose="020B0604020202020204" pitchFamily="34" charset="0"/>
              </a:rPr>
              <a:t>1636 patients with OHT</a:t>
            </a:r>
          </a:p>
          <a:p>
            <a:pPr marL="169863" indent="-169863">
              <a:lnSpc>
                <a:spcPct val="80000"/>
              </a:lnSpc>
              <a:spcBef>
                <a:spcPct val="30000"/>
              </a:spcBef>
            </a:pPr>
            <a:r>
              <a:rPr lang="en-US" altLang="ko-KR" sz="1800" dirty="0">
                <a:solidFill>
                  <a:schemeClr val="bg1">
                    <a:lumMod val="95000"/>
                    <a:lumOff val="5000"/>
                  </a:schemeClr>
                </a:solidFill>
                <a:latin typeface="Arial" panose="020B0604020202020204" pitchFamily="34" charset="0"/>
                <a:ea typeface="굴림" panose="020B0600000101010101" pitchFamily="34" charset="-127"/>
                <a:cs typeface="Arial" panose="020B0604020202020204" pitchFamily="34" charset="0"/>
              </a:rPr>
              <a:t>Medical treatment versus observation</a:t>
            </a:r>
          </a:p>
          <a:p>
            <a:pPr marL="169863" indent="-169863">
              <a:lnSpc>
                <a:spcPct val="80000"/>
              </a:lnSpc>
              <a:spcBef>
                <a:spcPct val="30000"/>
              </a:spcBef>
              <a:buFont typeface="Wingdings 3" charset="2"/>
              <a:buNone/>
            </a:pPr>
            <a:r>
              <a:rPr lang="en-US" altLang="ko-KR" sz="1800" b="1" dirty="0">
                <a:solidFill>
                  <a:schemeClr val="bg1">
                    <a:lumMod val="95000"/>
                    <a:lumOff val="5000"/>
                  </a:schemeClr>
                </a:solidFill>
                <a:latin typeface="Arial" panose="020B0604020202020204" pitchFamily="34" charset="0"/>
                <a:ea typeface="굴림" panose="020B0600000101010101" pitchFamily="34" charset="-127"/>
                <a:cs typeface="Arial" panose="020B0604020202020204" pitchFamily="34" charset="0"/>
              </a:rPr>
              <a:t>Target IOP</a:t>
            </a:r>
          </a:p>
          <a:p>
            <a:pPr marL="169863" indent="-169863">
              <a:lnSpc>
                <a:spcPct val="80000"/>
              </a:lnSpc>
              <a:spcBef>
                <a:spcPct val="30000"/>
              </a:spcBef>
            </a:pPr>
            <a:r>
              <a:rPr lang="en-US" altLang="ko-KR" sz="1800" dirty="0">
                <a:solidFill>
                  <a:schemeClr val="bg1">
                    <a:lumMod val="95000"/>
                    <a:lumOff val="5000"/>
                  </a:schemeClr>
                </a:solidFill>
                <a:latin typeface="Arial" panose="020B0604020202020204" pitchFamily="34" charset="0"/>
                <a:ea typeface="굴림" panose="020B0600000101010101" pitchFamily="34" charset="-127"/>
                <a:cs typeface="Arial" panose="020B0604020202020204" pitchFamily="34" charset="0"/>
              </a:rPr>
              <a:t> ≥ 20% reduction, ≤ 24 mmHg</a:t>
            </a:r>
          </a:p>
          <a:p>
            <a:pPr marL="169863" indent="-169863">
              <a:lnSpc>
                <a:spcPct val="80000"/>
              </a:lnSpc>
              <a:spcBef>
                <a:spcPct val="30000"/>
              </a:spcBef>
            </a:pPr>
            <a:r>
              <a:rPr lang="en-US" altLang="ko-KR" sz="1800" dirty="0">
                <a:solidFill>
                  <a:schemeClr val="bg1">
                    <a:lumMod val="95000"/>
                    <a:lumOff val="5000"/>
                  </a:schemeClr>
                </a:solidFill>
                <a:latin typeface="Arial" panose="020B0604020202020204" pitchFamily="34" charset="0"/>
                <a:ea typeface="굴림" panose="020B0600000101010101" pitchFamily="34" charset="-127"/>
                <a:cs typeface="Arial" panose="020B0604020202020204" pitchFamily="34" charset="0"/>
              </a:rPr>
              <a:t>Average IOP drop: 22.5% </a:t>
            </a:r>
            <a:r>
              <a:rPr lang="en-US" altLang="ko-KR" sz="1800" i="1" dirty="0">
                <a:solidFill>
                  <a:schemeClr val="bg1">
                    <a:lumMod val="95000"/>
                    <a:lumOff val="5000"/>
                  </a:schemeClr>
                </a:solidFill>
                <a:latin typeface="Arial" panose="020B0604020202020204" pitchFamily="34" charset="0"/>
                <a:ea typeface="굴림" panose="020B0600000101010101" pitchFamily="34" charset="-127"/>
                <a:cs typeface="Arial" panose="020B0604020202020204" pitchFamily="34" charset="0"/>
              </a:rPr>
              <a:t>vs</a:t>
            </a:r>
            <a:r>
              <a:rPr lang="en-US" altLang="ko-KR" sz="1800" dirty="0">
                <a:solidFill>
                  <a:schemeClr val="bg1">
                    <a:lumMod val="95000"/>
                    <a:lumOff val="5000"/>
                  </a:schemeClr>
                </a:solidFill>
                <a:latin typeface="Arial" panose="020B0604020202020204" pitchFamily="34" charset="0"/>
                <a:ea typeface="굴림" panose="020B0600000101010101" pitchFamily="34" charset="-127"/>
                <a:cs typeface="Arial" panose="020B0604020202020204" pitchFamily="34" charset="0"/>
              </a:rPr>
              <a:t> 4.0% in untreated controls</a:t>
            </a:r>
          </a:p>
          <a:p>
            <a:pPr marL="169863" indent="-169863">
              <a:lnSpc>
                <a:spcPct val="80000"/>
              </a:lnSpc>
              <a:spcBef>
                <a:spcPct val="30000"/>
              </a:spcBef>
              <a:buFont typeface="Wingdings 3" charset="2"/>
              <a:buNone/>
            </a:pPr>
            <a:r>
              <a:rPr lang="en-US" altLang="ko-KR" sz="1800" b="1" dirty="0">
                <a:solidFill>
                  <a:schemeClr val="bg1">
                    <a:lumMod val="95000"/>
                    <a:lumOff val="5000"/>
                  </a:schemeClr>
                </a:solidFill>
                <a:latin typeface="Arial" panose="020B0604020202020204" pitchFamily="34" charset="0"/>
                <a:ea typeface="굴림" panose="020B0600000101010101" pitchFamily="34" charset="-127"/>
                <a:cs typeface="Arial" panose="020B0604020202020204" pitchFamily="34" charset="0"/>
              </a:rPr>
              <a:t>Results</a:t>
            </a:r>
          </a:p>
          <a:p>
            <a:pPr marL="169863" indent="-169863">
              <a:lnSpc>
                <a:spcPct val="80000"/>
              </a:lnSpc>
              <a:spcBef>
                <a:spcPct val="30000"/>
              </a:spcBef>
            </a:pPr>
            <a:r>
              <a:rPr lang="en-US" altLang="ko-KR" sz="1800" dirty="0">
                <a:solidFill>
                  <a:schemeClr val="bg1">
                    <a:lumMod val="95000"/>
                    <a:lumOff val="5000"/>
                  </a:schemeClr>
                </a:solidFill>
                <a:latin typeface="Arial" panose="020B0604020202020204" pitchFamily="34" charset="0"/>
                <a:ea typeface="굴림" panose="020B0600000101010101" pitchFamily="34" charset="-127"/>
                <a:cs typeface="Arial" panose="020B0604020202020204" pitchFamily="34" charset="0"/>
              </a:rPr>
              <a:t>Cumulative probability of primary open-angle glaucoma (POAG)</a:t>
            </a:r>
          </a:p>
          <a:p>
            <a:pPr marL="509588" lvl="1" indent="-169863">
              <a:lnSpc>
                <a:spcPct val="80000"/>
              </a:lnSpc>
              <a:spcBef>
                <a:spcPct val="30000"/>
              </a:spcBef>
            </a:pPr>
            <a:r>
              <a:rPr lang="en-US" altLang="ko-KR" dirty="0">
                <a:solidFill>
                  <a:schemeClr val="bg1">
                    <a:lumMod val="95000"/>
                    <a:lumOff val="5000"/>
                  </a:schemeClr>
                </a:solidFill>
                <a:latin typeface="Arial" panose="020B0604020202020204" pitchFamily="34" charset="0"/>
                <a:ea typeface="굴림" panose="020B0600000101010101" pitchFamily="34" charset="-127"/>
                <a:cs typeface="Arial" panose="020B0604020202020204" pitchFamily="34" charset="0"/>
              </a:rPr>
              <a:t>4.4% in treated group </a:t>
            </a:r>
            <a:r>
              <a:rPr lang="en-US" altLang="ko-KR" i="1" dirty="0">
                <a:solidFill>
                  <a:schemeClr val="bg1">
                    <a:lumMod val="95000"/>
                    <a:lumOff val="5000"/>
                  </a:schemeClr>
                </a:solidFill>
                <a:latin typeface="Arial" panose="020B0604020202020204" pitchFamily="34" charset="0"/>
                <a:ea typeface="굴림" panose="020B0600000101010101" pitchFamily="34" charset="-127"/>
                <a:cs typeface="Arial" panose="020B0604020202020204" pitchFamily="34" charset="0"/>
              </a:rPr>
              <a:t>vs</a:t>
            </a:r>
            <a:r>
              <a:rPr lang="en-US" altLang="ko-KR" dirty="0">
                <a:solidFill>
                  <a:schemeClr val="bg1">
                    <a:lumMod val="95000"/>
                    <a:lumOff val="5000"/>
                  </a:schemeClr>
                </a:solidFill>
                <a:latin typeface="Arial" panose="020B0604020202020204" pitchFamily="34" charset="0"/>
                <a:ea typeface="굴림" panose="020B0600000101010101" pitchFamily="34" charset="-127"/>
                <a:cs typeface="Arial" panose="020B0604020202020204" pitchFamily="34" charset="0"/>
              </a:rPr>
              <a:t> 9.5% in observation group (p</a:t>
            </a:r>
            <a:r>
              <a:rPr lang="en-US" altLang="ko-KR" i="1" dirty="0">
                <a:solidFill>
                  <a:schemeClr val="bg1">
                    <a:lumMod val="95000"/>
                    <a:lumOff val="5000"/>
                  </a:schemeClr>
                </a:solidFill>
                <a:latin typeface="Arial" panose="020B0604020202020204" pitchFamily="34" charset="0"/>
                <a:ea typeface="굴림" panose="020B0600000101010101" pitchFamily="34" charset="-127"/>
                <a:cs typeface="Arial" panose="020B0604020202020204" pitchFamily="34" charset="0"/>
              </a:rPr>
              <a:t> </a:t>
            </a:r>
            <a:r>
              <a:rPr lang="en-US" altLang="ko-KR" dirty="0">
                <a:solidFill>
                  <a:schemeClr val="bg1">
                    <a:lumMod val="95000"/>
                    <a:lumOff val="5000"/>
                  </a:schemeClr>
                </a:solidFill>
                <a:latin typeface="Arial" panose="020B0604020202020204" pitchFamily="34" charset="0"/>
                <a:ea typeface="굴림" panose="020B0600000101010101" pitchFamily="34" charset="-127"/>
                <a:cs typeface="Arial" panose="020B0604020202020204" pitchFamily="34" charset="0"/>
              </a:rPr>
              <a:t>&lt; 0.001)</a:t>
            </a:r>
          </a:p>
          <a:p>
            <a:pPr marL="169863" indent="-169863">
              <a:lnSpc>
                <a:spcPct val="80000"/>
              </a:lnSpc>
              <a:spcBef>
                <a:spcPct val="30000"/>
              </a:spcBef>
              <a:buFont typeface="Wingdings 3" charset="2"/>
              <a:buNone/>
            </a:pPr>
            <a:r>
              <a:rPr lang="en-US" altLang="ko-KR" sz="1800" b="1" dirty="0">
                <a:solidFill>
                  <a:schemeClr val="bg1">
                    <a:lumMod val="95000"/>
                    <a:lumOff val="5000"/>
                  </a:schemeClr>
                </a:solidFill>
                <a:latin typeface="Arial" panose="020B0604020202020204" pitchFamily="34" charset="0"/>
                <a:ea typeface="굴림" panose="020B0600000101010101" pitchFamily="34" charset="-127"/>
                <a:cs typeface="Arial" panose="020B0604020202020204" pitchFamily="34" charset="0"/>
              </a:rPr>
              <a:t>Conclusion</a:t>
            </a:r>
          </a:p>
          <a:p>
            <a:pPr marL="169863" indent="-169863">
              <a:lnSpc>
                <a:spcPct val="80000"/>
              </a:lnSpc>
              <a:spcBef>
                <a:spcPct val="30000"/>
              </a:spcBef>
            </a:pPr>
            <a:r>
              <a:rPr lang="en-US" altLang="ko-KR" sz="1800" dirty="0">
                <a:solidFill>
                  <a:schemeClr val="bg1">
                    <a:lumMod val="95000"/>
                    <a:lumOff val="5000"/>
                  </a:schemeClr>
                </a:solidFill>
                <a:latin typeface="Arial" panose="020B0604020202020204" pitchFamily="34" charset="0"/>
                <a:ea typeface="굴림" panose="020B0600000101010101" pitchFamily="34" charset="-127"/>
                <a:cs typeface="Arial" panose="020B0604020202020204" pitchFamily="34" charset="0"/>
              </a:rPr>
              <a:t>Medical therapy effective in delaying/preventing onset of POAG in subjects with elevated IOP</a:t>
            </a:r>
          </a:p>
        </p:txBody>
      </p:sp>
      <p:sp>
        <p:nvSpPr>
          <p:cNvPr id="205" name="Text Box 4">
            <a:extLst>
              <a:ext uri="{FF2B5EF4-FFF2-40B4-BE49-F238E27FC236}">
                <a16:creationId xmlns:a16="http://schemas.microsoft.com/office/drawing/2014/main" id="{6DAA6A2E-7A44-074A-BE7E-F5D99291E3EC}"/>
              </a:ext>
            </a:extLst>
          </p:cNvPr>
          <p:cNvSpPr txBox="1">
            <a:spLocks noChangeArrowheads="1"/>
          </p:cNvSpPr>
          <p:nvPr/>
        </p:nvSpPr>
        <p:spPr bwMode="auto">
          <a:xfrm>
            <a:off x="6932614" y="6589714"/>
            <a:ext cx="36925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lnSpc>
                <a:spcPct val="80000"/>
              </a:lnSpc>
              <a:spcBef>
                <a:spcPct val="50000"/>
              </a:spcBef>
              <a:buClr>
                <a:srgbClr val="BDB7D7"/>
              </a:buClr>
            </a:pPr>
            <a:r>
              <a:rPr lang="en-US" altLang="ko-KR" sz="1200" dirty="0" err="1">
                <a:solidFill>
                  <a:schemeClr val="bg1"/>
                </a:solidFill>
                <a:latin typeface="Arial" panose="020B0604020202020204" pitchFamily="34" charset="0"/>
                <a:ea typeface="굴림" panose="020B0600000101010101" pitchFamily="34" charset="-127"/>
              </a:rPr>
              <a:t>Kass</a:t>
            </a:r>
            <a:r>
              <a:rPr lang="en-US" altLang="ko-KR" sz="1200" dirty="0">
                <a:solidFill>
                  <a:schemeClr val="bg1"/>
                </a:solidFill>
                <a:latin typeface="Arial" panose="020B0604020202020204" pitchFamily="34" charset="0"/>
                <a:ea typeface="굴림" panose="020B0600000101010101" pitchFamily="34" charset="-127"/>
              </a:rPr>
              <a:t> MA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Arch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2002; 120: 701–13.</a:t>
            </a:r>
            <a:endParaRPr lang="en-US" altLang="ko-KR" sz="1400" dirty="0">
              <a:solidFill>
                <a:schemeClr val="bg1"/>
              </a:solidFill>
              <a:latin typeface="Arial" panose="020B0604020202020204" pitchFamily="34" charset="0"/>
              <a:ea typeface="굴림" panose="020B0600000101010101" pitchFamily="34" charset="-127"/>
            </a:endParaRPr>
          </a:p>
        </p:txBody>
      </p:sp>
    </p:spTree>
    <p:extLst>
      <p:ext uri="{BB962C8B-B14F-4D97-AF65-F5344CB8AC3E}">
        <p14:creationId xmlns:p14="http://schemas.microsoft.com/office/powerpoint/2010/main" val="2273063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1902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4" name="Rectangle 3">
            <a:extLst>
              <a:ext uri="{FF2B5EF4-FFF2-40B4-BE49-F238E27FC236}">
                <a16:creationId xmlns:a16="http://schemas.microsoft.com/office/drawing/2014/main" id="{828578E4-ACA3-1143-BFB7-F60696B39FB8}"/>
              </a:ext>
            </a:extLst>
          </p:cNvPr>
          <p:cNvSpPr/>
          <p:nvPr/>
        </p:nvSpPr>
        <p:spPr>
          <a:xfrm>
            <a:off x="628650" y="85246"/>
            <a:ext cx="3698448" cy="707886"/>
          </a:xfrm>
          <a:prstGeom prst="rect">
            <a:avLst/>
          </a:prstGeom>
        </p:spPr>
        <p:txBody>
          <a:bodyPr wrap="none">
            <a:spAutoFit/>
          </a:bodyPr>
          <a:lstStyle/>
          <a:p>
            <a:r>
              <a:rPr lang="en-US" sz="2000" b="1" dirty="0" err="1">
                <a:latin typeface="Arial" panose="020B0604020202020204" pitchFamily="34" charset="0"/>
                <a:cs typeface="Arial" panose="020B0604020202020204" pitchFamily="34" charset="0"/>
              </a:rPr>
              <a:t>LiGHT</a:t>
            </a:r>
            <a:r>
              <a:rPr lang="en-US" sz="2000" b="1" dirty="0">
                <a:latin typeface="Arial" panose="020B0604020202020204" pitchFamily="34" charset="0"/>
                <a:cs typeface="Arial" panose="020B0604020202020204" pitchFamily="34" charset="0"/>
              </a:rPr>
              <a:t> trial:</a:t>
            </a:r>
          </a:p>
          <a:p>
            <a:r>
              <a:rPr lang="en-US" sz="2000" b="1" dirty="0">
                <a:latin typeface="Arial" panose="020B0604020202020204" pitchFamily="34" charset="0"/>
                <a:cs typeface="Arial" panose="020B0604020202020204" pitchFamily="34" charset="0"/>
              </a:rPr>
              <a:t>Ocular surgeries during trial</a:t>
            </a:r>
          </a:p>
        </p:txBody>
      </p:sp>
      <p:sp>
        <p:nvSpPr>
          <p:cNvPr id="8" name="TextBox 7">
            <a:extLst>
              <a:ext uri="{FF2B5EF4-FFF2-40B4-BE49-F238E27FC236}">
                <a16:creationId xmlns:a16="http://schemas.microsoft.com/office/drawing/2014/main" id="{D0C9260E-1AF7-E240-BC77-7A00D91ECA37}"/>
              </a:ext>
            </a:extLst>
          </p:cNvPr>
          <p:cNvSpPr txBox="1"/>
          <p:nvPr/>
        </p:nvSpPr>
        <p:spPr>
          <a:xfrm>
            <a:off x="6263162" y="6414611"/>
            <a:ext cx="4683512" cy="307777"/>
          </a:xfrm>
          <a:prstGeom prst="rect">
            <a:avLst/>
          </a:prstGeom>
          <a:noFill/>
        </p:spPr>
        <p:txBody>
          <a:bodyPr wrap="square" rtlCol="0">
            <a:spAutoFit/>
          </a:bodyPr>
          <a:lstStyle/>
          <a:p>
            <a:pPr algn="r"/>
            <a:r>
              <a:rPr lang="en-US" altLang="ko-KR" sz="1400" dirty="0" err="1">
                <a:solidFill>
                  <a:schemeClr val="bg1"/>
                </a:solidFill>
                <a:latin typeface="Arial" panose="020B0604020202020204" pitchFamily="34" charset="0"/>
                <a:ea typeface="Gulim" panose="020B0600000101010101" pitchFamily="34" charset="-127"/>
              </a:rPr>
              <a:t>Gazzard</a:t>
            </a:r>
            <a:r>
              <a:rPr lang="en-US" altLang="ko-KR" sz="1400" dirty="0">
                <a:solidFill>
                  <a:schemeClr val="bg1"/>
                </a:solidFill>
                <a:latin typeface="Arial" panose="020B0604020202020204" pitchFamily="34" charset="0"/>
                <a:ea typeface="Gulim" panose="020B0600000101010101" pitchFamily="34" charset="-127"/>
              </a:rPr>
              <a:t>  G </a:t>
            </a:r>
            <a:r>
              <a:rPr lang="en-US" altLang="ko-KR" sz="1400" i="1" dirty="0">
                <a:solidFill>
                  <a:schemeClr val="bg1"/>
                </a:solidFill>
                <a:latin typeface="Arial" panose="020B0604020202020204" pitchFamily="34" charset="0"/>
                <a:ea typeface="Gulim" panose="020B0600000101010101" pitchFamily="34" charset="-127"/>
              </a:rPr>
              <a:t>et al. </a:t>
            </a:r>
            <a:r>
              <a:rPr lang="en-US" altLang="ko-KR" sz="1400" dirty="0">
                <a:solidFill>
                  <a:schemeClr val="bg1"/>
                </a:solidFill>
                <a:latin typeface="Arial" panose="020B0604020202020204" pitchFamily="34" charset="0"/>
                <a:ea typeface="Gulim" panose="020B0600000101010101" pitchFamily="34" charset="-127"/>
              </a:rPr>
              <a:t>Lancet 2019: Lancet 2019;393:1505-16.</a:t>
            </a:r>
            <a:r>
              <a:rPr lang="en-US" altLang="ko-KR" sz="1400" i="1" dirty="0">
                <a:solidFill>
                  <a:schemeClr val="bg1"/>
                </a:solidFill>
                <a:latin typeface="Arial" panose="020B0604020202020204" pitchFamily="34" charset="0"/>
                <a:ea typeface="Gulim" panose="020B0600000101010101" pitchFamily="34" charset="-127"/>
              </a:rPr>
              <a:t> </a:t>
            </a:r>
            <a:endParaRPr lang="en-US" sz="1300" dirty="0">
              <a:solidFill>
                <a:schemeClr val="bg1"/>
              </a:solidFill>
            </a:endParaRPr>
          </a:p>
        </p:txBody>
      </p:sp>
      <p:graphicFrame>
        <p:nvGraphicFramePr>
          <p:cNvPr id="9" name="Content Placeholder 8">
            <a:extLst>
              <a:ext uri="{FF2B5EF4-FFF2-40B4-BE49-F238E27FC236}">
                <a16:creationId xmlns:a16="http://schemas.microsoft.com/office/drawing/2014/main" id="{2378B74F-CC33-6944-AE58-93FC76B385FC}"/>
              </a:ext>
            </a:extLst>
          </p:cNvPr>
          <p:cNvGraphicFramePr>
            <a:graphicFrameLocks noGrp="1"/>
          </p:cNvGraphicFramePr>
          <p:nvPr>
            <p:ph idx="1"/>
            <p:extLst>
              <p:ext uri="{D42A27DB-BD31-4B8C-83A1-F6EECF244321}">
                <p14:modId xmlns:p14="http://schemas.microsoft.com/office/powerpoint/2010/main" val="3782312777"/>
              </p:ext>
            </p:extLst>
          </p:nvPr>
        </p:nvGraphicFramePr>
        <p:xfrm>
          <a:off x="936632" y="2000776"/>
          <a:ext cx="10010042" cy="2611247"/>
        </p:xfrm>
        <a:graphic>
          <a:graphicData uri="http://schemas.openxmlformats.org/drawingml/2006/table">
            <a:tbl>
              <a:tblPr firstRow="1" bandRow="1">
                <a:tableStyleId>{5C22544A-7EE6-4342-B048-85BDC9FD1C3A}</a:tableStyleId>
              </a:tblPr>
              <a:tblGrid>
                <a:gridCol w="4452874">
                  <a:extLst>
                    <a:ext uri="{9D8B030D-6E8A-4147-A177-3AD203B41FA5}">
                      <a16:colId xmlns:a16="http://schemas.microsoft.com/office/drawing/2014/main" val="2695968839"/>
                    </a:ext>
                  </a:extLst>
                </a:gridCol>
                <a:gridCol w="2990252">
                  <a:extLst>
                    <a:ext uri="{9D8B030D-6E8A-4147-A177-3AD203B41FA5}">
                      <a16:colId xmlns:a16="http://schemas.microsoft.com/office/drawing/2014/main" val="3357497630"/>
                    </a:ext>
                  </a:extLst>
                </a:gridCol>
                <a:gridCol w="2566916">
                  <a:extLst>
                    <a:ext uri="{9D8B030D-6E8A-4147-A177-3AD203B41FA5}">
                      <a16:colId xmlns:a16="http://schemas.microsoft.com/office/drawing/2014/main" val="3838730523"/>
                    </a:ext>
                  </a:extLst>
                </a:gridCol>
              </a:tblGrid>
              <a:tr h="953672">
                <a:tc>
                  <a:txBody>
                    <a:bodyPr/>
                    <a:lstStyle/>
                    <a:p>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solidFill>
                            <a:schemeClr val="bg1">
                              <a:lumMod val="95000"/>
                              <a:lumOff val="5000"/>
                            </a:schemeClr>
                          </a:solidFill>
                          <a:latin typeface="Arial" panose="020B0604020202020204" pitchFamily="34" charset="0"/>
                          <a:cs typeface="Arial" panose="020B0604020202020204" pitchFamily="34" charset="0"/>
                        </a:rPr>
                        <a:t>SLT </a:t>
                      </a:r>
                    </a:p>
                    <a:p>
                      <a:pPr algn="ctr"/>
                      <a:r>
                        <a:rPr lang="en-US" sz="2000" dirty="0">
                          <a:solidFill>
                            <a:schemeClr val="bg1">
                              <a:lumMod val="95000"/>
                              <a:lumOff val="5000"/>
                            </a:schemeClr>
                          </a:solidFill>
                          <a:latin typeface="Arial" panose="020B0604020202020204" pitchFamily="34" charset="0"/>
                          <a:cs typeface="Arial" panose="020B0604020202020204" pitchFamily="34" charset="0"/>
                        </a:rPr>
                        <a:t>(n=619 eyes)</a:t>
                      </a:r>
                    </a:p>
                  </a:txBody>
                  <a:tcPr/>
                </a:tc>
                <a:tc>
                  <a:txBody>
                    <a:bodyPr/>
                    <a:lstStyle/>
                    <a:p>
                      <a:pPr algn="ctr"/>
                      <a:r>
                        <a:rPr lang="en-US" sz="2000" dirty="0">
                          <a:solidFill>
                            <a:schemeClr val="bg1">
                              <a:lumMod val="95000"/>
                              <a:lumOff val="5000"/>
                            </a:schemeClr>
                          </a:solidFill>
                          <a:latin typeface="Arial" panose="020B0604020202020204" pitchFamily="34" charset="0"/>
                          <a:cs typeface="Arial" panose="020B0604020202020204" pitchFamily="34" charset="0"/>
                        </a:rPr>
                        <a:t>Eyedrops</a:t>
                      </a:r>
                    </a:p>
                    <a:p>
                      <a:pPr algn="ctr"/>
                      <a:r>
                        <a:rPr lang="en-US" sz="2000" dirty="0">
                          <a:solidFill>
                            <a:schemeClr val="bg1">
                              <a:lumMod val="95000"/>
                              <a:lumOff val="5000"/>
                            </a:schemeClr>
                          </a:solidFill>
                          <a:latin typeface="Arial" panose="020B0604020202020204" pitchFamily="34" charset="0"/>
                          <a:cs typeface="Arial" panose="020B0604020202020204" pitchFamily="34" charset="0"/>
                        </a:rPr>
                        <a:t>(n=622 eyes)</a:t>
                      </a:r>
                    </a:p>
                  </a:txBody>
                  <a:tcPr/>
                </a:tc>
                <a:extLst>
                  <a:ext uri="{0D108BD9-81ED-4DB2-BD59-A6C34878D82A}">
                    <a16:rowId xmlns:a16="http://schemas.microsoft.com/office/drawing/2014/main" val="1016616216"/>
                  </a:ext>
                </a:extLst>
              </a:tr>
              <a:tr h="552525">
                <a:tc>
                  <a:txBody>
                    <a:bodyPr/>
                    <a:lstStyle/>
                    <a:p>
                      <a:r>
                        <a:rPr lang="en-US" sz="2000" dirty="0">
                          <a:latin typeface="Arial" panose="020B0604020202020204" pitchFamily="34" charset="0"/>
                          <a:cs typeface="Arial" panose="020B0604020202020204" pitchFamily="34" charset="0"/>
                        </a:rPr>
                        <a:t>Phacoemulsification</a:t>
                      </a:r>
                    </a:p>
                  </a:txBody>
                  <a:tcPr/>
                </a:tc>
                <a:tc>
                  <a:txBody>
                    <a:bodyPr/>
                    <a:lstStyle/>
                    <a:p>
                      <a:pPr algn="ctr"/>
                      <a:r>
                        <a:rPr lang="en-US" sz="2000" dirty="0">
                          <a:latin typeface="Arial" panose="020B0604020202020204" pitchFamily="34" charset="0"/>
                          <a:cs typeface="Arial" panose="020B0604020202020204" pitchFamily="34" charset="0"/>
                        </a:rPr>
                        <a:t>13</a:t>
                      </a:r>
                    </a:p>
                  </a:txBody>
                  <a:tcPr/>
                </a:tc>
                <a:tc>
                  <a:txBody>
                    <a:bodyPr/>
                    <a:lstStyle/>
                    <a:p>
                      <a:pPr algn="ctr"/>
                      <a:r>
                        <a:rPr lang="en-US" sz="2000" dirty="0">
                          <a:latin typeface="Arial" panose="020B0604020202020204" pitchFamily="34" charset="0"/>
                          <a:cs typeface="Arial" panose="020B0604020202020204" pitchFamily="34" charset="0"/>
                        </a:rPr>
                        <a:t>25</a:t>
                      </a:r>
                    </a:p>
                  </a:txBody>
                  <a:tcPr/>
                </a:tc>
                <a:extLst>
                  <a:ext uri="{0D108BD9-81ED-4DB2-BD59-A6C34878D82A}">
                    <a16:rowId xmlns:a16="http://schemas.microsoft.com/office/drawing/2014/main" val="1190072567"/>
                  </a:ext>
                </a:extLst>
              </a:tr>
              <a:tr h="552525">
                <a:tc>
                  <a:txBody>
                    <a:bodyPr/>
                    <a:lstStyle/>
                    <a:p>
                      <a:pPr marL="15875" indent="0">
                        <a:tabLst/>
                      </a:pPr>
                      <a:r>
                        <a:rPr lang="en-US" sz="2000" dirty="0">
                          <a:latin typeface="Arial" panose="020B0604020202020204" pitchFamily="34" charset="0"/>
                          <a:cs typeface="Arial" panose="020B0604020202020204" pitchFamily="34" charset="0"/>
                        </a:rPr>
                        <a:t>Trabeculectomy</a:t>
                      </a:r>
                    </a:p>
                  </a:txBody>
                  <a:tcPr/>
                </a:tc>
                <a:tc>
                  <a:txBody>
                    <a:bodyPr/>
                    <a:lstStyle/>
                    <a:p>
                      <a:pPr algn="ctr"/>
                      <a:r>
                        <a:rPr lang="en-US" sz="2000" dirty="0">
                          <a:latin typeface="Arial" panose="020B0604020202020204" pitchFamily="34" charset="0"/>
                          <a:cs typeface="Arial" panose="020B0604020202020204" pitchFamily="34" charset="0"/>
                        </a:rPr>
                        <a:t>0</a:t>
                      </a:r>
                    </a:p>
                  </a:txBody>
                  <a:tcPr/>
                </a:tc>
                <a:tc>
                  <a:txBody>
                    <a:bodyPr/>
                    <a:lstStyle/>
                    <a:p>
                      <a:pPr algn="ctr"/>
                      <a:r>
                        <a:rPr lang="en-US" sz="2000" dirty="0">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val="3782827650"/>
                  </a:ext>
                </a:extLst>
              </a:tr>
              <a:tr h="552525">
                <a:tc>
                  <a:txBody>
                    <a:bodyPr/>
                    <a:lstStyle/>
                    <a:p>
                      <a:pPr marL="15875" indent="0">
                        <a:tabLst/>
                      </a:pPr>
                      <a:r>
                        <a:rPr lang="en-US" sz="2000" dirty="0">
                          <a:latin typeface="Arial" panose="020B0604020202020204" pitchFamily="34" charset="0"/>
                          <a:cs typeface="Arial" panose="020B0604020202020204" pitchFamily="34" charset="0"/>
                        </a:rPr>
                        <a:t>Trabeculectomy revision</a:t>
                      </a:r>
                    </a:p>
                  </a:txBody>
                  <a:tcPr/>
                </a:tc>
                <a:tc>
                  <a:txBody>
                    <a:bodyPr/>
                    <a:lstStyle/>
                    <a:p>
                      <a:pPr algn="ctr"/>
                      <a:r>
                        <a:rPr lang="en-US" sz="2000" dirty="0">
                          <a:latin typeface="Arial" panose="020B0604020202020204" pitchFamily="34" charset="0"/>
                          <a:cs typeface="Arial" panose="020B0604020202020204" pitchFamily="34" charset="0"/>
                        </a:rPr>
                        <a:t>0</a:t>
                      </a:r>
                    </a:p>
                  </a:txBody>
                  <a:tcPr/>
                </a:tc>
                <a:tc>
                  <a:txBody>
                    <a:bodyPr/>
                    <a:lstStyle/>
                    <a:p>
                      <a:pPr algn="ctr"/>
                      <a:r>
                        <a:rPr lang="en-US" sz="2000" dirty="0">
                          <a:latin typeface="Arial" panose="020B0604020202020204" pitchFamily="34" charset="0"/>
                          <a:cs typeface="Arial" panose="020B0604020202020204" pitchFamily="34" charset="0"/>
                        </a:rPr>
                        <a:t>7 surgeries of 5 eyes</a:t>
                      </a:r>
                    </a:p>
                  </a:txBody>
                  <a:tcPr/>
                </a:tc>
                <a:extLst>
                  <a:ext uri="{0D108BD9-81ED-4DB2-BD59-A6C34878D82A}">
                    <a16:rowId xmlns:a16="http://schemas.microsoft.com/office/drawing/2014/main" val="3073529158"/>
                  </a:ext>
                </a:extLst>
              </a:tr>
            </a:tbl>
          </a:graphicData>
        </a:graphic>
      </p:graphicFrame>
    </p:spTree>
    <p:extLst>
      <p:ext uri="{BB962C8B-B14F-4D97-AF65-F5344CB8AC3E}">
        <p14:creationId xmlns:p14="http://schemas.microsoft.com/office/powerpoint/2010/main" val="3738339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1902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4" name="Rectangle 3">
            <a:extLst>
              <a:ext uri="{FF2B5EF4-FFF2-40B4-BE49-F238E27FC236}">
                <a16:creationId xmlns:a16="http://schemas.microsoft.com/office/drawing/2014/main" id="{828578E4-ACA3-1143-BFB7-F60696B39FB8}"/>
              </a:ext>
            </a:extLst>
          </p:cNvPr>
          <p:cNvSpPr/>
          <p:nvPr/>
        </p:nvSpPr>
        <p:spPr>
          <a:xfrm>
            <a:off x="628650" y="132544"/>
            <a:ext cx="1718740" cy="707886"/>
          </a:xfrm>
          <a:prstGeom prst="rect">
            <a:avLst/>
          </a:prstGeom>
        </p:spPr>
        <p:txBody>
          <a:bodyPr wrap="none">
            <a:spAutoFit/>
          </a:bodyPr>
          <a:lstStyle/>
          <a:p>
            <a:r>
              <a:rPr lang="en-US" sz="2000" b="1" dirty="0" err="1">
                <a:latin typeface="Arial" panose="020B0604020202020204" pitchFamily="34" charset="0"/>
                <a:cs typeface="Arial" panose="020B0604020202020204" pitchFamily="34" charset="0"/>
              </a:rPr>
              <a:t>LiGHT</a:t>
            </a:r>
            <a:r>
              <a:rPr lang="en-US" sz="2000" b="1" dirty="0">
                <a:latin typeface="Arial" panose="020B0604020202020204" pitchFamily="34" charset="0"/>
                <a:cs typeface="Arial" panose="020B0604020202020204" pitchFamily="34" charset="0"/>
              </a:rPr>
              <a:t> trial : </a:t>
            </a:r>
          </a:p>
          <a:p>
            <a:r>
              <a:rPr lang="en-US" sz="2000" b="1" dirty="0">
                <a:latin typeface="Arial" panose="020B0604020202020204" pitchFamily="34" charset="0"/>
                <a:cs typeface="Arial" panose="020B0604020202020204" pitchFamily="34" charset="0"/>
              </a:rPr>
              <a:t>Results</a:t>
            </a:r>
          </a:p>
        </p:txBody>
      </p:sp>
      <p:sp>
        <p:nvSpPr>
          <p:cNvPr id="9" name="TextBox 8">
            <a:extLst>
              <a:ext uri="{FF2B5EF4-FFF2-40B4-BE49-F238E27FC236}">
                <a16:creationId xmlns:a16="http://schemas.microsoft.com/office/drawing/2014/main" id="{8DE24E50-B037-7B41-9E5F-838CCB1AF67E}"/>
              </a:ext>
            </a:extLst>
          </p:cNvPr>
          <p:cNvSpPr txBox="1"/>
          <p:nvPr/>
        </p:nvSpPr>
        <p:spPr>
          <a:xfrm>
            <a:off x="628650" y="1225689"/>
            <a:ext cx="11088429" cy="4431983"/>
          </a:xfrm>
          <a:prstGeom prst="rect">
            <a:avLst/>
          </a:prstGeom>
          <a:noFill/>
        </p:spPr>
        <p:txBody>
          <a:bodyPr wrap="square" rtlCol="0">
            <a:spAutoFit/>
          </a:bodyPr>
          <a:lstStyle/>
          <a:p>
            <a:r>
              <a:rPr lang="en-ID" sz="2200" b="1" dirty="0">
                <a:solidFill>
                  <a:schemeClr val="bg1"/>
                </a:solidFill>
                <a:latin typeface="Arial" panose="020B0604020202020204" pitchFamily="34" charset="0"/>
                <a:cs typeface="Arial" panose="020B0604020202020204" pitchFamily="34" charset="0"/>
              </a:rPr>
              <a:t>Results</a:t>
            </a:r>
          </a:p>
          <a:p>
            <a:pPr marL="342900" indent="-342900">
              <a:buFont typeface="Arial" panose="020B0604020202020204" pitchFamily="34" charset="0"/>
              <a:buChar char="•"/>
            </a:pPr>
            <a:r>
              <a:rPr lang="en-ID" sz="2200" b="1" dirty="0">
                <a:solidFill>
                  <a:schemeClr val="bg1"/>
                </a:solidFill>
                <a:latin typeface="Arial" panose="020B0604020202020204" pitchFamily="34" charset="0"/>
                <a:cs typeface="Arial" panose="020B0604020202020204" pitchFamily="34" charset="0"/>
              </a:rPr>
              <a:t>Based on achieved target IOP </a:t>
            </a:r>
          </a:p>
          <a:p>
            <a:pPr marL="400050"/>
            <a:r>
              <a:rPr lang="en-ID" sz="2000" dirty="0">
                <a:solidFill>
                  <a:schemeClr val="bg1"/>
                </a:solidFill>
                <a:latin typeface="Arial" panose="020B0604020202020204" pitchFamily="34" charset="0"/>
                <a:cs typeface="Arial" panose="020B0604020202020204" pitchFamily="34" charset="0"/>
              </a:rPr>
              <a:t>95.0% from SLT group and 93.1% from eyedrops group were at target IOP (3 years)</a:t>
            </a:r>
          </a:p>
          <a:p>
            <a:endParaRPr lang="en-ID"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D" sz="2200" b="1" dirty="0">
                <a:solidFill>
                  <a:schemeClr val="bg1"/>
                </a:solidFill>
                <a:latin typeface="Arial" panose="020B0604020202020204" pitchFamily="34" charset="0"/>
                <a:cs typeface="Arial" panose="020B0604020202020204" pitchFamily="34" charset="0"/>
              </a:rPr>
              <a:t>Based on glaucoma progression / deterioration</a:t>
            </a:r>
          </a:p>
          <a:p>
            <a:pPr marL="365125"/>
            <a:r>
              <a:rPr lang="en-ID" sz="2000" dirty="0">
                <a:solidFill>
                  <a:schemeClr val="bg1"/>
                </a:solidFill>
                <a:latin typeface="Arial" panose="020B0604020202020204" pitchFamily="34" charset="0"/>
                <a:cs typeface="Arial" panose="020B0604020202020204" pitchFamily="34" charset="0"/>
              </a:rPr>
              <a:t>3.8% from SLT group and 5.8% from eyedrops group showed glaucoma deterioration</a:t>
            </a:r>
          </a:p>
          <a:p>
            <a:pPr marL="365125"/>
            <a:r>
              <a:rPr lang="en-ID" sz="2000" dirty="0">
                <a:solidFill>
                  <a:schemeClr val="bg1"/>
                </a:solidFill>
                <a:latin typeface="Arial" panose="020B0604020202020204" pitchFamily="34" charset="0"/>
                <a:cs typeface="Arial" panose="020B0604020202020204" pitchFamily="34" charset="0"/>
              </a:rPr>
              <a:t>SLT group: 2 eyes converted from OHT to OAG, and 21 eyes showed worsened OAG</a:t>
            </a:r>
          </a:p>
          <a:p>
            <a:pPr marL="365125"/>
            <a:r>
              <a:rPr lang="en-ID" sz="2000" dirty="0">
                <a:solidFill>
                  <a:schemeClr val="bg1"/>
                </a:solidFill>
                <a:latin typeface="Arial" panose="020B0604020202020204" pitchFamily="34" charset="0"/>
                <a:cs typeface="Arial" panose="020B0604020202020204" pitchFamily="34" charset="0"/>
              </a:rPr>
              <a:t>Eyedrops group: 3 eyes converted from OHT to OAG, and 33 eyes showed worsened OAG</a:t>
            </a:r>
          </a:p>
          <a:p>
            <a:endParaRPr lang="en-ID" sz="22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D" sz="2200" b="1" dirty="0">
                <a:solidFill>
                  <a:schemeClr val="bg1"/>
                </a:solidFill>
                <a:latin typeface="Arial" panose="020B0604020202020204" pitchFamily="34" charset="0"/>
                <a:cs typeface="Arial" panose="020B0604020202020204" pitchFamily="34" charset="0"/>
              </a:rPr>
              <a:t>Based on treatment escalation</a:t>
            </a:r>
          </a:p>
          <a:p>
            <a:pPr marL="365125"/>
            <a:r>
              <a:rPr lang="en-ID" sz="2000" dirty="0">
                <a:solidFill>
                  <a:schemeClr val="bg1"/>
                </a:solidFill>
                <a:latin typeface="Arial" panose="020B0604020202020204" pitchFamily="34" charset="0"/>
                <a:cs typeface="Arial" panose="020B0604020202020204" pitchFamily="34" charset="0"/>
              </a:rPr>
              <a:t>48.8% (299 of 613 eyes) from SLT group and 55.9% (348 of 622 eyes) from eyedrops group underwent treatment escalation</a:t>
            </a:r>
          </a:p>
          <a:p>
            <a:endParaRPr lang="en-ID" sz="22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C9260E-1AF7-E240-BC77-7A00D91ECA37}"/>
              </a:ext>
            </a:extLst>
          </p:cNvPr>
          <p:cNvSpPr txBox="1"/>
          <p:nvPr/>
        </p:nvSpPr>
        <p:spPr>
          <a:xfrm>
            <a:off x="6263162" y="6414611"/>
            <a:ext cx="4683512" cy="307777"/>
          </a:xfrm>
          <a:prstGeom prst="rect">
            <a:avLst/>
          </a:prstGeom>
          <a:noFill/>
        </p:spPr>
        <p:txBody>
          <a:bodyPr wrap="square" rtlCol="0">
            <a:spAutoFit/>
          </a:bodyPr>
          <a:lstStyle/>
          <a:p>
            <a:pPr algn="r"/>
            <a:r>
              <a:rPr lang="en-US" altLang="ko-KR" sz="1400" dirty="0" err="1">
                <a:solidFill>
                  <a:schemeClr val="bg1"/>
                </a:solidFill>
                <a:latin typeface="Arial" panose="020B0604020202020204" pitchFamily="34" charset="0"/>
                <a:ea typeface="Gulim" panose="020B0600000101010101" pitchFamily="34" charset="-127"/>
              </a:rPr>
              <a:t>Gazzard</a:t>
            </a:r>
            <a:r>
              <a:rPr lang="en-US" altLang="ko-KR" sz="1400" dirty="0">
                <a:solidFill>
                  <a:schemeClr val="bg1"/>
                </a:solidFill>
                <a:latin typeface="Arial" panose="020B0604020202020204" pitchFamily="34" charset="0"/>
                <a:ea typeface="Gulim" panose="020B0600000101010101" pitchFamily="34" charset="-127"/>
              </a:rPr>
              <a:t>  G </a:t>
            </a:r>
            <a:r>
              <a:rPr lang="en-US" altLang="ko-KR" sz="1400" i="1" dirty="0">
                <a:solidFill>
                  <a:schemeClr val="bg1"/>
                </a:solidFill>
                <a:latin typeface="Arial" panose="020B0604020202020204" pitchFamily="34" charset="0"/>
                <a:ea typeface="Gulim" panose="020B0600000101010101" pitchFamily="34" charset="-127"/>
              </a:rPr>
              <a:t>et al. </a:t>
            </a:r>
            <a:r>
              <a:rPr lang="en-US" altLang="ko-KR" sz="1400" dirty="0">
                <a:solidFill>
                  <a:schemeClr val="bg1"/>
                </a:solidFill>
                <a:latin typeface="Arial" panose="020B0604020202020204" pitchFamily="34" charset="0"/>
                <a:ea typeface="Gulim" panose="020B0600000101010101" pitchFamily="34" charset="-127"/>
              </a:rPr>
              <a:t>Lancet 2019: Lancet 2019;393:1505-16.</a:t>
            </a:r>
            <a:r>
              <a:rPr lang="en-US" altLang="ko-KR" sz="1400" i="1" dirty="0">
                <a:solidFill>
                  <a:schemeClr val="bg1"/>
                </a:solidFill>
                <a:latin typeface="Arial" panose="020B0604020202020204" pitchFamily="34" charset="0"/>
                <a:ea typeface="Gulim" panose="020B0600000101010101" pitchFamily="34" charset="-127"/>
              </a:rPr>
              <a:t> </a:t>
            </a:r>
            <a:endParaRPr lang="en-US" sz="1300" dirty="0">
              <a:solidFill>
                <a:schemeClr val="bg1"/>
              </a:solidFill>
            </a:endParaRPr>
          </a:p>
        </p:txBody>
      </p:sp>
    </p:spTree>
    <p:extLst>
      <p:ext uri="{BB962C8B-B14F-4D97-AF65-F5344CB8AC3E}">
        <p14:creationId xmlns:p14="http://schemas.microsoft.com/office/powerpoint/2010/main" val="8655763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1902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4" name="Rectangle 3">
            <a:extLst>
              <a:ext uri="{FF2B5EF4-FFF2-40B4-BE49-F238E27FC236}">
                <a16:creationId xmlns:a16="http://schemas.microsoft.com/office/drawing/2014/main" id="{828578E4-ACA3-1143-BFB7-F60696B39FB8}"/>
              </a:ext>
            </a:extLst>
          </p:cNvPr>
          <p:cNvSpPr/>
          <p:nvPr/>
        </p:nvSpPr>
        <p:spPr>
          <a:xfrm>
            <a:off x="628650" y="116778"/>
            <a:ext cx="1648208" cy="707886"/>
          </a:xfrm>
          <a:prstGeom prst="rect">
            <a:avLst/>
          </a:prstGeom>
        </p:spPr>
        <p:txBody>
          <a:bodyPr wrap="none">
            <a:spAutoFit/>
          </a:bodyPr>
          <a:lstStyle/>
          <a:p>
            <a:r>
              <a:rPr lang="en-US" sz="2000" b="1" dirty="0" err="1">
                <a:latin typeface="Arial" panose="020B0604020202020204" pitchFamily="34" charset="0"/>
                <a:cs typeface="Arial" panose="020B0604020202020204" pitchFamily="34" charset="0"/>
              </a:rPr>
              <a:t>LiGHT</a:t>
            </a:r>
            <a:r>
              <a:rPr lang="en-US" sz="2000" b="1" dirty="0">
                <a:latin typeface="Arial" panose="020B0604020202020204" pitchFamily="34" charset="0"/>
                <a:cs typeface="Arial" panose="020B0604020202020204" pitchFamily="34" charset="0"/>
              </a:rPr>
              <a:t> trial: </a:t>
            </a:r>
          </a:p>
          <a:p>
            <a:r>
              <a:rPr lang="en-US" sz="2000" b="1" dirty="0">
                <a:latin typeface="Arial" panose="020B0604020202020204" pitchFamily="34" charset="0"/>
                <a:cs typeface="Arial" panose="020B0604020202020204" pitchFamily="34" charset="0"/>
              </a:rPr>
              <a:t>Summary</a:t>
            </a:r>
          </a:p>
        </p:txBody>
      </p:sp>
      <p:sp>
        <p:nvSpPr>
          <p:cNvPr id="9" name="TextBox 8">
            <a:extLst>
              <a:ext uri="{FF2B5EF4-FFF2-40B4-BE49-F238E27FC236}">
                <a16:creationId xmlns:a16="http://schemas.microsoft.com/office/drawing/2014/main" id="{8DE24E50-B037-7B41-9E5F-838CCB1AF67E}"/>
              </a:ext>
            </a:extLst>
          </p:cNvPr>
          <p:cNvSpPr txBox="1"/>
          <p:nvPr/>
        </p:nvSpPr>
        <p:spPr>
          <a:xfrm>
            <a:off x="628650" y="1225689"/>
            <a:ext cx="11088429" cy="4154984"/>
          </a:xfrm>
          <a:prstGeom prst="rect">
            <a:avLst/>
          </a:prstGeom>
          <a:noFill/>
        </p:spPr>
        <p:txBody>
          <a:bodyPr wrap="square" rtlCol="0">
            <a:spAutoFit/>
          </a:bodyPr>
          <a:lstStyle/>
          <a:p>
            <a:endParaRPr lang="en-ID" sz="24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D" sz="2400" dirty="0">
                <a:solidFill>
                  <a:schemeClr val="bg1"/>
                </a:solidFill>
                <a:latin typeface="Arial" panose="020B0604020202020204" pitchFamily="34" charset="0"/>
                <a:cs typeface="Arial" panose="020B0604020202020204" pitchFamily="34" charset="0"/>
              </a:rPr>
              <a:t>SLT as first approach provided better control of IOP over 36 months, less intense drop treatment, and with no glaucoma surgical procedures</a:t>
            </a:r>
          </a:p>
          <a:p>
            <a:pPr marL="342900" indent="-342900">
              <a:buFont typeface="Arial" panose="020B0604020202020204" pitchFamily="34" charset="0"/>
              <a:buChar char="•"/>
            </a:pPr>
            <a:endParaRPr lang="en-ID" sz="24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D" sz="2400" dirty="0">
                <a:solidFill>
                  <a:schemeClr val="bg1"/>
                </a:solidFill>
                <a:latin typeface="Arial" panose="020B0604020202020204" pitchFamily="34" charset="0"/>
                <a:cs typeface="Arial" panose="020B0604020202020204" pitchFamily="34" charset="0"/>
              </a:rPr>
              <a:t>More progression took place in eyedrops group than in SLT group</a:t>
            </a:r>
          </a:p>
          <a:p>
            <a:pPr marL="342900" indent="-342900">
              <a:buFont typeface="Arial" panose="020B0604020202020204" pitchFamily="34" charset="0"/>
              <a:buChar char="•"/>
            </a:pPr>
            <a:endParaRPr lang="en-ID" sz="24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D" sz="2400" dirty="0">
                <a:solidFill>
                  <a:schemeClr val="bg1"/>
                </a:solidFill>
                <a:latin typeface="Arial" panose="020B0604020202020204" pitchFamily="34" charset="0"/>
                <a:cs typeface="Arial" panose="020B0604020202020204" pitchFamily="34" charset="0"/>
              </a:rPr>
              <a:t>This study demonstrated that the treatment pathway with initial SLT is cost­-effective with no significant differ­ence in health­-related quality of life and clinical out­comes, and lower cost compared with the conventional treatment pathway, where medication is used from the beginning</a:t>
            </a:r>
          </a:p>
          <a:p>
            <a:endParaRPr lang="en-ID" sz="24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C9260E-1AF7-E240-BC77-7A00D91ECA37}"/>
              </a:ext>
            </a:extLst>
          </p:cNvPr>
          <p:cNvSpPr txBox="1"/>
          <p:nvPr/>
        </p:nvSpPr>
        <p:spPr>
          <a:xfrm>
            <a:off x="6263162" y="6414611"/>
            <a:ext cx="4683512" cy="307777"/>
          </a:xfrm>
          <a:prstGeom prst="rect">
            <a:avLst/>
          </a:prstGeom>
          <a:noFill/>
        </p:spPr>
        <p:txBody>
          <a:bodyPr wrap="square" rtlCol="0">
            <a:spAutoFit/>
          </a:bodyPr>
          <a:lstStyle/>
          <a:p>
            <a:pPr algn="r"/>
            <a:r>
              <a:rPr lang="en-US" altLang="ko-KR" sz="1400" dirty="0" err="1">
                <a:solidFill>
                  <a:schemeClr val="bg1"/>
                </a:solidFill>
                <a:latin typeface="Arial" panose="020B0604020202020204" pitchFamily="34" charset="0"/>
                <a:ea typeface="Gulim" panose="020B0600000101010101" pitchFamily="34" charset="-127"/>
              </a:rPr>
              <a:t>Gazzard</a:t>
            </a:r>
            <a:r>
              <a:rPr lang="en-US" altLang="ko-KR" sz="1400" dirty="0">
                <a:solidFill>
                  <a:schemeClr val="bg1"/>
                </a:solidFill>
                <a:latin typeface="Arial" panose="020B0604020202020204" pitchFamily="34" charset="0"/>
                <a:ea typeface="Gulim" panose="020B0600000101010101" pitchFamily="34" charset="-127"/>
              </a:rPr>
              <a:t>  G </a:t>
            </a:r>
            <a:r>
              <a:rPr lang="en-US" altLang="ko-KR" sz="1400" i="1" dirty="0">
                <a:solidFill>
                  <a:schemeClr val="bg1"/>
                </a:solidFill>
                <a:latin typeface="Arial" panose="020B0604020202020204" pitchFamily="34" charset="0"/>
                <a:ea typeface="Gulim" panose="020B0600000101010101" pitchFamily="34" charset="-127"/>
              </a:rPr>
              <a:t>et al. </a:t>
            </a:r>
            <a:r>
              <a:rPr lang="en-US" altLang="ko-KR" sz="1400" dirty="0">
                <a:solidFill>
                  <a:schemeClr val="bg1"/>
                </a:solidFill>
                <a:latin typeface="Arial" panose="020B0604020202020204" pitchFamily="34" charset="0"/>
                <a:ea typeface="Gulim" panose="020B0600000101010101" pitchFamily="34" charset="-127"/>
              </a:rPr>
              <a:t>Lancet 2019: Lancet 2019;393:1505-16.</a:t>
            </a:r>
            <a:r>
              <a:rPr lang="en-US" altLang="ko-KR" sz="1400" i="1" dirty="0">
                <a:solidFill>
                  <a:schemeClr val="bg1"/>
                </a:solidFill>
                <a:latin typeface="Arial" panose="020B0604020202020204" pitchFamily="34" charset="0"/>
                <a:ea typeface="Gulim" panose="020B0600000101010101" pitchFamily="34" charset="-127"/>
              </a:rPr>
              <a:t> </a:t>
            </a:r>
            <a:endParaRPr lang="en-US" sz="1300" dirty="0">
              <a:solidFill>
                <a:schemeClr val="bg1"/>
              </a:solidFill>
            </a:endParaRPr>
          </a:p>
        </p:txBody>
      </p:sp>
    </p:spTree>
    <p:extLst>
      <p:ext uri="{BB962C8B-B14F-4D97-AF65-F5344CB8AC3E}">
        <p14:creationId xmlns:p14="http://schemas.microsoft.com/office/powerpoint/2010/main" val="27324797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1902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4" name="Rectangle 3">
            <a:extLst>
              <a:ext uri="{FF2B5EF4-FFF2-40B4-BE49-F238E27FC236}">
                <a16:creationId xmlns:a16="http://schemas.microsoft.com/office/drawing/2014/main" id="{828578E4-ACA3-1143-BFB7-F60696B39FB8}"/>
              </a:ext>
            </a:extLst>
          </p:cNvPr>
          <p:cNvSpPr/>
          <p:nvPr/>
        </p:nvSpPr>
        <p:spPr>
          <a:xfrm>
            <a:off x="628650" y="116778"/>
            <a:ext cx="1718740" cy="707886"/>
          </a:xfrm>
          <a:prstGeom prst="rect">
            <a:avLst/>
          </a:prstGeom>
        </p:spPr>
        <p:txBody>
          <a:bodyPr wrap="none">
            <a:spAutoFit/>
          </a:bodyPr>
          <a:lstStyle/>
          <a:p>
            <a:r>
              <a:rPr lang="en-US" sz="2000" b="1" dirty="0" err="1">
                <a:latin typeface="Arial" panose="020B0604020202020204" pitchFamily="34" charset="0"/>
                <a:cs typeface="Arial" panose="020B0604020202020204" pitchFamily="34" charset="0"/>
              </a:rPr>
              <a:t>LiGHT</a:t>
            </a:r>
            <a:r>
              <a:rPr lang="en-US" sz="2000" b="1" dirty="0">
                <a:latin typeface="Arial" panose="020B0604020202020204" pitchFamily="34" charset="0"/>
                <a:cs typeface="Arial" panose="020B0604020202020204" pitchFamily="34" charset="0"/>
              </a:rPr>
              <a:t> trial : </a:t>
            </a:r>
          </a:p>
          <a:p>
            <a:r>
              <a:rPr lang="en-US" sz="2000" b="1" dirty="0">
                <a:latin typeface="Arial" panose="020B0604020202020204" pitchFamily="34" charset="0"/>
                <a:cs typeface="Arial" panose="020B0604020202020204" pitchFamily="34" charset="0"/>
              </a:rPr>
              <a:t>Summary</a:t>
            </a:r>
          </a:p>
        </p:txBody>
      </p:sp>
      <p:sp>
        <p:nvSpPr>
          <p:cNvPr id="9" name="TextBox 8">
            <a:extLst>
              <a:ext uri="{FF2B5EF4-FFF2-40B4-BE49-F238E27FC236}">
                <a16:creationId xmlns:a16="http://schemas.microsoft.com/office/drawing/2014/main" id="{8DE24E50-B037-7B41-9E5F-838CCB1AF67E}"/>
              </a:ext>
            </a:extLst>
          </p:cNvPr>
          <p:cNvSpPr txBox="1"/>
          <p:nvPr/>
        </p:nvSpPr>
        <p:spPr>
          <a:xfrm>
            <a:off x="404121" y="1665714"/>
            <a:ext cx="11088429" cy="3416320"/>
          </a:xfrm>
          <a:prstGeom prst="rect">
            <a:avLst/>
          </a:prstGeom>
          <a:noFill/>
        </p:spPr>
        <p:txBody>
          <a:bodyPr wrap="square" rtlCol="0">
            <a:spAutoFit/>
          </a:bodyPr>
          <a:lstStyle/>
          <a:p>
            <a:r>
              <a:rPr lang="en-ID" sz="2400" b="1" dirty="0">
                <a:solidFill>
                  <a:schemeClr val="bg1"/>
                </a:solidFill>
                <a:latin typeface="Arial" panose="020B0604020202020204" pitchFamily="34" charset="0"/>
                <a:cs typeface="Arial" panose="020B0604020202020204" pitchFamily="34" charset="0"/>
              </a:rPr>
              <a:t>Conclusions:</a:t>
            </a:r>
          </a:p>
          <a:p>
            <a:endParaRPr lang="en-ID" sz="24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D" sz="2400" dirty="0">
                <a:solidFill>
                  <a:schemeClr val="bg1"/>
                </a:solidFill>
                <a:latin typeface="Arial" panose="020B0604020202020204" pitchFamily="34" charset="0"/>
                <a:cs typeface="Arial" panose="020B0604020202020204" pitchFamily="34" charset="0"/>
              </a:rPr>
              <a:t>SLT approach provided better control of IOP over the course of 36 months, with more visits at target intraocular pressure compared with eye drops, less intense drop treatment, and with no glaucoma surgeries. </a:t>
            </a:r>
          </a:p>
          <a:p>
            <a:pPr marL="342900" indent="-342900">
              <a:buFont typeface="Arial" panose="020B0604020202020204" pitchFamily="34" charset="0"/>
              <a:buChar char="•"/>
            </a:pPr>
            <a:endParaRPr lang="en-ID" sz="24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D" sz="2400" dirty="0">
                <a:solidFill>
                  <a:schemeClr val="bg1"/>
                </a:solidFill>
                <a:latin typeface="Arial" panose="020B0604020202020204" pitchFamily="34" charset="0"/>
                <a:cs typeface="Arial" panose="020B0604020202020204" pitchFamily="34" charset="0"/>
              </a:rPr>
              <a:t>Primary SLT is a cost­-effective alternative to drops that can be offered to patients with OAG or ocular hypertension needing treatment to lower IOP</a:t>
            </a:r>
          </a:p>
          <a:p>
            <a:endParaRPr lang="en-ID" sz="24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C9260E-1AF7-E240-BC77-7A00D91ECA37}"/>
              </a:ext>
            </a:extLst>
          </p:cNvPr>
          <p:cNvSpPr txBox="1"/>
          <p:nvPr/>
        </p:nvSpPr>
        <p:spPr>
          <a:xfrm>
            <a:off x="6263162" y="6414611"/>
            <a:ext cx="4683512" cy="307777"/>
          </a:xfrm>
          <a:prstGeom prst="rect">
            <a:avLst/>
          </a:prstGeom>
          <a:noFill/>
        </p:spPr>
        <p:txBody>
          <a:bodyPr wrap="square" rtlCol="0">
            <a:spAutoFit/>
          </a:bodyPr>
          <a:lstStyle/>
          <a:p>
            <a:pPr algn="r"/>
            <a:r>
              <a:rPr lang="en-US" altLang="ko-KR" sz="1400" dirty="0" err="1">
                <a:solidFill>
                  <a:schemeClr val="bg1"/>
                </a:solidFill>
                <a:latin typeface="Arial" panose="020B0604020202020204" pitchFamily="34" charset="0"/>
                <a:ea typeface="Gulim" panose="020B0600000101010101" pitchFamily="34" charset="-127"/>
              </a:rPr>
              <a:t>Gazzard</a:t>
            </a:r>
            <a:r>
              <a:rPr lang="en-US" altLang="ko-KR" sz="1400" dirty="0">
                <a:solidFill>
                  <a:schemeClr val="bg1"/>
                </a:solidFill>
                <a:latin typeface="Arial" panose="020B0604020202020204" pitchFamily="34" charset="0"/>
                <a:ea typeface="Gulim" panose="020B0600000101010101" pitchFamily="34" charset="-127"/>
              </a:rPr>
              <a:t>  G </a:t>
            </a:r>
            <a:r>
              <a:rPr lang="en-US" altLang="ko-KR" sz="1400" i="1" dirty="0">
                <a:solidFill>
                  <a:schemeClr val="bg1"/>
                </a:solidFill>
                <a:latin typeface="Arial" panose="020B0604020202020204" pitchFamily="34" charset="0"/>
                <a:ea typeface="Gulim" panose="020B0600000101010101" pitchFamily="34" charset="-127"/>
              </a:rPr>
              <a:t>et al. </a:t>
            </a:r>
            <a:r>
              <a:rPr lang="en-US" altLang="ko-KR" sz="1400" dirty="0">
                <a:solidFill>
                  <a:schemeClr val="bg1"/>
                </a:solidFill>
                <a:latin typeface="Arial" panose="020B0604020202020204" pitchFamily="34" charset="0"/>
                <a:ea typeface="Gulim" panose="020B0600000101010101" pitchFamily="34" charset="-127"/>
              </a:rPr>
              <a:t>Lancet 2019: Lancet 2019;393:1505-16.</a:t>
            </a:r>
            <a:r>
              <a:rPr lang="en-US" altLang="ko-KR" sz="1400" i="1" dirty="0">
                <a:solidFill>
                  <a:schemeClr val="bg1"/>
                </a:solidFill>
                <a:latin typeface="Arial" panose="020B0604020202020204" pitchFamily="34" charset="0"/>
                <a:ea typeface="Gulim" panose="020B0600000101010101" pitchFamily="34" charset="-127"/>
              </a:rPr>
              <a:t> </a:t>
            </a:r>
            <a:endParaRPr lang="en-US" sz="1300" dirty="0">
              <a:solidFill>
                <a:schemeClr val="bg1"/>
              </a:solidFill>
            </a:endParaRPr>
          </a:p>
        </p:txBody>
      </p:sp>
    </p:spTree>
    <p:extLst>
      <p:ext uri="{BB962C8B-B14F-4D97-AF65-F5344CB8AC3E}">
        <p14:creationId xmlns:p14="http://schemas.microsoft.com/office/powerpoint/2010/main" val="6871364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1902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74482" y="192909"/>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ea typeface="굴림" panose="020B0600000101010101" pitchFamily="34" charset="-127"/>
                <a:cs typeface="Arial" panose="020B0604020202020204" pitchFamily="34" charset="0"/>
              </a:rPr>
              <a:t>IOP FLUCTUATION AND PROGRESSION</a:t>
            </a:r>
            <a:endParaRPr lang="en-US" sz="2400" b="1" dirty="0">
              <a:latin typeface="Arial" panose="020B0604020202020204" pitchFamily="34" charset="0"/>
              <a:cs typeface="Arial" panose="020B0604020202020204" pitchFamily="34" charset="0"/>
            </a:endParaRPr>
          </a:p>
        </p:txBody>
      </p:sp>
      <p:sp>
        <p:nvSpPr>
          <p:cNvPr id="148" name="Rectangle 1027">
            <a:extLst>
              <a:ext uri="{FF2B5EF4-FFF2-40B4-BE49-F238E27FC236}">
                <a16:creationId xmlns:a16="http://schemas.microsoft.com/office/drawing/2014/main" id="{2B664E65-E632-A241-A883-F1DFE065EE5F}"/>
              </a:ext>
            </a:extLst>
          </p:cNvPr>
          <p:cNvSpPr txBox="1">
            <a:spLocks noChangeArrowheads="1"/>
          </p:cNvSpPr>
          <p:nvPr/>
        </p:nvSpPr>
        <p:spPr>
          <a:xfrm>
            <a:off x="511629" y="1550987"/>
            <a:ext cx="10113509" cy="44973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NZ" altLang="en-US" sz="2400" dirty="0">
                <a:solidFill>
                  <a:schemeClr val="bg1"/>
                </a:solidFill>
                <a:latin typeface="Arial" panose="020B0604020202020204" pitchFamily="34" charset="0"/>
                <a:cs typeface="Arial" panose="020B0604020202020204" pitchFamily="34" charset="0"/>
              </a:rPr>
              <a:t>IOP fluctuates over a 24h period and can vary over time</a:t>
            </a:r>
          </a:p>
          <a:p>
            <a:pPr marL="0" indent="0">
              <a:buNone/>
            </a:pPr>
            <a:endParaRPr lang="en-NZ" altLang="en-US" sz="2400" dirty="0">
              <a:solidFill>
                <a:schemeClr val="bg1"/>
              </a:solidFill>
              <a:latin typeface="Arial" panose="020B0604020202020204" pitchFamily="34" charset="0"/>
              <a:cs typeface="Arial" panose="020B0604020202020204" pitchFamily="34" charset="0"/>
            </a:endParaRPr>
          </a:p>
          <a:p>
            <a:r>
              <a:rPr lang="en-NZ" altLang="en-US" sz="2400" dirty="0">
                <a:solidFill>
                  <a:schemeClr val="bg1"/>
                </a:solidFill>
                <a:latin typeface="Arial" panose="020B0604020202020204" pitchFamily="34" charset="0"/>
                <a:cs typeface="Arial" panose="020B0604020202020204" pitchFamily="34" charset="0"/>
              </a:rPr>
              <a:t>The role of IOP fluctuation is controversial</a:t>
            </a:r>
          </a:p>
          <a:p>
            <a:pPr lvl="1"/>
            <a:r>
              <a:rPr lang="en-NZ" altLang="en-US" sz="2400" dirty="0">
                <a:solidFill>
                  <a:schemeClr val="bg1"/>
                </a:solidFill>
                <a:latin typeface="Arial" panose="020B0604020202020204" pitchFamily="34" charset="0"/>
                <a:cs typeface="Arial" panose="020B0604020202020204" pitchFamily="34" charset="0"/>
              </a:rPr>
              <a:t>Some studies have identified IOP fluctuation as an independent risk factor for progression, while others have not</a:t>
            </a:r>
          </a:p>
          <a:p>
            <a:pPr marL="169863" indent="-169863">
              <a:lnSpc>
                <a:spcPct val="90000"/>
              </a:lnSpc>
              <a:spcBef>
                <a:spcPct val="30000"/>
              </a:spcBef>
              <a:buFont typeface="Wingdings 3" charset="2"/>
              <a:buNone/>
            </a:pPr>
            <a:endParaRPr lang="en-US" altLang="ko-KR" sz="2400"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
        <p:nvSpPr>
          <p:cNvPr id="9" name="Text Box 1028">
            <a:extLst>
              <a:ext uri="{FF2B5EF4-FFF2-40B4-BE49-F238E27FC236}">
                <a16:creationId xmlns:a16="http://schemas.microsoft.com/office/drawing/2014/main" id="{E9B9A7F4-75D3-AF4C-807B-E1C9D424F1B5}"/>
              </a:ext>
            </a:extLst>
          </p:cNvPr>
          <p:cNvSpPr txBox="1">
            <a:spLocks noChangeArrowheads="1"/>
          </p:cNvSpPr>
          <p:nvPr/>
        </p:nvSpPr>
        <p:spPr bwMode="auto">
          <a:xfrm>
            <a:off x="6189664" y="6559551"/>
            <a:ext cx="4435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r>
              <a:rPr lang="en-US" altLang="en-US" sz="1200" dirty="0">
                <a:solidFill>
                  <a:schemeClr val="bg1"/>
                </a:solidFill>
                <a:latin typeface="Arial" panose="020B0604020202020204" pitchFamily="34" charset="0"/>
              </a:rPr>
              <a:t>Singh K, Shrivastava A. </a:t>
            </a:r>
            <a:r>
              <a:rPr lang="en-US" altLang="en-US" sz="1200" i="1" dirty="0" err="1">
                <a:solidFill>
                  <a:schemeClr val="bg1"/>
                </a:solidFill>
                <a:latin typeface="Arial" panose="020B0604020202020204" pitchFamily="34" charset="0"/>
              </a:rPr>
              <a:t>Curr</a:t>
            </a:r>
            <a:r>
              <a:rPr lang="en-US" altLang="en-US" sz="1200" i="1" dirty="0">
                <a:solidFill>
                  <a:schemeClr val="bg1"/>
                </a:solidFill>
                <a:latin typeface="Arial" panose="020B0604020202020204" pitchFamily="34" charset="0"/>
              </a:rPr>
              <a:t> </a:t>
            </a:r>
            <a:r>
              <a:rPr lang="en-US" altLang="en-US" sz="1200" i="1" dirty="0" err="1">
                <a:solidFill>
                  <a:schemeClr val="bg1"/>
                </a:solidFill>
                <a:latin typeface="Arial" panose="020B0604020202020204" pitchFamily="34" charset="0"/>
              </a:rPr>
              <a:t>Opin</a:t>
            </a:r>
            <a:r>
              <a:rPr lang="en-US" altLang="en-US" sz="1200" i="1" dirty="0">
                <a:solidFill>
                  <a:schemeClr val="bg1"/>
                </a:solidFill>
                <a:latin typeface="Arial" panose="020B0604020202020204" pitchFamily="34" charset="0"/>
              </a:rPr>
              <a:t> </a:t>
            </a:r>
            <a:r>
              <a:rPr lang="en-US" altLang="en-US" sz="1200" i="1" dirty="0" err="1">
                <a:solidFill>
                  <a:schemeClr val="bg1"/>
                </a:solidFill>
                <a:latin typeface="Arial" panose="020B0604020202020204" pitchFamily="34" charset="0"/>
              </a:rPr>
              <a:t>Ophthalmol</a:t>
            </a:r>
            <a:r>
              <a:rPr lang="en-US" altLang="en-US" sz="1200" dirty="0">
                <a:solidFill>
                  <a:schemeClr val="bg1"/>
                </a:solidFill>
                <a:latin typeface="Arial" panose="020B0604020202020204" pitchFamily="34" charset="0"/>
              </a:rPr>
              <a:t> 2009; 20: 84–7.</a:t>
            </a:r>
          </a:p>
        </p:txBody>
      </p:sp>
    </p:spTree>
    <p:extLst>
      <p:ext uri="{BB962C8B-B14F-4D97-AF65-F5344CB8AC3E}">
        <p14:creationId xmlns:p14="http://schemas.microsoft.com/office/powerpoint/2010/main" val="24646026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1902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74482" y="192909"/>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ea typeface="굴림" panose="020B0600000101010101" pitchFamily="34" charset="-127"/>
                <a:cs typeface="Arial" panose="020B0604020202020204" pitchFamily="34" charset="0"/>
              </a:rPr>
              <a:t>Diurnal IOP fluctuation may increase the risk of progression</a:t>
            </a:r>
            <a:endParaRPr lang="en-US" sz="24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0DD39E1-3009-D54D-BD3C-2E5E7429E530}"/>
              </a:ext>
            </a:extLst>
          </p:cNvPr>
          <p:cNvPicPr>
            <a:picLocks noChangeAspect="1"/>
          </p:cNvPicPr>
          <p:nvPr/>
        </p:nvPicPr>
        <p:blipFill>
          <a:blip r:embed="rId5"/>
          <a:stretch>
            <a:fillRect/>
          </a:stretch>
        </p:blipFill>
        <p:spPr>
          <a:xfrm>
            <a:off x="279347" y="2104492"/>
            <a:ext cx="7016373" cy="4063073"/>
          </a:xfrm>
          <a:prstGeom prst="rect">
            <a:avLst/>
          </a:prstGeom>
        </p:spPr>
      </p:pic>
      <p:sp>
        <p:nvSpPr>
          <p:cNvPr id="12" name="Text Box 5">
            <a:extLst>
              <a:ext uri="{FF2B5EF4-FFF2-40B4-BE49-F238E27FC236}">
                <a16:creationId xmlns:a16="http://schemas.microsoft.com/office/drawing/2014/main" id="{1852B9C2-F91F-F748-A250-7CFA9ACC4DC1}"/>
              </a:ext>
            </a:extLst>
          </p:cNvPr>
          <p:cNvSpPr txBox="1">
            <a:spLocks noChangeArrowheads="1"/>
          </p:cNvSpPr>
          <p:nvPr/>
        </p:nvSpPr>
        <p:spPr bwMode="auto">
          <a:xfrm>
            <a:off x="7456488" y="6559550"/>
            <a:ext cx="3168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r>
              <a:rPr lang="nl-NL" altLang="ko-KR" sz="1200" dirty="0" err="1">
                <a:solidFill>
                  <a:schemeClr val="bg1"/>
                </a:solidFill>
                <a:latin typeface="Arial" panose="020B0604020202020204" pitchFamily="34" charset="0"/>
                <a:ea typeface="굴림" panose="020B0600000101010101" pitchFamily="34" charset="-127"/>
              </a:rPr>
              <a:t>Asrani</a:t>
            </a:r>
            <a:r>
              <a:rPr lang="nl-NL" altLang="ko-KR" sz="1200" dirty="0">
                <a:solidFill>
                  <a:schemeClr val="bg1"/>
                </a:solidFill>
                <a:latin typeface="Arial" panose="020B0604020202020204" pitchFamily="34" charset="0"/>
                <a:ea typeface="굴림" panose="020B0600000101010101" pitchFamily="34" charset="-127"/>
              </a:rPr>
              <a:t> S </a:t>
            </a:r>
            <a:r>
              <a:rPr lang="nl-NL" altLang="ko-KR" sz="1200" i="1" dirty="0">
                <a:solidFill>
                  <a:schemeClr val="bg1"/>
                </a:solidFill>
                <a:latin typeface="Arial" panose="020B0604020202020204" pitchFamily="34" charset="0"/>
                <a:ea typeface="굴림" panose="020B0600000101010101" pitchFamily="34" charset="-127"/>
              </a:rPr>
              <a:t>et al.</a:t>
            </a:r>
            <a:r>
              <a:rPr lang="nl-NL"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J Glaucoma</a:t>
            </a:r>
            <a:r>
              <a:rPr lang="en-US" altLang="ko-KR" sz="1200" dirty="0">
                <a:solidFill>
                  <a:schemeClr val="bg1"/>
                </a:solidFill>
                <a:latin typeface="Arial" panose="020B0604020202020204" pitchFamily="34" charset="0"/>
                <a:ea typeface="굴림" panose="020B0600000101010101" pitchFamily="34" charset="-127"/>
              </a:rPr>
              <a:t> 2000; 9: 134–42</a:t>
            </a:r>
            <a:r>
              <a:rPr lang="en-US" altLang="ko-KR" sz="1200" b="1" dirty="0">
                <a:solidFill>
                  <a:schemeClr val="bg1"/>
                </a:solidFill>
                <a:latin typeface="Arial" panose="020B0604020202020204" pitchFamily="34" charset="0"/>
                <a:ea typeface="굴림" panose="020B0600000101010101" pitchFamily="34" charset="-127"/>
              </a:rPr>
              <a:t>.</a:t>
            </a:r>
          </a:p>
        </p:txBody>
      </p:sp>
      <p:sp>
        <p:nvSpPr>
          <p:cNvPr id="4" name="TextBox 3">
            <a:extLst>
              <a:ext uri="{FF2B5EF4-FFF2-40B4-BE49-F238E27FC236}">
                <a16:creationId xmlns:a16="http://schemas.microsoft.com/office/drawing/2014/main" id="{53A8617A-7FA4-1D4E-A26A-B5F237D422F9}"/>
              </a:ext>
            </a:extLst>
          </p:cNvPr>
          <p:cNvSpPr txBox="1"/>
          <p:nvPr/>
        </p:nvSpPr>
        <p:spPr>
          <a:xfrm>
            <a:off x="523199" y="1066177"/>
            <a:ext cx="10200293" cy="646331"/>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Aim of the study : </a:t>
            </a:r>
            <a:r>
              <a:rPr lang="en-ID" dirty="0">
                <a:solidFill>
                  <a:schemeClr val="bg1"/>
                </a:solidFill>
                <a:latin typeface="Arial" panose="020B0604020202020204" pitchFamily="34" charset="0"/>
                <a:cs typeface="Arial" panose="020B0604020202020204" pitchFamily="34" charset="0"/>
              </a:rPr>
              <a:t>To assess the risk associated with diurnal intraocular pressure (IOP) variations</a:t>
            </a:r>
          </a:p>
          <a:p>
            <a:r>
              <a:rPr lang="en-ID" dirty="0">
                <a:solidFill>
                  <a:schemeClr val="bg1"/>
                </a:solidFill>
                <a:latin typeface="Arial" panose="020B0604020202020204" pitchFamily="34" charset="0"/>
                <a:cs typeface="Arial" panose="020B0604020202020204" pitchFamily="34" charset="0"/>
              </a:rPr>
              <a:t> in patients with open-angle glaucoma</a:t>
            </a:r>
            <a:r>
              <a:rPr lang="en-US" dirty="0">
                <a:solidFill>
                  <a:schemeClr val="bg1"/>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994FFB6A-0BEB-C54E-9733-45A228B8BCA3}"/>
              </a:ext>
            </a:extLst>
          </p:cNvPr>
          <p:cNvSpPr txBox="1"/>
          <p:nvPr/>
        </p:nvSpPr>
        <p:spPr>
          <a:xfrm>
            <a:off x="7456488" y="2874681"/>
            <a:ext cx="4576894" cy="1754326"/>
          </a:xfrm>
          <a:prstGeom prst="rect">
            <a:avLst/>
          </a:prstGeom>
          <a:noFill/>
        </p:spPr>
        <p:txBody>
          <a:bodyPr wrap="none" rtlCol="0">
            <a:spAutoFit/>
          </a:bodyPr>
          <a:lstStyle/>
          <a:p>
            <a:pPr marL="285750" indent="-285750">
              <a:buFont typeface="Wingdings" pitchFamily="2" charset="2"/>
              <a:buChar char="Ø"/>
            </a:pPr>
            <a:r>
              <a:rPr lang="en-ID" dirty="0">
                <a:solidFill>
                  <a:schemeClr val="bg1"/>
                </a:solidFill>
                <a:latin typeface="Arial" panose="020B0604020202020204" pitchFamily="34" charset="0"/>
                <a:cs typeface="Arial" panose="020B0604020202020204" pitchFamily="34" charset="0"/>
              </a:rPr>
              <a:t>Baseline status and time to progression </a:t>
            </a:r>
          </a:p>
          <a:p>
            <a:r>
              <a:rPr lang="en-ID" dirty="0">
                <a:solidFill>
                  <a:schemeClr val="bg1"/>
                </a:solidFill>
                <a:latin typeface="Arial" panose="020B0604020202020204" pitchFamily="34" charset="0"/>
                <a:cs typeface="Arial" panose="020B0604020202020204" pitchFamily="34" charset="0"/>
              </a:rPr>
              <a:t>of visual field loss were identified from </a:t>
            </a:r>
          </a:p>
          <a:p>
            <a:r>
              <a:rPr lang="en-ID" dirty="0">
                <a:solidFill>
                  <a:schemeClr val="bg1"/>
                </a:solidFill>
                <a:latin typeface="Arial" panose="020B0604020202020204" pitchFamily="34" charset="0"/>
                <a:cs typeface="Arial" panose="020B0604020202020204" pitchFamily="34" charset="0"/>
              </a:rPr>
              <a:t>the clinical charts. </a:t>
            </a:r>
          </a:p>
          <a:p>
            <a:pPr marL="285750" indent="-285750">
              <a:buFont typeface="Wingdings" pitchFamily="2" charset="2"/>
              <a:buChar char="Ø"/>
            </a:pPr>
            <a:r>
              <a:rPr lang="en-ID" dirty="0">
                <a:solidFill>
                  <a:schemeClr val="bg1"/>
                </a:solidFill>
                <a:latin typeface="Arial" panose="020B0604020202020204" pitchFamily="34" charset="0"/>
                <a:cs typeface="Arial" panose="020B0604020202020204" pitchFamily="34" charset="0"/>
              </a:rPr>
              <a:t>The level and variability of diurnal IOP </a:t>
            </a:r>
          </a:p>
          <a:p>
            <a:r>
              <a:rPr lang="en-ID" dirty="0">
                <a:solidFill>
                  <a:schemeClr val="bg1"/>
                </a:solidFill>
                <a:latin typeface="Arial" panose="020B0604020202020204" pitchFamily="34" charset="0"/>
                <a:cs typeface="Arial" panose="020B0604020202020204" pitchFamily="34" charset="0"/>
              </a:rPr>
              <a:t>obtained using home tonometry </a:t>
            </a:r>
          </a:p>
          <a:p>
            <a:r>
              <a:rPr lang="en-ID" dirty="0">
                <a:solidFill>
                  <a:schemeClr val="bg1"/>
                </a:solidFill>
                <a:latin typeface="Arial" panose="020B0604020202020204" pitchFamily="34" charset="0"/>
                <a:cs typeface="Arial" panose="020B0604020202020204" pitchFamily="34" charset="0"/>
              </a:rPr>
              <a:t>were characterized.</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521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1902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latin typeface="Arial" panose="020B0604020202020204" pitchFamily="34" charset="0"/>
                <a:ea typeface="굴림" panose="020B0600000101010101" pitchFamily="34" charset="-127"/>
                <a:cs typeface="Arial" panose="020B0604020202020204" pitchFamily="34" charset="0"/>
              </a:rPr>
              <a:t>First randomised trial comparing long-term outcomes between treated and untreated patients to clearly show that IOP reduction decreases the risk of glaucoma progression</a:t>
            </a:r>
          </a:p>
          <a:p>
            <a:r>
              <a:rPr lang="en-AU" altLang="ko-KR" dirty="0">
                <a:latin typeface="Arial" panose="020B0604020202020204" pitchFamily="34" charset="0"/>
                <a:ea typeface="굴림" panose="020B0600000101010101" pitchFamily="34" charset="-127"/>
                <a:cs typeface="Arial" panose="020B0604020202020204" pitchFamily="34" charset="0"/>
              </a:rPr>
              <a:t>Provides new information on disease progression rates, with and without treatment, in different patient subgroups</a:t>
            </a:r>
          </a:p>
          <a:p>
            <a:r>
              <a:rPr lang="en-AU" altLang="ko-KR" dirty="0">
                <a:latin typeface="Arial" panose="020B0604020202020204" pitchFamily="34" charset="0"/>
                <a:ea typeface="굴림" panose="020B0600000101010101" pitchFamily="34" charset="-127"/>
                <a:cs typeface="Arial" panose="020B0604020202020204" pitchFamily="34" charset="0"/>
              </a:rPr>
              <a:t>Demonstrates very large inter</a:t>
            </a:r>
            <a:r>
              <a:rPr lang="en-US" altLang="ko-KR" dirty="0">
                <a:latin typeface="Arial" panose="020B0604020202020204" pitchFamily="34" charset="0"/>
                <a:ea typeface="굴림" panose="020B0600000101010101" pitchFamily="34" charset="-127"/>
                <a:cs typeface="Arial" panose="020B0604020202020204" pitchFamily="34" charset="0"/>
              </a:rPr>
              <a:t>-</a:t>
            </a:r>
            <a:r>
              <a:rPr lang="en-AU" altLang="ko-KR" dirty="0">
                <a:latin typeface="Arial" panose="020B0604020202020204" pitchFamily="34" charset="0"/>
                <a:ea typeface="굴림" panose="020B0600000101010101" pitchFamily="34" charset="-127"/>
                <a:cs typeface="Arial" panose="020B0604020202020204" pitchFamily="34" charset="0"/>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9020" y="135612"/>
            <a:ext cx="10594428"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ea typeface="굴림" panose="020B0600000101010101" pitchFamily="34" charset="-127"/>
                <a:cs typeface="Arial" panose="020B0604020202020204" pitchFamily="34" charset="0"/>
              </a:rPr>
              <a:t>IOP fluctuation: EMGT:</a:t>
            </a:r>
            <a:r>
              <a:rPr lang="en-US" sz="1800" b="1" dirty="0">
                <a:solidFill>
                  <a:schemeClr val="tx1"/>
                </a:solidFill>
                <a:latin typeface="Arial" panose="020B0604020202020204" pitchFamily="34" charset="0"/>
                <a:ea typeface="굴림" panose="020B0600000101010101" pitchFamily="34" charset="-127"/>
                <a:cs typeface="Arial" panose="020B0604020202020204" pitchFamily="34" charset="0"/>
              </a:rPr>
              <a:t> </a:t>
            </a:r>
            <a:r>
              <a:rPr lang="en-NZ" altLang="ko-KR" sz="1800" dirty="0">
                <a:solidFill>
                  <a:schemeClr val="tx1"/>
                </a:solidFill>
                <a:latin typeface="Arial" panose="020B0604020202020204" pitchFamily="34" charset="0"/>
                <a:ea typeface="굴림" panose="020B0600000101010101" pitchFamily="34" charset="-127"/>
                <a:cs typeface="Arial" panose="020B0604020202020204" pitchFamily="34" charset="0"/>
              </a:rPr>
              <a:t>Fluctuation of intraocular pressure and glaucoma progression </a:t>
            </a:r>
            <a:r>
              <a:rPr lang="en-NZ"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2F0BE208-5A2F-8445-837B-32D8CC9FDB08}"/>
              </a:ext>
            </a:extLst>
          </p:cNvPr>
          <p:cNvSpPr>
            <a:spLocks noGrp="1"/>
          </p:cNvSpPr>
          <p:nvPr>
            <p:ph idx="1"/>
          </p:nvPr>
        </p:nvSpPr>
        <p:spPr>
          <a:xfrm>
            <a:off x="439821" y="2552554"/>
            <a:ext cx="8946541" cy="4195481"/>
          </a:xfrm>
        </p:spPr>
        <p:txBody>
          <a:bodyPr>
            <a:normAutofit/>
          </a:bodyPr>
          <a:lstStyle/>
          <a:p>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255 patients prospectively followed for a median of 8 years</a:t>
            </a:r>
          </a:p>
          <a:p>
            <a:endPar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endParaRPr>
          </a:p>
          <a:p>
            <a:r>
              <a:rPr lang="en-NZ" altLang="ko-KR" dirty="0">
                <a:solidFill>
                  <a:schemeClr val="bg1"/>
                </a:solidFill>
                <a:latin typeface="Arial" panose="020B0604020202020204" pitchFamily="34" charset="0"/>
                <a:ea typeface="굴림" panose="020B0600000101010101" pitchFamily="34" charset="-127"/>
                <a:cs typeface="Arial" panose="020B0604020202020204" pitchFamily="34" charset="0"/>
              </a:rPr>
              <a:t>68% of patients progressed</a:t>
            </a:r>
          </a:p>
          <a:p>
            <a:pPr lvl="1"/>
            <a:r>
              <a:rPr lang="en-NZ" altLang="ko-KR" sz="2000" dirty="0">
                <a:solidFill>
                  <a:schemeClr val="bg1"/>
                </a:solidFill>
                <a:latin typeface="Arial" panose="020B0604020202020204" pitchFamily="34" charset="0"/>
                <a:ea typeface="굴림" panose="020B0600000101010101" pitchFamily="34" charset="-127"/>
                <a:cs typeface="Arial" panose="020B0604020202020204" pitchFamily="34" charset="0"/>
              </a:rPr>
              <a:t>Defined using VF criteria or disc worsening</a:t>
            </a:r>
          </a:p>
          <a:p>
            <a:pPr lvl="1"/>
            <a:endParaRPr lang="en-NZ" altLang="ko-KR" sz="2000" dirty="0">
              <a:solidFill>
                <a:schemeClr val="bg1"/>
              </a:solidFill>
              <a:latin typeface="Arial" panose="020B0604020202020204" pitchFamily="34" charset="0"/>
              <a:ea typeface="굴림" panose="020B0600000101010101" pitchFamily="34" charset="-127"/>
              <a:cs typeface="Arial" panose="020B0604020202020204" pitchFamily="34" charset="0"/>
            </a:endParaRPr>
          </a:p>
          <a:p>
            <a:r>
              <a:rPr lang="en-NZ"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Mean IOP was a significant risk factor for progression, but IOP fluctuation </a:t>
            </a:r>
            <a:br>
              <a:rPr lang="en-NZ"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br>
            <a:r>
              <a:rPr lang="en-NZ" altLang="ko-KR" sz="1800" dirty="0">
                <a:solidFill>
                  <a:schemeClr val="bg1"/>
                </a:solidFill>
                <a:latin typeface="Arial" panose="020B0604020202020204" pitchFamily="34" charset="0"/>
                <a:ea typeface="굴림" panose="020B0600000101010101" pitchFamily="34" charset="-127"/>
                <a:cs typeface="Arial" panose="020B0604020202020204" pitchFamily="34" charset="0"/>
              </a:rPr>
              <a:t>was not </a:t>
            </a:r>
            <a:r>
              <a:rPr lang="en-ID" sz="1800" dirty="0">
                <a:solidFill>
                  <a:schemeClr val="bg1"/>
                </a:solidFill>
                <a:latin typeface="Arial" panose="020B0604020202020204" pitchFamily="34" charset="0"/>
                <a:cs typeface="Arial" panose="020B0604020202020204" pitchFamily="34" charset="0"/>
              </a:rPr>
              <a:t>with an HR of 1.00 (95% CI, 0.81–1.24; </a:t>
            </a:r>
            <a:r>
              <a:rPr lang="en-ID" sz="1800" i="1" dirty="0">
                <a:solidFill>
                  <a:schemeClr val="bg1"/>
                </a:solidFill>
                <a:latin typeface="Arial" panose="020B0604020202020204" pitchFamily="34" charset="0"/>
                <a:cs typeface="Arial" panose="020B0604020202020204" pitchFamily="34" charset="0"/>
              </a:rPr>
              <a:t>P</a:t>
            </a:r>
            <a:r>
              <a:rPr lang="en-ID" sz="1800" dirty="0">
                <a:solidFill>
                  <a:schemeClr val="bg1"/>
                </a:solidFill>
                <a:latin typeface="Arial" panose="020B0604020202020204" pitchFamily="34" charset="0"/>
                <a:cs typeface="Arial" panose="020B0604020202020204" pitchFamily="34" charset="0"/>
              </a:rPr>
              <a:t> = 0.999)</a:t>
            </a:r>
            <a:r>
              <a:rPr lang="en-ID" sz="1800" dirty="0">
                <a:latin typeface="Arial" panose="020B0604020202020204" pitchFamily="34" charset="0"/>
                <a:cs typeface="Arial" panose="020B0604020202020204" pitchFamily="34" charset="0"/>
              </a:rPr>
              <a:t>.</a:t>
            </a:r>
            <a:endParaRPr lang="en-NZ" altLang="ko-KR" sz="1800" dirty="0">
              <a:solidFill>
                <a:schemeClr val="bg1"/>
              </a:solidFill>
              <a:latin typeface="Arial" panose="020B0604020202020204" pitchFamily="34" charset="0"/>
              <a:ea typeface="굴림" panose="020B0600000101010101" pitchFamily="34" charset="-127"/>
              <a:cs typeface="Arial" panose="020B0604020202020204" pitchFamily="34" charset="0"/>
            </a:endParaRPr>
          </a:p>
          <a:p>
            <a:pPr lvl="1"/>
            <a:r>
              <a:rPr lang="en-NZ" altLang="ko-KR" sz="2000" dirty="0">
                <a:solidFill>
                  <a:schemeClr val="bg1"/>
                </a:solidFill>
                <a:latin typeface="Arial" panose="020B0604020202020204" pitchFamily="34" charset="0"/>
                <a:ea typeface="굴림" panose="020B0600000101010101" pitchFamily="34" charset="-127"/>
                <a:cs typeface="Arial" panose="020B0604020202020204" pitchFamily="34" charset="0"/>
              </a:rPr>
              <a:t>Post-progression IOP values not included</a:t>
            </a:r>
          </a:p>
        </p:txBody>
      </p:sp>
      <p:sp>
        <p:nvSpPr>
          <p:cNvPr id="5" name="Rectangle 4">
            <a:extLst>
              <a:ext uri="{FF2B5EF4-FFF2-40B4-BE49-F238E27FC236}">
                <a16:creationId xmlns:a16="http://schemas.microsoft.com/office/drawing/2014/main" id="{F6479152-707D-134E-9E5D-CE6F45850DB9}"/>
              </a:ext>
            </a:extLst>
          </p:cNvPr>
          <p:cNvSpPr/>
          <p:nvPr/>
        </p:nvSpPr>
        <p:spPr>
          <a:xfrm>
            <a:off x="1194318" y="6471036"/>
            <a:ext cx="9752356" cy="276999"/>
          </a:xfrm>
          <a:prstGeom prst="rect">
            <a:avLst/>
          </a:prstGeom>
        </p:spPr>
        <p:txBody>
          <a:bodyPr wrap="square">
            <a:spAutoFit/>
          </a:bodyPr>
          <a:lstStyle/>
          <a:p>
            <a:pPr algn="r"/>
            <a:r>
              <a:rPr lang="en-US" altLang="ko-KR" sz="1200" dirty="0">
                <a:solidFill>
                  <a:schemeClr val="bg1"/>
                </a:solidFill>
                <a:latin typeface="Arial" panose="020B0604020202020204" pitchFamily="34" charset="0"/>
                <a:ea typeface="굴림" panose="020B0600000101010101" pitchFamily="34" charset="-127"/>
              </a:rPr>
              <a:t>Bengtsson B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Early Manifest Glaucoma Trial Group. </a:t>
            </a:r>
            <a:r>
              <a:rPr lang="en-US" altLang="ko-KR" sz="1200" i="1" dirty="0">
                <a:solidFill>
                  <a:schemeClr val="bg1"/>
                </a:solidFill>
                <a:latin typeface="Arial" panose="020B0604020202020204" pitchFamily="34" charset="0"/>
                <a:ea typeface="굴림" panose="020B0600000101010101" pitchFamily="34" charset="-127"/>
              </a:rPr>
              <a:t>Ophthalmology</a:t>
            </a:r>
            <a:r>
              <a:rPr lang="en-US" altLang="ko-KR" sz="1200" dirty="0">
                <a:solidFill>
                  <a:schemeClr val="bg1"/>
                </a:solidFill>
                <a:latin typeface="Arial" panose="020B0604020202020204" pitchFamily="34" charset="0"/>
                <a:ea typeface="굴림" panose="020B0600000101010101" pitchFamily="34" charset="-127"/>
              </a:rPr>
              <a:t> 2007; 114: 205–9.</a:t>
            </a:r>
          </a:p>
        </p:txBody>
      </p:sp>
      <p:sp>
        <p:nvSpPr>
          <p:cNvPr id="3" name="TextBox 2">
            <a:extLst>
              <a:ext uri="{FF2B5EF4-FFF2-40B4-BE49-F238E27FC236}">
                <a16:creationId xmlns:a16="http://schemas.microsoft.com/office/drawing/2014/main" id="{3353DBDF-0DD5-0B4F-A83A-7A5EDF7CCC8F}"/>
              </a:ext>
            </a:extLst>
          </p:cNvPr>
          <p:cNvSpPr txBox="1"/>
          <p:nvPr/>
        </p:nvSpPr>
        <p:spPr>
          <a:xfrm>
            <a:off x="439821" y="1171975"/>
            <a:ext cx="10922927" cy="1200329"/>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Aim of the study</a:t>
            </a:r>
            <a:r>
              <a:rPr lang="en-US" dirty="0">
                <a:solidFill>
                  <a:schemeClr val="bg1"/>
                </a:solidFill>
                <a:latin typeface="Arial" panose="020B0604020202020204" pitchFamily="34" charset="0"/>
                <a:cs typeface="Arial" panose="020B0604020202020204" pitchFamily="34" charset="0"/>
              </a:rPr>
              <a:t>: </a:t>
            </a:r>
            <a:r>
              <a:rPr lang="en-ID" dirty="0">
                <a:solidFill>
                  <a:schemeClr val="bg1"/>
                </a:solidFill>
                <a:latin typeface="Arial" panose="020B0604020202020204" pitchFamily="34" charset="0"/>
                <a:cs typeface="Arial" panose="020B0604020202020204" pitchFamily="34" charset="0"/>
              </a:rPr>
              <a:t>The Early Manifest Glaucoma Trial (EMGT) will evaluate the effectiveness of reducing </a:t>
            </a:r>
          </a:p>
          <a:p>
            <a:r>
              <a:rPr lang="en-ID" dirty="0">
                <a:solidFill>
                  <a:schemeClr val="bg1"/>
                </a:solidFill>
                <a:latin typeface="Arial" panose="020B0604020202020204" pitchFamily="34" charset="0"/>
                <a:cs typeface="Arial" panose="020B0604020202020204" pitchFamily="34" charset="0"/>
              </a:rPr>
              <a:t>intraocular pressure (IOP) in early, previously untreated open-angle glaucoma. </a:t>
            </a:r>
          </a:p>
          <a:p>
            <a:r>
              <a:rPr lang="en-ID" dirty="0">
                <a:solidFill>
                  <a:schemeClr val="bg1"/>
                </a:solidFill>
                <a:latin typeface="Arial" panose="020B0604020202020204" pitchFamily="34" charset="0"/>
                <a:cs typeface="Arial" panose="020B0604020202020204" pitchFamily="34" charset="0"/>
              </a:rPr>
              <a:t>Its secondary aims are to explore factors related to glaucoma progression and to study </a:t>
            </a:r>
          </a:p>
          <a:p>
            <a:r>
              <a:rPr lang="en-ID" dirty="0">
                <a:solidFill>
                  <a:schemeClr val="bg1"/>
                </a:solidFill>
                <a:latin typeface="Arial" panose="020B0604020202020204" pitchFamily="34" charset="0"/>
                <a:cs typeface="Arial" panose="020B0604020202020204" pitchFamily="34" charset="0"/>
              </a:rPr>
              <a:t>the natural history of the disease.</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8065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22947"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74482" y="192909"/>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ea typeface="굴림" panose="020B0600000101010101" pitchFamily="34" charset="-127"/>
                <a:cs typeface="Arial" panose="020B0604020202020204" pitchFamily="34" charset="0"/>
              </a:rPr>
              <a:t>IOP fluctuation: EMGT : </a:t>
            </a:r>
            <a:r>
              <a:rPr lang="en-NZ" altLang="ko-KR" sz="1800" dirty="0">
                <a:solidFill>
                  <a:schemeClr val="tx1"/>
                </a:solidFill>
                <a:latin typeface="Arial" panose="020B0604020202020204" pitchFamily="34" charset="0"/>
                <a:ea typeface="굴림" panose="020B0600000101010101" pitchFamily="34" charset="-127"/>
                <a:cs typeface="Arial" panose="020B0604020202020204" pitchFamily="34" charset="0"/>
              </a:rPr>
              <a:t>Fluctuation of intraocular pressure and glaucoma progression </a:t>
            </a:r>
            <a:endParaRPr lang="en-US" sz="1800" b="1"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2F0BE208-5A2F-8445-837B-32D8CC9FDB08}"/>
              </a:ext>
            </a:extLst>
          </p:cNvPr>
          <p:cNvSpPr>
            <a:spLocks noGrp="1"/>
          </p:cNvSpPr>
          <p:nvPr>
            <p:ph idx="1"/>
          </p:nvPr>
        </p:nvSpPr>
        <p:spPr>
          <a:xfrm>
            <a:off x="833281" y="1607693"/>
            <a:ext cx="8946541" cy="4195481"/>
          </a:xfrm>
        </p:spPr>
        <p:txBody>
          <a:bodyPr>
            <a:normAutofit/>
          </a:bodyPr>
          <a:lstStyle/>
          <a:p>
            <a:r>
              <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By univariate analysis</a:t>
            </a:r>
          </a:p>
          <a:p>
            <a:pPr lvl="1"/>
            <a:r>
              <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mean IOP vs IOP fluctuation: </a:t>
            </a:r>
            <a:r>
              <a:rPr lang="en-NZ" altLang="ko-KR" sz="2200" i="1" dirty="0">
                <a:solidFill>
                  <a:schemeClr val="bg1"/>
                </a:solidFill>
                <a:latin typeface="Arial" panose="020B0604020202020204" pitchFamily="34" charset="0"/>
                <a:ea typeface="굴림" panose="020B0600000101010101" pitchFamily="34" charset="-127"/>
                <a:cs typeface="Arial" panose="020B0604020202020204" pitchFamily="34" charset="0"/>
              </a:rPr>
              <a:t>r</a:t>
            </a:r>
            <a:r>
              <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 = 0.44, p &lt; 0.0001</a:t>
            </a:r>
          </a:p>
          <a:p>
            <a:pPr lvl="1"/>
            <a:r>
              <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mean IOP vs progression: </a:t>
            </a:r>
            <a:r>
              <a:rPr lang="en-NZ" altLang="ko-KR" sz="2200" i="1" dirty="0">
                <a:solidFill>
                  <a:schemeClr val="bg1"/>
                </a:solidFill>
                <a:latin typeface="Arial" panose="020B0604020202020204" pitchFamily="34" charset="0"/>
                <a:ea typeface="굴림" panose="020B0600000101010101" pitchFamily="34" charset="-127"/>
                <a:cs typeface="Arial" panose="020B0604020202020204" pitchFamily="34" charset="0"/>
              </a:rPr>
              <a:t>r</a:t>
            </a:r>
            <a:r>
              <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 = </a:t>
            </a:r>
            <a:r>
              <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a:t>
            </a:r>
            <a:r>
              <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0.19, p = 0.01</a:t>
            </a:r>
          </a:p>
          <a:p>
            <a:pPr lvl="1"/>
            <a:r>
              <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IOP fluctuation vs progression: </a:t>
            </a:r>
            <a:r>
              <a:rPr lang="en-NZ" altLang="ko-KR" sz="2200" i="1" dirty="0">
                <a:solidFill>
                  <a:schemeClr val="bg1"/>
                </a:solidFill>
                <a:latin typeface="Arial" panose="020B0604020202020204" pitchFamily="34" charset="0"/>
                <a:ea typeface="굴림" panose="020B0600000101010101" pitchFamily="34" charset="-127"/>
                <a:cs typeface="Arial" panose="020B0604020202020204" pitchFamily="34" charset="0"/>
              </a:rPr>
              <a:t>r</a:t>
            </a:r>
            <a:r>
              <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 = 0.12, p = 0.12</a:t>
            </a:r>
          </a:p>
          <a:p>
            <a:pPr lvl="1"/>
            <a:endPar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endParaRPr>
          </a:p>
          <a:p>
            <a:r>
              <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By multivariate analysis</a:t>
            </a:r>
          </a:p>
          <a:p>
            <a:pPr lvl="1"/>
            <a:r>
              <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mean IOP: HR = 1.11, p &lt; 0.0001</a:t>
            </a:r>
          </a:p>
          <a:p>
            <a:pPr lvl="1"/>
            <a:r>
              <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IOP fluctuation: HR = 1.00, p = 0.999</a:t>
            </a:r>
            <a:endPar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
        <p:nvSpPr>
          <p:cNvPr id="5" name="Rectangle 4">
            <a:extLst>
              <a:ext uri="{FF2B5EF4-FFF2-40B4-BE49-F238E27FC236}">
                <a16:creationId xmlns:a16="http://schemas.microsoft.com/office/drawing/2014/main" id="{F6479152-707D-134E-9E5D-CE6F45850DB9}"/>
              </a:ext>
            </a:extLst>
          </p:cNvPr>
          <p:cNvSpPr/>
          <p:nvPr/>
        </p:nvSpPr>
        <p:spPr>
          <a:xfrm>
            <a:off x="1194318" y="6471036"/>
            <a:ext cx="9752356" cy="276999"/>
          </a:xfrm>
          <a:prstGeom prst="rect">
            <a:avLst/>
          </a:prstGeom>
        </p:spPr>
        <p:txBody>
          <a:bodyPr wrap="square">
            <a:spAutoFit/>
          </a:bodyPr>
          <a:lstStyle/>
          <a:p>
            <a:pPr algn="r"/>
            <a:r>
              <a:rPr lang="en-US" altLang="ko-KR" sz="1200" dirty="0">
                <a:solidFill>
                  <a:schemeClr val="bg1"/>
                </a:solidFill>
                <a:latin typeface="Arial" panose="020B0604020202020204" pitchFamily="34" charset="0"/>
                <a:ea typeface="굴림" panose="020B0600000101010101" pitchFamily="34" charset="-127"/>
              </a:rPr>
              <a:t>Bengtsson B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Early Manifest Glaucoma Trial Group. </a:t>
            </a:r>
            <a:r>
              <a:rPr lang="en-US" altLang="ko-KR" sz="1200" i="1" dirty="0">
                <a:solidFill>
                  <a:schemeClr val="bg1"/>
                </a:solidFill>
                <a:latin typeface="Arial" panose="020B0604020202020204" pitchFamily="34" charset="0"/>
                <a:ea typeface="굴림" panose="020B0600000101010101" pitchFamily="34" charset="-127"/>
              </a:rPr>
              <a:t>Ophthalmology</a:t>
            </a:r>
            <a:r>
              <a:rPr lang="en-US" altLang="ko-KR" sz="1200" dirty="0">
                <a:solidFill>
                  <a:schemeClr val="bg1"/>
                </a:solidFill>
                <a:latin typeface="Arial" panose="020B0604020202020204" pitchFamily="34" charset="0"/>
                <a:ea typeface="굴림" panose="020B0600000101010101" pitchFamily="34" charset="-127"/>
              </a:rPr>
              <a:t> 2007; 114: 205–9.</a:t>
            </a:r>
          </a:p>
        </p:txBody>
      </p:sp>
      <p:sp>
        <p:nvSpPr>
          <p:cNvPr id="8" name="TextBox 4">
            <a:extLst>
              <a:ext uri="{FF2B5EF4-FFF2-40B4-BE49-F238E27FC236}">
                <a16:creationId xmlns:a16="http://schemas.microsoft.com/office/drawing/2014/main" id="{7B0FB8D7-0266-D64F-8305-12C4A9BE2403}"/>
              </a:ext>
            </a:extLst>
          </p:cNvPr>
          <p:cNvSpPr txBox="1">
            <a:spLocks noChangeArrowheads="1"/>
          </p:cNvSpPr>
          <p:nvPr/>
        </p:nvSpPr>
        <p:spPr bwMode="auto">
          <a:xfrm>
            <a:off x="886951" y="5574834"/>
            <a:ext cx="441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NZ" altLang="en-US" sz="1400" i="1" dirty="0">
                <a:solidFill>
                  <a:schemeClr val="bg1"/>
                </a:solidFill>
                <a:latin typeface="Arial" panose="020B0604020202020204" pitchFamily="34" charset="0"/>
                <a:cs typeface="Arial" panose="020B0604020202020204" pitchFamily="34" charset="0"/>
              </a:rPr>
              <a:t>r</a:t>
            </a:r>
            <a:r>
              <a:rPr lang="en-NZ" altLang="en-US" sz="1400" dirty="0">
                <a:solidFill>
                  <a:schemeClr val="bg1"/>
                </a:solidFill>
                <a:latin typeface="Arial" panose="020B0604020202020204" pitchFamily="34" charset="0"/>
                <a:cs typeface="Arial" panose="020B0604020202020204" pitchFamily="34" charset="0"/>
              </a:rPr>
              <a:t> = Pearson correlation coefficient; </a:t>
            </a:r>
            <a:br>
              <a:rPr lang="en-NZ" altLang="en-US" sz="1400" dirty="0">
                <a:solidFill>
                  <a:schemeClr val="bg1"/>
                </a:solidFill>
                <a:latin typeface="Arial" panose="020B0604020202020204" pitchFamily="34" charset="0"/>
                <a:cs typeface="Arial" panose="020B0604020202020204" pitchFamily="34" charset="0"/>
              </a:rPr>
            </a:br>
            <a:r>
              <a:rPr lang="en-NZ" altLang="en-US" sz="1400" dirty="0">
                <a:solidFill>
                  <a:schemeClr val="bg1"/>
                </a:solidFill>
                <a:latin typeface="Arial" panose="020B0604020202020204" pitchFamily="34" charset="0"/>
                <a:cs typeface="Arial" panose="020B0604020202020204" pitchFamily="34" charset="0"/>
              </a:rPr>
              <a:t>HR = hazard ratio for progression.</a:t>
            </a:r>
            <a:endParaRPr lang="en-NZ" altLang="en-US" sz="14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85522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15874" y="84255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a:t>
            </a:r>
            <a:r>
              <a:rPr lang="en-AU" altLang="ko-KR" dirty="0" err="1">
                <a:ea typeface="굴림" panose="020B0600000101010101" pitchFamily="34" charset="-127"/>
              </a:rPr>
              <a:t>ratesz</a:t>
            </a:r>
            <a:endParaRPr lang="en-AU" altLang="ko-KR" dirty="0">
              <a:ea typeface="굴림" panose="020B0600000101010101" pitchFamily="34" charset="-127"/>
            </a:endParaRP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7490" y="5788792"/>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11420" y="34610"/>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ea typeface="굴림" panose="020B0600000101010101" pitchFamily="34" charset="-127"/>
                <a:cs typeface="Arial" panose="020B0604020202020204" pitchFamily="34" charset="0"/>
              </a:rPr>
              <a:t>IOP fluctuation: AGIS </a:t>
            </a:r>
            <a:r>
              <a:rPr lang="en-US" sz="2000" b="1" dirty="0">
                <a:latin typeface="Arial" panose="020B0604020202020204" pitchFamily="34" charset="0"/>
                <a:ea typeface="굴림" panose="020B0600000101010101" pitchFamily="34" charset="-127"/>
                <a:cs typeface="Arial" panose="020B0604020202020204" pitchFamily="34" charset="0"/>
              </a:rPr>
              <a:t>: </a:t>
            </a:r>
            <a:r>
              <a:rPr lang="en-US" sz="2000" dirty="0">
                <a:latin typeface="Arial" panose="020B0604020202020204" pitchFamily="34" charset="0"/>
                <a:ea typeface="굴림" panose="020B0600000101010101" pitchFamily="34" charset="-127"/>
                <a:cs typeface="Arial" panose="020B0604020202020204" pitchFamily="34" charset="0"/>
              </a:rPr>
              <a:t>predictor factor for glaucomatous visual field progression in the AGIS.</a:t>
            </a:r>
            <a:endParaRPr lang="en-US" sz="2000" dirty="0">
              <a:latin typeface="Arial" panose="020B0604020202020204" pitchFamily="34" charset="0"/>
              <a:cs typeface="Arial" panose="020B0604020202020204" pitchFamily="34" charset="0"/>
            </a:endParaRPr>
          </a:p>
        </p:txBody>
      </p:sp>
      <p:sp>
        <p:nvSpPr>
          <p:cNvPr id="17" name="Rectangle 1027">
            <a:extLst>
              <a:ext uri="{FF2B5EF4-FFF2-40B4-BE49-F238E27FC236}">
                <a16:creationId xmlns:a16="http://schemas.microsoft.com/office/drawing/2014/main" id="{BD59A6B5-97E7-5D4C-9CC1-CBD0494B5EB1}"/>
              </a:ext>
            </a:extLst>
          </p:cNvPr>
          <p:cNvSpPr>
            <a:spLocks noGrp="1" noChangeArrowheads="1"/>
          </p:cNvSpPr>
          <p:nvPr>
            <p:ph idx="1"/>
          </p:nvPr>
        </p:nvSpPr>
        <p:spPr>
          <a:xfrm>
            <a:off x="284597" y="2526403"/>
            <a:ext cx="9689788" cy="4195481"/>
          </a:xfrm>
        </p:spPr>
        <p:txBody>
          <a:bodyPr/>
          <a:lstStyle/>
          <a:p>
            <a:r>
              <a:rPr lang="en-NZ" altLang="ko-KR" dirty="0">
                <a:solidFill>
                  <a:schemeClr val="bg1"/>
                </a:solidFill>
                <a:latin typeface="Arial" panose="020B0604020202020204" pitchFamily="34" charset="0"/>
                <a:ea typeface="Gulim" panose="020B0600000101010101" pitchFamily="34" charset="-127"/>
                <a:cs typeface="Arial" panose="020B0604020202020204" pitchFamily="34" charset="0"/>
              </a:rPr>
              <a:t>Prospective analysis of 401 patients</a:t>
            </a:r>
          </a:p>
          <a:p>
            <a:r>
              <a:rPr lang="en-NZ" altLang="ko-KR" dirty="0">
                <a:solidFill>
                  <a:schemeClr val="bg1"/>
                </a:solidFill>
                <a:latin typeface="Arial" panose="020B0604020202020204" pitchFamily="34" charset="0"/>
                <a:ea typeface="Gulim" panose="020B0600000101010101" pitchFamily="34" charset="-127"/>
                <a:cs typeface="Arial" panose="020B0604020202020204" pitchFamily="34" charset="0"/>
              </a:rPr>
              <a:t>30% of eyes progressed</a:t>
            </a:r>
          </a:p>
          <a:p>
            <a:pPr lvl="1"/>
            <a:r>
              <a:rPr lang="en-NZ" altLang="ko-KR" dirty="0">
                <a:solidFill>
                  <a:schemeClr val="bg1"/>
                </a:solidFill>
                <a:latin typeface="Arial" panose="020B0604020202020204" pitchFamily="34" charset="0"/>
                <a:ea typeface="Gulim" panose="020B0600000101010101" pitchFamily="34" charset="-127"/>
                <a:cs typeface="Arial" panose="020B0604020202020204" pitchFamily="34" charset="0"/>
              </a:rPr>
              <a:t>Defined using VF criteria</a:t>
            </a:r>
          </a:p>
          <a:p>
            <a:r>
              <a:rPr lang="en-NZ" altLang="ko-KR" dirty="0">
                <a:solidFill>
                  <a:schemeClr val="bg1"/>
                </a:solidFill>
                <a:latin typeface="Arial" panose="020B0604020202020204" pitchFamily="34" charset="0"/>
                <a:ea typeface="Gulim" panose="020B0600000101010101" pitchFamily="34" charset="-127"/>
                <a:cs typeface="Arial" panose="020B0604020202020204" pitchFamily="34" charset="0"/>
              </a:rPr>
              <a:t>IOP fluctuation was the variable most consistently associated with progression</a:t>
            </a:r>
          </a:p>
          <a:p>
            <a:pPr lvl="1"/>
            <a:r>
              <a:rPr lang="en-NZ" altLang="ko-KR" dirty="0">
                <a:solidFill>
                  <a:schemeClr val="bg1"/>
                </a:solidFill>
                <a:latin typeface="Arial" panose="020B0604020202020204" pitchFamily="34" charset="0"/>
                <a:ea typeface="Gulim" panose="020B0600000101010101" pitchFamily="34" charset="-127"/>
                <a:cs typeface="Arial" panose="020B0604020202020204" pitchFamily="34" charset="0"/>
              </a:rPr>
              <a:t>Odds ratio = 1.31, p = 0.0013</a:t>
            </a:r>
          </a:p>
          <a:p>
            <a:pPr lvl="1"/>
            <a:r>
              <a:rPr lang="en-NZ" altLang="ko-KR" dirty="0">
                <a:solidFill>
                  <a:schemeClr val="bg1"/>
                </a:solidFill>
                <a:latin typeface="Arial" panose="020B0604020202020204" pitchFamily="34" charset="0"/>
                <a:ea typeface="Gulim" panose="020B0600000101010101" pitchFamily="34" charset="-127"/>
                <a:cs typeface="Arial" panose="020B0604020202020204" pitchFamily="34" charset="0"/>
              </a:rPr>
              <a:t>Post-progression IOP values were included</a:t>
            </a:r>
          </a:p>
          <a:p>
            <a:r>
              <a:rPr lang="en-ID" dirty="0">
                <a:solidFill>
                  <a:schemeClr val="bg1"/>
                </a:solidFill>
                <a:latin typeface="Arial" panose="020B0604020202020204" pitchFamily="34" charset="0"/>
                <a:cs typeface="Arial" panose="020B0604020202020204" pitchFamily="34" charset="0"/>
              </a:rPr>
              <a:t>Short-term IOP fluctuation was associated with the progression of glaucoma (</a:t>
            </a:r>
            <a:r>
              <a:rPr lang="en-ID" i="1" dirty="0">
                <a:solidFill>
                  <a:schemeClr val="bg1"/>
                </a:solidFill>
                <a:latin typeface="Arial" panose="020B0604020202020204" pitchFamily="34" charset="0"/>
                <a:cs typeface="Arial" panose="020B0604020202020204" pitchFamily="34" charset="0"/>
              </a:rPr>
              <a:t>P&lt;</a:t>
            </a:r>
            <a:r>
              <a:rPr lang="en-ID" dirty="0">
                <a:solidFill>
                  <a:schemeClr val="bg1"/>
                </a:solidFill>
                <a:latin typeface="Arial" panose="020B0604020202020204" pitchFamily="34" charset="0"/>
                <a:cs typeface="Arial" panose="020B0604020202020204" pitchFamily="34" charset="0"/>
              </a:rPr>
              <a:t>0.0001) </a:t>
            </a:r>
          </a:p>
          <a:p>
            <a:endParaRPr lang="en-ID" dirty="0">
              <a:solidFill>
                <a:schemeClr val="bg1"/>
              </a:solidFill>
              <a:latin typeface="Arial" panose="020B0604020202020204" pitchFamily="34" charset="0"/>
              <a:cs typeface="Arial" panose="020B0604020202020204" pitchFamily="34" charset="0"/>
            </a:endParaRPr>
          </a:p>
        </p:txBody>
      </p:sp>
      <p:sp>
        <p:nvSpPr>
          <p:cNvPr id="18" name="Text Box 1028">
            <a:extLst>
              <a:ext uri="{FF2B5EF4-FFF2-40B4-BE49-F238E27FC236}">
                <a16:creationId xmlns:a16="http://schemas.microsoft.com/office/drawing/2014/main" id="{FAE86193-10F3-A346-B05B-9F0B585469CD}"/>
              </a:ext>
            </a:extLst>
          </p:cNvPr>
          <p:cNvSpPr txBox="1">
            <a:spLocks noChangeArrowheads="1"/>
          </p:cNvSpPr>
          <p:nvPr/>
        </p:nvSpPr>
        <p:spPr bwMode="auto">
          <a:xfrm>
            <a:off x="6136639" y="6484909"/>
            <a:ext cx="48100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r>
              <a:rPr lang="it-IT" altLang="ko-KR" sz="1200" dirty="0">
                <a:solidFill>
                  <a:schemeClr val="bg1"/>
                </a:solidFill>
                <a:latin typeface="Arial" panose="020B0604020202020204" pitchFamily="34" charset="0"/>
                <a:ea typeface="Gulim" panose="020B0600000101010101" pitchFamily="34" charset="-127"/>
              </a:rPr>
              <a:t>1. </a:t>
            </a:r>
            <a:r>
              <a:rPr lang="it-IT" altLang="ko-KR" sz="1200" b="1" dirty="0" err="1">
                <a:solidFill>
                  <a:schemeClr val="bg1"/>
                </a:solidFill>
                <a:latin typeface="Arial" panose="020B0604020202020204" pitchFamily="34" charset="0"/>
                <a:ea typeface="Gulim" panose="020B0600000101010101" pitchFamily="34" charset="-127"/>
              </a:rPr>
              <a:t>Nouri-Mahdavi</a:t>
            </a:r>
            <a:r>
              <a:rPr lang="it-IT" altLang="ko-KR" sz="1200" b="1" dirty="0">
                <a:solidFill>
                  <a:schemeClr val="bg1"/>
                </a:solidFill>
                <a:latin typeface="Arial" panose="020B0604020202020204" pitchFamily="34" charset="0"/>
                <a:ea typeface="Gulim" panose="020B0600000101010101" pitchFamily="34" charset="-127"/>
              </a:rPr>
              <a:t> K, et al. </a:t>
            </a:r>
            <a:r>
              <a:rPr lang="it-IT" altLang="ko-KR" sz="1200" b="1" i="1" dirty="0" err="1">
                <a:solidFill>
                  <a:schemeClr val="bg1"/>
                </a:solidFill>
                <a:latin typeface="Arial" panose="020B0604020202020204" pitchFamily="34" charset="0"/>
                <a:ea typeface="Gulim" panose="020B0600000101010101" pitchFamily="34" charset="-127"/>
              </a:rPr>
              <a:t>Ophthalmology</a:t>
            </a:r>
            <a:r>
              <a:rPr lang="it-IT" altLang="ko-KR" sz="1200" b="1" dirty="0">
                <a:solidFill>
                  <a:schemeClr val="bg1"/>
                </a:solidFill>
                <a:latin typeface="Arial" panose="020B0604020202020204" pitchFamily="34" charset="0"/>
                <a:ea typeface="Gulim" panose="020B0600000101010101" pitchFamily="34" charset="-127"/>
              </a:rPr>
              <a:t> 2004; 111: 1627–1635</a:t>
            </a:r>
            <a:r>
              <a:rPr lang="it-IT" altLang="ko-KR" sz="1200" dirty="0">
                <a:solidFill>
                  <a:schemeClr val="bg1"/>
                </a:solidFill>
                <a:latin typeface="Arial" panose="020B0604020202020204" pitchFamily="34" charset="0"/>
                <a:ea typeface="Gulim" panose="020B0600000101010101" pitchFamily="34" charset="-127"/>
              </a:rPr>
              <a:t>.</a:t>
            </a:r>
          </a:p>
          <a:p>
            <a:pPr algn="r"/>
            <a:r>
              <a:rPr lang="it-IT" altLang="ko-KR" sz="1200" dirty="0">
                <a:solidFill>
                  <a:schemeClr val="bg1"/>
                </a:solidFill>
                <a:latin typeface="Arial" panose="020B0604020202020204" pitchFamily="34" charset="0"/>
                <a:ea typeface="Gulim" panose="020B0600000101010101" pitchFamily="34" charset="-127"/>
              </a:rPr>
              <a:t>2. </a:t>
            </a:r>
            <a:r>
              <a:rPr lang="it-IT" altLang="ko-KR" sz="1200" dirty="0" err="1">
                <a:solidFill>
                  <a:schemeClr val="bg1"/>
                </a:solidFill>
                <a:latin typeface="Arial" panose="020B0604020202020204" pitchFamily="34" charset="0"/>
                <a:ea typeface="Gulim" panose="020B0600000101010101" pitchFamily="34" charset="-127"/>
              </a:rPr>
              <a:t>Matlach</a:t>
            </a:r>
            <a:r>
              <a:rPr lang="it-IT" altLang="ko-KR" sz="1200" dirty="0">
                <a:solidFill>
                  <a:schemeClr val="bg1"/>
                </a:solidFill>
                <a:latin typeface="Arial" panose="020B0604020202020204" pitchFamily="34" charset="0"/>
                <a:ea typeface="Gulim" panose="020B0600000101010101" pitchFamily="34" charset="-127"/>
              </a:rPr>
              <a:t> </a:t>
            </a:r>
            <a:r>
              <a:rPr lang="it-IT" altLang="ko-KR" sz="1200" dirty="0" err="1">
                <a:solidFill>
                  <a:schemeClr val="bg1"/>
                </a:solidFill>
                <a:latin typeface="Arial" panose="020B0604020202020204" pitchFamily="34" charset="0"/>
                <a:ea typeface="Gulim" panose="020B0600000101010101" pitchFamily="34" charset="-127"/>
              </a:rPr>
              <a:t>J</a:t>
            </a:r>
            <a:r>
              <a:rPr lang="it-IT" altLang="ko-KR" sz="1200" dirty="0">
                <a:solidFill>
                  <a:schemeClr val="bg1"/>
                </a:solidFill>
                <a:latin typeface="Arial" panose="020B0604020202020204" pitchFamily="34" charset="0"/>
                <a:ea typeface="Gulim" panose="020B0600000101010101" pitchFamily="34" charset="-127"/>
              </a:rPr>
              <a:t>, et al. </a:t>
            </a:r>
            <a:r>
              <a:rPr lang="it-IT" altLang="ko-KR" sz="1200" dirty="0" err="1">
                <a:solidFill>
                  <a:schemeClr val="bg1"/>
                </a:solidFill>
                <a:latin typeface="Arial" panose="020B0604020202020204" pitchFamily="34" charset="0"/>
                <a:ea typeface="Gulim" panose="020B0600000101010101" pitchFamily="34" charset="-127"/>
              </a:rPr>
              <a:t>Clin</a:t>
            </a:r>
            <a:r>
              <a:rPr lang="it-IT" altLang="ko-KR" sz="1200" dirty="0">
                <a:solidFill>
                  <a:schemeClr val="bg1"/>
                </a:solidFill>
                <a:latin typeface="Arial" panose="020B0604020202020204" pitchFamily="34" charset="0"/>
                <a:ea typeface="Gulim" panose="020B0600000101010101" pitchFamily="34" charset="-127"/>
              </a:rPr>
              <a:t>. </a:t>
            </a:r>
            <a:r>
              <a:rPr lang="it-IT" altLang="ko-KR" sz="1200" dirty="0" err="1">
                <a:solidFill>
                  <a:schemeClr val="bg1"/>
                </a:solidFill>
                <a:latin typeface="Arial" panose="020B0604020202020204" pitchFamily="34" charset="0"/>
                <a:ea typeface="Gulim" panose="020B0600000101010101" pitchFamily="34" charset="-127"/>
              </a:rPr>
              <a:t>Ophthalmol</a:t>
            </a:r>
            <a:r>
              <a:rPr lang="it-IT" altLang="ko-KR" sz="1200" dirty="0">
                <a:solidFill>
                  <a:schemeClr val="bg1"/>
                </a:solidFill>
                <a:latin typeface="Arial" panose="020B0604020202020204" pitchFamily="34" charset="0"/>
                <a:ea typeface="Gulim" panose="020B0600000101010101" pitchFamily="34" charset="-127"/>
              </a:rPr>
              <a:t>. 2019; 13: 9-16.</a:t>
            </a:r>
            <a:endParaRPr lang="en-US" altLang="ko-KR" sz="1200" dirty="0">
              <a:solidFill>
                <a:schemeClr val="bg1"/>
              </a:solidFill>
              <a:latin typeface="Arial" panose="020B0604020202020204" pitchFamily="34" charset="0"/>
              <a:ea typeface="Gulim" panose="020B0600000101010101" pitchFamily="34" charset="-127"/>
            </a:endParaRPr>
          </a:p>
        </p:txBody>
      </p:sp>
      <p:sp>
        <p:nvSpPr>
          <p:cNvPr id="3" name="TextBox 2">
            <a:extLst>
              <a:ext uri="{FF2B5EF4-FFF2-40B4-BE49-F238E27FC236}">
                <a16:creationId xmlns:a16="http://schemas.microsoft.com/office/drawing/2014/main" id="{2B51911D-53A1-2A4B-9EA0-D69D9BD6E924}"/>
              </a:ext>
            </a:extLst>
          </p:cNvPr>
          <p:cNvSpPr txBox="1"/>
          <p:nvPr/>
        </p:nvSpPr>
        <p:spPr>
          <a:xfrm>
            <a:off x="244316" y="1349364"/>
            <a:ext cx="11219138" cy="923330"/>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Aim of the study:</a:t>
            </a:r>
            <a:r>
              <a:rPr lang="en-US" dirty="0">
                <a:solidFill>
                  <a:schemeClr val="bg1"/>
                </a:solidFill>
                <a:latin typeface="Arial" panose="020B0604020202020204" pitchFamily="34" charset="0"/>
                <a:cs typeface="Arial" panose="020B0604020202020204" pitchFamily="34" charset="0"/>
              </a:rPr>
              <a:t> </a:t>
            </a:r>
            <a:r>
              <a:rPr lang="en-ID" dirty="0">
                <a:solidFill>
                  <a:schemeClr val="bg1"/>
                </a:solidFill>
                <a:latin typeface="Arial" panose="020B0604020202020204" pitchFamily="34" charset="0"/>
                <a:cs typeface="Arial" panose="020B0604020202020204" pitchFamily="34" charset="0"/>
              </a:rPr>
              <a:t>To investigate the risk factors associated with visual field (VF) progression in </a:t>
            </a:r>
          </a:p>
          <a:p>
            <a:r>
              <a:rPr lang="en-ID" dirty="0">
                <a:solidFill>
                  <a:schemeClr val="bg1"/>
                </a:solidFill>
                <a:latin typeface="Arial" panose="020B0604020202020204" pitchFamily="34" charset="0"/>
                <a:cs typeface="Arial" panose="020B0604020202020204" pitchFamily="34" charset="0"/>
              </a:rPr>
              <a:t>the Advanced Glaucoma Intervention Study (AGIS) with pointwise linear regression (PLR) analysis of serial VFs.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95932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27879" y="790964"/>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27878" y="66272"/>
            <a:ext cx="10918795"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ea typeface="굴림" panose="020B0600000101010101" pitchFamily="34" charset="-127"/>
                <a:cs typeface="Arial" panose="020B0604020202020204" pitchFamily="34" charset="0"/>
              </a:rPr>
              <a:t>IOP fluctuation: AGIS : </a:t>
            </a:r>
            <a:r>
              <a:rPr lang="en-NZ" altLang="ko-KR" sz="1800" dirty="0">
                <a:solidFill>
                  <a:schemeClr val="tx1"/>
                </a:solidFill>
                <a:latin typeface="Arial" panose="020B0604020202020204" pitchFamily="34" charset="0"/>
                <a:ea typeface="굴림" panose="020B0600000101010101" pitchFamily="34" charset="-127"/>
                <a:cs typeface="Arial" panose="020B0604020202020204" pitchFamily="34" charset="0"/>
              </a:rPr>
              <a:t>Intraocular pressure fluctuation a risk factor for VF progression </a:t>
            </a:r>
          </a:p>
          <a:p>
            <a:r>
              <a:rPr lang="en-NZ" altLang="ko-KR" sz="1800" dirty="0">
                <a:solidFill>
                  <a:schemeClr val="tx1"/>
                </a:solidFill>
                <a:latin typeface="Arial" panose="020B0604020202020204" pitchFamily="34" charset="0"/>
                <a:ea typeface="굴림" panose="020B0600000101010101" pitchFamily="34" charset="-127"/>
                <a:cs typeface="Arial" panose="020B0604020202020204" pitchFamily="34" charset="0"/>
              </a:rPr>
              <a:t>at low intraocular pressures </a:t>
            </a:r>
            <a:endParaRPr lang="en-US" sz="1800" b="1" dirty="0">
              <a:solidFill>
                <a:schemeClr val="tx1"/>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2F0BE208-5A2F-8445-837B-32D8CC9FDB08}"/>
              </a:ext>
            </a:extLst>
          </p:cNvPr>
          <p:cNvSpPr>
            <a:spLocks noGrp="1"/>
          </p:cNvSpPr>
          <p:nvPr>
            <p:ph idx="1"/>
          </p:nvPr>
        </p:nvSpPr>
        <p:spPr>
          <a:xfrm>
            <a:off x="407613" y="2052625"/>
            <a:ext cx="8946541" cy="4195481"/>
          </a:xfrm>
        </p:spPr>
        <p:txBody>
          <a:bodyPr>
            <a:normAutofit/>
          </a:bodyPr>
          <a:lstStyle/>
          <a:p>
            <a:r>
              <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Retrospective analysis of 301 patients</a:t>
            </a:r>
          </a:p>
          <a:p>
            <a:pPr marL="0" indent="0">
              <a:buNone/>
            </a:pPr>
            <a:endPar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endParaRPr>
          </a:p>
          <a:p>
            <a:r>
              <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26% of eyes progressed</a:t>
            </a:r>
          </a:p>
          <a:p>
            <a:pPr lvl="1"/>
            <a:r>
              <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Defined using VF criteria</a:t>
            </a:r>
          </a:p>
          <a:p>
            <a:pPr lvl="1"/>
            <a:endPar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endParaRPr>
          </a:p>
          <a:p>
            <a:r>
              <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IOP fluctuation was a significant risk factor for progression, but only in patients with a low mean IOP</a:t>
            </a:r>
          </a:p>
          <a:p>
            <a:pPr lvl="1"/>
            <a:r>
              <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Post-progression IOP values not included</a:t>
            </a:r>
          </a:p>
          <a:p>
            <a:pPr marL="457200" lvl="1" indent="0">
              <a:buNone/>
            </a:pPr>
            <a:endPar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
        <p:nvSpPr>
          <p:cNvPr id="8" name="Text Box 1028">
            <a:extLst>
              <a:ext uri="{FF2B5EF4-FFF2-40B4-BE49-F238E27FC236}">
                <a16:creationId xmlns:a16="http://schemas.microsoft.com/office/drawing/2014/main" id="{C81CAAC3-32AE-C54C-8168-7AD1D06E4F45}"/>
              </a:ext>
            </a:extLst>
          </p:cNvPr>
          <p:cNvSpPr txBox="1">
            <a:spLocks noChangeArrowheads="1"/>
          </p:cNvSpPr>
          <p:nvPr/>
        </p:nvSpPr>
        <p:spPr bwMode="auto">
          <a:xfrm>
            <a:off x="6198523" y="6488002"/>
            <a:ext cx="4435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r>
              <a:rPr lang="it-IT" altLang="ko-KR" sz="1200" dirty="0">
                <a:solidFill>
                  <a:schemeClr val="bg1"/>
                </a:solidFill>
                <a:latin typeface="Arial" panose="020B0604020202020204" pitchFamily="34" charset="0"/>
                <a:ea typeface="굴림" panose="020B0600000101010101" pitchFamily="34" charset="-127"/>
              </a:rPr>
              <a:t>Caprioli </a:t>
            </a:r>
            <a:r>
              <a:rPr lang="it-IT" altLang="ko-KR" sz="1200" dirty="0" err="1">
                <a:solidFill>
                  <a:schemeClr val="bg1"/>
                </a:solidFill>
                <a:latin typeface="Arial" panose="020B0604020202020204" pitchFamily="34" charset="0"/>
                <a:ea typeface="굴림" panose="020B0600000101010101" pitchFamily="34" charset="-127"/>
              </a:rPr>
              <a:t>J</a:t>
            </a:r>
            <a:r>
              <a:rPr lang="it-IT" altLang="ko-KR" sz="1200" dirty="0">
                <a:solidFill>
                  <a:schemeClr val="bg1"/>
                </a:solidFill>
                <a:latin typeface="Arial" panose="020B0604020202020204" pitchFamily="34" charset="0"/>
                <a:ea typeface="굴림" panose="020B0600000101010101" pitchFamily="34" charset="-127"/>
              </a:rPr>
              <a:t>, Coleman AL. </a:t>
            </a:r>
            <a:r>
              <a:rPr lang="it-IT" altLang="ko-KR" sz="1200" i="1" dirty="0" err="1">
                <a:solidFill>
                  <a:schemeClr val="bg1"/>
                </a:solidFill>
                <a:latin typeface="Arial" panose="020B0604020202020204" pitchFamily="34" charset="0"/>
                <a:ea typeface="굴림" panose="020B0600000101010101" pitchFamily="34" charset="-127"/>
              </a:rPr>
              <a:t>Ophthalmology</a:t>
            </a:r>
            <a:r>
              <a:rPr lang="it-IT" altLang="ko-KR" sz="1200" dirty="0">
                <a:solidFill>
                  <a:schemeClr val="bg1"/>
                </a:solidFill>
                <a:latin typeface="Arial" panose="020B0604020202020204" pitchFamily="34" charset="0"/>
                <a:ea typeface="굴림" panose="020B0600000101010101" pitchFamily="34" charset="-127"/>
              </a:rPr>
              <a:t> 2008; 115: 1123–1129.</a:t>
            </a:r>
            <a:endParaRPr lang="en-US" altLang="ko-KR" sz="1200" dirty="0">
              <a:solidFill>
                <a:schemeClr val="bg1"/>
              </a:solidFill>
              <a:latin typeface="Arial" panose="020B0604020202020204" pitchFamily="34" charset="0"/>
              <a:ea typeface="굴림" panose="020B0600000101010101" pitchFamily="34" charset="-127"/>
            </a:endParaRPr>
          </a:p>
        </p:txBody>
      </p:sp>
      <p:sp>
        <p:nvSpPr>
          <p:cNvPr id="3" name="TextBox 2">
            <a:extLst>
              <a:ext uri="{FF2B5EF4-FFF2-40B4-BE49-F238E27FC236}">
                <a16:creationId xmlns:a16="http://schemas.microsoft.com/office/drawing/2014/main" id="{92AAEAA4-4CD1-7943-894D-B363514921CF}"/>
              </a:ext>
            </a:extLst>
          </p:cNvPr>
          <p:cNvSpPr txBox="1"/>
          <p:nvPr/>
        </p:nvSpPr>
        <p:spPr>
          <a:xfrm>
            <a:off x="183340" y="1166399"/>
            <a:ext cx="11179407" cy="646331"/>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Aim of the study </a:t>
            </a:r>
            <a:r>
              <a:rPr lang="en-US" dirty="0">
                <a:solidFill>
                  <a:schemeClr val="bg1"/>
                </a:solidFill>
                <a:latin typeface="Arial" panose="020B0604020202020204" pitchFamily="34" charset="0"/>
                <a:cs typeface="Arial" panose="020B0604020202020204" pitchFamily="34" charset="0"/>
              </a:rPr>
              <a:t>: </a:t>
            </a:r>
            <a:r>
              <a:rPr lang="en-ID" dirty="0">
                <a:solidFill>
                  <a:schemeClr val="bg1"/>
                </a:solidFill>
                <a:latin typeface="Arial" panose="020B0604020202020204" pitchFamily="34" charset="0"/>
                <a:cs typeface="Arial" panose="020B0604020202020204" pitchFamily="34" charset="0"/>
              </a:rPr>
              <a:t>To investigate the relationship of intraocular pressure (IOP) fluctuation and mean IOP to </a:t>
            </a:r>
          </a:p>
          <a:p>
            <a:r>
              <a:rPr lang="en-ID" dirty="0">
                <a:solidFill>
                  <a:schemeClr val="bg1"/>
                </a:solidFill>
                <a:latin typeface="Arial" panose="020B0604020202020204" pitchFamily="34" charset="0"/>
                <a:cs typeface="Arial" panose="020B0604020202020204" pitchFamily="34" charset="0"/>
              </a:rPr>
              <a:t>visual field (VF) progression in patients enrolled in the Advanced Glaucoma Intervention Study (AGIS).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7115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22947" y="819150"/>
            <a:ext cx="12192000" cy="6048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OHTS: </a:t>
            </a:r>
          </a:p>
          <a:p>
            <a:r>
              <a:rPr lang="en-US" altLang="ko-KR" sz="2000" b="1" dirty="0">
                <a:latin typeface="Arial" panose="020B0604020202020204" pitchFamily="34" charset="0"/>
                <a:ea typeface="굴림" panose="020B0600000101010101" pitchFamily="34" charset="-127"/>
                <a:cs typeface="Arial" panose="020B0604020202020204" pitchFamily="34" charset="0"/>
              </a:rPr>
              <a:t>Lowering IOP by 20% reduces incidence of POAG</a:t>
            </a:r>
            <a:endParaRPr lang="en-US" sz="2000" b="1" dirty="0">
              <a:latin typeface="Arial" panose="020B0604020202020204" pitchFamily="34" charset="0"/>
              <a:cs typeface="Arial" panose="020B0604020202020204" pitchFamily="34" charset="0"/>
            </a:endParaRPr>
          </a:p>
        </p:txBody>
      </p:sp>
      <p:sp>
        <p:nvSpPr>
          <p:cNvPr id="205" name="Text Box 4">
            <a:extLst>
              <a:ext uri="{FF2B5EF4-FFF2-40B4-BE49-F238E27FC236}">
                <a16:creationId xmlns:a16="http://schemas.microsoft.com/office/drawing/2014/main" id="{6DAA6A2E-7A44-074A-BE7E-F5D99291E3EC}"/>
              </a:ext>
            </a:extLst>
          </p:cNvPr>
          <p:cNvSpPr txBox="1">
            <a:spLocks noChangeArrowheads="1"/>
          </p:cNvSpPr>
          <p:nvPr/>
        </p:nvSpPr>
        <p:spPr bwMode="auto">
          <a:xfrm>
            <a:off x="6932614" y="6589714"/>
            <a:ext cx="36925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lnSpc>
                <a:spcPct val="80000"/>
              </a:lnSpc>
              <a:spcBef>
                <a:spcPct val="50000"/>
              </a:spcBef>
              <a:buClr>
                <a:srgbClr val="BDB7D7"/>
              </a:buClr>
            </a:pPr>
            <a:r>
              <a:rPr lang="en-US" altLang="ko-KR" sz="1200" dirty="0" err="1">
                <a:solidFill>
                  <a:schemeClr val="bg1"/>
                </a:solidFill>
                <a:latin typeface="Arial" panose="020B0604020202020204" pitchFamily="34" charset="0"/>
                <a:ea typeface="굴림" panose="020B0600000101010101" pitchFamily="34" charset="-127"/>
              </a:rPr>
              <a:t>Kass</a:t>
            </a:r>
            <a:r>
              <a:rPr lang="en-US" altLang="ko-KR" sz="1200" dirty="0">
                <a:solidFill>
                  <a:schemeClr val="bg1"/>
                </a:solidFill>
                <a:latin typeface="Arial" panose="020B0604020202020204" pitchFamily="34" charset="0"/>
                <a:ea typeface="굴림" panose="020B0600000101010101" pitchFamily="34" charset="-127"/>
              </a:rPr>
              <a:t> MA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Arch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2002; 120: 701–13.</a:t>
            </a:r>
            <a:endParaRPr lang="en-US" altLang="ko-KR" sz="1400" dirty="0">
              <a:solidFill>
                <a:schemeClr val="bg1"/>
              </a:solidFill>
              <a:latin typeface="Arial" panose="020B0604020202020204" pitchFamily="34" charset="0"/>
              <a:ea typeface="굴림" panose="020B0600000101010101" pitchFamily="34" charset="-127"/>
            </a:endParaRPr>
          </a:p>
        </p:txBody>
      </p:sp>
      <p:sp>
        <p:nvSpPr>
          <p:cNvPr id="207" name="Rectangle 32">
            <a:extLst>
              <a:ext uri="{FF2B5EF4-FFF2-40B4-BE49-F238E27FC236}">
                <a16:creationId xmlns:a16="http://schemas.microsoft.com/office/drawing/2014/main" id="{674EDCEA-0A34-604D-9E20-2E489C370DC9}"/>
              </a:ext>
            </a:extLst>
          </p:cNvPr>
          <p:cNvSpPr>
            <a:spLocks noChangeArrowheads="1"/>
          </p:cNvSpPr>
          <p:nvPr/>
        </p:nvSpPr>
        <p:spPr bwMode="auto">
          <a:xfrm>
            <a:off x="7367589" y="4929189"/>
            <a:ext cx="1201737" cy="536575"/>
          </a:xfrm>
          <a:prstGeom prst="rect">
            <a:avLst/>
          </a:prstGeom>
          <a:solidFill>
            <a:srgbClr val="00CC99"/>
          </a:solidFill>
          <a:ln w="9525">
            <a:solidFill>
              <a:schemeClr val="bg1"/>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08" name="Rectangle 33">
            <a:extLst>
              <a:ext uri="{FF2B5EF4-FFF2-40B4-BE49-F238E27FC236}">
                <a16:creationId xmlns:a16="http://schemas.microsoft.com/office/drawing/2014/main" id="{73A9F6D0-3A3B-C44C-B24A-E2B9A76C1C3B}"/>
              </a:ext>
            </a:extLst>
          </p:cNvPr>
          <p:cNvSpPr>
            <a:spLocks noChangeArrowheads="1"/>
          </p:cNvSpPr>
          <p:nvPr/>
        </p:nvSpPr>
        <p:spPr bwMode="auto">
          <a:xfrm>
            <a:off x="3402677" y="5341938"/>
            <a:ext cx="259686"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r>
              <a:rPr lang="en-US" altLang="ko-KR" sz="1400" dirty="0">
                <a:solidFill>
                  <a:schemeClr val="bg1"/>
                </a:solidFill>
                <a:latin typeface="Arial" panose="020B0604020202020204" pitchFamily="34" charset="0"/>
                <a:ea typeface="굴림" panose="020B0600000101010101" pitchFamily="34" charset="-127"/>
              </a:rPr>
              <a:t>0%</a:t>
            </a:r>
          </a:p>
        </p:txBody>
      </p:sp>
      <p:sp>
        <p:nvSpPr>
          <p:cNvPr id="209" name="Rectangle 34">
            <a:extLst>
              <a:ext uri="{FF2B5EF4-FFF2-40B4-BE49-F238E27FC236}">
                <a16:creationId xmlns:a16="http://schemas.microsoft.com/office/drawing/2014/main" id="{697FF329-4A0C-234C-BAB2-C7BB2C35DF1F}"/>
              </a:ext>
            </a:extLst>
          </p:cNvPr>
          <p:cNvSpPr>
            <a:spLocks noChangeArrowheads="1"/>
          </p:cNvSpPr>
          <p:nvPr/>
        </p:nvSpPr>
        <p:spPr bwMode="auto">
          <a:xfrm>
            <a:off x="3404264" y="4706938"/>
            <a:ext cx="259686"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r>
              <a:rPr lang="en-US" altLang="ko-KR" sz="1400" dirty="0">
                <a:solidFill>
                  <a:schemeClr val="bg1"/>
                </a:solidFill>
                <a:latin typeface="Arial" panose="020B0604020202020204" pitchFamily="34" charset="0"/>
                <a:ea typeface="굴림" panose="020B0600000101010101" pitchFamily="34" charset="-127"/>
              </a:rPr>
              <a:t>5%</a:t>
            </a:r>
          </a:p>
        </p:txBody>
      </p:sp>
      <p:sp>
        <p:nvSpPr>
          <p:cNvPr id="210" name="Rectangle 35">
            <a:extLst>
              <a:ext uri="{FF2B5EF4-FFF2-40B4-BE49-F238E27FC236}">
                <a16:creationId xmlns:a16="http://schemas.microsoft.com/office/drawing/2014/main" id="{0D9849A3-DE2A-024F-9902-1A76B34ECC0F}"/>
              </a:ext>
            </a:extLst>
          </p:cNvPr>
          <p:cNvSpPr>
            <a:spLocks noChangeArrowheads="1"/>
          </p:cNvSpPr>
          <p:nvPr/>
        </p:nvSpPr>
        <p:spPr bwMode="auto">
          <a:xfrm>
            <a:off x="3303291" y="4073525"/>
            <a:ext cx="359073"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r>
              <a:rPr lang="en-US" altLang="ko-KR" sz="1400" dirty="0">
                <a:solidFill>
                  <a:schemeClr val="bg1"/>
                </a:solidFill>
                <a:latin typeface="Arial" panose="020B0604020202020204" pitchFamily="34" charset="0"/>
                <a:ea typeface="굴림" panose="020B0600000101010101" pitchFamily="34" charset="-127"/>
              </a:rPr>
              <a:t>10%</a:t>
            </a:r>
          </a:p>
        </p:txBody>
      </p:sp>
      <p:sp>
        <p:nvSpPr>
          <p:cNvPr id="211" name="Rectangle 36">
            <a:extLst>
              <a:ext uri="{FF2B5EF4-FFF2-40B4-BE49-F238E27FC236}">
                <a16:creationId xmlns:a16="http://schemas.microsoft.com/office/drawing/2014/main" id="{CFDF827F-493B-3F45-9D24-3FABEB8113E5}"/>
              </a:ext>
            </a:extLst>
          </p:cNvPr>
          <p:cNvSpPr>
            <a:spLocks noChangeArrowheads="1"/>
          </p:cNvSpPr>
          <p:nvPr/>
        </p:nvSpPr>
        <p:spPr bwMode="auto">
          <a:xfrm>
            <a:off x="3304878" y="3440113"/>
            <a:ext cx="359073"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r>
              <a:rPr lang="en-US" altLang="ko-KR" sz="1400">
                <a:solidFill>
                  <a:schemeClr val="bg1"/>
                </a:solidFill>
                <a:latin typeface="Arial" panose="020B0604020202020204" pitchFamily="34" charset="0"/>
                <a:ea typeface="굴림" panose="020B0600000101010101" pitchFamily="34" charset="-127"/>
              </a:rPr>
              <a:t>15%</a:t>
            </a:r>
          </a:p>
        </p:txBody>
      </p:sp>
      <p:sp>
        <p:nvSpPr>
          <p:cNvPr id="212" name="Rectangle 37">
            <a:extLst>
              <a:ext uri="{FF2B5EF4-FFF2-40B4-BE49-F238E27FC236}">
                <a16:creationId xmlns:a16="http://schemas.microsoft.com/office/drawing/2014/main" id="{6F729B99-0DC1-694C-ABE8-052331546F96}"/>
              </a:ext>
            </a:extLst>
          </p:cNvPr>
          <p:cNvSpPr>
            <a:spLocks noChangeArrowheads="1"/>
          </p:cNvSpPr>
          <p:nvPr/>
        </p:nvSpPr>
        <p:spPr bwMode="auto">
          <a:xfrm>
            <a:off x="3303291" y="2806700"/>
            <a:ext cx="359073"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r>
              <a:rPr lang="en-US" altLang="ko-KR" sz="1400" dirty="0">
                <a:solidFill>
                  <a:schemeClr val="bg1"/>
                </a:solidFill>
                <a:latin typeface="Arial" panose="020B0604020202020204" pitchFamily="34" charset="0"/>
                <a:ea typeface="굴림" panose="020B0600000101010101" pitchFamily="34" charset="-127"/>
              </a:rPr>
              <a:t>20%</a:t>
            </a:r>
          </a:p>
        </p:txBody>
      </p:sp>
      <p:sp>
        <p:nvSpPr>
          <p:cNvPr id="213" name="Rectangle 38">
            <a:extLst>
              <a:ext uri="{FF2B5EF4-FFF2-40B4-BE49-F238E27FC236}">
                <a16:creationId xmlns:a16="http://schemas.microsoft.com/office/drawing/2014/main" id="{14601DD2-09AB-2343-AFFE-8B2109413BBC}"/>
              </a:ext>
            </a:extLst>
          </p:cNvPr>
          <p:cNvSpPr>
            <a:spLocks noChangeArrowheads="1"/>
          </p:cNvSpPr>
          <p:nvPr/>
        </p:nvSpPr>
        <p:spPr bwMode="auto">
          <a:xfrm>
            <a:off x="3304878" y="2173288"/>
            <a:ext cx="359073"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r>
              <a:rPr lang="en-US" altLang="ko-KR" sz="1400" dirty="0">
                <a:solidFill>
                  <a:schemeClr val="bg1"/>
                </a:solidFill>
                <a:latin typeface="Arial" panose="020B0604020202020204" pitchFamily="34" charset="0"/>
                <a:ea typeface="굴림" panose="020B0600000101010101" pitchFamily="34" charset="-127"/>
              </a:rPr>
              <a:t>25%</a:t>
            </a:r>
          </a:p>
        </p:txBody>
      </p:sp>
      <p:sp>
        <p:nvSpPr>
          <p:cNvPr id="214" name="Line 39">
            <a:extLst>
              <a:ext uri="{FF2B5EF4-FFF2-40B4-BE49-F238E27FC236}">
                <a16:creationId xmlns:a16="http://schemas.microsoft.com/office/drawing/2014/main" id="{4B56498A-D2FF-994D-9E85-AA347068C489}"/>
              </a:ext>
            </a:extLst>
          </p:cNvPr>
          <p:cNvSpPr>
            <a:spLocks noChangeShapeType="1"/>
          </p:cNvSpPr>
          <p:nvPr/>
        </p:nvSpPr>
        <p:spPr bwMode="auto">
          <a:xfrm flipH="1">
            <a:off x="3862388" y="2289176"/>
            <a:ext cx="0" cy="316706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15" name="Freeform 40">
            <a:extLst>
              <a:ext uri="{FF2B5EF4-FFF2-40B4-BE49-F238E27FC236}">
                <a16:creationId xmlns:a16="http://schemas.microsoft.com/office/drawing/2014/main" id="{9C713FF2-DF1C-3843-94C7-B7B163A2D7F1}"/>
              </a:ext>
            </a:extLst>
          </p:cNvPr>
          <p:cNvSpPr>
            <a:spLocks/>
          </p:cNvSpPr>
          <p:nvPr/>
        </p:nvSpPr>
        <p:spPr bwMode="auto">
          <a:xfrm>
            <a:off x="3767138" y="5464175"/>
            <a:ext cx="95250" cy="1588"/>
          </a:xfrm>
          <a:custGeom>
            <a:avLst/>
            <a:gdLst>
              <a:gd name="T0" fmla="*/ 0 w 63"/>
              <a:gd name="T1" fmla="*/ 0 h 1"/>
              <a:gd name="T2" fmla="*/ 2147483647 w 63"/>
              <a:gd name="T3" fmla="*/ 0 h 1"/>
              <a:gd name="T4" fmla="*/ 0 60000 65536"/>
              <a:gd name="T5" fmla="*/ 0 60000 65536"/>
              <a:gd name="T6" fmla="*/ 0 w 63"/>
              <a:gd name="T7" fmla="*/ 0 h 1"/>
              <a:gd name="T8" fmla="*/ 63 w 63"/>
              <a:gd name="T9" fmla="*/ 1 h 1"/>
            </a:gdLst>
            <a:ahLst/>
            <a:cxnLst>
              <a:cxn ang="T4">
                <a:pos x="T0" y="T1"/>
              </a:cxn>
              <a:cxn ang="T5">
                <a:pos x="T2" y="T3"/>
              </a:cxn>
            </a:cxnLst>
            <a:rect l="T6" t="T7" r="T8" b="T9"/>
            <a:pathLst>
              <a:path w="63" h="1">
                <a:moveTo>
                  <a:pt x="0" y="0"/>
                </a:moveTo>
                <a:lnTo>
                  <a:pt x="63" y="0"/>
                </a:lnTo>
              </a:path>
            </a:pathLst>
          </a:custGeom>
          <a:solidFill>
            <a:srgbClr val="FFFFFF"/>
          </a:solidFill>
          <a:ln w="19050">
            <a:solidFill>
              <a:schemeClr val="bg1"/>
            </a:solidFill>
            <a:round/>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216" name="Line 41">
            <a:extLst>
              <a:ext uri="{FF2B5EF4-FFF2-40B4-BE49-F238E27FC236}">
                <a16:creationId xmlns:a16="http://schemas.microsoft.com/office/drawing/2014/main" id="{073C3300-E960-4C45-96AE-EB5366CCDDDE}"/>
              </a:ext>
            </a:extLst>
          </p:cNvPr>
          <p:cNvSpPr>
            <a:spLocks noChangeShapeType="1"/>
          </p:cNvSpPr>
          <p:nvPr/>
        </p:nvSpPr>
        <p:spPr bwMode="auto">
          <a:xfrm>
            <a:off x="3765551" y="4818064"/>
            <a:ext cx="106363" cy="1587"/>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17" name="Line 42">
            <a:extLst>
              <a:ext uri="{FF2B5EF4-FFF2-40B4-BE49-F238E27FC236}">
                <a16:creationId xmlns:a16="http://schemas.microsoft.com/office/drawing/2014/main" id="{55D1C91B-893C-0946-86E8-DE6D4DA2E24D}"/>
              </a:ext>
            </a:extLst>
          </p:cNvPr>
          <p:cNvSpPr>
            <a:spLocks noChangeShapeType="1"/>
          </p:cNvSpPr>
          <p:nvPr/>
        </p:nvSpPr>
        <p:spPr bwMode="auto">
          <a:xfrm>
            <a:off x="3765551" y="4192589"/>
            <a:ext cx="106363" cy="1587"/>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18" name="Line 43">
            <a:extLst>
              <a:ext uri="{FF2B5EF4-FFF2-40B4-BE49-F238E27FC236}">
                <a16:creationId xmlns:a16="http://schemas.microsoft.com/office/drawing/2014/main" id="{0FD862B4-8491-6649-A248-489A5A783CB0}"/>
              </a:ext>
            </a:extLst>
          </p:cNvPr>
          <p:cNvSpPr>
            <a:spLocks noChangeShapeType="1"/>
          </p:cNvSpPr>
          <p:nvPr/>
        </p:nvSpPr>
        <p:spPr bwMode="auto">
          <a:xfrm>
            <a:off x="3765551" y="3552825"/>
            <a:ext cx="106363" cy="1588"/>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19" name="Line 44">
            <a:extLst>
              <a:ext uri="{FF2B5EF4-FFF2-40B4-BE49-F238E27FC236}">
                <a16:creationId xmlns:a16="http://schemas.microsoft.com/office/drawing/2014/main" id="{6DBE3FEE-FBBA-014E-BFCD-CCB3E5EFA8B9}"/>
              </a:ext>
            </a:extLst>
          </p:cNvPr>
          <p:cNvSpPr>
            <a:spLocks noChangeShapeType="1"/>
          </p:cNvSpPr>
          <p:nvPr/>
        </p:nvSpPr>
        <p:spPr bwMode="auto">
          <a:xfrm>
            <a:off x="3765551" y="2927350"/>
            <a:ext cx="106363" cy="1588"/>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20" name="Line 45">
            <a:extLst>
              <a:ext uri="{FF2B5EF4-FFF2-40B4-BE49-F238E27FC236}">
                <a16:creationId xmlns:a16="http://schemas.microsoft.com/office/drawing/2014/main" id="{1210F411-5557-154C-9F8A-DE63B06730B9}"/>
              </a:ext>
            </a:extLst>
          </p:cNvPr>
          <p:cNvSpPr>
            <a:spLocks noChangeShapeType="1"/>
          </p:cNvSpPr>
          <p:nvPr/>
        </p:nvSpPr>
        <p:spPr bwMode="auto">
          <a:xfrm>
            <a:off x="3765551" y="2289175"/>
            <a:ext cx="106363" cy="1588"/>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21" name="Rectangle 46">
            <a:extLst>
              <a:ext uri="{FF2B5EF4-FFF2-40B4-BE49-F238E27FC236}">
                <a16:creationId xmlns:a16="http://schemas.microsoft.com/office/drawing/2014/main" id="{4B67A81D-1230-FF41-9119-CCFBCC08D77B}"/>
              </a:ext>
            </a:extLst>
          </p:cNvPr>
          <p:cNvSpPr>
            <a:spLocks noChangeArrowheads="1"/>
          </p:cNvSpPr>
          <p:nvPr/>
        </p:nvSpPr>
        <p:spPr bwMode="auto">
          <a:xfrm>
            <a:off x="4295775" y="5530850"/>
            <a:ext cx="2006600" cy="50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lnSpc>
                <a:spcPts val="2000"/>
              </a:lnSpc>
            </a:pPr>
            <a:r>
              <a:rPr lang="en-US" altLang="ko-KR" sz="1800" b="1" dirty="0">
                <a:solidFill>
                  <a:schemeClr val="bg1"/>
                </a:solidFill>
                <a:latin typeface="Arial" panose="020B0604020202020204" pitchFamily="34" charset="0"/>
                <a:ea typeface="굴림" panose="020B0600000101010101" pitchFamily="34" charset="-127"/>
              </a:rPr>
              <a:t>Untreated patients</a:t>
            </a:r>
            <a:br>
              <a:rPr lang="en-US" altLang="ko-KR" sz="1800" b="1" dirty="0">
                <a:solidFill>
                  <a:schemeClr val="bg1"/>
                </a:solidFill>
                <a:latin typeface="Arial" panose="020B0604020202020204" pitchFamily="34" charset="0"/>
                <a:ea typeface="굴림" panose="020B0600000101010101" pitchFamily="34" charset="-127"/>
              </a:rPr>
            </a:br>
            <a:r>
              <a:rPr lang="en-US" altLang="ko-KR" sz="1800" b="1" dirty="0">
                <a:solidFill>
                  <a:schemeClr val="bg1"/>
                </a:solidFill>
                <a:latin typeface="Arial" panose="020B0604020202020204" pitchFamily="34" charset="0"/>
                <a:ea typeface="굴림" panose="020B0600000101010101" pitchFamily="34" charset="-127"/>
              </a:rPr>
              <a:t>(n = 819)</a:t>
            </a:r>
          </a:p>
        </p:txBody>
      </p:sp>
      <p:sp>
        <p:nvSpPr>
          <p:cNvPr id="222" name="Rectangle 47">
            <a:extLst>
              <a:ext uri="{FF2B5EF4-FFF2-40B4-BE49-F238E27FC236}">
                <a16:creationId xmlns:a16="http://schemas.microsoft.com/office/drawing/2014/main" id="{1065076B-9380-9649-B944-92BBB84AAE54}"/>
              </a:ext>
            </a:extLst>
          </p:cNvPr>
          <p:cNvSpPr>
            <a:spLocks noChangeArrowheads="1"/>
          </p:cNvSpPr>
          <p:nvPr/>
        </p:nvSpPr>
        <p:spPr bwMode="auto">
          <a:xfrm>
            <a:off x="4699000" y="4279901"/>
            <a:ext cx="1200150" cy="1185863"/>
          </a:xfrm>
          <a:prstGeom prst="rect">
            <a:avLst/>
          </a:prstGeom>
          <a:solidFill>
            <a:schemeClr val="hlink"/>
          </a:solidFill>
          <a:ln w="9525">
            <a:solidFill>
              <a:schemeClr val="bg1"/>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ko-KR">
              <a:solidFill>
                <a:schemeClr val="bg1"/>
              </a:solidFill>
              <a:ea typeface="굴림" panose="020B0600000101010101" pitchFamily="34" charset="-127"/>
            </a:endParaRPr>
          </a:p>
        </p:txBody>
      </p:sp>
      <p:sp>
        <p:nvSpPr>
          <p:cNvPr id="223" name="Rectangle 48">
            <a:extLst>
              <a:ext uri="{FF2B5EF4-FFF2-40B4-BE49-F238E27FC236}">
                <a16:creationId xmlns:a16="http://schemas.microsoft.com/office/drawing/2014/main" id="{1C76A20A-FBC1-5F4F-870E-2F1644BF4BEF}"/>
              </a:ext>
            </a:extLst>
          </p:cNvPr>
          <p:cNvSpPr>
            <a:spLocks noChangeArrowheads="1"/>
          </p:cNvSpPr>
          <p:nvPr/>
        </p:nvSpPr>
        <p:spPr bwMode="auto">
          <a:xfrm>
            <a:off x="5010150" y="4719638"/>
            <a:ext cx="577850" cy="304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b="1" dirty="0">
                <a:solidFill>
                  <a:schemeClr val="bg1"/>
                </a:solidFill>
                <a:latin typeface="Arial" panose="020B0604020202020204" pitchFamily="34" charset="0"/>
                <a:ea typeface="굴림" panose="020B0600000101010101" pitchFamily="34" charset="-127"/>
              </a:rPr>
              <a:t>9.5%</a:t>
            </a:r>
          </a:p>
        </p:txBody>
      </p:sp>
      <p:sp>
        <p:nvSpPr>
          <p:cNvPr id="224" name="Rectangle 49">
            <a:extLst>
              <a:ext uri="{FF2B5EF4-FFF2-40B4-BE49-F238E27FC236}">
                <a16:creationId xmlns:a16="http://schemas.microsoft.com/office/drawing/2014/main" id="{476E48E6-67F6-244A-9BA2-F9C361623C6C}"/>
              </a:ext>
            </a:extLst>
          </p:cNvPr>
          <p:cNvSpPr>
            <a:spLocks noChangeArrowheads="1"/>
          </p:cNvSpPr>
          <p:nvPr/>
        </p:nvSpPr>
        <p:spPr bwMode="auto">
          <a:xfrm>
            <a:off x="7086600" y="5546726"/>
            <a:ext cx="1765300" cy="5492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spcBef>
                <a:spcPct val="10000"/>
              </a:spcBef>
              <a:buClr>
                <a:schemeClr val="tx1"/>
              </a:buClr>
            </a:pPr>
            <a:r>
              <a:rPr lang="en-US" altLang="ko-KR" sz="1800" b="1">
                <a:solidFill>
                  <a:schemeClr val="bg1"/>
                </a:solidFill>
                <a:latin typeface="Arial" panose="020B0604020202020204" pitchFamily="34" charset="0"/>
                <a:ea typeface="굴림" panose="020B0600000101010101" pitchFamily="34" charset="-127"/>
              </a:rPr>
              <a:t>Treated patients</a:t>
            </a:r>
            <a:br>
              <a:rPr lang="en-US" altLang="ko-KR" sz="1800" b="1">
                <a:solidFill>
                  <a:schemeClr val="bg1"/>
                </a:solidFill>
                <a:latin typeface="Arial" panose="020B0604020202020204" pitchFamily="34" charset="0"/>
                <a:ea typeface="굴림" panose="020B0600000101010101" pitchFamily="34" charset="-127"/>
              </a:rPr>
            </a:br>
            <a:r>
              <a:rPr lang="en-US" altLang="ko-KR" sz="1800" b="1">
                <a:solidFill>
                  <a:schemeClr val="bg1"/>
                </a:solidFill>
                <a:latin typeface="Arial" panose="020B0604020202020204" pitchFamily="34" charset="0"/>
                <a:ea typeface="굴림" panose="020B0600000101010101" pitchFamily="34" charset="-127"/>
              </a:rPr>
              <a:t>(n = 817)</a:t>
            </a:r>
          </a:p>
        </p:txBody>
      </p:sp>
      <p:sp>
        <p:nvSpPr>
          <p:cNvPr id="225" name="Rectangle 50">
            <a:extLst>
              <a:ext uri="{FF2B5EF4-FFF2-40B4-BE49-F238E27FC236}">
                <a16:creationId xmlns:a16="http://schemas.microsoft.com/office/drawing/2014/main" id="{966B6C48-7848-F74F-9814-060EC7D03E24}"/>
              </a:ext>
            </a:extLst>
          </p:cNvPr>
          <p:cNvSpPr>
            <a:spLocks noChangeArrowheads="1"/>
          </p:cNvSpPr>
          <p:nvPr/>
        </p:nvSpPr>
        <p:spPr bwMode="auto">
          <a:xfrm>
            <a:off x="7680325" y="5045075"/>
            <a:ext cx="577850" cy="304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ko-KR" b="1" dirty="0">
                <a:solidFill>
                  <a:schemeClr val="bg1"/>
                </a:solidFill>
                <a:latin typeface="Arial" panose="020B0604020202020204" pitchFamily="34" charset="0"/>
                <a:ea typeface="굴림" panose="020B0600000101010101" pitchFamily="34" charset="-127"/>
              </a:rPr>
              <a:t>4.4%</a:t>
            </a:r>
          </a:p>
        </p:txBody>
      </p:sp>
      <p:cxnSp>
        <p:nvCxnSpPr>
          <p:cNvPr id="226" name="AutoShape 51">
            <a:extLst>
              <a:ext uri="{FF2B5EF4-FFF2-40B4-BE49-F238E27FC236}">
                <a16:creationId xmlns:a16="http://schemas.microsoft.com/office/drawing/2014/main" id="{48BF40E0-AC65-2649-B379-20DECC4E548F}"/>
              </a:ext>
            </a:extLst>
          </p:cNvPr>
          <p:cNvCxnSpPr>
            <a:cxnSpLocks noChangeShapeType="1"/>
            <a:stCxn id="207" idx="0"/>
            <a:endCxn id="222" idx="0"/>
          </p:cNvCxnSpPr>
          <p:nvPr/>
        </p:nvCxnSpPr>
        <p:spPr bwMode="auto">
          <a:xfrm rot="5400000" flipH="1">
            <a:off x="6309519" y="3269457"/>
            <a:ext cx="649288" cy="2670175"/>
          </a:xfrm>
          <a:prstGeom prst="bentConnector3">
            <a:avLst>
              <a:gd name="adj1" fmla="val 135208"/>
            </a:avLst>
          </a:prstGeom>
          <a:noFill/>
          <a:ln w="28575">
            <a:solidFill>
              <a:schemeClr val="bg1"/>
            </a:solidFill>
            <a:miter lim="800000"/>
            <a:headEnd type="stealth" w="med" len="med"/>
            <a:tailEnd type="stealth" w="med" len="med"/>
          </a:ln>
          <a:extLst>
            <a:ext uri="{909E8E84-426E-40DD-AFC4-6F175D3DCCD1}">
              <a14:hiddenFill xmlns:a14="http://schemas.microsoft.com/office/drawing/2010/main">
                <a:noFill/>
              </a14:hiddenFill>
            </a:ext>
          </a:extLst>
        </p:spPr>
      </p:cxnSp>
      <p:sp>
        <p:nvSpPr>
          <p:cNvPr id="227" name="Rectangle 52">
            <a:extLst>
              <a:ext uri="{FF2B5EF4-FFF2-40B4-BE49-F238E27FC236}">
                <a16:creationId xmlns:a16="http://schemas.microsoft.com/office/drawing/2014/main" id="{0ABB7996-9958-3343-BE86-3E99893C1BA3}"/>
              </a:ext>
            </a:extLst>
          </p:cNvPr>
          <p:cNvSpPr>
            <a:spLocks noChangeArrowheads="1"/>
          </p:cNvSpPr>
          <p:nvPr/>
        </p:nvSpPr>
        <p:spPr bwMode="auto">
          <a:xfrm>
            <a:off x="5792788" y="3108325"/>
            <a:ext cx="1674812" cy="609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r>
              <a:rPr lang="en-US" altLang="ko-KR" dirty="0">
                <a:solidFill>
                  <a:schemeClr val="bg1"/>
                </a:solidFill>
                <a:latin typeface="Arial" panose="020B0604020202020204" pitchFamily="34" charset="0"/>
                <a:ea typeface="굴림" panose="020B0600000101010101" pitchFamily="34" charset="-127"/>
              </a:rPr>
              <a:t>53.7% differential</a:t>
            </a:r>
          </a:p>
        </p:txBody>
      </p:sp>
      <p:sp>
        <p:nvSpPr>
          <p:cNvPr id="228" name="Rectangle 53">
            <a:extLst>
              <a:ext uri="{FF2B5EF4-FFF2-40B4-BE49-F238E27FC236}">
                <a16:creationId xmlns:a16="http://schemas.microsoft.com/office/drawing/2014/main" id="{BFADE5F4-A8A6-3B48-96AD-CD51B145E052}"/>
              </a:ext>
            </a:extLst>
          </p:cNvPr>
          <p:cNvSpPr>
            <a:spLocks noChangeArrowheads="1"/>
          </p:cNvSpPr>
          <p:nvPr/>
        </p:nvSpPr>
        <p:spPr bwMode="auto">
          <a:xfrm rot="16200000">
            <a:off x="969170" y="3572670"/>
            <a:ext cx="3571875" cy="5286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spcBef>
                <a:spcPct val="20000"/>
              </a:spcBef>
              <a:buClr>
                <a:schemeClr val="tx1"/>
              </a:buClr>
            </a:pPr>
            <a:r>
              <a:rPr lang="en-US" altLang="ko-KR" sz="1800" b="1" dirty="0">
                <a:solidFill>
                  <a:schemeClr val="bg1"/>
                </a:solidFill>
                <a:latin typeface="Arial" panose="020B0604020202020204" pitchFamily="34" charset="0"/>
                <a:ea typeface="굴림" panose="020B0600000101010101" pitchFamily="34" charset="-127"/>
              </a:rPr>
              <a:t>Cumulative probability of</a:t>
            </a:r>
            <a:br>
              <a:rPr lang="en-US" altLang="ko-KR" sz="1800" b="1" dirty="0">
                <a:solidFill>
                  <a:schemeClr val="bg1"/>
                </a:solidFill>
                <a:latin typeface="Arial" panose="020B0604020202020204" pitchFamily="34" charset="0"/>
                <a:ea typeface="굴림" panose="020B0600000101010101" pitchFamily="34" charset="-127"/>
              </a:rPr>
            </a:br>
            <a:r>
              <a:rPr lang="en-US" altLang="ko-KR" sz="1800" b="1" dirty="0">
                <a:solidFill>
                  <a:schemeClr val="bg1"/>
                </a:solidFill>
                <a:latin typeface="Arial" panose="020B0604020202020204" pitchFamily="34" charset="0"/>
                <a:ea typeface="굴림" panose="020B0600000101010101" pitchFamily="34" charset="-127"/>
              </a:rPr>
              <a:t>developing POAG</a:t>
            </a:r>
          </a:p>
        </p:txBody>
      </p:sp>
      <p:sp>
        <p:nvSpPr>
          <p:cNvPr id="229" name="Line 54">
            <a:extLst>
              <a:ext uri="{FF2B5EF4-FFF2-40B4-BE49-F238E27FC236}">
                <a16:creationId xmlns:a16="http://schemas.microsoft.com/office/drawing/2014/main" id="{09974A35-091B-F740-A354-6272A8C39C2E}"/>
              </a:ext>
            </a:extLst>
          </p:cNvPr>
          <p:cNvSpPr>
            <a:spLocks noChangeShapeType="1"/>
          </p:cNvSpPr>
          <p:nvPr/>
        </p:nvSpPr>
        <p:spPr bwMode="auto">
          <a:xfrm>
            <a:off x="6629400" y="3832225"/>
            <a:ext cx="0" cy="22860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30" name="Line 55">
            <a:extLst>
              <a:ext uri="{FF2B5EF4-FFF2-40B4-BE49-F238E27FC236}">
                <a16:creationId xmlns:a16="http://schemas.microsoft.com/office/drawing/2014/main" id="{EA9707DF-D674-C446-92D3-60CC547FB1A0}"/>
              </a:ext>
            </a:extLst>
          </p:cNvPr>
          <p:cNvSpPr>
            <a:spLocks noChangeShapeType="1"/>
          </p:cNvSpPr>
          <p:nvPr/>
        </p:nvSpPr>
        <p:spPr bwMode="auto">
          <a:xfrm>
            <a:off x="3860800" y="5462589"/>
            <a:ext cx="5740400" cy="1587"/>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Tree>
    <p:extLst>
      <p:ext uri="{BB962C8B-B14F-4D97-AF65-F5344CB8AC3E}">
        <p14:creationId xmlns:p14="http://schemas.microsoft.com/office/powerpoint/2010/main" val="16668047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27879" y="828286"/>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74482" y="192909"/>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ea typeface="굴림" panose="020B0600000101010101" pitchFamily="34" charset="-127"/>
                <a:cs typeface="Arial" panose="020B0604020202020204" pitchFamily="34" charset="0"/>
              </a:rPr>
              <a:t>IOP fluctuation and conversion from OHT to glaucoma</a:t>
            </a:r>
            <a:endParaRPr lang="en-US" sz="2400" b="1"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2F0BE208-5A2F-8445-837B-32D8CC9FDB08}"/>
              </a:ext>
            </a:extLst>
          </p:cNvPr>
          <p:cNvSpPr>
            <a:spLocks noGrp="1"/>
          </p:cNvSpPr>
          <p:nvPr>
            <p:ph idx="1"/>
          </p:nvPr>
        </p:nvSpPr>
        <p:spPr>
          <a:xfrm>
            <a:off x="707157" y="2244350"/>
            <a:ext cx="8946541" cy="4195481"/>
          </a:xfrm>
        </p:spPr>
        <p:txBody>
          <a:bodyPr>
            <a:normAutofit/>
          </a:bodyPr>
          <a:lstStyle/>
          <a:p>
            <a:r>
              <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252 eyes (126 patients) with OHT were observed untreated in the Diagnostic Innovations in Glaucoma Study</a:t>
            </a:r>
          </a:p>
          <a:p>
            <a:endPar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endParaRPr>
          </a:p>
          <a:p>
            <a:r>
              <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16% of eyes converted during follow-up</a:t>
            </a:r>
          </a:p>
          <a:p>
            <a:endPar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endParaRPr>
          </a:p>
          <a:p>
            <a:r>
              <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Mean IOP – but not IOP fluctuation – was a risk factor for conversion</a:t>
            </a:r>
          </a:p>
          <a:p>
            <a:pPr lvl="1"/>
            <a:r>
              <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Post-progression IOP values not included</a:t>
            </a:r>
          </a:p>
          <a:p>
            <a:pPr marL="457200" lvl="1" indent="0">
              <a:buNone/>
            </a:pPr>
            <a:endPar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
        <p:nvSpPr>
          <p:cNvPr id="12" name="Text Box 1028">
            <a:extLst>
              <a:ext uri="{FF2B5EF4-FFF2-40B4-BE49-F238E27FC236}">
                <a16:creationId xmlns:a16="http://schemas.microsoft.com/office/drawing/2014/main" id="{0BBE5D67-5D59-2841-9F38-26993303F14F}"/>
              </a:ext>
            </a:extLst>
          </p:cNvPr>
          <p:cNvSpPr txBox="1">
            <a:spLocks noChangeArrowheads="1"/>
          </p:cNvSpPr>
          <p:nvPr/>
        </p:nvSpPr>
        <p:spPr bwMode="auto">
          <a:xfrm>
            <a:off x="6783388" y="6559551"/>
            <a:ext cx="384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a:r>
              <a:rPr lang="it-IT" altLang="ko-KR" sz="1200" dirty="0" err="1">
                <a:solidFill>
                  <a:schemeClr val="bg1"/>
                </a:solidFill>
                <a:latin typeface="Arial" panose="020B0604020202020204" pitchFamily="34" charset="0"/>
                <a:ea typeface="굴림" panose="020B0600000101010101" pitchFamily="34" charset="-127"/>
              </a:rPr>
              <a:t>Medeiros</a:t>
            </a:r>
            <a:r>
              <a:rPr lang="it-IT" altLang="ko-KR" sz="1200" dirty="0">
                <a:solidFill>
                  <a:schemeClr val="bg1"/>
                </a:solidFill>
                <a:latin typeface="Arial" panose="020B0604020202020204" pitchFamily="34" charset="0"/>
                <a:ea typeface="굴림" panose="020B0600000101010101" pitchFamily="34" charset="-127"/>
              </a:rPr>
              <a:t> FA </a:t>
            </a:r>
            <a:r>
              <a:rPr lang="it-IT" altLang="ko-KR" sz="1200" i="1" dirty="0">
                <a:solidFill>
                  <a:schemeClr val="bg1"/>
                </a:solidFill>
                <a:latin typeface="Arial" panose="020B0604020202020204" pitchFamily="34" charset="0"/>
                <a:ea typeface="굴림" panose="020B0600000101010101" pitchFamily="34" charset="-127"/>
              </a:rPr>
              <a:t>et al. </a:t>
            </a:r>
            <a:r>
              <a:rPr lang="it-IT" altLang="ko-KR" sz="1200" i="1" dirty="0" err="1">
                <a:solidFill>
                  <a:schemeClr val="bg1"/>
                </a:solidFill>
                <a:latin typeface="Arial" panose="020B0604020202020204" pitchFamily="34" charset="0"/>
                <a:ea typeface="굴림" panose="020B0600000101010101" pitchFamily="34" charset="-127"/>
              </a:rPr>
              <a:t>Ophthalmology</a:t>
            </a:r>
            <a:r>
              <a:rPr lang="it-IT" altLang="ko-KR" sz="1200" dirty="0">
                <a:solidFill>
                  <a:schemeClr val="bg1"/>
                </a:solidFill>
                <a:latin typeface="Arial" panose="020B0604020202020204" pitchFamily="34" charset="0"/>
                <a:ea typeface="굴림" panose="020B0600000101010101" pitchFamily="34" charset="-127"/>
              </a:rPr>
              <a:t> 2008; 115: 934–40.</a:t>
            </a:r>
            <a:endParaRPr lang="en-US" altLang="ko-KR" sz="1200" dirty="0">
              <a:solidFill>
                <a:schemeClr val="bg1"/>
              </a:solidFill>
              <a:latin typeface="Arial" panose="020B0604020202020204" pitchFamily="34" charset="0"/>
              <a:ea typeface="굴림" panose="020B0600000101010101" pitchFamily="34" charset="-127"/>
            </a:endParaRPr>
          </a:p>
        </p:txBody>
      </p:sp>
      <p:sp>
        <p:nvSpPr>
          <p:cNvPr id="3" name="TextBox 2">
            <a:extLst>
              <a:ext uri="{FF2B5EF4-FFF2-40B4-BE49-F238E27FC236}">
                <a16:creationId xmlns:a16="http://schemas.microsoft.com/office/drawing/2014/main" id="{8E11257B-394D-8E41-A117-D531948CBA96}"/>
              </a:ext>
            </a:extLst>
          </p:cNvPr>
          <p:cNvSpPr txBox="1"/>
          <p:nvPr/>
        </p:nvSpPr>
        <p:spPr>
          <a:xfrm>
            <a:off x="174482" y="1155134"/>
            <a:ext cx="10555197" cy="646331"/>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Purposed of the study </a:t>
            </a:r>
            <a:r>
              <a:rPr lang="en-US" dirty="0">
                <a:solidFill>
                  <a:schemeClr val="bg1"/>
                </a:solidFill>
                <a:latin typeface="Arial" panose="020B0604020202020204" pitchFamily="34" charset="0"/>
                <a:cs typeface="Arial" panose="020B0604020202020204" pitchFamily="34" charset="0"/>
              </a:rPr>
              <a:t>: To investigate whether long-term intraocular pressure (IOP) fluctuations are </a:t>
            </a:r>
          </a:p>
          <a:p>
            <a:r>
              <a:rPr lang="en-US" dirty="0">
                <a:solidFill>
                  <a:schemeClr val="bg1"/>
                </a:solidFill>
                <a:latin typeface="Arial" panose="020B0604020202020204" pitchFamily="34" charset="0"/>
                <a:cs typeface="Arial" panose="020B0604020202020204" pitchFamily="34" charset="0"/>
              </a:rPr>
              <a:t>a risk factor for conversion from ocular hypertension to glaucoma.</a:t>
            </a:r>
          </a:p>
        </p:txBody>
      </p:sp>
    </p:spTree>
    <p:extLst>
      <p:ext uri="{BB962C8B-B14F-4D97-AF65-F5344CB8AC3E}">
        <p14:creationId xmlns:p14="http://schemas.microsoft.com/office/powerpoint/2010/main" val="34686052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latin typeface="Arial" panose="020B0604020202020204" pitchFamily="34" charset="0"/>
                <a:ea typeface="굴림" panose="020B0600000101010101" pitchFamily="34" charset="-127"/>
                <a:cs typeface="Arial" panose="020B0604020202020204" pitchFamily="34" charset="0"/>
              </a:rPr>
              <a:t>First randomised trial comparing long-term outcomes between treated and untreated patients to clearly show that IOP reduction decreases the risk of glaucoma progression</a:t>
            </a:r>
          </a:p>
          <a:p>
            <a:r>
              <a:rPr lang="en-AU" altLang="ko-KR" dirty="0">
                <a:latin typeface="Arial" panose="020B0604020202020204" pitchFamily="34" charset="0"/>
                <a:ea typeface="굴림" panose="020B0600000101010101" pitchFamily="34" charset="-127"/>
                <a:cs typeface="Arial" panose="020B0604020202020204" pitchFamily="34" charset="0"/>
              </a:rPr>
              <a:t>Provides new information on disease progression rates, with and without treatment, in different patient subgroups</a:t>
            </a:r>
          </a:p>
          <a:p>
            <a:r>
              <a:rPr lang="en-AU" altLang="ko-KR" dirty="0">
                <a:latin typeface="Arial" panose="020B0604020202020204" pitchFamily="34" charset="0"/>
                <a:ea typeface="굴림" panose="020B0600000101010101" pitchFamily="34" charset="-127"/>
                <a:cs typeface="Arial" panose="020B0604020202020204" pitchFamily="34" charset="0"/>
              </a:rPr>
              <a:t>Demonstrates very large inter</a:t>
            </a:r>
            <a:r>
              <a:rPr lang="en-US" altLang="ko-KR" dirty="0">
                <a:latin typeface="Arial" panose="020B0604020202020204" pitchFamily="34" charset="0"/>
                <a:ea typeface="굴림" panose="020B0600000101010101" pitchFamily="34" charset="-127"/>
                <a:cs typeface="Arial" panose="020B0604020202020204" pitchFamily="34" charset="0"/>
              </a:rPr>
              <a:t>-</a:t>
            </a:r>
            <a:r>
              <a:rPr lang="en-AU" altLang="ko-KR" dirty="0">
                <a:latin typeface="Arial" panose="020B0604020202020204" pitchFamily="34" charset="0"/>
                <a:ea typeface="굴림" panose="020B0600000101010101" pitchFamily="34" charset="-127"/>
                <a:cs typeface="Arial" panose="020B0604020202020204" pitchFamily="34" charset="0"/>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74482" y="192909"/>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ea typeface="굴림" panose="020B0600000101010101" pitchFamily="34" charset="-127"/>
                <a:cs typeface="Arial" panose="020B0604020202020204" pitchFamily="34" charset="0"/>
              </a:rPr>
              <a:t>IOP fluctuation: WGA consensus</a:t>
            </a:r>
            <a:endParaRPr lang="en-US" sz="2400" b="1"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2F0BE208-5A2F-8445-837B-32D8CC9FDB08}"/>
              </a:ext>
            </a:extLst>
          </p:cNvPr>
          <p:cNvSpPr>
            <a:spLocks noGrp="1"/>
          </p:cNvSpPr>
          <p:nvPr>
            <p:ph idx="1"/>
          </p:nvPr>
        </p:nvSpPr>
        <p:spPr>
          <a:xfrm>
            <a:off x="833281" y="1607693"/>
            <a:ext cx="8946541" cy="4195481"/>
          </a:xfrm>
        </p:spPr>
        <p:txBody>
          <a:bodyPr>
            <a:normAutofit/>
          </a:bodyPr>
          <a:lstStyle/>
          <a:p>
            <a:r>
              <a:rPr lang="en-NZ" altLang="en-US" sz="2200" dirty="0">
                <a:solidFill>
                  <a:schemeClr val="bg1"/>
                </a:solidFill>
                <a:latin typeface="Arial" panose="020B0604020202020204" pitchFamily="34" charset="0"/>
                <a:cs typeface="Arial" panose="020B0604020202020204" pitchFamily="34" charset="0"/>
              </a:rPr>
              <a:t>IOP is more variable in glaucomatous than in healthy eyes, but both 24h IOP fluctuation and IOP variation over periods longer than 24h tend to be correlated with mean IOP</a:t>
            </a:r>
          </a:p>
          <a:p>
            <a:endParaRPr lang="en-NZ" altLang="en-US" sz="2200" dirty="0">
              <a:solidFill>
                <a:schemeClr val="bg1"/>
              </a:solidFill>
              <a:latin typeface="Arial" panose="020B0604020202020204" pitchFamily="34" charset="0"/>
              <a:cs typeface="Arial" panose="020B0604020202020204" pitchFamily="34" charset="0"/>
            </a:endParaRPr>
          </a:p>
          <a:p>
            <a:r>
              <a:rPr lang="en-NZ" altLang="en-US" sz="2200" dirty="0">
                <a:solidFill>
                  <a:schemeClr val="bg1"/>
                </a:solidFill>
                <a:latin typeface="Arial" panose="020B0604020202020204" pitchFamily="34" charset="0"/>
                <a:cs typeface="Arial" panose="020B0604020202020204" pitchFamily="34" charset="0"/>
              </a:rPr>
              <a:t>There is currently insufficient evidence to support IOP fluctuation as a risk factor for glaucoma development or progression</a:t>
            </a:r>
          </a:p>
          <a:p>
            <a:pPr marL="457200" lvl="1" indent="0">
              <a:buNone/>
            </a:pPr>
            <a:endPar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
        <p:nvSpPr>
          <p:cNvPr id="8" name="Text Box 2055">
            <a:extLst>
              <a:ext uri="{FF2B5EF4-FFF2-40B4-BE49-F238E27FC236}">
                <a16:creationId xmlns:a16="http://schemas.microsoft.com/office/drawing/2014/main" id="{7AA3EE43-F088-CA41-817B-1CB6374B34A3}"/>
              </a:ext>
            </a:extLst>
          </p:cNvPr>
          <p:cNvSpPr txBox="1">
            <a:spLocks noChangeArrowheads="1"/>
          </p:cNvSpPr>
          <p:nvPr/>
        </p:nvSpPr>
        <p:spPr bwMode="auto">
          <a:xfrm>
            <a:off x="1828800" y="6461126"/>
            <a:ext cx="48783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lnSpc>
                <a:spcPct val="90000"/>
              </a:lnSpc>
            </a:pPr>
            <a:r>
              <a:rPr lang="en-NZ" altLang="ko-KR" sz="1600" dirty="0">
                <a:latin typeface="Arial" panose="020B0604020202020204" pitchFamily="34" charset="0"/>
                <a:ea typeface="굴림" panose="020B0600000101010101" pitchFamily="34" charset="-127"/>
              </a:rPr>
              <a:t>*  WGA, World Glaucoma Association.</a:t>
            </a:r>
            <a:endParaRPr lang="en-AU" altLang="ko-KR" sz="1600" dirty="0">
              <a:latin typeface="Arial" panose="020B0604020202020204" pitchFamily="34" charset="0"/>
              <a:ea typeface="굴림" panose="020B0600000101010101" pitchFamily="34" charset="-127"/>
            </a:endParaRPr>
          </a:p>
        </p:txBody>
      </p:sp>
      <p:sp>
        <p:nvSpPr>
          <p:cNvPr id="14" name="Text Box 2055">
            <a:extLst>
              <a:ext uri="{FF2B5EF4-FFF2-40B4-BE49-F238E27FC236}">
                <a16:creationId xmlns:a16="http://schemas.microsoft.com/office/drawing/2014/main" id="{B1ED6A3E-1067-DD46-823A-347084071096}"/>
              </a:ext>
            </a:extLst>
          </p:cNvPr>
          <p:cNvSpPr txBox="1">
            <a:spLocks noChangeArrowheads="1"/>
          </p:cNvSpPr>
          <p:nvPr/>
        </p:nvSpPr>
        <p:spPr bwMode="auto">
          <a:xfrm>
            <a:off x="833281" y="4710081"/>
            <a:ext cx="48783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lnSpc>
                <a:spcPct val="90000"/>
              </a:lnSpc>
            </a:pPr>
            <a:r>
              <a:rPr lang="en-NZ" altLang="ko-KR" sz="1600" dirty="0">
                <a:solidFill>
                  <a:schemeClr val="bg1"/>
                </a:solidFill>
                <a:latin typeface="Arial" panose="020B0604020202020204" pitchFamily="34" charset="0"/>
                <a:ea typeface="굴림" panose="020B0600000101010101" pitchFamily="34" charset="-127"/>
              </a:rPr>
              <a:t>*  WGA, World Glaucoma Association.</a:t>
            </a:r>
            <a:endParaRPr lang="en-AU" altLang="ko-KR" sz="1600" dirty="0">
              <a:solidFill>
                <a:schemeClr val="bg1"/>
              </a:solidFill>
              <a:latin typeface="Arial" panose="020B0604020202020204" pitchFamily="34" charset="0"/>
              <a:ea typeface="굴림" panose="020B0600000101010101" pitchFamily="34" charset="-127"/>
            </a:endParaRPr>
          </a:p>
        </p:txBody>
      </p:sp>
      <p:sp>
        <p:nvSpPr>
          <p:cNvPr id="15" name="Text Box 4">
            <a:extLst>
              <a:ext uri="{FF2B5EF4-FFF2-40B4-BE49-F238E27FC236}">
                <a16:creationId xmlns:a16="http://schemas.microsoft.com/office/drawing/2014/main" id="{D644C571-48F6-6D4C-9DCE-EEF34EBB04A0}"/>
              </a:ext>
            </a:extLst>
          </p:cNvPr>
          <p:cNvSpPr txBox="1">
            <a:spLocks noChangeArrowheads="1"/>
          </p:cNvSpPr>
          <p:nvPr/>
        </p:nvSpPr>
        <p:spPr bwMode="auto">
          <a:xfrm>
            <a:off x="4460034" y="6576660"/>
            <a:ext cx="6133323"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lnSpc>
                <a:spcPct val="80000"/>
              </a:lnSpc>
              <a:spcBef>
                <a:spcPct val="50000"/>
              </a:spcBef>
              <a:buClr>
                <a:srgbClr val="BDB7D7"/>
              </a:buClr>
            </a:pPr>
            <a:r>
              <a:rPr lang="en-NZ" altLang="ko-KR" sz="1200" dirty="0">
                <a:solidFill>
                  <a:schemeClr val="bg1"/>
                </a:solidFill>
                <a:latin typeface="Arial" panose="020B0604020202020204" pitchFamily="34" charset="0"/>
                <a:ea typeface="굴림" panose="020B0600000101010101" pitchFamily="34" charset="-127"/>
              </a:rPr>
              <a:t>World Glaucoma Association, 2007. </a:t>
            </a:r>
            <a:r>
              <a:rPr lang="en-NZ" altLang="ko-KR" sz="1200" i="1" dirty="0">
                <a:solidFill>
                  <a:schemeClr val="bg1"/>
                </a:solidFill>
                <a:latin typeface="Arial" panose="020B0604020202020204" pitchFamily="34" charset="0"/>
                <a:ea typeface="굴림" panose="020B0600000101010101" pitchFamily="34" charset="-127"/>
              </a:rPr>
              <a:t>4th Consensus Meeting: Intra-Ocular Pressure</a:t>
            </a:r>
            <a:r>
              <a:rPr lang="en-NZ" altLang="ko-KR" sz="1200" dirty="0">
                <a:solidFill>
                  <a:schemeClr val="bg1"/>
                </a:solidFill>
                <a:latin typeface="Arial" panose="020B0604020202020204" pitchFamily="34" charset="0"/>
                <a:ea typeface="굴림" panose="020B0600000101010101" pitchFamily="34" charset="-127"/>
              </a:rPr>
              <a:t>.</a:t>
            </a:r>
            <a:endParaRPr lang="en-US" altLang="ko-KR" sz="1400" dirty="0">
              <a:solidFill>
                <a:schemeClr val="bg1"/>
              </a:solidFill>
              <a:latin typeface="Arial" panose="020B0604020202020204" pitchFamily="34" charset="0"/>
              <a:ea typeface="굴림" panose="020B0600000101010101" pitchFamily="34" charset="-127"/>
            </a:endParaRPr>
          </a:p>
        </p:txBody>
      </p:sp>
    </p:spTree>
    <p:extLst>
      <p:ext uri="{BB962C8B-B14F-4D97-AF65-F5344CB8AC3E}">
        <p14:creationId xmlns:p14="http://schemas.microsoft.com/office/powerpoint/2010/main" val="1453798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3D55B-8EB3-4080-9DCA-642970F1A9F3}"/>
              </a:ext>
            </a:extLst>
          </p:cNvPr>
          <p:cNvSpPr/>
          <p:nvPr/>
        </p:nvSpPr>
        <p:spPr>
          <a:xfrm>
            <a:off x="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ltLang="ko-KR" dirty="0">
                <a:ea typeface="굴림" panose="020B0600000101010101" pitchFamily="34" charset="-127"/>
              </a:rPr>
              <a:t>First randomised trial comparing long-term outcomes between treated and untreated patients to clearly show that IOP reduction decreases the risk of glaucoma progression</a:t>
            </a:r>
          </a:p>
          <a:p>
            <a:r>
              <a:rPr lang="en-AU" altLang="ko-KR" dirty="0">
                <a:ea typeface="굴림" panose="020B0600000101010101" pitchFamily="34" charset="-127"/>
              </a:rPr>
              <a:t>Provides new information on disease progression rates, with and without treatment, in different patient subgroups</a:t>
            </a:r>
          </a:p>
          <a:p>
            <a:r>
              <a:rPr lang="en-AU" altLang="ko-KR" dirty="0">
                <a:ea typeface="굴림" panose="020B0600000101010101" pitchFamily="34" charset="-127"/>
              </a:rPr>
              <a:t>Demonstrates very large inter</a:t>
            </a:r>
            <a:r>
              <a:rPr lang="en-US" altLang="ko-KR" dirty="0">
                <a:ea typeface="굴림" panose="020B0600000101010101" pitchFamily="34" charset="-127"/>
              </a:rPr>
              <a:t>-</a:t>
            </a:r>
            <a:r>
              <a:rPr lang="en-AU" altLang="ko-KR" dirty="0">
                <a:ea typeface="굴림" panose="020B0600000101010101" pitchFamily="34" charset="-127"/>
              </a:rPr>
              <a:t>patient variation in disease progression rates</a:t>
            </a: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74482" y="192909"/>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ea typeface="굴림" panose="020B0600000101010101" pitchFamily="34" charset="-127"/>
                <a:cs typeface="Arial" panose="020B0604020202020204" pitchFamily="34" charset="0"/>
              </a:rPr>
              <a:t>KEY POINTS</a:t>
            </a:r>
            <a:endParaRPr lang="en-US" sz="2400" b="1"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2F0BE208-5A2F-8445-837B-32D8CC9FDB08}"/>
              </a:ext>
            </a:extLst>
          </p:cNvPr>
          <p:cNvSpPr>
            <a:spLocks noGrp="1"/>
          </p:cNvSpPr>
          <p:nvPr>
            <p:ph idx="1"/>
          </p:nvPr>
        </p:nvSpPr>
        <p:spPr>
          <a:xfrm>
            <a:off x="833281" y="1607693"/>
            <a:ext cx="10264140" cy="4195481"/>
          </a:xfrm>
        </p:spPr>
        <p:txBody>
          <a:bodyPr>
            <a:normAutofit/>
          </a:bodyPr>
          <a:lstStyle/>
          <a:p>
            <a:pPr>
              <a:lnSpc>
                <a:spcPct val="90000"/>
              </a:lnSpc>
            </a:pPr>
            <a:r>
              <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IOP is a significant, modifiable risk factor in glaucoma</a:t>
            </a:r>
          </a:p>
          <a:p>
            <a:pPr>
              <a:lnSpc>
                <a:spcPct val="90000"/>
              </a:lnSpc>
            </a:pPr>
            <a:endPar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endParaRPr>
          </a:p>
          <a:p>
            <a:pPr>
              <a:lnSpc>
                <a:spcPct val="90000"/>
              </a:lnSpc>
              <a:spcBef>
                <a:spcPts val="900"/>
              </a:spcBef>
            </a:pPr>
            <a:r>
              <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Lowering IOP to a target level is helpful across the spectrum of disease states and IOP levels</a:t>
            </a:r>
          </a:p>
          <a:p>
            <a:pPr>
              <a:lnSpc>
                <a:spcPct val="90000"/>
              </a:lnSpc>
              <a:spcBef>
                <a:spcPts val="900"/>
              </a:spcBef>
            </a:pPr>
            <a:endPar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endParaRPr>
          </a:p>
          <a:p>
            <a:pPr>
              <a:lnSpc>
                <a:spcPct val="90000"/>
              </a:lnSpc>
              <a:spcBef>
                <a:spcPts val="900"/>
              </a:spcBef>
            </a:pPr>
            <a:r>
              <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Target IOP range must be:</a:t>
            </a:r>
          </a:p>
          <a:p>
            <a:pPr lvl="1">
              <a:lnSpc>
                <a:spcPct val="90000"/>
              </a:lnSpc>
            </a:pPr>
            <a:r>
              <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individualized</a:t>
            </a:r>
          </a:p>
          <a:p>
            <a:pPr lvl="1">
              <a:lnSpc>
                <a:spcPct val="90000"/>
              </a:lnSpc>
            </a:pPr>
            <a:r>
              <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re-evaluated periodically</a:t>
            </a:r>
          </a:p>
          <a:p>
            <a:pPr lvl="1">
              <a:lnSpc>
                <a:spcPct val="90000"/>
              </a:lnSpc>
            </a:pPr>
            <a:endPar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endParaRPr>
          </a:p>
          <a:p>
            <a:pPr>
              <a:lnSpc>
                <a:spcPct val="90000"/>
              </a:lnSpc>
              <a:spcBef>
                <a:spcPts val="900"/>
              </a:spcBef>
            </a:pPr>
            <a:r>
              <a:rPr lang="en-US" altLang="ko-KR" sz="2200" dirty="0">
                <a:solidFill>
                  <a:schemeClr val="bg1"/>
                </a:solidFill>
                <a:latin typeface="Arial" panose="020B0604020202020204" pitchFamily="34" charset="0"/>
                <a:ea typeface="굴림" panose="020B0600000101010101" pitchFamily="34" charset="-127"/>
                <a:cs typeface="Arial" panose="020B0604020202020204" pitchFamily="34" charset="0"/>
              </a:rPr>
              <a:t>The role of IOP fluctuation requires further clarification</a:t>
            </a:r>
            <a:endParaRPr lang="en-AU" altLang="ko-KR" sz="2200" dirty="0">
              <a:solidFill>
                <a:schemeClr val="bg1"/>
              </a:solidFill>
              <a:latin typeface="Arial" panose="020B0604020202020204" pitchFamily="34" charset="0"/>
              <a:ea typeface="굴림" panose="020B0600000101010101" pitchFamily="34" charset="-127"/>
              <a:cs typeface="Arial" panose="020B0604020202020204" pitchFamily="34" charset="0"/>
            </a:endParaRPr>
          </a:p>
          <a:p>
            <a:pPr marL="457200" lvl="1" indent="0">
              <a:buNone/>
            </a:pPr>
            <a:endParaRPr lang="en-NZ" altLang="ko-KR" sz="2200" dirty="0">
              <a:solidFill>
                <a:schemeClr val="bg1"/>
              </a:solidFill>
              <a:latin typeface="Arial" panose="020B0604020202020204" pitchFamily="34" charset="0"/>
              <a:ea typeface="굴림" panose="020B0600000101010101" pitchFamily="34" charset="-127"/>
              <a:cs typeface="Arial" panose="020B0604020202020204" pitchFamily="34" charset="0"/>
            </a:endParaRPr>
          </a:p>
        </p:txBody>
      </p:sp>
      <p:sp>
        <p:nvSpPr>
          <p:cNvPr id="8" name="Text Box 2055">
            <a:extLst>
              <a:ext uri="{FF2B5EF4-FFF2-40B4-BE49-F238E27FC236}">
                <a16:creationId xmlns:a16="http://schemas.microsoft.com/office/drawing/2014/main" id="{7AA3EE43-F088-CA41-817B-1CB6374B34A3}"/>
              </a:ext>
            </a:extLst>
          </p:cNvPr>
          <p:cNvSpPr txBox="1">
            <a:spLocks noChangeArrowheads="1"/>
          </p:cNvSpPr>
          <p:nvPr/>
        </p:nvSpPr>
        <p:spPr bwMode="auto">
          <a:xfrm>
            <a:off x="1828800" y="6461126"/>
            <a:ext cx="48783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lnSpc>
                <a:spcPct val="90000"/>
              </a:lnSpc>
            </a:pPr>
            <a:r>
              <a:rPr lang="en-NZ" altLang="ko-KR" sz="1600" dirty="0">
                <a:latin typeface="Arial" panose="020B0604020202020204" pitchFamily="34" charset="0"/>
                <a:ea typeface="굴림" panose="020B0600000101010101" pitchFamily="34" charset="-127"/>
              </a:rPr>
              <a:t>*  WGA, World Glaucoma Association.</a:t>
            </a:r>
            <a:endParaRPr lang="en-AU" altLang="ko-KR" sz="1600" dirty="0">
              <a:latin typeface="Arial" panose="020B0604020202020204" pitchFamily="34" charset="0"/>
              <a:ea typeface="굴림" panose="020B0600000101010101" pitchFamily="34" charset="-127"/>
            </a:endParaRPr>
          </a:p>
        </p:txBody>
      </p:sp>
    </p:spTree>
    <p:extLst>
      <p:ext uri="{BB962C8B-B14F-4D97-AF65-F5344CB8AC3E}">
        <p14:creationId xmlns:p14="http://schemas.microsoft.com/office/powerpoint/2010/main" val="40579432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3" name="TextBox 2">
            <a:extLst>
              <a:ext uri="{FF2B5EF4-FFF2-40B4-BE49-F238E27FC236}">
                <a16:creationId xmlns:a16="http://schemas.microsoft.com/office/drawing/2014/main" id="{2575968B-B9ED-4240-A62C-43BC8AAF4BE5}"/>
              </a:ext>
            </a:extLst>
          </p:cNvPr>
          <p:cNvSpPr txBox="1"/>
          <p:nvPr/>
        </p:nvSpPr>
        <p:spPr>
          <a:xfrm>
            <a:off x="6451345" y="2215530"/>
            <a:ext cx="5041205"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4000" b="0" i="0" u="none" strike="noStrike" kern="1200" cap="none" spc="0" normalizeH="0" baseline="0" noProof="0" dirty="0">
                <a:ln>
                  <a:noFill/>
                </a:ln>
                <a:solidFill>
                  <a:srgbClr val="EBEBEB"/>
                </a:solidFill>
                <a:effectLst/>
                <a:uLnTx/>
                <a:uFillTx/>
                <a:latin typeface="Gill Sans"/>
              </a:rPr>
              <a:t>THANK YOU</a:t>
            </a: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Tree>
    <p:extLst>
      <p:ext uri="{BB962C8B-B14F-4D97-AF65-F5344CB8AC3E}">
        <p14:creationId xmlns:p14="http://schemas.microsoft.com/office/powerpoint/2010/main" val="3028114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chemeClr val="bg1"/>
              </a:solidFill>
            </a:endParaRP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OHTS: </a:t>
            </a:r>
          </a:p>
          <a:p>
            <a:r>
              <a:rPr lang="en-US" altLang="ko-KR" sz="2000" b="1" dirty="0">
                <a:latin typeface="Arial" panose="020B0604020202020204" pitchFamily="34" charset="0"/>
                <a:ea typeface="굴림" panose="020B0600000101010101" pitchFamily="34" charset="-127"/>
                <a:cs typeface="Arial" panose="020B0604020202020204" pitchFamily="34" charset="0"/>
              </a:rPr>
              <a:t>Additional results</a:t>
            </a:r>
            <a:endParaRPr lang="en-US" sz="2000" b="1" dirty="0">
              <a:latin typeface="Arial" panose="020B0604020202020204" pitchFamily="34" charset="0"/>
              <a:cs typeface="Arial" panose="020B0604020202020204" pitchFamily="34" charset="0"/>
            </a:endParaRPr>
          </a:p>
        </p:txBody>
      </p:sp>
      <p:sp>
        <p:nvSpPr>
          <p:cNvPr id="204" name="Rectangle 3">
            <a:extLst>
              <a:ext uri="{FF2B5EF4-FFF2-40B4-BE49-F238E27FC236}">
                <a16:creationId xmlns:a16="http://schemas.microsoft.com/office/drawing/2014/main" id="{707044B1-52E4-194E-AEFB-89012FFF6250}"/>
              </a:ext>
            </a:extLst>
          </p:cNvPr>
          <p:cNvSpPr txBox="1">
            <a:spLocks noChangeArrowheads="1"/>
          </p:cNvSpPr>
          <p:nvPr/>
        </p:nvSpPr>
        <p:spPr>
          <a:xfrm>
            <a:off x="228973" y="1688374"/>
            <a:ext cx="10717701" cy="449707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All-cause reproducible abnormalities</a:t>
            </a:r>
            <a:b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b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in visual fields and/or optic discs were significantly reduced in the medication group</a:t>
            </a:r>
          </a:p>
          <a:p>
            <a:pPr lvl="1"/>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Hazard ratio 0.58 (95% CI, 0.44</a:t>
            </a:r>
            <a:r>
              <a:rPr lang="en-US"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a:t>
            </a: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0.76);</a:t>
            </a:r>
            <a:b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br>
            <a:r>
              <a:rPr lang="en-US"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p </a:t>
            </a: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a:t>
            </a:r>
            <a:r>
              <a:rPr lang="en-US"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 </a:t>
            </a: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0.00008</a:t>
            </a:r>
          </a:p>
          <a:p>
            <a:pPr lvl="1"/>
            <a:endParaRPr lang="en-US" altLang="ko-KR" sz="2400" dirty="0">
              <a:solidFill>
                <a:schemeClr val="bg1"/>
              </a:solidFill>
              <a:latin typeface="Arial" panose="020B0604020202020204" pitchFamily="34" charset="0"/>
              <a:ea typeface="굴림" panose="020B0600000101010101" pitchFamily="34" charset="-127"/>
              <a:cs typeface="Arial" panose="020B0604020202020204" pitchFamily="34" charset="0"/>
            </a:endParaRPr>
          </a:p>
          <a:p>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Little evidence of increased ocular or systemic risk in the medication group</a:t>
            </a:r>
          </a:p>
        </p:txBody>
      </p:sp>
      <p:sp>
        <p:nvSpPr>
          <p:cNvPr id="205" name="Text Box 4">
            <a:extLst>
              <a:ext uri="{FF2B5EF4-FFF2-40B4-BE49-F238E27FC236}">
                <a16:creationId xmlns:a16="http://schemas.microsoft.com/office/drawing/2014/main" id="{6DAA6A2E-7A44-074A-BE7E-F5D99291E3EC}"/>
              </a:ext>
            </a:extLst>
          </p:cNvPr>
          <p:cNvSpPr txBox="1">
            <a:spLocks noChangeArrowheads="1"/>
          </p:cNvSpPr>
          <p:nvPr/>
        </p:nvSpPr>
        <p:spPr bwMode="auto">
          <a:xfrm>
            <a:off x="6932614" y="6589714"/>
            <a:ext cx="36925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lnSpc>
                <a:spcPct val="80000"/>
              </a:lnSpc>
              <a:spcBef>
                <a:spcPct val="50000"/>
              </a:spcBef>
              <a:buClr>
                <a:srgbClr val="BDB7D7"/>
              </a:buClr>
            </a:pPr>
            <a:r>
              <a:rPr lang="en-US" altLang="ko-KR" sz="1200" dirty="0" err="1">
                <a:solidFill>
                  <a:schemeClr val="bg1"/>
                </a:solidFill>
                <a:latin typeface="Arial" panose="020B0604020202020204" pitchFamily="34" charset="0"/>
                <a:ea typeface="굴림" panose="020B0600000101010101" pitchFamily="34" charset="-127"/>
              </a:rPr>
              <a:t>Kass</a:t>
            </a:r>
            <a:r>
              <a:rPr lang="en-US" altLang="ko-KR" sz="1200" dirty="0">
                <a:solidFill>
                  <a:schemeClr val="bg1"/>
                </a:solidFill>
                <a:latin typeface="Arial" panose="020B0604020202020204" pitchFamily="34" charset="0"/>
                <a:ea typeface="굴림" panose="020B0600000101010101" pitchFamily="34" charset="-127"/>
              </a:rPr>
              <a:t> MA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Arch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2002; 120: 701–13.</a:t>
            </a:r>
            <a:endParaRPr lang="en-US" altLang="ko-KR" sz="1400" dirty="0">
              <a:solidFill>
                <a:schemeClr val="bg1"/>
              </a:solidFill>
              <a:latin typeface="Arial" panose="020B0604020202020204" pitchFamily="34" charset="0"/>
              <a:ea typeface="굴림" panose="020B0600000101010101" pitchFamily="34" charset="-127"/>
            </a:endParaRPr>
          </a:p>
        </p:txBody>
      </p:sp>
    </p:spTree>
    <p:extLst>
      <p:ext uri="{BB962C8B-B14F-4D97-AF65-F5344CB8AC3E}">
        <p14:creationId xmlns:p14="http://schemas.microsoft.com/office/powerpoint/2010/main" val="4113065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chemeClr val="bg1"/>
              </a:solidFill>
            </a:endParaRPr>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859" y="135612"/>
            <a:ext cx="943301" cy="453234"/>
          </a:xfrm>
          <a:prstGeom prst="rect">
            <a:avLst/>
          </a:prstGeom>
        </p:spPr>
      </p:pic>
      <p:sp>
        <p:nvSpPr>
          <p:cNvPr id="10" name="Title 3">
            <a:extLst>
              <a:ext uri="{FF2B5EF4-FFF2-40B4-BE49-F238E27FC236}">
                <a16:creationId xmlns:a16="http://schemas.microsoft.com/office/drawing/2014/main" id="{B5F95155-876E-0A4A-96DE-9E456EB5A03F}"/>
              </a:ext>
            </a:extLst>
          </p:cNvPr>
          <p:cNvSpPr txBox="1">
            <a:spLocks/>
          </p:cNvSpPr>
          <p:nvPr/>
        </p:nvSpPr>
        <p:spPr>
          <a:xfrm>
            <a:off x="137160" y="38253"/>
            <a:ext cx="10264140" cy="7713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ko-KR" sz="2000" b="1" dirty="0">
                <a:latin typeface="Arial" panose="020B0604020202020204" pitchFamily="34" charset="0"/>
                <a:ea typeface="굴림" panose="020B0600000101010101" pitchFamily="34" charset="-127"/>
                <a:cs typeface="Arial" panose="020B0604020202020204" pitchFamily="34" charset="0"/>
              </a:rPr>
              <a:t>OHTS: </a:t>
            </a:r>
          </a:p>
          <a:p>
            <a:r>
              <a:rPr lang="en-AU" altLang="ko-KR" sz="2000" b="1" dirty="0">
                <a:latin typeface="Arial" panose="020B0604020202020204" pitchFamily="34" charset="0"/>
                <a:ea typeface="굴림" panose="020B0600000101010101" pitchFamily="34" charset="-127"/>
                <a:cs typeface="Arial" panose="020B0604020202020204" pitchFamily="34" charset="0"/>
              </a:rPr>
              <a:t>Possible</a:t>
            </a:r>
            <a:r>
              <a:rPr lang="en-US" altLang="ko-KR" sz="2000" b="1" dirty="0">
                <a:latin typeface="Arial" panose="020B0604020202020204" pitchFamily="34" charset="0"/>
                <a:ea typeface="굴림" panose="020B0600000101010101" pitchFamily="34" charset="-127"/>
                <a:cs typeface="Arial" panose="020B0604020202020204" pitchFamily="34" charset="0"/>
              </a:rPr>
              <a:t> </a:t>
            </a:r>
            <a:r>
              <a:rPr lang="en-AU" altLang="ko-KR" sz="2000" b="1" dirty="0">
                <a:latin typeface="Arial" panose="020B0604020202020204" pitchFamily="34" charset="0"/>
                <a:ea typeface="굴림" panose="020B0600000101010101" pitchFamily="34" charset="-127"/>
                <a:cs typeface="Arial" panose="020B0604020202020204" pitchFamily="34" charset="0"/>
              </a:rPr>
              <a:t>misinterpretations</a:t>
            </a:r>
            <a:endParaRPr lang="en-US" sz="2000" b="1" dirty="0">
              <a:latin typeface="Arial" panose="020B0604020202020204" pitchFamily="34" charset="0"/>
              <a:cs typeface="Arial" panose="020B0604020202020204" pitchFamily="34" charset="0"/>
            </a:endParaRPr>
          </a:p>
        </p:txBody>
      </p:sp>
      <p:sp>
        <p:nvSpPr>
          <p:cNvPr id="204" name="Rectangle 3">
            <a:extLst>
              <a:ext uri="{FF2B5EF4-FFF2-40B4-BE49-F238E27FC236}">
                <a16:creationId xmlns:a16="http://schemas.microsoft.com/office/drawing/2014/main" id="{707044B1-52E4-194E-AEFB-89012FFF6250}"/>
              </a:ext>
            </a:extLst>
          </p:cNvPr>
          <p:cNvSpPr txBox="1">
            <a:spLocks noChangeArrowheads="1"/>
          </p:cNvSpPr>
          <p:nvPr/>
        </p:nvSpPr>
        <p:spPr>
          <a:xfrm>
            <a:off x="228973" y="1688374"/>
            <a:ext cx="10717701" cy="449707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Treat all patients with elevated IOP</a:t>
            </a:r>
          </a:p>
          <a:p>
            <a:pPr>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Risk of POAG is low in this population</a:t>
            </a:r>
          </a:p>
          <a:p>
            <a:pPr>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Glaucoma medications are harmless</a:t>
            </a:r>
          </a:p>
          <a:p>
            <a:pPr>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Risk factors for developing POAG are clearly delineated; the influence of race, gender, hypertension, heart disease, family history, blood pressure and diabetes are all clear</a:t>
            </a:r>
          </a:p>
          <a:p>
            <a:pPr>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20% lowering of IOP is the correct target for OHT</a:t>
            </a:r>
          </a:p>
          <a:p>
            <a:pPr>
              <a:lnSpc>
                <a:spcPct val="90000"/>
              </a:lnSpc>
            </a:pPr>
            <a:r>
              <a:rPr lang="en-AU" altLang="ko-KR" sz="2400" dirty="0">
                <a:solidFill>
                  <a:schemeClr val="bg1"/>
                </a:solidFill>
                <a:latin typeface="Arial" panose="020B0604020202020204" pitchFamily="34" charset="0"/>
                <a:ea typeface="굴림" panose="020B0600000101010101" pitchFamily="34" charset="-127"/>
                <a:cs typeface="Arial" panose="020B0604020202020204" pitchFamily="34" charset="0"/>
              </a:rPr>
              <a:t>Drug X is proven to prevent glaucoma in OHT</a:t>
            </a:r>
          </a:p>
        </p:txBody>
      </p:sp>
      <p:sp>
        <p:nvSpPr>
          <p:cNvPr id="205" name="Text Box 4">
            <a:extLst>
              <a:ext uri="{FF2B5EF4-FFF2-40B4-BE49-F238E27FC236}">
                <a16:creationId xmlns:a16="http://schemas.microsoft.com/office/drawing/2014/main" id="{6DAA6A2E-7A44-074A-BE7E-F5D99291E3EC}"/>
              </a:ext>
            </a:extLst>
          </p:cNvPr>
          <p:cNvSpPr txBox="1">
            <a:spLocks noChangeArrowheads="1"/>
          </p:cNvSpPr>
          <p:nvPr/>
        </p:nvSpPr>
        <p:spPr bwMode="auto">
          <a:xfrm>
            <a:off x="6932614" y="6589714"/>
            <a:ext cx="36925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lnSpc>
                <a:spcPct val="80000"/>
              </a:lnSpc>
              <a:spcBef>
                <a:spcPct val="50000"/>
              </a:spcBef>
              <a:buClr>
                <a:srgbClr val="BDB7D7"/>
              </a:buClr>
            </a:pPr>
            <a:r>
              <a:rPr lang="en-US" altLang="ko-KR" sz="1200" dirty="0" err="1">
                <a:solidFill>
                  <a:schemeClr val="bg1"/>
                </a:solidFill>
                <a:latin typeface="Arial" panose="020B0604020202020204" pitchFamily="34" charset="0"/>
                <a:ea typeface="굴림" panose="020B0600000101010101" pitchFamily="34" charset="-127"/>
              </a:rPr>
              <a:t>Kass</a:t>
            </a:r>
            <a:r>
              <a:rPr lang="en-US" altLang="ko-KR" sz="1200" dirty="0">
                <a:solidFill>
                  <a:schemeClr val="bg1"/>
                </a:solidFill>
                <a:latin typeface="Arial" panose="020B0604020202020204" pitchFamily="34" charset="0"/>
                <a:ea typeface="굴림" panose="020B0600000101010101" pitchFamily="34" charset="-127"/>
              </a:rPr>
              <a:t> MA </a:t>
            </a:r>
            <a:r>
              <a:rPr lang="en-US" altLang="ko-KR" sz="1200" i="1" dirty="0">
                <a:solidFill>
                  <a:schemeClr val="bg1"/>
                </a:solidFill>
                <a:latin typeface="Arial" panose="020B0604020202020204" pitchFamily="34" charset="0"/>
                <a:ea typeface="굴림" panose="020B0600000101010101" pitchFamily="34" charset="-127"/>
              </a:rPr>
              <a:t>et al</a:t>
            </a:r>
            <a:r>
              <a:rPr lang="en-US" altLang="ko-KR" sz="1200" dirty="0">
                <a:solidFill>
                  <a:schemeClr val="bg1"/>
                </a:solidFill>
                <a:latin typeface="Arial" panose="020B0604020202020204" pitchFamily="34" charset="0"/>
                <a:ea typeface="굴림" panose="020B0600000101010101" pitchFamily="34" charset="-127"/>
              </a:rPr>
              <a:t>. </a:t>
            </a:r>
            <a:r>
              <a:rPr lang="en-US" altLang="ko-KR" sz="1200" i="1" dirty="0">
                <a:solidFill>
                  <a:schemeClr val="bg1"/>
                </a:solidFill>
                <a:latin typeface="Arial" panose="020B0604020202020204" pitchFamily="34" charset="0"/>
                <a:ea typeface="굴림" panose="020B0600000101010101" pitchFamily="34" charset="-127"/>
              </a:rPr>
              <a:t>Arch </a:t>
            </a:r>
            <a:r>
              <a:rPr lang="en-US" altLang="ko-KR" sz="1200" i="1" dirty="0" err="1">
                <a:solidFill>
                  <a:schemeClr val="bg1"/>
                </a:solidFill>
                <a:latin typeface="Arial" panose="020B0604020202020204" pitchFamily="34" charset="0"/>
                <a:ea typeface="굴림" panose="020B0600000101010101" pitchFamily="34" charset="-127"/>
              </a:rPr>
              <a:t>Ophthalmol</a:t>
            </a:r>
            <a:r>
              <a:rPr lang="en-US" altLang="ko-KR" sz="1200" dirty="0">
                <a:solidFill>
                  <a:schemeClr val="bg1"/>
                </a:solidFill>
                <a:latin typeface="Arial" panose="020B0604020202020204" pitchFamily="34" charset="0"/>
                <a:ea typeface="굴림" panose="020B0600000101010101" pitchFamily="34" charset="-127"/>
              </a:rPr>
              <a:t> 2002; 120: 701–13.</a:t>
            </a:r>
            <a:endParaRPr lang="en-US" altLang="ko-KR" sz="1400" dirty="0">
              <a:solidFill>
                <a:schemeClr val="bg1"/>
              </a:solidFill>
              <a:latin typeface="Arial" panose="020B0604020202020204" pitchFamily="34" charset="0"/>
              <a:ea typeface="굴림" panose="020B0600000101010101" pitchFamily="34" charset="-127"/>
            </a:endParaRPr>
          </a:p>
        </p:txBody>
      </p:sp>
    </p:spTree>
    <p:extLst>
      <p:ext uri="{BB962C8B-B14F-4D97-AF65-F5344CB8AC3E}">
        <p14:creationId xmlns:p14="http://schemas.microsoft.com/office/powerpoint/2010/main" val="343363718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cbf2ee6-7391-4c03-b07a-3137c8a2243c}" enabled="1" method="Standard" siteId="{ac144e41-8001-48f0-9e1c-170716ed06b6}" contentBits="1" removed="0"/>
</clbl:labelList>
</file>

<file path=docProps/app.xml><?xml version="1.0" encoding="utf-8"?>
<Properties xmlns="http://schemas.openxmlformats.org/officeDocument/2006/extended-properties" xmlns:vt="http://schemas.openxmlformats.org/officeDocument/2006/docPropsVTypes">
  <Template>office theme</Template>
  <TotalTime>22100</TotalTime>
  <Words>19307</Words>
  <Application>Microsoft Macintosh PowerPoint</Application>
  <PresentationFormat>Widescreen</PresentationFormat>
  <Paragraphs>1816</Paragraphs>
  <Slides>73</Slides>
  <Notes>72</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73</vt:i4>
      </vt:variant>
    </vt:vector>
  </HeadingPairs>
  <TitlesOfParts>
    <vt:vector size="91" baseType="lpstr">
      <vt:lpstr>Arial</vt:lpstr>
      <vt:lpstr>BlinkMacSystemFont</vt:lpstr>
      <vt:lpstr>Calibri</vt:lpstr>
      <vt:lpstr>Calibri Light</vt:lpstr>
      <vt:lpstr>Cambria Math</vt:lpstr>
      <vt:lpstr>Century Gothic</vt:lpstr>
      <vt:lpstr>Gill Sans</vt:lpstr>
      <vt:lpstr>Gill Sans MT</vt:lpstr>
      <vt:lpstr>Helvetica</vt:lpstr>
      <vt:lpstr>Jost</vt:lpstr>
      <vt:lpstr>ScalaLancetPro</vt:lpstr>
      <vt:lpstr>Söhne</vt:lpstr>
      <vt:lpstr>Times</vt:lpstr>
      <vt:lpstr>Times New Roman</vt:lpstr>
      <vt:lpstr>Wingdings</vt:lpstr>
      <vt:lpstr>Wingdings 3</vt:lpstr>
      <vt:lpstr>office theme</vt:lpstr>
      <vt:lpstr>Ion</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 </vt:lpstr>
      <vt:lpstr>PowerPoint Presentation</vt:lpstr>
      <vt:lpstr> </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Rhonda Hendicott</dc:creator>
  <cp:lastModifiedBy>Patricia Alvarez</cp:lastModifiedBy>
  <cp:revision>195</cp:revision>
  <dcterms:created xsi:type="dcterms:W3CDTF">2021-05-05T00:56:48Z</dcterms:created>
  <dcterms:modified xsi:type="dcterms:W3CDTF">2024-03-25T08:28:25Z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theme:8\Ion:12</vt:lpwstr>
  </property>
  <property fmtid="{D5CDD505-2E9C-101B-9397-08002B2CF9AE}" pid="3" name="ClassificationContentMarkingHeaderText">
    <vt:lpwstr>Internal use</vt:lpwstr>
  </property>
</Properties>
</file>