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s/slide31.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slideLayouts/slideLayout12.xml" ContentType="application/vnd.openxmlformats-officedocument.presentationml.slideLayout+xml"/>
  <Override PartName="/ppt/notesSlides/notesSlide18.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3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comments/comment1.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5"/>
  </p:notesMasterIdLst>
  <p:handoutMasterIdLst>
    <p:handoutMasterId r:id="rId36"/>
  </p:handoutMasterIdLst>
  <p:sldIdLst>
    <p:sldId id="737" r:id="rId2"/>
    <p:sldId id="793" r:id="rId3"/>
    <p:sldId id="758" r:id="rId4"/>
    <p:sldId id="759" r:id="rId5"/>
    <p:sldId id="766" r:id="rId6"/>
    <p:sldId id="767" r:id="rId7"/>
    <p:sldId id="768" r:id="rId8"/>
    <p:sldId id="781" r:id="rId9"/>
    <p:sldId id="799" r:id="rId10"/>
    <p:sldId id="796" r:id="rId11"/>
    <p:sldId id="797" r:id="rId12"/>
    <p:sldId id="741" r:id="rId13"/>
    <p:sldId id="742" r:id="rId14"/>
    <p:sldId id="744" r:id="rId15"/>
    <p:sldId id="790" r:id="rId16"/>
    <p:sldId id="760" r:id="rId17"/>
    <p:sldId id="777" r:id="rId18"/>
    <p:sldId id="791" r:id="rId19"/>
    <p:sldId id="763" r:id="rId20"/>
    <p:sldId id="776" r:id="rId21"/>
    <p:sldId id="794" r:id="rId22"/>
    <p:sldId id="746" r:id="rId23"/>
    <p:sldId id="762" r:id="rId24"/>
    <p:sldId id="778" r:id="rId25"/>
    <p:sldId id="792" r:id="rId26"/>
    <p:sldId id="795" r:id="rId27"/>
    <p:sldId id="757" r:id="rId28"/>
    <p:sldId id="749" r:id="rId29"/>
    <p:sldId id="750" r:id="rId30"/>
    <p:sldId id="751" r:id="rId31"/>
    <p:sldId id="752" r:id="rId32"/>
    <p:sldId id="773" r:id="rId33"/>
    <p:sldId id="774" r:id="rId34"/>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initials="RP" lastIdx="23" clrIdx="0"/>
  <p:cmAuthor id="1" name="z.habib" initials="z"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FF"/>
    <a:srgbClr val="FFCC00"/>
    <a:srgbClr val="FF9933"/>
    <a:srgbClr val="FF3300"/>
    <a:srgbClr val="FF6600"/>
    <a:srgbClr val="000000"/>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autoAdjust="0"/>
    <p:restoredTop sz="66540" autoAdjust="0"/>
  </p:normalViewPr>
  <p:slideViewPr>
    <p:cSldViewPr snapToGrid="0">
      <p:cViewPr varScale="1">
        <p:scale>
          <a:sx n="65" d="100"/>
          <a:sy n="65" d="100"/>
        </p:scale>
        <p:origin x="-1224" y="-102"/>
      </p:cViewPr>
      <p:guideLst>
        <p:guide orient="horz" pos="1598"/>
        <p:guide orient="horz" pos="782"/>
        <p:guide orient="horz" pos="1378"/>
        <p:guide pos="483"/>
        <p:guide pos="5709"/>
        <p:guide pos="107"/>
        <p:guide pos="4755"/>
      </p:guideLst>
    </p:cSldViewPr>
  </p:slideViewPr>
  <p:outlineViewPr>
    <p:cViewPr>
      <p:scale>
        <a:sx n="33" d="100"/>
        <a:sy n="33" d="100"/>
      </p:scale>
      <p:origin x="0" y="48858"/>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10" d="100"/>
          <a:sy n="110" d="100"/>
        </p:scale>
        <p:origin x="-1338" y="642"/>
      </p:cViewPr>
      <p:guideLst>
        <p:guide orient="horz" pos="3016"/>
        <p:guide pos="68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7-23T02:38:06.663" idx="18">
    <p:pos x="10" y="10"/>
    <p:text>Is the note about the conjunctiva accurate? (trying to match slide)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45501" cy="496412"/>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defTabSz="931753">
              <a:defRPr sz="1200">
                <a:latin typeface="Arial" pitchFamily="34" charset="0"/>
              </a:defRPr>
            </a:lvl1pPr>
          </a:lstStyle>
          <a:p>
            <a:pPr>
              <a:defRPr/>
            </a:pPr>
            <a:endParaRPr lang="en-US" altLang="zh-TW"/>
          </a:p>
        </p:txBody>
      </p:sp>
      <p:sp>
        <p:nvSpPr>
          <p:cNvPr id="15363" name="Rectangle 3"/>
          <p:cNvSpPr>
            <a:spLocks noGrp="1" noChangeArrowheads="1"/>
          </p:cNvSpPr>
          <p:nvPr>
            <p:ph type="dt" sz="quarter" idx="1"/>
          </p:nvPr>
        </p:nvSpPr>
        <p:spPr bwMode="auto">
          <a:xfrm>
            <a:off x="3850587" y="1"/>
            <a:ext cx="2945500" cy="496412"/>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algn="r" defTabSz="931753">
              <a:defRPr sz="1200">
                <a:latin typeface="Arial" pitchFamily="34" charset="0"/>
              </a:defRPr>
            </a:lvl1pPr>
          </a:lstStyle>
          <a:p>
            <a:pPr>
              <a:defRPr/>
            </a:pPr>
            <a:endParaRPr lang="en-US" altLang="zh-TW"/>
          </a:p>
        </p:txBody>
      </p:sp>
      <p:sp>
        <p:nvSpPr>
          <p:cNvPr id="15364" name="Rectangle 4"/>
          <p:cNvSpPr>
            <a:spLocks noGrp="1" noChangeArrowheads="1"/>
          </p:cNvSpPr>
          <p:nvPr>
            <p:ph type="ftr" sz="quarter" idx="2"/>
          </p:nvPr>
        </p:nvSpPr>
        <p:spPr bwMode="auto">
          <a:xfrm>
            <a:off x="0" y="9428630"/>
            <a:ext cx="2945501" cy="496411"/>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defTabSz="931753">
              <a:defRPr sz="1200">
                <a:latin typeface="Arial" pitchFamily="34" charset="0"/>
              </a:defRPr>
            </a:lvl1pPr>
          </a:lstStyle>
          <a:p>
            <a:pPr>
              <a:defRPr/>
            </a:pPr>
            <a:endParaRPr lang="en-US" altLang="zh-TW"/>
          </a:p>
        </p:txBody>
      </p:sp>
      <p:sp>
        <p:nvSpPr>
          <p:cNvPr id="15365" name="Rectangle 5"/>
          <p:cNvSpPr>
            <a:spLocks noGrp="1" noChangeArrowheads="1"/>
          </p:cNvSpPr>
          <p:nvPr>
            <p:ph type="sldNum" sz="quarter" idx="3"/>
          </p:nvPr>
        </p:nvSpPr>
        <p:spPr bwMode="auto">
          <a:xfrm>
            <a:off x="3850587" y="9428630"/>
            <a:ext cx="2945500" cy="496411"/>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algn="r" defTabSz="931753">
              <a:defRPr sz="1200">
                <a:latin typeface="Arial" pitchFamily="34" charset="0"/>
              </a:defRPr>
            </a:lvl1pPr>
          </a:lstStyle>
          <a:p>
            <a:pPr>
              <a:defRPr/>
            </a:pPr>
            <a:fld id="{8B08744A-283B-48C0-8754-B8AA58A64E90}"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2945501" cy="496412"/>
          </a:xfrm>
          <a:prstGeom prst="rect">
            <a:avLst/>
          </a:prstGeom>
          <a:noFill/>
          <a:ln w="9525">
            <a:noFill/>
            <a:miter lim="800000"/>
            <a:headEnd/>
            <a:tailEnd/>
          </a:ln>
          <a:effectLst/>
        </p:spPr>
        <p:txBody>
          <a:bodyPr vert="horz" wrap="square" lIns="91629" tIns="45815" rIns="91629" bIns="45815" numCol="1" anchor="t" anchorCtr="0" compatLnSpc="1">
            <a:prstTxWarp prst="textNoShape">
              <a:avLst/>
            </a:prstTxWarp>
          </a:bodyPr>
          <a:lstStyle>
            <a:lvl1pPr defTabSz="915825">
              <a:defRPr sz="1200">
                <a:latin typeface="Arial" pitchFamily="34" charset="0"/>
              </a:defRPr>
            </a:lvl1pPr>
          </a:lstStyle>
          <a:p>
            <a:pPr>
              <a:defRPr/>
            </a:pPr>
            <a:endParaRPr lang="en-US" altLang="zh-TW"/>
          </a:p>
        </p:txBody>
      </p:sp>
      <p:sp>
        <p:nvSpPr>
          <p:cNvPr id="20483" name="Rectangle 3"/>
          <p:cNvSpPr>
            <a:spLocks noGrp="1" noChangeArrowheads="1"/>
          </p:cNvSpPr>
          <p:nvPr>
            <p:ph type="dt" idx="1"/>
          </p:nvPr>
        </p:nvSpPr>
        <p:spPr bwMode="auto">
          <a:xfrm>
            <a:off x="3850587" y="1"/>
            <a:ext cx="2945500" cy="496412"/>
          </a:xfrm>
          <a:prstGeom prst="rect">
            <a:avLst/>
          </a:prstGeom>
          <a:noFill/>
          <a:ln w="9525">
            <a:noFill/>
            <a:miter lim="800000"/>
            <a:headEnd/>
            <a:tailEnd/>
          </a:ln>
          <a:effectLst/>
        </p:spPr>
        <p:txBody>
          <a:bodyPr vert="horz" wrap="square" lIns="91629" tIns="45815" rIns="91629" bIns="45815" numCol="1" anchor="t" anchorCtr="0" compatLnSpc="1">
            <a:prstTxWarp prst="textNoShape">
              <a:avLst/>
            </a:prstTxWarp>
          </a:bodyPr>
          <a:lstStyle>
            <a:lvl1pPr algn="r" defTabSz="915825">
              <a:defRPr sz="1200">
                <a:latin typeface="Arial" pitchFamily="34" charset="0"/>
              </a:defRPr>
            </a:lvl1pPr>
          </a:lstStyle>
          <a:p>
            <a:pPr>
              <a:defRPr/>
            </a:pPr>
            <a:endParaRPr lang="en-US" altLang="zh-TW"/>
          </a:p>
        </p:txBody>
      </p:sp>
      <p:sp>
        <p:nvSpPr>
          <p:cNvPr id="9318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1148032" y="4716710"/>
            <a:ext cx="4511140" cy="4466109"/>
          </a:xfrm>
          <a:prstGeom prst="rect">
            <a:avLst/>
          </a:prstGeom>
          <a:noFill/>
          <a:ln w="9525">
            <a:noFill/>
            <a:miter lim="800000"/>
            <a:headEnd/>
            <a:tailEnd/>
          </a:ln>
          <a:effectLst/>
        </p:spPr>
        <p:txBody>
          <a:bodyPr vert="horz" wrap="square" lIns="91629" tIns="45815" rIns="91629" bIns="45815"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20486" name="Rectangle 6"/>
          <p:cNvSpPr>
            <a:spLocks noGrp="1" noChangeArrowheads="1"/>
          </p:cNvSpPr>
          <p:nvPr>
            <p:ph type="ftr" sz="quarter" idx="4"/>
          </p:nvPr>
        </p:nvSpPr>
        <p:spPr bwMode="auto">
          <a:xfrm>
            <a:off x="0" y="9428630"/>
            <a:ext cx="2945501" cy="496411"/>
          </a:xfrm>
          <a:prstGeom prst="rect">
            <a:avLst/>
          </a:prstGeom>
          <a:noFill/>
          <a:ln w="9525">
            <a:noFill/>
            <a:miter lim="800000"/>
            <a:headEnd/>
            <a:tailEnd/>
          </a:ln>
          <a:effectLst/>
        </p:spPr>
        <p:txBody>
          <a:bodyPr vert="horz" wrap="square" lIns="91629" tIns="45815" rIns="91629" bIns="45815" numCol="1" anchor="b" anchorCtr="0" compatLnSpc="1">
            <a:prstTxWarp prst="textNoShape">
              <a:avLst/>
            </a:prstTxWarp>
          </a:bodyPr>
          <a:lstStyle>
            <a:lvl1pPr defTabSz="915825">
              <a:defRPr sz="1200">
                <a:latin typeface="Arial" pitchFamily="34" charset="0"/>
              </a:defRPr>
            </a:lvl1pPr>
          </a:lstStyle>
          <a:p>
            <a:pPr>
              <a:defRPr/>
            </a:pPr>
            <a:endParaRPr lang="en-US" altLang="zh-TW"/>
          </a:p>
        </p:txBody>
      </p:sp>
      <p:sp>
        <p:nvSpPr>
          <p:cNvPr id="20487" name="Rectangle 7"/>
          <p:cNvSpPr>
            <a:spLocks noGrp="1" noChangeArrowheads="1"/>
          </p:cNvSpPr>
          <p:nvPr>
            <p:ph type="sldNum" sz="quarter" idx="5"/>
          </p:nvPr>
        </p:nvSpPr>
        <p:spPr bwMode="auto">
          <a:xfrm>
            <a:off x="3850587" y="9428630"/>
            <a:ext cx="2945500" cy="496411"/>
          </a:xfrm>
          <a:prstGeom prst="rect">
            <a:avLst/>
          </a:prstGeom>
          <a:noFill/>
          <a:ln w="9525">
            <a:noFill/>
            <a:miter lim="800000"/>
            <a:headEnd/>
            <a:tailEnd/>
          </a:ln>
          <a:effectLst/>
        </p:spPr>
        <p:txBody>
          <a:bodyPr vert="horz" wrap="square" lIns="91629" tIns="45815" rIns="91629" bIns="45815" numCol="1" anchor="b" anchorCtr="0" compatLnSpc="1">
            <a:prstTxWarp prst="textNoShape">
              <a:avLst/>
            </a:prstTxWarp>
          </a:bodyPr>
          <a:lstStyle>
            <a:lvl1pPr algn="r" defTabSz="915825">
              <a:defRPr sz="1200">
                <a:latin typeface="Arial" pitchFamily="34" charset="0"/>
              </a:defRPr>
            </a:lvl1pPr>
          </a:lstStyle>
          <a:p>
            <a:pPr>
              <a:defRPr/>
            </a:pPr>
            <a:fld id="{4A5A154E-2209-4616-9C4E-8DA9AB21557D}"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000" kern="1200">
        <a:solidFill>
          <a:schemeClr val="tx1"/>
        </a:solidFill>
        <a:latin typeface="Arial" charset="0"/>
        <a:ea typeface="+mn-ea"/>
        <a:cs typeface="+mn-cs"/>
      </a:defRPr>
    </a:lvl1pPr>
    <a:lvl2pPr marL="381000" indent="-190500" algn="l" rtl="0" eaLnBrk="0" fontAlgn="base" hangingPunct="0">
      <a:lnSpc>
        <a:spcPct val="90000"/>
      </a:lnSpc>
      <a:spcBef>
        <a:spcPct val="40000"/>
      </a:spcBef>
      <a:spcAft>
        <a:spcPct val="0"/>
      </a:spcAft>
      <a:defRPr sz="1000" kern="1200">
        <a:solidFill>
          <a:schemeClr val="tx1"/>
        </a:solidFill>
        <a:latin typeface="Arial" charset="0"/>
        <a:ea typeface="+mn-ea"/>
        <a:cs typeface="+mn-cs"/>
      </a:defRPr>
    </a:lvl2pPr>
    <a:lvl3pPr marL="762000" indent="-190500" algn="l" rtl="0" eaLnBrk="0" fontAlgn="base" hangingPunct="0">
      <a:lnSpc>
        <a:spcPct val="90000"/>
      </a:lnSpc>
      <a:spcBef>
        <a:spcPct val="40000"/>
      </a:spcBef>
      <a:spcAft>
        <a:spcPct val="0"/>
      </a:spcAft>
      <a:defRPr sz="1000" kern="1200">
        <a:solidFill>
          <a:schemeClr val="tx1"/>
        </a:solidFill>
        <a:latin typeface="Arial" charset="0"/>
        <a:ea typeface="+mn-ea"/>
        <a:cs typeface="+mn-cs"/>
      </a:defRPr>
    </a:lvl3pPr>
    <a:lvl4pPr marL="1143000" indent="-190500" algn="l" rtl="0" eaLnBrk="0" fontAlgn="base" hangingPunct="0">
      <a:lnSpc>
        <a:spcPct val="90000"/>
      </a:lnSpc>
      <a:spcBef>
        <a:spcPct val="40000"/>
      </a:spcBef>
      <a:spcAft>
        <a:spcPct val="0"/>
      </a:spcAft>
      <a:defRPr sz="1000" kern="1200">
        <a:solidFill>
          <a:schemeClr val="tx1"/>
        </a:solidFill>
        <a:latin typeface="Arial" charset="0"/>
        <a:ea typeface="+mn-ea"/>
        <a:cs typeface="+mn-cs"/>
      </a:defRPr>
    </a:lvl4pPr>
    <a:lvl5pPr marL="1524000" indent="-190500" algn="l" rtl="0" eaLnBrk="0" fontAlgn="base" hangingPunct="0">
      <a:lnSpc>
        <a:spcPct val="90000"/>
      </a:lnSpc>
      <a:spcBef>
        <a:spcPct val="4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Ex-PRESS™ Glaucoma Filtration Device</a:t>
            </a:r>
            <a:r>
              <a:rPr lang="en-NZ" baseline="0" dirty="0" smtClean="0"/>
              <a:t> </a:t>
            </a:r>
            <a:r>
              <a:rPr lang="en-NZ" i="1" baseline="0" dirty="0" smtClean="0"/>
              <a:t>[Alcon Laboratories, Fort Worth, TX, USA]</a:t>
            </a:r>
            <a:r>
              <a:rPr lang="en-NZ" baseline="0" dirty="0" smtClean="0"/>
              <a:t> is a miniature, non-</a:t>
            </a:r>
            <a:r>
              <a:rPr lang="en-NZ" baseline="0" dirty="0" err="1" smtClean="0"/>
              <a:t>valved</a:t>
            </a:r>
            <a:r>
              <a:rPr lang="en-NZ" baseline="0" dirty="0" smtClean="0"/>
              <a:t> stainless steel shunt that creates an outflow channel to drain aqueous </a:t>
            </a:r>
            <a:r>
              <a:rPr lang="en-NZ" baseline="0" dirty="0" err="1" smtClean="0"/>
              <a:t>humor</a:t>
            </a:r>
            <a:r>
              <a:rPr lang="en-NZ" baseline="0" dirty="0" smtClean="0"/>
              <a:t> from the anterior chamber to the intra-scleral space, forming a low, diffuse posterior bleb. The stainless steel is biocompatible (does not cause inflammation) and compatible with magnetic resonance imaging (MRI).</a:t>
            </a:r>
          </a:p>
          <a:p>
            <a:r>
              <a:rPr lang="en-NZ" baseline="0" dirty="0" smtClean="0"/>
              <a:t>The technique for Ex-PRESS insertion is similar to standard trabeculectomy, but neither sclerectomy nor iridectomy is required.</a:t>
            </a:r>
          </a:p>
          <a:p>
            <a:endParaRPr lang="en-NZ" baseline="0" dirty="0" smtClean="0"/>
          </a:p>
          <a:p>
            <a:r>
              <a:rPr lang="en-NZ" b="1" baseline="0" dirty="0" smtClean="0"/>
              <a:t>Reference</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err="1" smtClean="0">
                <a:solidFill>
                  <a:schemeClr val="tx1"/>
                </a:solidFill>
                <a:latin typeface="Arial" charset="0"/>
                <a:ea typeface="+mn-ea"/>
                <a:cs typeface="+mn-cs"/>
              </a:rPr>
              <a:t>Moster</a:t>
            </a:r>
            <a:r>
              <a:rPr lang="en-NZ" sz="1000" kern="1200" dirty="0" smtClean="0">
                <a:solidFill>
                  <a:schemeClr val="tx1"/>
                </a:solidFill>
                <a:latin typeface="Arial" charset="0"/>
                <a:ea typeface="+mn-ea"/>
                <a:cs typeface="+mn-cs"/>
              </a:rPr>
              <a:t> MR. Procedural treatments: Ex-PRESS mini glaucoma shunt.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307–315.</a:t>
            </a:r>
            <a:endParaRPr lang="en-NZ" baseline="0"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Minimally invasive</a:t>
            </a:r>
            <a:r>
              <a:rPr lang="en-NZ" baseline="0" dirty="0" smtClean="0"/>
              <a:t> glaucoma surgeries share several features, including an </a:t>
            </a:r>
            <a:r>
              <a:rPr lang="en-NZ" baseline="0" dirty="0" err="1" smtClean="0"/>
              <a:t>ab</a:t>
            </a:r>
            <a:r>
              <a:rPr lang="en-NZ" baseline="0" dirty="0" smtClean="0"/>
              <a:t> </a:t>
            </a:r>
            <a:r>
              <a:rPr lang="en-NZ" baseline="0" dirty="0" err="1" smtClean="0"/>
              <a:t>interno</a:t>
            </a:r>
            <a:r>
              <a:rPr lang="en-NZ" baseline="0" dirty="0" smtClean="0"/>
              <a:t>, micro-</a:t>
            </a:r>
            <a:r>
              <a:rPr lang="en-NZ" baseline="0" dirty="0" err="1" smtClean="0"/>
              <a:t>incisional</a:t>
            </a:r>
            <a:r>
              <a:rPr lang="en-NZ" baseline="0" dirty="0" smtClean="0"/>
              <a:t> approach that spares the conjunctiva, helps to maintain the anterior chamber during the procedure, retains the normal ocular anatomy, and minimizes changes in refractive outcomes. These procedures minimise trauma to the target tissue. Desirable features include biocompatibility of implanted devices and enhancement of physiologic outflow (trabecular outflow via Schlemm’s canal, or uveoscleral outflow). </a:t>
            </a:r>
          </a:p>
          <a:p>
            <a:r>
              <a:rPr lang="en-NZ" baseline="0" dirty="0" smtClean="0"/>
              <a:t>The safety profile of minimally invasive surgeries is excellent and patient recovery is rapid, which is important as efficacy is typically modest compared with more invasive options such as trabeculectomy with mitomycin C and glaucoma drainage devices; patients who require a very low </a:t>
            </a:r>
            <a:r>
              <a:rPr lang="en-NZ" baseline="0" dirty="0" err="1" smtClean="0"/>
              <a:t>unmedicated</a:t>
            </a:r>
            <a:r>
              <a:rPr lang="en-NZ" baseline="0" dirty="0" smtClean="0"/>
              <a:t> postoperative IOP and those with very advanced disease may be unsuitable candidates. Randomized trials and cost-effectiveness studies</a:t>
            </a:r>
            <a:r>
              <a:rPr lang="en-NZ" dirty="0" smtClean="0"/>
              <a:t> are needed.</a:t>
            </a:r>
            <a:endParaRPr lang="en-NZ" baseline="0" dirty="0" smtClean="0"/>
          </a:p>
          <a:p>
            <a:r>
              <a:rPr lang="en-NZ" baseline="0" dirty="0" smtClean="0"/>
              <a:t>The operative technique requires direct gonioscopy, intra-operative manipulation of the microscope and the patient’s head, and for some surgeons, a new angle of approach. </a:t>
            </a:r>
            <a:r>
              <a:rPr lang="en-NZ" dirty="0" smtClean="0"/>
              <a:t>Minimally invasive</a:t>
            </a:r>
            <a:r>
              <a:rPr lang="en-NZ" baseline="0" dirty="0" smtClean="0"/>
              <a:t> glaucoma surgeries can readily be incorporated into other procedures, notably cataract extraction. </a:t>
            </a:r>
            <a:endParaRPr lang="en-NZ" dirty="0" smtClean="0"/>
          </a:p>
          <a:p>
            <a:endParaRPr lang="en-NZ" dirty="0" smtClean="0"/>
          </a:p>
          <a:p>
            <a:r>
              <a:rPr lang="en-NZ" b="1" dirty="0" smtClean="0"/>
              <a:t>Reference</a:t>
            </a:r>
          </a:p>
          <a:p>
            <a:r>
              <a:rPr lang="en-NZ" sz="1000" kern="1200" dirty="0" err="1" smtClean="0">
                <a:solidFill>
                  <a:schemeClr val="tx1"/>
                </a:solidFill>
                <a:latin typeface="Arial" charset="0"/>
                <a:ea typeface="+mn-ea"/>
                <a:cs typeface="+mn-cs"/>
              </a:rPr>
              <a:t>Saheb</a:t>
            </a:r>
            <a:r>
              <a:rPr lang="en-NZ" sz="1000" kern="1200" dirty="0" smtClean="0">
                <a:solidFill>
                  <a:schemeClr val="tx1"/>
                </a:solidFill>
                <a:latin typeface="Arial" charset="0"/>
                <a:ea typeface="+mn-ea"/>
                <a:cs typeface="+mn-cs"/>
              </a:rPr>
              <a:t> H,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Micro-invasive glaucoma surgery: current perspectives and future directions. </a:t>
            </a:r>
            <a:r>
              <a:rPr lang="en-NZ" sz="1000" i="1" kern="1200" dirty="0" err="1" smtClean="0">
                <a:solidFill>
                  <a:schemeClr val="tx1"/>
                </a:solidFill>
                <a:latin typeface="Arial" charset="0"/>
                <a:ea typeface="+mn-ea"/>
                <a:cs typeface="+mn-cs"/>
              </a:rPr>
              <a:t>Curr</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Opin</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2012; 23: 96–104. [p97-8, 102]</a:t>
            </a:r>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11</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919163" y="744538"/>
            <a:ext cx="4960937" cy="3722687"/>
          </a:xfrm>
          <a:ln/>
        </p:spPr>
      </p:sp>
      <p:sp>
        <p:nvSpPr>
          <p:cNvPr id="152579" name="Notes Placeholder 2"/>
          <p:cNvSpPr>
            <a:spLocks noGrp="1"/>
          </p:cNvSpPr>
          <p:nvPr>
            <p:ph type="body" idx="1"/>
          </p:nvPr>
        </p:nvSpPr>
        <p:spPr>
          <a:noFill/>
          <a:ln/>
        </p:spPr>
        <p:txBody>
          <a:bodyPr/>
          <a:lstStyle/>
          <a:p>
            <a:pPr eaLnBrk="1" hangingPunct="1"/>
            <a:r>
              <a:rPr lang="en-US" altLang="zh-TW" dirty="0" smtClean="0">
                <a:latin typeface="Arial" pitchFamily="34" charset="0"/>
              </a:rPr>
              <a:t>Trabecular meshwork</a:t>
            </a:r>
            <a:r>
              <a:rPr lang="en-US" altLang="zh-TW" baseline="0" dirty="0" smtClean="0">
                <a:latin typeface="Arial" pitchFamily="34" charset="0"/>
              </a:rPr>
              <a:t> (TM) bypass procedures increase outflow by augmenting the conventional (trabecular) outflow pathway. </a:t>
            </a:r>
            <a:endParaRPr lang="en-US" altLang="zh-TW" dirty="0" smtClean="0">
              <a:latin typeface="Arial" pitchFamily="34" charset="0"/>
            </a:endParaRPr>
          </a:p>
          <a:p>
            <a:pPr eaLnBrk="1" hangingPunct="1"/>
            <a:r>
              <a:rPr lang="en-US" altLang="zh-TW" baseline="0" dirty="0" smtClean="0">
                <a:latin typeface="Arial" pitchFamily="34" charset="0"/>
              </a:rPr>
              <a:t>Trabectome</a:t>
            </a:r>
            <a:r>
              <a:rPr lang="en-US" altLang="zh-TW" baseline="30000" dirty="0" smtClean="0">
                <a:latin typeface="Arial" pitchFamily="34" charset="0"/>
              </a:rPr>
              <a:t>®</a:t>
            </a:r>
            <a:r>
              <a:rPr lang="en-US" altLang="zh-TW" baseline="0" dirty="0" smtClean="0">
                <a:latin typeface="Arial" pitchFamily="34" charset="0"/>
              </a:rPr>
              <a:t> and trabecular micro-bypass stents are covered in this section. Canaloplasty may also be categorized as a TM bypass procedure. </a:t>
            </a:r>
            <a:r>
              <a:rPr lang="en-US" altLang="zh-TW" dirty="0" smtClean="0">
                <a:latin typeface="Arial" pitchFamily="34" charset="0"/>
              </a:rPr>
              <a:t>Excimer laser trabeculotomy (ELT) is a rarely</a:t>
            </a:r>
            <a:r>
              <a:rPr lang="en-US" altLang="zh-TW" baseline="0" dirty="0" smtClean="0">
                <a:latin typeface="Arial" pitchFamily="34" charset="0"/>
              </a:rPr>
              <a:t> used </a:t>
            </a:r>
            <a:r>
              <a:rPr lang="en-US" altLang="zh-TW" dirty="0" smtClean="0">
                <a:latin typeface="Arial" pitchFamily="34" charset="0"/>
              </a:rPr>
              <a:t>alternative that employs a xenon chloride excimer laser to make small holes</a:t>
            </a:r>
            <a:r>
              <a:rPr lang="en-US" altLang="zh-TW" baseline="0" dirty="0" smtClean="0">
                <a:latin typeface="Arial" pitchFamily="34" charset="0"/>
              </a:rPr>
              <a:t> in the TM and the inner wall of Schlemm’s canal, creating a pathway for aqueous to access Schlemm’s canal and nearby outflow collector channels.</a:t>
            </a:r>
          </a:p>
          <a:p>
            <a:pPr eaLnBrk="1" hangingPunct="1"/>
            <a:endParaRPr lang="en-US" altLang="zh-TW" baseline="0" dirty="0" smtClean="0">
              <a:latin typeface="Arial" pitchFamily="34" charset="0"/>
            </a:endParaRPr>
          </a:p>
          <a:p>
            <a:pPr eaLnBrk="1" hangingPunct="1"/>
            <a:r>
              <a:rPr lang="en-US" altLang="zh-TW" b="1" baseline="0" dirty="0" smtClean="0">
                <a:latin typeface="Arial" pitchFamily="34" charset="0"/>
              </a:rPr>
              <a:t>Reference</a:t>
            </a:r>
          </a:p>
          <a:p>
            <a:pPr eaLnBrk="1" hangingPunct="1"/>
            <a:r>
              <a:rPr lang="en-NZ" sz="1000" kern="1200" dirty="0" smtClean="0">
                <a:solidFill>
                  <a:schemeClr val="tx1"/>
                </a:solidFill>
                <a:latin typeface="Arial" charset="0"/>
                <a:ea typeface="+mn-ea"/>
                <a:cs typeface="+mn-cs"/>
              </a:rPr>
              <a:t>Francis BA, Singh K, Lin SC </a:t>
            </a:r>
            <a:r>
              <a:rPr lang="en-NZ" sz="1000" i="1" kern="1200" dirty="0" smtClean="0">
                <a:solidFill>
                  <a:schemeClr val="tx1"/>
                </a:solidFill>
                <a:latin typeface="Arial" charset="0"/>
                <a:ea typeface="+mn-ea"/>
                <a:cs typeface="+mn-cs"/>
              </a:rPr>
              <a:t>et al</a:t>
            </a:r>
            <a:r>
              <a:rPr lang="en-NZ" sz="1000" kern="1200" dirty="0" smtClean="0">
                <a:solidFill>
                  <a:schemeClr val="tx1"/>
                </a:solidFill>
                <a:latin typeface="Arial" charset="0"/>
                <a:ea typeface="+mn-ea"/>
                <a:cs typeface="+mn-cs"/>
              </a:rPr>
              <a:t>. Novel glaucoma procedures: a report by the American Academy of Ophthalmology. </a:t>
            </a:r>
            <a:r>
              <a:rPr lang="en-NZ" sz="1000" i="1" kern="1200" dirty="0" smtClean="0">
                <a:solidFill>
                  <a:schemeClr val="tx1"/>
                </a:solidFill>
                <a:latin typeface="Arial" charset="0"/>
                <a:ea typeface="+mn-ea"/>
                <a:cs typeface="+mn-cs"/>
              </a:rPr>
              <a:t>Ophthalmology</a:t>
            </a:r>
            <a:r>
              <a:rPr lang="en-NZ" sz="1000" kern="1200" dirty="0" smtClean="0">
                <a:solidFill>
                  <a:schemeClr val="tx1"/>
                </a:solidFill>
                <a:latin typeface="Arial" charset="0"/>
                <a:ea typeface="+mn-ea"/>
                <a:cs typeface="+mn-cs"/>
              </a:rPr>
              <a:t> 2011; 118: 1466–80. [p1467]</a:t>
            </a:r>
            <a:endParaRPr lang="en-US" altLang="zh-TW" dirty="0" smtClean="0">
              <a:latin typeface="Arial" pitchFamily="34" charset="0"/>
            </a:endParaRPr>
          </a:p>
        </p:txBody>
      </p:sp>
      <p:sp>
        <p:nvSpPr>
          <p:cNvPr id="152580" name="Slide Number Placeholder 3"/>
          <p:cNvSpPr>
            <a:spLocks noGrp="1"/>
          </p:cNvSpPr>
          <p:nvPr>
            <p:ph type="sldNum" sz="quarter" idx="5"/>
          </p:nvPr>
        </p:nvSpPr>
        <p:spPr>
          <a:noFill/>
        </p:spPr>
        <p:txBody>
          <a:bodyPr/>
          <a:lstStyle/>
          <a:p>
            <a:fld id="{ADC5B06E-A208-41E7-AB06-D3E1604E7319}" type="slidenum">
              <a:rPr lang="zh-TW" altLang="en-US" smtClean="0"/>
              <a:pPr/>
              <a:t>12</a:t>
            </a:fld>
            <a:endParaRPr lang="en-US"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baseline="0" dirty="0" smtClean="0">
                <a:latin typeface="Arial" pitchFamily="34" charset="0"/>
              </a:rPr>
              <a:t>The </a:t>
            </a:r>
            <a:r>
              <a:rPr lang="en-US" altLang="zh-TW" baseline="0" dirty="0" err="1" smtClean="0">
                <a:latin typeface="Arial" pitchFamily="34" charset="0"/>
              </a:rPr>
              <a:t>juxtacanalicular</a:t>
            </a:r>
            <a:r>
              <a:rPr lang="en-US" altLang="zh-TW" baseline="0" dirty="0" smtClean="0">
                <a:latin typeface="Arial" pitchFamily="34" charset="0"/>
              </a:rPr>
              <a:t> tissue of the TM and the inner wall of Schlemm’s canal are believed to be the site of greatest resistance to aqueous outflow.</a:t>
            </a:r>
            <a:r>
              <a:rPr lang="en-US" altLang="zh-TW" baseline="30000" dirty="0" smtClean="0">
                <a:latin typeface="Arial" pitchFamily="34" charset="0"/>
              </a:rPr>
              <a:t>1</a:t>
            </a:r>
            <a:r>
              <a:rPr lang="en-US" altLang="zh-TW" baseline="0" dirty="0" smtClean="0">
                <a:latin typeface="Arial" pitchFamily="34" charset="0"/>
              </a:rPr>
              <a:t> In addition to eliminating this barrier, TM bypass procedures remove the need for an external filtering bleb.</a:t>
            </a:r>
            <a:r>
              <a:rPr lang="en-US" altLang="zh-TW" baseline="30000" dirty="0" smtClean="0">
                <a:latin typeface="Arial" pitchFamily="34" charset="0"/>
              </a:rPr>
              <a:t>2</a:t>
            </a:r>
            <a:r>
              <a:rPr lang="en-US" altLang="zh-TW" baseline="0" dirty="0" smtClean="0">
                <a:latin typeface="Arial" pitchFamily="34" charset="0"/>
              </a:rPr>
              <a:t> The treatment aim is to lower IOP and reduce the need for glaucoma medications while avoiding the complications of filtering surgery (e.g. hypotony and bleb-related problems); these procedures are generally not expected to match the IOP-lowering efficacy of trabeculectomy with antimetabolites.</a:t>
            </a:r>
            <a:r>
              <a:rPr lang="en-US" altLang="zh-TW" baseline="30000" dirty="0" smtClean="0">
                <a:latin typeface="Arial" pitchFamily="34" charset="0"/>
              </a:rPr>
              <a:t>2</a:t>
            </a:r>
            <a:endParaRPr lang="en-US" altLang="zh-TW" baseline="0" dirty="0" smtClean="0">
              <a:latin typeface="Arial" pitchFamily="34" charset="0"/>
            </a:endParaRPr>
          </a:p>
          <a:p>
            <a:pPr eaLnBrk="1" hangingPunct="1"/>
            <a:endParaRPr lang="en-US" altLang="zh-TW" baseline="0" dirty="0" smtClean="0">
              <a:latin typeface="Arial" pitchFamily="34" charset="0"/>
            </a:endParaRPr>
          </a:p>
          <a:p>
            <a:pPr eaLnBrk="1" hangingPunct="1"/>
            <a:r>
              <a:rPr lang="en-US" altLang="zh-TW" b="1" baseline="0" dirty="0" smtClean="0">
                <a:latin typeface="Arial" pitchFamily="34" charset="0"/>
              </a:rPr>
              <a:t>References</a:t>
            </a:r>
          </a:p>
          <a:p>
            <a:pPr eaLnBrk="1" hangingPunct="1"/>
            <a:r>
              <a:rPr lang="en-NZ" sz="1000" kern="1200" dirty="0" smtClean="0">
                <a:solidFill>
                  <a:schemeClr val="tx1"/>
                </a:solidFill>
                <a:latin typeface="Arial" charset="0"/>
                <a:ea typeface="+mn-ea"/>
                <a:cs typeface="+mn-cs"/>
              </a:rPr>
              <a:t>1. Tam </a:t>
            </a:r>
            <a:r>
              <a:rPr lang="en-NZ" sz="1000" kern="1200" dirty="0" err="1" smtClean="0">
                <a:solidFill>
                  <a:schemeClr val="tx1"/>
                </a:solidFill>
                <a:latin typeface="Arial" charset="0"/>
                <a:ea typeface="+mn-ea"/>
                <a:cs typeface="+mn-cs"/>
              </a:rPr>
              <a:t>DY</a:t>
            </a:r>
            <a:r>
              <a:rPr lang="en-NZ" sz="1000" kern="1200" dirty="0" smtClean="0">
                <a:solidFill>
                  <a:schemeClr val="tx1"/>
                </a:solidFill>
                <a:latin typeface="Arial" charset="0"/>
                <a:ea typeface="+mn-ea"/>
                <a:cs typeface="+mn-cs"/>
              </a:rPr>
              <a:t>,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a:t>
            </a:r>
            <a:r>
              <a:rPr lang="en-NZ" sz="1000" kern="1200" dirty="0" err="1" smtClean="0">
                <a:solidFill>
                  <a:schemeClr val="tx1"/>
                </a:solidFill>
                <a:latin typeface="Arial" charset="0"/>
                <a:ea typeface="+mn-ea"/>
                <a:cs typeface="+mn-cs"/>
              </a:rPr>
              <a:t>canaloplasty</a:t>
            </a:r>
            <a:r>
              <a:rPr lang="en-NZ" sz="1000" kern="1200" dirty="0" smtClean="0">
                <a:solidFill>
                  <a:schemeClr val="tx1"/>
                </a:solidFill>
                <a:latin typeface="Arial" charset="0"/>
                <a:ea typeface="+mn-ea"/>
                <a:cs typeface="+mn-cs"/>
              </a:rPr>
              <a:t> and new implant devices.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795–812. [p805]</a:t>
            </a:r>
          </a:p>
          <a:p>
            <a:pPr eaLnBrk="1" hangingPunct="1"/>
            <a:r>
              <a:rPr lang="en-NZ" sz="1000" kern="1200" dirty="0" smtClean="0">
                <a:solidFill>
                  <a:schemeClr val="tx1"/>
                </a:solidFill>
                <a:latin typeface="Arial" charset="0"/>
                <a:ea typeface="+mn-ea"/>
                <a:cs typeface="+mn-cs"/>
              </a:rPr>
              <a:t>2. Francis BA, Singh K, Lin SC  </a:t>
            </a:r>
            <a:r>
              <a:rPr lang="en-NZ" sz="1000" i="1" kern="1200" dirty="0" smtClean="0">
                <a:solidFill>
                  <a:schemeClr val="tx1"/>
                </a:solidFill>
                <a:latin typeface="Arial" charset="0"/>
                <a:ea typeface="+mn-ea"/>
                <a:cs typeface="+mn-cs"/>
              </a:rPr>
              <a:t>et al</a:t>
            </a:r>
            <a:r>
              <a:rPr lang="en-NZ" sz="1000" kern="1200" dirty="0" smtClean="0">
                <a:solidFill>
                  <a:schemeClr val="tx1"/>
                </a:solidFill>
                <a:latin typeface="Arial" charset="0"/>
                <a:ea typeface="+mn-ea"/>
                <a:cs typeface="+mn-cs"/>
              </a:rPr>
              <a:t>. Novel glaucoma procedures: a report by the American Academy of Ophthalmology. </a:t>
            </a:r>
            <a:r>
              <a:rPr lang="en-NZ" sz="1000" i="1" kern="1200" dirty="0" smtClean="0">
                <a:solidFill>
                  <a:schemeClr val="tx1"/>
                </a:solidFill>
                <a:latin typeface="Arial" charset="0"/>
                <a:ea typeface="+mn-ea"/>
                <a:cs typeface="+mn-cs"/>
              </a:rPr>
              <a:t>Ophthalmology</a:t>
            </a:r>
            <a:r>
              <a:rPr lang="en-NZ" sz="1000" kern="1200" dirty="0" smtClean="0">
                <a:solidFill>
                  <a:schemeClr val="tx1"/>
                </a:solidFill>
                <a:latin typeface="Arial" charset="0"/>
                <a:ea typeface="+mn-ea"/>
                <a:cs typeface="+mn-cs"/>
              </a:rPr>
              <a:t> 2011; 118: 1466–80. [p1467]</a:t>
            </a:r>
            <a:endParaRPr lang="en-US" altLang="zh-TW" dirty="0" smtClean="0">
              <a:latin typeface="Arial" pitchFamily="34" charset="0"/>
            </a:endParaRPr>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13</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919163" y="744538"/>
            <a:ext cx="4960937" cy="3722687"/>
          </a:xfrm>
          <a:ln/>
        </p:spPr>
      </p:sp>
      <p:sp>
        <p:nvSpPr>
          <p:cNvPr id="153603" name="Notes Placeholder 2"/>
          <p:cNvSpPr>
            <a:spLocks noGrp="1"/>
          </p:cNvSpPr>
          <p:nvPr>
            <p:ph type="body" idx="1"/>
          </p:nvPr>
        </p:nvSpPr>
        <p:spPr>
          <a:noFill/>
          <a:ln/>
        </p:spPr>
        <p:txBody>
          <a:bodyPr/>
          <a:lstStyle/>
          <a:p>
            <a:r>
              <a:rPr lang="en-NZ" altLang="zh-TW" dirty="0" smtClean="0">
                <a:latin typeface="Arial" pitchFamily="34" charset="0"/>
              </a:rPr>
              <a:t>The</a:t>
            </a:r>
            <a:r>
              <a:rPr lang="en-NZ" altLang="zh-TW" baseline="0" dirty="0" smtClean="0">
                <a:latin typeface="Arial" pitchFamily="34" charset="0"/>
              </a:rPr>
              <a:t> </a:t>
            </a:r>
            <a:r>
              <a:rPr lang="en-NZ" altLang="zh-TW" dirty="0" smtClean="0">
                <a:latin typeface="Arial" pitchFamily="34" charset="0"/>
              </a:rPr>
              <a:t>Trabectome</a:t>
            </a:r>
            <a:r>
              <a:rPr lang="en-NZ" altLang="zh-TW" baseline="30000" dirty="0" smtClean="0">
                <a:latin typeface="Arial" pitchFamily="34" charset="0"/>
              </a:rPr>
              <a:t>®</a:t>
            </a:r>
            <a:r>
              <a:rPr lang="en-NZ" altLang="zh-TW" dirty="0" smtClean="0">
                <a:latin typeface="Arial" pitchFamily="34" charset="0"/>
              </a:rPr>
              <a:t> </a:t>
            </a:r>
            <a:r>
              <a:rPr lang="en-NZ" i="1" dirty="0" smtClean="0"/>
              <a:t>[</a:t>
            </a:r>
            <a:r>
              <a:rPr lang="en-NZ" i="1" dirty="0" err="1" smtClean="0"/>
              <a:t>NeoMedix</a:t>
            </a:r>
            <a:r>
              <a:rPr lang="en-NZ" i="1" dirty="0" smtClean="0"/>
              <a:t> Corp., Tustin, CA, USA]</a:t>
            </a:r>
            <a:r>
              <a:rPr lang="en-NZ" dirty="0" smtClean="0"/>
              <a:t>  is</a:t>
            </a:r>
            <a:r>
              <a:rPr lang="en-NZ" baseline="0" dirty="0" smtClean="0"/>
              <a:t> a device used to remove a portion of the TM and the inner layer of Schlemm’s canal by </a:t>
            </a:r>
            <a:r>
              <a:rPr lang="en-NZ" baseline="0" dirty="0" err="1" smtClean="0"/>
              <a:t>electrocautery</a:t>
            </a:r>
            <a:r>
              <a:rPr lang="en-NZ" baseline="0" dirty="0" smtClean="0"/>
              <a:t>, enabling increased outflow.</a:t>
            </a:r>
            <a:r>
              <a:rPr lang="en-NZ" baseline="30000" dirty="0" smtClean="0"/>
              <a:t>1</a:t>
            </a:r>
            <a:r>
              <a:rPr lang="en-NZ" baseline="0" dirty="0" smtClean="0"/>
              <a:t> The procedure may be classified as an </a:t>
            </a:r>
            <a:r>
              <a:rPr lang="en-NZ" baseline="0" dirty="0" err="1" smtClean="0"/>
              <a:t>ab</a:t>
            </a:r>
            <a:r>
              <a:rPr lang="en-NZ" baseline="0" dirty="0" smtClean="0"/>
              <a:t> </a:t>
            </a:r>
            <a:r>
              <a:rPr lang="en-NZ" baseline="0" dirty="0" err="1" smtClean="0"/>
              <a:t>interno</a:t>
            </a:r>
            <a:r>
              <a:rPr lang="en-NZ" baseline="0" dirty="0" smtClean="0"/>
              <a:t> trabeculotomy.</a:t>
            </a:r>
            <a:r>
              <a:rPr lang="en-NZ" baseline="30000" dirty="0" smtClean="0"/>
              <a:t>1</a:t>
            </a:r>
          </a:p>
          <a:p>
            <a:pPr marL="0" marR="0" indent="0" algn="l" defTabSz="914400" rtl="0" eaLnBrk="0" fontAlgn="base" latinLnBrk="0" hangingPunct="0">
              <a:lnSpc>
                <a:spcPct val="90000"/>
              </a:lnSpc>
              <a:spcBef>
                <a:spcPct val="40000"/>
              </a:spcBef>
              <a:spcAft>
                <a:spcPct val="0"/>
              </a:spcAft>
              <a:buClrTx/>
              <a:buSzTx/>
              <a:buFontTx/>
              <a:buNone/>
              <a:tabLst/>
              <a:defRPr/>
            </a:pPr>
            <a:r>
              <a:rPr lang="en-NZ" altLang="zh-TW" baseline="0" dirty="0" smtClean="0">
                <a:latin typeface="Arial" pitchFamily="34" charset="0"/>
              </a:rPr>
              <a:t>The </a:t>
            </a:r>
            <a:r>
              <a:rPr lang="en-NZ" dirty="0" err="1" smtClean="0"/>
              <a:t>iStent</a:t>
            </a:r>
            <a:r>
              <a:rPr lang="en-NZ" altLang="zh-TW" baseline="30000" dirty="0" smtClean="0">
                <a:latin typeface="Arial" pitchFamily="34" charset="0"/>
              </a:rPr>
              <a:t>®</a:t>
            </a:r>
            <a:r>
              <a:rPr lang="en-NZ" dirty="0" smtClean="0"/>
              <a:t> </a:t>
            </a:r>
            <a:r>
              <a:rPr lang="en-NZ" i="1" dirty="0" smtClean="0"/>
              <a:t>[</a:t>
            </a:r>
            <a:r>
              <a:rPr lang="en-NZ" i="1" dirty="0" err="1" smtClean="0"/>
              <a:t>Glaukos</a:t>
            </a:r>
            <a:r>
              <a:rPr lang="en-NZ" i="1" dirty="0" smtClean="0"/>
              <a:t> Corp., Laguna Hills, CA, USA]</a:t>
            </a:r>
            <a:r>
              <a:rPr lang="en-NZ" dirty="0" smtClean="0"/>
              <a:t> and </a:t>
            </a:r>
            <a:r>
              <a:rPr lang="en-NZ" dirty="0" err="1" smtClean="0"/>
              <a:t>Hydrus</a:t>
            </a:r>
            <a:r>
              <a:rPr lang="en-NZ" dirty="0" smtClean="0"/>
              <a:t>™ </a:t>
            </a:r>
            <a:r>
              <a:rPr lang="en-NZ" i="1" dirty="0" smtClean="0"/>
              <a:t>[</a:t>
            </a:r>
            <a:r>
              <a:rPr lang="en-NZ" i="1" dirty="0" err="1" smtClean="0"/>
              <a:t>Ivantis</a:t>
            </a:r>
            <a:r>
              <a:rPr lang="en-NZ" i="1" dirty="0" smtClean="0"/>
              <a:t>, Inc., Irvine, CA, USA]</a:t>
            </a:r>
            <a:r>
              <a:rPr lang="en-NZ" dirty="0" smtClean="0"/>
              <a:t> micro-stents are an alternative approach to bypassing the TM.</a:t>
            </a:r>
            <a:r>
              <a:rPr lang="en-NZ" baseline="30000" dirty="0" smtClean="0"/>
              <a:t>2</a:t>
            </a:r>
          </a:p>
          <a:p>
            <a:pPr marL="0" marR="0" indent="0" algn="l" defTabSz="914400" rtl="0" eaLnBrk="0" fontAlgn="base" latinLnBrk="0" hangingPunct="0">
              <a:lnSpc>
                <a:spcPct val="90000"/>
              </a:lnSpc>
              <a:spcBef>
                <a:spcPct val="40000"/>
              </a:spcBef>
              <a:spcAft>
                <a:spcPct val="0"/>
              </a:spcAft>
              <a:buClrTx/>
              <a:buSzTx/>
              <a:buFontTx/>
              <a:buNone/>
              <a:tabLst/>
              <a:defRPr/>
            </a:pPr>
            <a:r>
              <a:rPr lang="en-NZ" dirty="0" smtClean="0"/>
              <a:t>Both Trabectome and </a:t>
            </a:r>
            <a:r>
              <a:rPr lang="en-NZ" dirty="0" err="1" smtClean="0"/>
              <a:t>iStent</a:t>
            </a:r>
            <a:r>
              <a:rPr lang="en-NZ" dirty="0" smtClean="0"/>
              <a:t> typically result in sustained IOP reduction to the mid-teens and have low complication rates.</a:t>
            </a:r>
            <a:r>
              <a:rPr lang="en-NZ" baseline="30000" dirty="0" smtClean="0"/>
              <a:t>3</a:t>
            </a:r>
            <a:r>
              <a:rPr lang="en-NZ" dirty="0" smtClean="0"/>
              <a:t> As such, these techniques are best suited to early and some moderate glaucomas.</a:t>
            </a:r>
            <a:r>
              <a:rPr lang="en-NZ" baseline="30000" dirty="0" smtClean="0"/>
              <a:t>3</a:t>
            </a:r>
            <a:r>
              <a:rPr lang="en-NZ" dirty="0" smtClean="0"/>
              <a:t> Both techniques spare the conjunctival tissue, allowing for future filtering surgery with or without implants.</a:t>
            </a:r>
            <a:r>
              <a:rPr lang="en-NZ" baseline="30000" dirty="0" smtClean="0"/>
              <a:t>3</a:t>
            </a:r>
            <a:endParaRPr lang="en-NZ" dirty="0" smtClean="0"/>
          </a:p>
          <a:p>
            <a:pPr marL="0" marR="0" indent="0" algn="l" defTabSz="914400" rtl="0" eaLnBrk="0" fontAlgn="base" latinLnBrk="0" hangingPunct="0">
              <a:lnSpc>
                <a:spcPct val="90000"/>
              </a:lnSpc>
              <a:spcBef>
                <a:spcPct val="40000"/>
              </a:spcBef>
              <a:spcAft>
                <a:spcPct val="0"/>
              </a:spcAft>
              <a:buClrTx/>
              <a:buSzTx/>
              <a:buFontTx/>
              <a:buNone/>
              <a:tabLst/>
              <a:defRPr/>
            </a:pPr>
            <a:endParaRPr lang="en-NZ"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NZ" b="1"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dirty="0" smtClean="0"/>
              <a:t>1.</a:t>
            </a:r>
            <a:r>
              <a:rPr lang="en-NZ" baseline="0" dirty="0" smtClean="0"/>
              <a:t> </a:t>
            </a:r>
            <a:r>
              <a:rPr lang="en-NZ" sz="1000" kern="1200" dirty="0" smtClean="0">
                <a:solidFill>
                  <a:schemeClr val="tx1"/>
                </a:solidFill>
                <a:latin typeface="Arial" charset="0"/>
                <a:ea typeface="+mn-ea"/>
                <a:cs typeface="+mn-cs"/>
              </a:rPr>
              <a:t>Liu J, Jung J, Francis BA. </a:t>
            </a:r>
            <a:r>
              <a:rPr lang="en-NZ" sz="1000" kern="1200" dirty="0" err="1" smtClean="0">
                <a:solidFill>
                  <a:schemeClr val="tx1"/>
                </a:solidFill>
                <a:latin typeface="Arial" charset="0"/>
                <a:ea typeface="+mn-ea"/>
                <a:cs typeface="+mn-cs"/>
              </a:rPr>
              <a:t>Ab</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interno</a:t>
            </a:r>
            <a:r>
              <a:rPr lang="en-NZ" sz="1000" kern="1200" dirty="0" smtClean="0">
                <a:solidFill>
                  <a:schemeClr val="tx1"/>
                </a:solidFill>
                <a:latin typeface="Arial" charset="0"/>
                <a:ea typeface="+mn-ea"/>
                <a:cs typeface="+mn-cs"/>
              </a:rPr>
              <a:t> trabeculotomy: Trabectome™ surgical treatment for open-angle glaucoma. </a:t>
            </a:r>
            <a:r>
              <a:rPr lang="en-NZ" sz="1000" i="1" kern="1200" dirty="0" smtClean="0">
                <a:solidFill>
                  <a:schemeClr val="tx1"/>
                </a:solidFill>
                <a:latin typeface="Arial" charset="0"/>
                <a:ea typeface="+mn-ea"/>
                <a:cs typeface="+mn-cs"/>
              </a:rPr>
              <a:t>Expert Rev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2009; 4: 119–128.</a:t>
            </a:r>
          </a:p>
          <a:p>
            <a:r>
              <a:rPr lang="en-NZ" dirty="0" smtClean="0"/>
              <a:t>2. </a:t>
            </a:r>
            <a:r>
              <a:rPr lang="en-NZ" sz="1000" kern="1200" dirty="0" err="1" smtClean="0">
                <a:solidFill>
                  <a:schemeClr val="tx1"/>
                </a:solidFill>
                <a:latin typeface="Arial" charset="0"/>
                <a:ea typeface="+mn-ea"/>
                <a:cs typeface="+mn-cs"/>
              </a:rPr>
              <a:t>Saheb</a:t>
            </a:r>
            <a:r>
              <a:rPr lang="en-NZ" sz="1000" kern="1200" dirty="0" smtClean="0">
                <a:solidFill>
                  <a:schemeClr val="tx1"/>
                </a:solidFill>
                <a:latin typeface="Arial" charset="0"/>
                <a:ea typeface="+mn-ea"/>
                <a:cs typeface="+mn-cs"/>
              </a:rPr>
              <a:t> H,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Micro-invasive glaucoma surgery: current perspectives and future directions. </a:t>
            </a:r>
            <a:r>
              <a:rPr lang="en-NZ" sz="1000" i="1" kern="1200" dirty="0" err="1" smtClean="0">
                <a:solidFill>
                  <a:schemeClr val="tx1"/>
                </a:solidFill>
                <a:latin typeface="Arial" charset="0"/>
                <a:ea typeface="+mn-ea"/>
                <a:cs typeface="+mn-cs"/>
              </a:rPr>
              <a:t>Curr</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Opin</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2012; 23: 96–104.</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3. Hill RA, </a:t>
            </a:r>
            <a:r>
              <a:rPr lang="en-NZ" sz="1000" kern="1200" dirty="0" err="1" smtClean="0">
                <a:solidFill>
                  <a:schemeClr val="tx1"/>
                </a:solidFill>
                <a:latin typeface="Arial" charset="0"/>
                <a:ea typeface="+mn-ea"/>
                <a:cs typeface="+mn-cs"/>
              </a:rPr>
              <a:t>Minckler</a:t>
            </a:r>
            <a:r>
              <a:rPr lang="en-NZ" sz="1000" kern="1200" dirty="0" smtClean="0">
                <a:solidFill>
                  <a:schemeClr val="tx1"/>
                </a:solidFill>
                <a:latin typeface="Arial" charset="0"/>
                <a:ea typeface="+mn-ea"/>
                <a:cs typeface="+mn-cs"/>
              </a:rPr>
              <a:t> DS.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what’s on the horizon?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831–840.</a:t>
            </a:r>
            <a:r>
              <a:rPr lang="en-NZ" dirty="0" smtClean="0"/>
              <a:t> [p834]</a:t>
            </a:r>
          </a:p>
          <a:p>
            <a:endParaRPr lang="en-NZ" sz="1000" kern="1200" dirty="0" smtClean="0">
              <a:solidFill>
                <a:schemeClr val="tx1"/>
              </a:solidFill>
              <a:latin typeface="Arial" charset="0"/>
              <a:ea typeface="+mn-ea"/>
              <a:cs typeface="+mn-cs"/>
            </a:endParaRPr>
          </a:p>
        </p:txBody>
      </p:sp>
      <p:sp>
        <p:nvSpPr>
          <p:cNvPr id="153604" name="Slide Number Placeholder 3"/>
          <p:cNvSpPr>
            <a:spLocks noGrp="1"/>
          </p:cNvSpPr>
          <p:nvPr>
            <p:ph type="sldNum" sz="quarter" idx="5"/>
          </p:nvPr>
        </p:nvSpPr>
        <p:spPr>
          <a:noFill/>
        </p:spPr>
        <p:txBody>
          <a:bodyPr/>
          <a:lstStyle/>
          <a:p>
            <a:fld id="{49061889-E452-4656-A438-24F9D94FA4C9}" type="slidenum">
              <a:rPr lang="zh-TW" altLang="en-US" smtClean="0"/>
              <a:pPr/>
              <a:t>14</a:t>
            </a:fld>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16710"/>
            <a:ext cx="5619749" cy="4466109"/>
          </a:xfrm>
        </p:spPr>
        <p:txBody>
          <a:bodyPr>
            <a:noAutofit/>
          </a:bodyPr>
          <a:lstStyle/>
          <a:p>
            <a:r>
              <a:rPr lang="en-NZ" baseline="0" dirty="0" smtClean="0"/>
              <a:t>The components of the Trabectome device are a mobile stand with a bottle of basic salt solution, a </a:t>
            </a:r>
            <a:r>
              <a:rPr lang="en-NZ" dirty="0" smtClean="0"/>
              <a:t>single-use </a:t>
            </a:r>
            <a:r>
              <a:rPr lang="en-NZ" baseline="0" dirty="0" err="1" smtClean="0"/>
              <a:t>handpiece</a:t>
            </a:r>
            <a:r>
              <a:rPr lang="en-NZ" baseline="0" dirty="0" smtClean="0"/>
              <a:t> that incorporates a high-frequency </a:t>
            </a:r>
            <a:r>
              <a:rPr lang="en-NZ" baseline="0" dirty="0" err="1" smtClean="0"/>
              <a:t>electrocautery</a:t>
            </a:r>
            <a:r>
              <a:rPr lang="en-NZ" baseline="0" dirty="0" smtClean="0"/>
              <a:t> generator and a unit for irrigation of the anterior chamber and aspiration of ablated tissue; a foot </a:t>
            </a:r>
            <a:r>
              <a:rPr lang="en-NZ" dirty="0" smtClean="0"/>
              <a:t>pedal activates the irrigation, aspiration and </a:t>
            </a:r>
            <a:r>
              <a:rPr lang="en-NZ" dirty="0" err="1" smtClean="0"/>
              <a:t>electrocautery</a:t>
            </a:r>
            <a:r>
              <a:rPr lang="en-NZ" dirty="0" smtClean="0"/>
              <a:t> power in a stepwise manner.</a:t>
            </a:r>
            <a:r>
              <a:rPr lang="en-NZ" baseline="30000" dirty="0" smtClean="0"/>
              <a:t>1,2</a:t>
            </a:r>
            <a:r>
              <a:rPr lang="en-NZ" dirty="0" smtClean="0"/>
              <a:t> An insulated</a:t>
            </a:r>
            <a:r>
              <a:rPr lang="en-NZ" baseline="0" dirty="0" smtClean="0"/>
              <a:t> triangular footplate guides the anatomical placement of the tip in Schlemm’s canal and protects surrounding tissue from heat damage.</a:t>
            </a:r>
            <a:r>
              <a:rPr lang="en-NZ" baseline="30000" dirty="0" smtClean="0"/>
              <a:t>2</a:t>
            </a:r>
            <a:r>
              <a:rPr lang="en-NZ" baseline="0" dirty="0" smtClean="0"/>
              <a:t> </a:t>
            </a:r>
            <a:endParaRPr lang="en-NZ" dirty="0" smtClean="0"/>
          </a:p>
          <a:p>
            <a:r>
              <a:rPr lang="en-NZ" dirty="0" smtClean="0"/>
              <a:t>Theoretical advantages</a:t>
            </a:r>
            <a:r>
              <a:rPr lang="en-NZ" baseline="0" dirty="0" smtClean="0"/>
              <a:t> of the Trabectome procedure include creation of a large pathway enabling aqueous flow from the anterior chamber to the collector channels with minimal damage to nearby structures, sparing of the conjunctiva, no bleb formation, and ease of combination with cataract surgery.</a:t>
            </a:r>
            <a:r>
              <a:rPr lang="en-NZ" baseline="30000" dirty="0" smtClean="0"/>
              <a:t>3</a:t>
            </a:r>
            <a:r>
              <a:rPr lang="en-NZ" baseline="0" dirty="0" smtClean="0"/>
              <a:t> Disadvantages may include lack of circumferential flow in Schlemm’s canal (restricting outflow to the collector channels), potential for cleft closure, and limitation of IOP reduction due to episcleral venous pressure and resistance in Schlemm’s canal.</a:t>
            </a:r>
            <a:r>
              <a:rPr lang="en-NZ" baseline="30000" dirty="0" smtClean="0"/>
              <a:t>3</a:t>
            </a:r>
            <a:endParaRPr lang="en-NZ" baseline="0" dirty="0" smtClean="0"/>
          </a:p>
          <a:p>
            <a:r>
              <a:rPr lang="en-NZ" baseline="0" dirty="0" smtClean="0"/>
              <a:t>A retrospective case series of 1127 Trabectome procedures (738 Trabectome</a:t>
            </a:r>
            <a:r>
              <a:rPr lang="en-NZ" dirty="0" smtClean="0"/>
              <a:t> </a:t>
            </a:r>
            <a:r>
              <a:rPr lang="en-NZ" baseline="0" dirty="0" smtClean="0"/>
              <a:t>only, 366 Trabectome-</a:t>
            </a:r>
            <a:r>
              <a:rPr lang="en-NZ" baseline="0" dirty="0" err="1" smtClean="0"/>
              <a:t>phacoemulsification</a:t>
            </a:r>
            <a:r>
              <a:rPr lang="en-NZ" baseline="0" dirty="0" smtClean="0"/>
              <a:t>) has been reported.</a:t>
            </a:r>
            <a:r>
              <a:rPr lang="en-NZ" baseline="30000" dirty="0" smtClean="0"/>
              <a:t>4</a:t>
            </a:r>
            <a:r>
              <a:rPr lang="en-NZ" baseline="0" dirty="0" smtClean="0"/>
              <a:t> After 24 months, mean IOP decreased by 40% for Trabectome-only cases (from 25.7 to 16.6 mmHg) and by 18% for Trabectome-</a:t>
            </a:r>
            <a:r>
              <a:rPr lang="en-NZ" baseline="0" dirty="0" err="1" smtClean="0"/>
              <a:t>phacoemulsification</a:t>
            </a:r>
            <a:r>
              <a:rPr lang="en-NZ" baseline="0" dirty="0" smtClean="0"/>
              <a:t> cases (from 20.0 to 15.9 mmHg); however, the number of patients with long-term follow-up was small.</a:t>
            </a:r>
            <a:r>
              <a:rPr lang="en-NZ" baseline="30000" dirty="0" smtClean="0"/>
              <a:t>4</a:t>
            </a:r>
            <a:r>
              <a:rPr lang="en-NZ" baseline="0" dirty="0" smtClean="0"/>
              <a:t> </a:t>
            </a:r>
            <a:r>
              <a:rPr lang="en-NZ" baseline="0" dirty="0" err="1" smtClean="0"/>
              <a:t>Intraoperative</a:t>
            </a:r>
            <a:r>
              <a:rPr lang="en-NZ" baseline="0" dirty="0" smtClean="0"/>
              <a:t> blood reflux occurred in 78% of eyes, generally clearing within a few days.</a:t>
            </a:r>
            <a:r>
              <a:rPr lang="en-NZ" baseline="30000" dirty="0" smtClean="0"/>
              <a:t>4</a:t>
            </a:r>
            <a:endParaRPr lang="en-NZ" baseline="0" dirty="0" smtClean="0"/>
          </a:p>
          <a:p>
            <a:r>
              <a:rPr lang="en-NZ" baseline="0" dirty="0" smtClean="0"/>
              <a:t>A recent review of Trabectome studies noted that cataract surgery with trabeculectomy lowered IOP significantly more than cataract surgery with Trabectome, while in a separate study, a failed Trabectome procedure did not affect the success of subsequent trabeculectomy.</a:t>
            </a:r>
            <a:r>
              <a:rPr lang="en-NZ" baseline="30000" dirty="0" smtClean="0"/>
              <a:t>5</a:t>
            </a:r>
            <a:r>
              <a:rPr lang="en-NZ" baseline="0" dirty="0" smtClean="0"/>
              <a:t> </a:t>
            </a:r>
          </a:p>
          <a:p>
            <a:endParaRPr lang="en-NZ" baseline="0" dirty="0" smtClean="0"/>
          </a:p>
          <a:p>
            <a:r>
              <a:rPr lang="en-NZ" b="1" baseline="0" dirty="0" smtClean="0"/>
              <a:t>References</a:t>
            </a:r>
            <a:endParaRPr lang="en-NZ" b="0" baseline="0" dirty="0" smtClean="0"/>
          </a:p>
          <a:p>
            <a:pPr marL="0" marR="0" indent="0" algn="l" defTabSz="914400" rtl="0" eaLnBrk="0" fontAlgn="base" latinLnBrk="0" hangingPunct="0">
              <a:lnSpc>
                <a:spcPct val="90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1. </a:t>
            </a:r>
            <a:r>
              <a:rPr lang="en-NZ" sz="900" kern="1200" dirty="0" err="1" smtClean="0">
                <a:solidFill>
                  <a:schemeClr val="tx1"/>
                </a:solidFill>
                <a:latin typeface="Arial" charset="0"/>
                <a:ea typeface="+mn-ea"/>
                <a:cs typeface="+mn-cs"/>
              </a:rPr>
              <a:t>NeoMedix</a:t>
            </a:r>
            <a:r>
              <a:rPr lang="en-NZ" sz="900" kern="1200" dirty="0" smtClean="0">
                <a:solidFill>
                  <a:schemeClr val="tx1"/>
                </a:solidFill>
                <a:latin typeface="Arial" charset="0"/>
                <a:ea typeface="+mn-ea"/>
                <a:cs typeface="+mn-cs"/>
              </a:rPr>
              <a:t> Corporation. Available at:</a:t>
            </a:r>
            <a:r>
              <a:rPr lang="en-NZ" sz="900" kern="1200" baseline="0" dirty="0" smtClean="0">
                <a:solidFill>
                  <a:schemeClr val="tx1"/>
                </a:solidFill>
                <a:latin typeface="Arial" charset="0"/>
                <a:ea typeface="+mn-ea"/>
                <a:cs typeface="+mn-cs"/>
              </a:rPr>
              <a:t> </a:t>
            </a:r>
            <a:r>
              <a:rPr lang="en-NZ" sz="900" kern="1200" dirty="0" smtClean="0">
                <a:solidFill>
                  <a:schemeClr val="tx1"/>
                </a:solidFill>
                <a:latin typeface="Arial" charset="0"/>
                <a:ea typeface="+mn-ea"/>
                <a:cs typeface="+mn-cs"/>
              </a:rPr>
              <a:t>www.trabectome.com/Technology/TrabectomeSystem. </a:t>
            </a:r>
          </a:p>
          <a:p>
            <a:pPr marL="0" marR="0" indent="0" algn="l" defTabSz="914400" rtl="0" eaLnBrk="0" fontAlgn="base" latinLnBrk="0" hangingPunct="0">
              <a:lnSpc>
                <a:spcPct val="90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2. Liu J, Jung J, Francis BA. </a:t>
            </a:r>
            <a:r>
              <a:rPr lang="en-NZ" sz="900" kern="1200" dirty="0" err="1" smtClean="0">
                <a:solidFill>
                  <a:schemeClr val="tx1"/>
                </a:solidFill>
                <a:latin typeface="Arial" charset="0"/>
                <a:ea typeface="+mn-ea"/>
                <a:cs typeface="+mn-cs"/>
              </a:rPr>
              <a:t>Ab</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interno</a:t>
            </a:r>
            <a:r>
              <a:rPr lang="en-NZ" sz="900" kern="1200" dirty="0" smtClean="0">
                <a:solidFill>
                  <a:schemeClr val="tx1"/>
                </a:solidFill>
                <a:latin typeface="Arial" charset="0"/>
                <a:ea typeface="+mn-ea"/>
                <a:cs typeface="+mn-cs"/>
              </a:rPr>
              <a:t> trabeculotomy: Trabectome™ surgical treatment for open-angle glaucoma. </a:t>
            </a:r>
            <a:r>
              <a:rPr lang="en-NZ" sz="900" i="1" kern="1200" dirty="0" smtClean="0">
                <a:solidFill>
                  <a:schemeClr val="tx1"/>
                </a:solidFill>
                <a:latin typeface="Arial" charset="0"/>
                <a:ea typeface="+mn-ea"/>
                <a:cs typeface="+mn-cs"/>
              </a:rPr>
              <a:t>Expert Rev </a:t>
            </a:r>
            <a:r>
              <a:rPr lang="en-NZ" sz="900" i="1" kern="1200" dirty="0" err="1" smtClean="0">
                <a:solidFill>
                  <a:schemeClr val="tx1"/>
                </a:solidFill>
                <a:latin typeface="Arial" charset="0"/>
                <a:ea typeface="+mn-ea"/>
                <a:cs typeface="+mn-cs"/>
              </a:rPr>
              <a:t>Ophthalmol</a:t>
            </a:r>
            <a:r>
              <a:rPr lang="en-NZ" sz="900" kern="1200" dirty="0" smtClean="0">
                <a:solidFill>
                  <a:schemeClr val="tx1"/>
                </a:solidFill>
                <a:latin typeface="Arial" charset="0"/>
                <a:ea typeface="+mn-ea"/>
                <a:cs typeface="+mn-cs"/>
              </a:rPr>
              <a:t> 2009; 4: 119–128. </a:t>
            </a:r>
            <a:r>
              <a:rPr lang="en-NZ" sz="900" baseline="0" dirty="0" smtClean="0"/>
              <a:t>[p120-121]</a:t>
            </a:r>
            <a:endParaRPr lang="en-NZ" sz="900" kern="1200" dirty="0" smtClean="0">
              <a:solidFill>
                <a:schemeClr val="tx1"/>
              </a:solidFill>
              <a:latin typeface="Arial" charset="0"/>
              <a:ea typeface="+mn-ea"/>
              <a:cs typeface="+mn-cs"/>
            </a:endParaRPr>
          </a:p>
          <a:p>
            <a:pPr marL="0" marR="0" indent="0" algn="l" defTabSz="914400" rtl="0" eaLnBrk="0" fontAlgn="base" latinLnBrk="0" hangingPunct="0">
              <a:lnSpc>
                <a:spcPct val="90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3. Francis BA, Singh K, Lin SC </a:t>
            </a:r>
            <a:r>
              <a:rPr lang="en-NZ" sz="900" i="1" kern="1200" dirty="0" smtClean="0">
                <a:solidFill>
                  <a:schemeClr val="tx1"/>
                </a:solidFill>
                <a:latin typeface="Arial" charset="0"/>
                <a:ea typeface="+mn-ea"/>
                <a:cs typeface="+mn-cs"/>
              </a:rPr>
              <a:t>et al</a:t>
            </a:r>
            <a:r>
              <a:rPr lang="en-NZ" sz="900" kern="1200" dirty="0" smtClean="0">
                <a:solidFill>
                  <a:schemeClr val="tx1"/>
                </a:solidFill>
                <a:latin typeface="Arial" charset="0"/>
                <a:ea typeface="+mn-ea"/>
                <a:cs typeface="+mn-cs"/>
              </a:rPr>
              <a:t>. Novel glaucoma procedures: a report by the American Academy of Ophthalmology. </a:t>
            </a:r>
            <a:r>
              <a:rPr lang="en-NZ" sz="900" i="1" kern="1200" dirty="0" smtClean="0">
                <a:solidFill>
                  <a:schemeClr val="tx1"/>
                </a:solidFill>
                <a:latin typeface="Arial" charset="0"/>
                <a:ea typeface="+mn-ea"/>
                <a:cs typeface="+mn-cs"/>
              </a:rPr>
              <a:t>Ophthalmology</a:t>
            </a:r>
            <a:r>
              <a:rPr lang="en-NZ" sz="900" kern="1200" dirty="0" smtClean="0">
                <a:solidFill>
                  <a:schemeClr val="tx1"/>
                </a:solidFill>
                <a:latin typeface="Arial" charset="0"/>
                <a:ea typeface="+mn-ea"/>
                <a:cs typeface="+mn-cs"/>
              </a:rPr>
              <a:t> 2011; 118: 1466–80. [p1470]</a:t>
            </a:r>
            <a:endParaRPr lang="en-US" altLang="zh-TW" sz="900" dirty="0" smtClean="0">
              <a:latin typeface="Arial" pitchFamily="34" charset="0"/>
            </a:endParaRPr>
          </a:p>
          <a:p>
            <a:pPr marL="0" marR="0" indent="0" algn="l" defTabSz="914400" rtl="0" eaLnBrk="0" fontAlgn="base" latinLnBrk="0" hangingPunct="0">
              <a:lnSpc>
                <a:spcPct val="90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4. </a:t>
            </a:r>
            <a:r>
              <a:rPr lang="en-NZ" sz="900" kern="1200" dirty="0" err="1" smtClean="0">
                <a:solidFill>
                  <a:schemeClr val="tx1"/>
                </a:solidFill>
                <a:latin typeface="Arial" charset="0"/>
                <a:ea typeface="+mn-ea"/>
                <a:cs typeface="+mn-cs"/>
              </a:rPr>
              <a:t>Minckler</a:t>
            </a:r>
            <a:r>
              <a:rPr lang="en-NZ" sz="900" kern="1200" dirty="0" smtClean="0">
                <a:solidFill>
                  <a:schemeClr val="tx1"/>
                </a:solidFill>
                <a:latin typeface="Arial" charset="0"/>
                <a:ea typeface="+mn-ea"/>
                <a:cs typeface="+mn-cs"/>
              </a:rPr>
              <a:t> D, </a:t>
            </a:r>
            <a:r>
              <a:rPr lang="en-NZ" sz="900" kern="1200" dirty="0" err="1" smtClean="0">
                <a:solidFill>
                  <a:schemeClr val="tx1"/>
                </a:solidFill>
                <a:latin typeface="Arial" charset="0"/>
                <a:ea typeface="+mn-ea"/>
                <a:cs typeface="+mn-cs"/>
              </a:rPr>
              <a:t>Mosaed</a:t>
            </a:r>
            <a:r>
              <a:rPr lang="en-NZ" sz="900" kern="1200" dirty="0" smtClean="0">
                <a:solidFill>
                  <a:schemeClr val="tx1"/>
                </a:solidFill>
                <a:latin typeface="Arial" charset="0"/>
                <a:ea typeface="+mn-ea"/>
                <a:cs typeface="+mn-cs"/>
              </a:rPr>
              <a:t> S, Dustin L, Ms BF; Trabectome Study Group. Trabectome (trabeculectomy-internal approach): additional experience and extended follow-up. </a:t>
            </a:r>
            <a:r>
              <a:rPr lang="en-NZ" sz="900" i="1" kern="1200" dirty="0" smtClean="0">
                <a:solidFill>
                  <a:schemeClr val="tx1"/>
                </a:solidFill>
                <a:latin typeface="Arial" charset="0"/>
                <a:ea typeface="+mn-ea"/>
                <a:cs typeface="+mn-cs"/>
              </a:rPr>
              <a:t>Trans Am </a:t>
            </a:r>
            <a:r>
              <a:rPr lang="en-NZ" sz="900" i="1" kern="1200" dirty="0" err="1" smtClean="0">
                <a:solidFill>
                  <a:schemeClr val="tx1"/>
                </a:solidFill>
                <a:latin typeface="Arial" charset="0"/>
                <a:ea typeface="+mn-ea"/>
                <a:cs typeface="+mn-cs"/>
              </a:rPr>
              <a:t>Ophthalmol</a:t>
            </a:r>
            <a:r>
              <a:rPr lang="en-NZ" sz="900" i="1" kern="1200" dirty="0" smtClean="0">
                <a:solidFill>
                  <a:schemeClr val="tx1"/>
                </a:solidFill>
                <a:latin typeface="Arial" charset="0"/>
                <a:ea typeface="+mn-ea"/>
                <a:cs typeface="+mn-cs"/>
              </a:rPr>
              <a:t> Soc</a:t>
            </a:r>
            <a:r>
              <a:rPr lang="en-NZ" sz="900" kern="1200" dirty="0" smtClean="0">
                <a:solidFill>
                  <a:schemeClr val="tx1"/>
                </a:solidFill>
                <a:latin typeface="Arial" charset="0"/>
                <a:ea typeface="+mn-ea"/>
                <a:cs typeface="+mn-cs"/>
              </a:rPr>
              <a:t> 2008; 106: 149–59.</a:t>
            </a:r>
            <a:endParaRPr lang="en-NZ" sz="900" b="0" kern="1200" dirty="0" smtClean="0">
              <a:solidFill>
                <a:schemeClr val="tx1"/>
              </a:solidFill>
              <a:latin typeface="Arial" charset="0"/>
              <a:ea typeface="+mn-ea"/>
              <a:cs typeface="+mn-cs"/>
            </a:endParaRPr>
          </a:p>
          <a:p>
            <a:pPr>
              <a:spcBef>
                <a:spcPts val="200"/>
              </a:spcBef>
            </a:pPr>
            <a:r>
              <a:rPr lang="en-NZ" sz="900" dirty="0" smtClean="0"/>
              <a:t>5. </a:t>
            </a:r>
            <a:r>
              <a:rPr lang="en-NZ" sz="900" kern="1200" dirty="0" err="1" smtClean="0">
                <a:solidFill>
                  <a:schemeClr val="tx1"/>
                </a:solidFill>
                <a:latin typeface="Arial" charset="0"/>
                <a:ea typeface="+mn-ea"/>
                <a:cs typeface="+mn-cs"/>
              </a:rPr>
              <a:t>Saheb</a:t>
            </a:r>
            <a:r>
              <a:rPr lang="en-NZ" sz="900" kern="1200" dirty="0" smtClean="0">
                <a:solidFill>
                  <a:schemeClr val="tx1"/>
                </a:solidFill>
                <a:latin typeface="Arial" charset="0"/>
                <a:ea typeface="+mn-ea"/>
                <a:cs typeface="+mn-cs"/>
              </a:rPr>
              <a:t> H, Ahmed </a:t>
            </a:r>
            <a:r>
              <a:rPr lang="en-NZ" sz="900" kern="1200" dirty="0" err="1" smtClean="0">
                <a:solidFill>
                  <a:schemeClr val="tx1"/>
                </a:solidFill>
                <a:latin typeface="Arial" charset="0"/>
                <a:ea typeface="+mn-ea"/>
                <a:cs typeface="+mn-cs"/>
              </a:rPr>
              <a:t>IK</a:t>
            </a:r>
            <a:r>
              <a:rPr lang="en-NZ" sz="900" kern="1200" dirty="0" smtClean="0">
                <a:solidFill>
                  <a:schemeClr val="tx1"/>
                </a:solidFill>
                <a:latin typeface="Arial" charset="0"/>
                <a:ea typeface="+mn-ea"/>
                <a:cs typeface="+mn-cs"/>
              </a:rPr>
              <a:t>. Micro-invasive glaucoma surgery: current perspectives and future directions. </a:t>
            </a:r>
            <a:r>
              <a:rPr lang="en-NZ" sz="900" i="1" kern="1200" dirty="0" err="1" smtClean="0">
                <a:solidFill>
                  <a:schemeClr val="tx1"/>
                </a:solidFill>
                <a:latin typeface="Arial" charset="0"/>
                <a:ea typeface="+mn-ea"/>
                <a:cs typeface="+mn-cs"/>
              </a:rPr>
              <a:t>Curr</a:t>
            </a:r>
            <a:r>
              <a:rPr lang="en-NZ" sz="900" i="1" kern="1200" dirty="0" smtClean="0">
                <a:solidFill>
                  <a:schemeClr val="tx1"/>
                </a:solidFill>
                <a:latin typeface="Arial" charset="0"/>
                <a:ea typeface="+mn-ea"/>
                <a:cs typeface="+mn-cs"/>
              </a:rPr>
              <a:t> </a:t>
            </a:r>
            <a:r>
              <a:rPr lang="en-NZ" sz="900" i="1" kern="1200" dirty="0" err="1" smtClean="0">
                <a:solidFill>
                  <a:schemeClr val="tx1"/>
                </a:solidFill>
                <a:latin typeface="Arial" charset="0"/>
                <a:ea typeface="+mn-ea"/>
                <a:cs typeface="+mn-cs"/>
              </a:rPr>
              <a:t>Opin</a:t>
            </a:r>
            <a:r>
              <a:rPr lang="en-NZ" sz="900" i="1" kern="1200" dirty="0" smtClean="0">
                <a:solidFill>
                  <a:schemeClr val="tx1"/>
                </a:solidFill>
                <a:latin typeface="Arial" charset="0"/>
                <a:ea typeface="+mn-ea"/>
                <a:cs typeface="+mn-cs"/>
              </a:rPr>
              <a:t> </a:t>
            </a:r>
            <a:r>
              <a:rPr lang="en-NZ" sz="900" i="1" kern="1200" dirty="0" err="1" smtClean="0">
                <a:solidFill>
                  <a:schemeClr val="tx1"/>
                </a:solidFill>
                <a:latin typeface="Arial" charset="0"/>
                <a:ea typeface="+mn-ea"/>
                <a:cs typeface="+mn-cs"/>
              </a:rPr>
              <a:t>Ophthalmol</a:t>
            </a:r>
            <a:r>
              <a:rPr lang="en-NZ" sz="900" kern="1200" dirty="0" smtClean="0">
                <a:solidFill>
                  <a:schemeClr val="tx1"/>
                </a:solidFill>
                <a:latin typeface="Arial" charset="0"/>
                <a:ea typeface="+mn-ea"/>
                <a:cs typeface="+mn-cs"/>
              </a:rPr>
              <a:t> 2012; 23: 96–104.</a:t>
            </a:r>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15</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NZ" baseline="0" dirty="0" smtClean="0"/>
              <a:t>For details of the recommended surgical procedure for Trabectome, see </a:t>
            </a:r>
            <a:r>
              <a:rPr lang="en-NZ" dirty="0" smtClean="0"/>
              <a:t>www.trabectome.com/Technology/SurgicalSteps.</a:t>
            </a:r>
          </a:p>
          <a:p>
            <a:pPr marL="0" marR="0" indent="0" algn="l" defTabSz="914400" rtl="0" eaLnBrk="0" fontAlgn="base" latinLnBrk="0" hangingPunct="0">
              <a:lnSpc>
                <a:spcPct val="90000"/>
              </a:lnSpc>
              <a:spcBef>
                <a:spcPct val="40000"/>
              </a:spcBef>
              <a:spcAft>
                <a:spcPct val="0"/>
              </a:spcAft>
              <a:buClrTx/>
              <a:buSzTx/>
              <a:buFontTx/>
              <a:buNone/>
              <a:tabLst/>
              <a:defRPr/>
            </a:pPr>
            <a:r>
              <a:rPr lang="en-NZ" baseline="0" dirty="0" smtClean="0"/>
              <a:t>Patients suitable for Trabectome surgery should have OAG with normal episcleral venous pressure, readily identifiable angle anatomy and a clear cornea so that the surgeon can maintain a clear view of the angle.</a:t>
            </a:r>
            <a:r>
              <a:rPr lang="en-NZ" baseline="30000" dirty="0" smtClean="0"/>
              <a:t>1</a:t>
            </a:r>
            <a:r>
              <a:rPr lang="en-NZ" baseline="0" dirty="0" smtClean="0"/>
              <a:t> </a:t>
            </a:r>
          </a:p>
          <a:p>
            <a:pPr>
              <a:defRPr/>
            </a:pPr>
            <a:r>
              <a:rPr lang="en-NZ" baseline="0" dirty="0" smtClean="0"/>
              <a:t>Prior to the procedure, the surgeon should perform gonioscopy to confirm that there is an acceptable view of the TM</a:t>
            </a:r>
            <a:r>
              <a:rPr lang="en-NZ" dirty="0" smtClean="0"/>
              <a:t>.</a:t>
            </a:r>
            <a:r>
              <a:rPr lang="en-NZ" baseline="30000" dirty="0" smtClean="0"/>
              <a:t>1</a:t>
            </a:r>
            <a:r>
              <a:rPr lang="en-NZ" dirty="0" smtClean="0"/>
              <a:t>  </a:t>
            </a:r>
            <a:r>
              <a:rPr lang="en-NZ" baseline="0" dirty="0" smtClean="0"/>
              <a:t>A </a:t>
            </a:r>
            <a:r>
              <a:rPr lang="en-NZ" baseline="0" dirty="0" err="1" smtClean="0"/>
              <a:t>goniolens</a:t>
            </a:r>
            <a:r>
              <a:rPr lang="en-NZ" baseline="0" dirty="0" smtClean="0"/>
              <a:t> designed specifically for </a:t>
            </a:r>
            <a:r>
              <a:rPr lang="en-NZ" sz="1000" kern="1200" baseline="0" dirty="0" smtClean="0">
                <a:solidFill>
                  <a:schemeClr val="tx1"/>
                </a:solidFill>
                <a:latin typeface="Arial" charset="0"/>
                <a:ea typeface="+mn-ea"/>
                <a:cs typeface="+mn-cs"/>
              </a:rPr>
              <a:t>the Trabectome procedure may be used.</a:t>
            </a:r>
            <a:r>
              <a:rPr lang="en-NZ" baseline="30000" dirty="0" smtClean="0"/>
              <a:t>1</a:t>
            </a:r>
            <a:r>
              <a:rPr lang="en-NZ" sz="1000" kern="1200" baseline="0" dirty="0" smtClean="0">
                <a:solidFill>
                  <a:schemeClr val="tx1"/>
                </a:solidFill>
                <a:latin typeface="Arial" charset="0"/>
                <a:ea typeface="+mn-ea"/>
                <a:cs typeface="+mn-cs"/>
              </a:rPr>
              <a:t> </a:t>
            </a:r>
          </a:p>
          <a:p>
            <a:pPr>
              <a:defRPr/>
            </a:pPr>
            <a:r>
              <a:rPr lang="en-NZ" baseline="0" dirty="0" smtClean="0"/>
              <a:t>The corneal incision should be close to the limbus to avoid displacing the </a:t>
            </a:r>
            <a:r>
              <a:rPr lang="en-NZ" baseline="0" dirty="0" err="1" smtClean="0"/>
              <a:t>gonioprism</a:t>
            </a:r>
            <a:r>
              <a:rPr lang="en-NZ" baseline="0" dirty="0" smtClean="0"/>
              <a:t> off the eye.</a:t>
            </a:r>
            <a:r>
              <a:rPr lang="en-NZ" baseline="30000" dirty="0" smtClean="0"/>
              <a:t>2</a:t>
            </a:r>
            <a:r>
              <a:rPr lang="en-NZ" baseline="0" dirty="0" smtClean="0"/>
              <a:t> The nasal quadrant is commonly used for Schlemm’s canal surgery as it is easily accessed through a clear corneal temporal incision and coincides with the highest concentration of collector channels.</a:t>
            </a:r>
            <a:r>
              <a:rPr lang="en-NZ" baseline="30000" dirty="0" smtClean="0"/>
              <a:t>3</a:t>
            </a:r>
          </a:p>
          <a:p>
            <a:pPr marL="0" marR="0" indent="0" algn="l" defTabSz="914400" rtl="0" eaLnBrk="0" fontAlgn="base" latinLnBrk="0" hangingPunct="0">
              <a:lnSpc>
                <a:spcPct val="90000"/>
              </a:lnSpc>
              <a:spcBef>
                <a:spcPct val="40000"/>
              </a:spcBef>
              <a:spcAft>
                <a:spcPct val="0"/>
              </a:spcAft>
              <a:buClrTx/>
              <a:buSzTx/>
              <a:buFontTx/>
              <a:buNone/>
              <a:tabLst/>
              <a:defRPr/>
            </a:pPr>
            <a:r>
              <a:rPr lang="en-NZ" baseline="0" dirty="0" smtClean="0"/>
              <a:t>The surgical site is selected to maximise access to the outflow structures, based on the position of large aqueous veins and areas of increased TM pigmentation, which mark the areas of most active flow and indicate the proximity of collector channels.</a:t>
            </a:r>
            <a:r>
              <a:rPr lang="en-NZ" baseline="30000" dirty="0" smtClean="0"/>
              <a:t>2</a:t>
            </a:r>
          </a:p>
          <a:p>
            <a:pPr>
              <a:defRPr/>
            </a:pPr>
            <a:r>
              <a:rPr lang="en-NZ" baseline="0" dirty="0" smtClean="0"/>
              <a:t>Typically, a 90</a:t>
            </a:r>
            <a:r>
              <a:rPr lang="en-NZ" sz="1000" kern="1200" dirty="0" smtClean="0">
                <a:solidFill>
                  <a:schemeClr val="tx1"/>
                </a:solidFill>
                <a:latin typeface="Arial" charset="0"/>
                <a:ea typeface="+mn-ea"/>
                <a:cs typeface="+mn-cs"/>
              </a:rPr>
              <a:t>–120° arc of tissue is ablated.</a:t>
            </a:r>
            <a:r>
              <a:rPr lang="en-NZ" baseline="30000" dirty="0" smtClean="0"/>
              <a:t>1</a:t>
            </a:r>
            <a:r>
              <a:rPr lang="en-NZ" sz="1000" kern="1200" baseline="0" dirty="0" smtClean="0">
                <a:solidFill>
                  <a:schemeClr val="tx1"/>
                </a:solidFill>
                <a:latin typeface="Arial" charset="0"/>
                <a:ea typeface="+mn-ea"/>
                <a:cs typeface="+mn-cs"/>
              </a:rPr>
              <a:t> The size of the ablated strip has increased as surgeons have gained experience with the procedure; an association between the length of the ablated arc and lower IOP has been reported.</a:t>
            </a:r>
            <a:r>
              <a:rPr lang="en-NZ" baseline="30000" dirty="0" smtClean="0"/>
              <a:t>1</a:t>
            </a:r>
            <a:endParaRPr lang="en-NZ" baseline="0" dirty="0" smtClean="0"/>
          </a:p>
          <a:p>
            <a:pPr marL="0" marR="0" indent="0" algn="l" defTabSz="914400" rtl="0" eaLnBrk="0" fontAlgn="base" latinLnBrk="0" hangingPunct="0">
              <a:lnSpc>
                <a:spcPct val="90000"/>
              </a:lnSpc>
              <a:spcBef>
                <a:spcPct val="40000"/>
              </a:spcBef>
              <a:spcAft>
                <a:spcPct val="0"/>
              </a:spcAft>
              <a:buClrTx/>
              <a:buSzTx/>
              <a:buFontTx/>
              <a:buNone/>
              <a:tabLst/>
              <a:defRPr/>
            </a:pPr>
            <a:endParaRPr lang="en-NZ" baseline="0"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NZ" b="1" dirty="0" smtClean="0"/>
              <a:t>References</a:t>
            </a:r>
          </a:p>
          <a:p>
            <a:r>
              <a:rPr lang="en-NZ" sz="1000" kern="1200" dirty="0" smtClean="0">
                <a:solidFill>
                  <a:schemeClr val="tx1"/>
                </a:solidFill>
                <a:latin typeface="Arial" charset="0"/>
                <a:ea typeface="+mn-ea"/>
                <a:cs typeface="+mn-cs"/>
              </a:rPr>
              <a:t>1. </a:t>
            </a:r>
            <a:r>
              <a:rPr lang="en-NZ" sz="1000" kern="1200" dirty="0" err="1" smtClean="0">
                <a:solidFill>
                  <a:schemeClr val="tx1"/>
                </a:solidFill>
                <a:latin typeface="Arial" charset="0"/>
                <a:ea typeface="+mn-ea"/>
                <a:cs typeface="+mn-cs"/>
              </a:rPr>
              <a:t>Vold</a:t>
            </a:r>
            <a:r>
              <a:rPr lang="en-NZ" sz="1000" kern="1200" dirty="0" smtClean="0">
                <a:solidFill>
                  <a:schemeClr val="tx1"/>
                </a:solidFill>
                <a:latin typeface="Arial" charset="0"/>
                <a:ea typeface="+mn-ea"/>
                <a:cs typeface="+mn-cs"/>
              </a:rPr>
              <a:t> SD. </a:t>
            </a:r>
            <a:r>
              <a:rPr lang="en-NZ" sz="1000" kern="1200" dirty="0" err="1" smtClean="0">
                <a:solidFill>
                  <a:schemeClr val="tx1"/>
                </a:solidFill>
                <a:latin typeface="Arial" charset="0"/>
                <a:ea typeface="+mn-ea"/>
                <a:cs typeface="+mn-cs"/>
              </a:rPr>
              <a:t>Ab</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interno</a:t>
            </a:r>
            <a:r>
              <a:rPr lang="en-NZ" sz="1000" kern="1200" dirty="0" smtClean="0">
                <a:solidFill>
                  <a:schemeClr val="tx1"/>
                </a:solidFill>
                <a:latin typeface="Arial" charset="0"/>
                <a:ea typeface="+mn-ea"/>
                <a:cs typeface="+mn-cs"/>
              </a:rPr>
              <a:t> trabeculotomy with the Trabectome system: what does the data tell us? </a:t>
            </a:r>
            <a:r>
              <a:rPr lang="en-NZ" sz="1000" i="1" kern="1200" dirty="0" err="1" smtClean="0">
                <a:solidFill>
                  <a:schemeClr val="tx1"/>
                </a:solidFill>
                <a:latin typeface="Arial" charset="0"/>
                <a:ea typeface="+mn-ea"/>
                <a:cs typeface="+mn-cs"/>
              </a:rPr>
              <a:t>Int</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Ophthalmol</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Clin</a:t>
            </a:r>
            <a:r>
              <a:rPr lang="en-NZ" sz="1000" kern="1200" dirty="0" smtClean="0">
                <a:solidFill>
                  <a:schemeClr val="tx1"/>
                </a:solidFill>
                <a:latin typeface="Arial" charset="0"/>
                <a:ea typeface="+mn-ea"/>
                <a:cs typeface="+mn-cs"/>
              </a:rPr>
              <a:t> 2011; 51: 65–81. [p66,67,78]</a:t>
            </a:r>
          </a:p>
          <a:p>
            <a:r>
              <a:rPr lang="en-NZ" dirty="0" smtClean="0"/>
              <a:t>2</a:t>
            </a:r>
            <a:r>
              <a:rPr lang="en-NZ" sz="1000" kern="1200" dirty="0" smtClean="0">
                <a:solidFill>
                  <a:schemeClr val="tx1"/>
                </a:solidFill>
                <a:latin typeface="Arial" charset="0"/>
                <a:ea typeface="+mn-ea"/>
                <a:cs typeface="+mn-cs"/>
              </a:rPr>
              <a:t>. Hill RA, </a:t>
            </a:r>
            <a:r>
              <a:rPr lang="en-NZ" sz="1000" kern="1200" dirty="0" err="1" smtClean="0">
                <a:solidFill>
                  <a:schemeClr val="tx1"/>
                </a:solidFill>
                <a:latin typeface="Arial" charset="0"/>
                <a:ea typeface="+mn-ea"/>
                <a:cs typeface="+mn-cs"/>
              </a:rPr>
              <a:t>Minckler</a:t>
            </a:r>
            <a:r>
              <a:rPr lang="en-NZ" sz="1000" kern="1200" dirty="0" smtClean="0">
                <a:solidFill>
                  <a:schemeClr val="tx1"/>
                </a:solidFill>
                <a:latin typeface="Arial" charset="0"/>
                <a:ea typeface="+mn-ea"/>
                <a:cs typeface="+mn-cs"/>
              </a:rPr>
              <a:t> DS.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what’s on the horizon?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831–840. [p834,9]</a:t>
            </a:r>
          </a:p>
          <a:p>
            <a:pPr marL="0" marR="0" indent="0" algn="l" defTabSz="914400" rtl="0" eaLnBrk="0" fontAlgn="base" latinLnBrk="0" hangingPunct="0">
              <a:lnSpc>
                <a:spcPct val="90000"/>
              </a:lnSpc>
              <a:spcBef>
                <a:spcPct val="40000"/>
              </a:spcBef>
              <a:spcAft>
                <a:spcPct val="0"/>
              </a:spcAft>
              <a:buClrTx/>
              <a:buSzTx/>
              <a:buFontTx/>
              <a:buNone/>
              <a:tabLst/>
              <a:defRPr/>
            </a:pPr>
            <a:r>
              <a:rPr lang="en-NZ" dirty="0" smtClean="0"/>
              <a:t>3. </a:t>
            </a:r>
            <a:r>
              <a:rPr lang="en-NZ" sz="1000" kern="1200" dirty="0" err="1" smtClean="0">
                <a:solidFill>
                  <a:schemeClr val="tx1"/>
                </a:solidFill>
                <a:latin typeface="Arial" charset="0"/>
                <a:ea typeface="+mn-ea"/>
                <a:cs typeface="+mn-cs"/>
              </a:rPr>
              <a:t>Saheb</a:t>
            </a:r>
            <a:r>
              <a:rPr lang="en-NZ" sz="1000" kern="1200" dirty="0" smtClean="0">
                <a:solidFill>
                  <a:schemeClr val="tx1"/>
                </a:solidFill>
                <a:latin typeface="Arial" charset="0"/>
                <a:ea typeface="+mn-ea"/>
                <a:cs typeface="+mn-cs"/>
              </a:rPr>
              <a:t> H,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Micro-invasive glaucoma surgery: current perspectives and future directions. </a:t>
            </a:r>
            <a:r>
              <a:rPr lang="en-NZ" sz="1000" i="1" kern="1200" dirty="0" err="1" smtClean="0">
                <a:solidFill>
                  <a:schemeClr val="tx1"/>
                </a:solidFill>
                <a:latin typeface="Arial" charset="0"/>
                <a:ea typeface="+mn-ea"/>
                <a:cs typeface="+mn-cs"/>
              </a:rPr>
              <a:t>Curr</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Opin</a:t>
            </a:r>
            <a:r>
              <a:rPr lang="en-NZ" sz="1000" i="1" kern="1200" dirty="0" smtClean="0">
                <a:solidFill>
                  <a:schemeClr val="tx1"/>
                </a:solidFill>
                <a:latin typeface="Arial" charset="0"/>
                <a:ea typeface="+mn-ea"/>
                <a:cs typeface="+mn-cs"/>
              </a:rPr>
              <a:t>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2012; 23: 96–104. [p102]</a:t>
            </a:r>
            <a:endParaRPr lang="en-NZ" dirty="0" smtClean="0"/>
          </a:p>
          <a:p>
            <a:endParaRPr lang="en-NZ" dirty="0" smtClean="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16</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NZ" dirty="0" smtClean="0"/>
              <a:t>A clear gonioscopic view of the angle is required throughout</a:t>
            </a:r>
            <a:r>
              <a:rPr lang="en-NZ" baseline="0" dirty="0" smtClean="0"/>
              <a:t> the procedure. </a:t>
            </a:r>
          </a:p>
          <a:p>
            <a:endParaRPr lang="en-NZ" dirty="0" smtClean="0"/>
          </a:p>
          <a:p>
            <a:r>
              <a:rPr lang="en-NZ" b="1" dirty="0" smtClean="0"/>
              <a:t>Reference</a:t>
            </a:r>
            <a:endParaRPr lang="en-NZ" b="0" dirty="0" smtClean="0"/>
          </a:p>
          <a:p>
            <a:r>
              <a:rPr lang="en-NZ" sz="1000" kern="1200" dirty="0" smtClean="0">
                <a:solidFill>
                  <a:schemeClr val="tx1"/>
                </a:solidFill>
                <a:latin typeface="Arial" charset="0"/>
                <a:ea typeface="+mn-ea"/>
                <a:cs typeface="+mn-cs"/>
              </a:rPr>
              <a:t>Liu J, Jung J, Francis BA. </a:t>
            </a:r>
            <a:r>
              <a:rPr lang="en-NZ" sz="1000" kern="1200" dirty="0" err="1" smtClean="0">
                <a:solidFill>
                  <a:schemeClr val="tx1"/>
                </a:solidFill>
                <a:latin typeface="Arial" charset="0"/>
                <a:ea typeface="+mn-ea"/>
                <a:cs typeface="+mn-cs"/>
              </a:rPr>
              <a:t>Ab</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interno</a:t>
            </a:r>
            <a:r>
              <a:rPr lang="en-NZ" sz="1000" kern="1200" dirty="0" smtClean="0">
                <a:solidFill>
                  <a:schemeClr val="tx1"/>
                </a:solidFill>
                <a:latin typeface="Arial" charset="0"/>
                <a:ea typeface="+mn-ea"/>
                <a:cs typeface="+mn-cs"/>
              </a:rPr>
              <a:t> trabeculotomy: Trabectome™ surgical treatment for open-angle glaucoma. </a:t>
            </a:r>
            <a:r>
              <a:rPr lang="en-NZ" sz="1000" i="1" kern="1200" dirty="0" smtClean="0">
                <a:solidFill>
                  <a:schemeClr val="tx1"/>
                </a:solidFill>
                <a:latin typeface="Arial" charset="0"/>
                <a:ea typeface="+mn-ea"/>
                <a:cs typeface="+mn-cs"/>
              </a:rPr>
              <a:t>Expert Rev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2009; 4: 119–128. [p120]</a:t>
            </a:r>
            <a:endParaRPr lang="en-NZ" b="1"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17</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1475" y="4716710"/>
            <a:ext cx="6057900" cy="4466109"/>
          </a:xfrm>
        </p:spPr>
        <p:txBody>
          <a:bodyPr>
            <a:noAutofit/>
          </a:bodyPr>
          <a:lstStyle/>
          <a:p>
            <a:r>
              <a:rPr lang="en-NZ" baseline="0" dirty="0" smtClean="0"/>
              <a:t>The </a:t>
            </a:r>
            <a:r>
              <a:rPr lang="en-NZ" baseline="0" dirty="0" err="1" smtClean="0"/>
              <a:t>iStent</a:t>
            </a:r>
            <a:r>
              <a:rPr lang="en-NZ" baseline="0" dirty="0" smtClean="0"/>
              <a:t> is implanted with one end in Schlemm’s canal and the other in the anterior chamber in order to shunt aqueous directly into Schlemm’s canal.</a:t>
            </a:r>
            <a:r>
              <a:rPr lang="en-NZ" baseline="30000" dirty="0" smtClean="0"/>
              <a:t>1</a:t>
            </a:r>
            <a:r>
              <a:rPr lang="en-NZ" baseline="0" dirty="0" smtClean="0"/>
              <a:t> The device is made of heparin-coated, non-ferromagnetic titanium and measures 1 mm in length, with a lumen diameter of 120 </a:t>
            </a:r>
            <a:r>
              <a:rPr lang="el-GR" baseline="0" dirty="0" smtClean="0">
                <a:latin typeface="Arial"/>
                <a:cs typeface="Arial"/>
              </a:rPr>
              <a:t>μ</a:t>
            </a:r>
            <a:r>
              <a:rPr lang="en-NZ" baseline="0" dirty="0" smtClean="0">
                <a:latin typeface="Arial"/>
                <a:cs typeface="Arial"/>
              </a:rPr>
              <a:t>m</a:t>
            </a:r>
            <a:r>
              <a:rPr lang="en-NZ" baseline="0" dirty="0" smtClean="0"/>
              <a:t>.</a:t>
            </a:r>
            <a:r>
              <a:rPr lang="en-NZ" baseline="30000" dirty="0" smtClean="0"/>
              <a:t>2</a:t>
            </a:r>
            <a:r>
              <a:rPr lang="en-NZ" baseline="0" dirty="0" smtClean="0"/>
              <a:t> A ‘snorkel’ (inlet) end is connected at right angles to the implanted portion, which has a pointed tip to aid tissue penetration.</a:t>
            </a:r>
            <a:r>
              <a:rPr lang="en-NZ" baseline="30000" dirty="0" smtClean="0"/>
              <a:t>1</a:t>
            </a:r>
            <a:r>
              <a:rPr lang="en-NZ" baseline="0" dirty="0" smtClean="0"/>
              <a:t> The distal end opens into a half cylinder to help prevent blockages.</a:t>
            </a:r>
            <a:r>
              <a:rPr lang="en-NZ" baseline="30000" dirty="0" smtClean="0"/>
              <a:t>1</a:t>
            </a:r>
            <a:r>
              <a:rPr lang="en-NZ" baseline="0" dirty="0" smtClean="0"/>
              <a:t> The convex side (with retention arches) is placed against the inner wall of Schlemm’s canal, with the open half-pipe against the outer wall.</a:t>
            </a:r>
            <a:r>
              <a:rPr lang="en-NZ" baseline="30000" dirty="0" smtClean="0"/>
              <a:t>2</a:t>
            </a:r>
            <a:endParaRPr lang="en-NZ" dirty="0" smtClean="0"/>
          </a:p>
          <a:p>
            <a:r>
              <a:rPr lang="en-NZ" dirty="0" smtClean="0"/>
              <a:t>Theoretical</a:t>
            </a:r>
            <a:r>
              <a:rPr lang="en-NZ" baseline="0" dirty="0" smtClean="0"/>
              <a:t> advantages of the </a:t>
            </a:r>
            <a:r>
              <a:rPr lang="en-NZ" baseline="0" dirty="0" err="1" smtClean="0"/>
              <a:t>iStent</a:t>
            </a:r>
            <a:r>
              <a:rPr lang="en-NZ" baseline="0" dirty="0" smtClean="0"/>
              <a:t> are similar to those of the Trabectome procedure, plus the ability of the stent to maintain the patency of the pathway from the anterior chamber to Schlemm’s canal.</a:t>
            </a:r>
            <a:r>
              <a:rPr lang="en-NZ" baseline="30000" dirty="0" smtClean="0"/>
              <a:t>1</a:t>
            </a:r>
            <a:r>
              <a:rPr lang="en-NZ" baseline="0" dirty="0" smtClean="0"/>
              <a:t> Potential disadvantages are that the opening is limited to the size of the stent and that access to collector channels is restricted to the area adjacent to the stent;</a:t>
            </a:r>
            <a:r>
              <a:rPr lang="en-NZ" dirty="0" smtClean="0"/>
              <a:t> i</a:t>
            </a:r>
            <a:r>
              <a:rPr lang="en-NZ" baseline="0" dirty="0" smtClean="0"/>
              <a:t>n addition, the long-term effects of permanently implanting a device into the angle are unknown.</a:t>
            </a:r>
            <a:r>
              <a:rPr lang="en-NZ" baseline="30000" dirty="0" smtClean="0"/>
              <a:t>1</a:t>
            </a:r>
            <a:endParaRPr lang="en-NZ" baseline="0" dirty="0" smtClean="0"/>
          </a:p>
          <a:p>
            <a:r>
              <a:rPr lang="en-NZ" dirty="0" smtClean="0"/>
              <a:t>The </a:t>
            </a:r>
            <a:r>
              <a:rPr lang="en-NZ" dirty="0" err="1" smtClean="0"/>
              <a:t>iStent</a:t>
            </a:r>
            <a:r>
              <a:rPr lang="en-NZ" dirty="0" smtClean="0"/>
              <a:t> received FDA approval in June 2012 for use in combination with cataract surgery in mild-to-moderate OAG, </a:t>
            </a:r>
            <a:r>
              <a:rPr lang="en-NZ" baseline="0" dirty="0" smtClean="0"/>
              <a:t>and </a:t>
            </a:r>
            <a:r>
              <a:rPr lang="en-NZ" dirty="0" smtClean="0"/>
              <a:t>is also available in Europe and Canada.</a:t>
            </a:r>
            <a:r>
              <a:rPr lang="en-NZ" baseline="30000" dirty="0" smtClean="0"/>
              <a:t>3,4</a:t>
            </a:r>
            <a:r>
              <a:rPr lang="en-NZ" dirty="0" smtClean="0"/>
              <a:t> The FDA approval was based on a pivotal trial in which 70% of eyes</a:t>
            </a:r>
            <a:r>
              <a:rPr lang="en-NZ" baseline="0" dirty="0" smtClean="0"/>
              <a:t> treated with </a:t>
            </a:r>
            <a:r>
              <a:rPr lang="en-NZ" baseline="0" dirty="0" err="1" smtClean="0"/>
              <a:t>iStent</a:t>
            </a:r>
            <a:r>
              <a:rPr lang="en-NZ" baseline="0" dirty="0" smtClean="0"/>
              <a:t> plus cataract surgery had an </a:t>
            </a:r>
            <a:r>
              <a:rPr lang="en-NZ" baseline="0" dirty="0" err="1" smtClean="0"/>
              <a:t>unmedicated</a:t>
            </a:r>
            <a:r>
              <a:rPr lang="en-NZ" baseline="0" dirty="0" smtClean="0"/>
              <a:t> IOP ≤21 mmHg at 1 year, compared with 50% of eyes treated with cataract surgery alone (p &lt; 0.001).</a:t>
            </a:r>
            <a:r>
              <a:rPr lang="en-NZ" baseline="30000" dirty="0" smtClean="0"/>
              <a:t>5</a:t>
            </a:r>
          </a:p>
          <a:p>
            <a:r>
              <a:rPr lang="en-NZ" baseline="0" dirty="0" smtClean="0"/>
              <a:t>Conical-shaped and suprachoroidal versions of the </a:t>
            </a:r>
            <a:r>
              <a:rPr lang="en-NZ" baseline="0" dirty="0" err="1" smtClean="0"/>
              <a:t>iStent</a:t>
            </a:r>
            <a:r>
              <a:rPr lang="en-NZ" baseline="0" dirty="0" smtClean="0"/>
              <a:t> have also been developed.</a:t>
            </a:r>
            <a:r>
              <a:rPr lang="en-NZ" baseline="30000" dirty="0" smtClean="0"/>
              <a:t>6</a:t>
            </a:r>
            <a:r>
              <a:rPr lang="en-NZ" baseline="0" dirty="0" smtClean="0"/>
              <a:t> Preliminary results have been reported for a study that compared cataract surgery alone or with implantation of two second-generation conical stents (reviewed in ref 6). At 1 year, </a:t>
            </a:r>
            <a:r>
              <a:rPr lang="en-NZ" baseline="0" dirty="0" err="1" smtClean="0"/>
              <a:t>unmedicated</a:t>
            </a:r>
            <a:r>
              <a:rPr lang="en-NZ" baseline="0" dirty="0" smtClean="0"/>
              <a:t> IOP of ≤18 mmHg was obtained in 77% of the </a:t>
            </a:r>
            <a:r>
              <a:rPr lang="en-NZ" baseline="0" dirty="0" err="1" smtClean="0"/>
              <a:t>iStent</a:t>
            </a:r>
            <a:r>
              <a:rPr lang="en-NZ" baseline="0" dirty="0" smtClean="0"/>
              <a:t> group vs. 24% of control eyes (p = 0.004).</a:t>
            </a:r>
            <a:r>
              <a:rPr lang="en-NZ" baseline="30000" dirty="0" smtClean="0"/>
              <a:t>6</a:t>
            </a:r>
            <a:r>
              <a:rPr lang="en-NZ" baseline="0" dirty="0" smtClean="0"/>
              <a:t> Although evidence suggests that implanting multiple stents is beneficial,</a:t>
            </a:r>
            <a:r>
              <a:rPr lang="en-NZ" baseline="30000" dirty="0" smtClean="0"/>
              <a:t>6</a:t>
            </a:r>
            <a:r>
              <a:rPr lang="en-NZ" baseline="0" dirty="0" smtClean="0"/>
              <a:t> the optimum number of stents has not been determined. </a:t>
            </a:r>
            <a:endParaRPr lang="en-NZ" dirty="0" smtClean="0"/>
          </a:p>
          <a:p>
            <a:pPr>
              <a:spcBef>
                <a:spcPts val="0"/>
              </a:spcBef>
            </a:pPr>
            <a:endParaRPr lang="en-NZ" dirty="0" smtClean="0"/>
          </a:p>
          <a:p>
            <a:r>
              <a:rPr lang="en-NZ" b="1" dirty="0" smtClean="0"/>
              <a:t>References</a:t>
            </a:r>
            <a:endParaRPr lang="en-NZ" dirty="0" smtClean="0"/>
          </a:p>
          <a:p>
            <a:pPr>
              <a:lnSpc>
                <a:spcPct val="80000"/>
              </a:lnSpc>
              <a:spcBef>
                <a:spcPts val="200"/>
              </a:spcBef>
            </a:pPr>
            <a:r>
              <a:rPr lang="en-NZ" sz="900" kern="1200" dirty="0" smtClean="0">
                <a:solidFill>
                  <a:schemeClr val="tx1"/>
                </a:solidFill>
                <a:latin typeface="Arial" charset="0"/>
                <a:ea typeface="+mn-ea"/>
                <a:cs typeface="+mn-cs"/>
              </a:rPr>
              <a:t>1. Francis BA, Singh K, Lin SC </a:t>
            </a:r>
            <a:r>
              <a:rPr lang="en-NZ" sz="900" i="1" kern="1200" dirty="0" smtClean="0">
                <a:solidFill>
                  <a:schemeClr val="tx1"/>
                </a:solidFill>
                <a:latin typeface="Arial" charset="0"/>
                <a:ea typeface="+mn-ea"/>
                <a:cs typeface="+mn-cs"/>
              </a:rPr>
              <a:t>et al</a:t>
            </a:r>
            <a:r>
              <a:rPr lang="en-NZ" sz="900" kern="1200" dirty="0" smtClean="0">
                <a:solidFill>
                  <a:schemeClr val="tx1"/>
                </a:solidFill>
                <a:latin typeface="Arial" charset="0"/>
                <a:ea typeface="+mn-ea"/>
                <a:cs typeface="+mn-cs"/>
              </a:rPr>
              <a:t>. Novel glaucoma procedures: a report by the American Academy of Ophthalmology. </a:t>
            </a:r>
            <a:r>
              <a:rPr lang="en-NZ" sz="900" i="1" kern="1200" dirty="0" smtClean="0">
                <a:solidFill>
                  <a:schemeClr val="tx1"/>
                </a:solidFill>
                <a:latin typeface="Arial" charset="0"/>
                <a:ea typeface="+mn-ea"/>
                <a:cs typeface="+mn-cs"/>
              </a:rPr>
              <a:t>Ophthalmology</a:t>
            </a:r>
            <a:r>
              <a:rPr lang="en-NZ" sz="900" kern="1200" dirty="0" smtClean="0">
                <a:solidFill>
                  <a:schemeClr val="tx1"/>
                </a:solidFill>
                <a:latin typeface="Arial" charset="0"/>
                <a:ea typeface="+mn-ea"/>
                <a:cs typeface="+mn-cs"/>
              </a:rPr>
              <a:t> 2011; 118: 1466–80. [p1470[</a:t>
            </a:r>
          </a:p>
          <a:p>
            <a:pPr>
              <a:lnSpc>
                <a:spcPct val="80000"/>
              </a:lnSpc>
              <a:spcBef>
                <a:spcPts val="200"/>
              </a:spcBef>
            </a:pPr>
            <a:r>
              <a:rPr lang="en-NZ" sz="900" kern="1200" dirty="0" smtClean="0">
                <a:solidFill>
                  <a:schemeClr val="tx1"/>
                </a:solidFill>
                <a:latin typeface="Arial" charset="0"/>
                <a:ea typeface="+mn-ea"/>
                <a:cs typeface="+mn-cs"/>
              </a:rPr>
              <a:t>2. </a:t>
            </a:r>
            <a:r>
              <a:rPr lang="en-NZ" sz="900" kern="1200" dirty="0" err="1" smtClean="0">
                <a:solidFill>
                  <a:schemeClr val="tx1"/>
                </a:solidFill>
                <a:latin typeface="Arial" charset="0"/>
                <a:ea typeface="+mn-ea"/>
                <a:cs typeface="+mn-cs"/>
              </a:rPr>
              <a:t>Traverso</a:t>
            </a:r>
            <a:r>
              <a:rPr lang="en-NZ" sz="900" kern="1200" dirty="0" smtClean="0">
                <a:solidFill>
                  <a:schemeClr val="tx1"/>
                </a:solidFill>
                <a:latin typeface="Arial" charset="0"/>
                <a:ea typeface="+mn-ea"/>
                <a:cs typeface="+mn-cs"/>
              </a:rPr>
              <a:t> CE, </a:t>
            </a:r>
            <a:r>
              <a:rPr lang="en-NZ" sz="900" kern="1200" dirty="0" err="1" smtClean="0">
                <a:solidFill>
                  <a:schemeClr val="tx1"/>
                </a:solidFill>
                <a:latin typeface="Arial" charset="0"/>
                <a:ea typeface="+mn-ea"/>
                <a:cs typeface="+mn-cs"/>
              </a:rPr>
              <a:t>Papadia</a:t>
            </a:r>
            <a:r>
              <a:rPr lang="en-NZ" sz="900" kern="1200" dirty="0" smtClean="0">
                <a:solidFill>
                  <a:schemeClr val="tx1"/>
                </a:solidFill>
                <a:latin typeface="Arial" charset="0"/>
                <a:ea typeface="+mn-ea"/>
                <a:cs typeface="+mn-cs"/>
              </a:rPr>
              <a:t> M, Scotto R, </a:t>
            </a:r>
            <a:r>
              <a:rPr lang="en-NZ" sz="900" kern="1200" dirty="0" err="1" smtClean="0">
                <a:solidFill>
                  <a:schemeClr val="tx1"/>
                </a:solidFill>
                <a:latin typeface="Arial" charset="0"/>
                <a:ea typeface="+mn-ea"/>
                <a:cs typeface="+mn-cs"/>
              </a:rPr>
              <a:t>Bagnis</a:t>
            </a:r>
            <a:r>
              <a:rPr lang="en-NZ" sz="900" kern="1200" dirty="0" smtClean="0">
                <a:solidFill>
                  <a:schemeClr val="tx1"/>
                </a:solidFill>
                <a:latin typeface="Arial" charset="0"/>
                <a:ea typeface="+mn-ea"/>
                <a:cs typeface="+mn-cs"/>
              </a:rPr>
              <a:t> A. </a:t>
            </a:r>
            <a:r>
              <a:rPr lang="en-NZ" sz="900" kern="1200" dirty="0" err="1" smtClean="0">
                <a:solidFill>
                  <a:schemeClr val="tx1"/>
                </a:solidFill>
                <a:latin typeface="Arial" charset="0"/>
                <a:ea typeface="+mn-ea"/>
                <a:cs typeface="+mn-cs"/>
              </a:rPr>
              <a:t>iStent</a:t>
            </a:r>
            <a:r>
              <a:rPr lang="en-NZ" sz="900" kern="1200" baseline="30000" dirty="0" smtClean="0">
                <a:solidFill>
                  <a:schemeClr val="tx1"/>
                </a:solidFill>
                <a:latin typeface="Arial" charset="0"/>
                <a:ea typeface="+mn-ea"/>
                <a:cs typeface="+mn-cs"/>
              </a:rPr>
              <a:t>®</a:t>
            </a:r>
            <a:r>
              <a:rPr lang="en-NZ" sz="900" kern="1200" dirty="0" smtClean="0">
                <a:solidFill>
                  <a:schemeClr val="tx1"/>
                </a:solidFill>
                <a:latin typeface="Arial" charset="0"/>
                <a:ea typeface="+mn-ea"/>
                <a:cs typeface="+mn-cs"/>
              </a:rPr>
              <a:t>: trabecular micro-bypass stent for open-angle glaucoma. </a:t>
            </a:r>
            <a:r>
              <a:rPr lang="en-NZ" sz="900" i="1" kern="1200" dirty="0" smtClean="0">
                <a:solidFill>
                  <a:schemeClr val="tx1"/>
                </a:solidFill>
                <a:latin typeface="Arial" charset="0"/>
                <a:ea typeface="+mn-ea"/>
                <a:cs typeface="+mn-cs"/>
              </a:rPr>
              <a:t>Expert Rev </a:t>
            </a:r>
            <a:r>
              <a:rPr lang="en-NZ" sz="900" i="1" kern="1200" dirty="0" err="1" smtClean="0">
                <a:solidFill>
                  <a:schemeClr val="tx1"/>
                </a:solidFill>
                <a:latin typeface="Arial" charset="0"/>
                <a:ea typeface="+mn-ea"/>
                <a:cs typeface="+mn-cs"/>
              </a:rPr>
              <a:t>Ophthalmol</a:t>
            </a:r>
            <a:r>
              <a:rPr lang="en-NZ" sz="900" kern="1200" dirty="0" smtClean="0">
                <a:solidFill>
                  <a:schemeClr val="tx1"/>
                </a:solidFill>
                <a:latin typeface="Arial" charset="0"/>
                <a:ea typeface="+mn-ea"/>
                <a:cs typeface="+mn-cs"/>
              </a:rPr>
              <a:t> 2010; 5: 443–450. [p445-6]</a:t>
            </a:r>
          </a:p>
          <a:p>
            <a:pPr>
              <a:lnSpc>
                <a:spcPct val="80000"/>
              </a:lnSpc>
              <a:spcBef>
                <a:spcPts val="200"/>
              </a:spcBef>
            </a:pPr>
            <a:r>
              <a:rPr lang="en-NZ" sz="900" dirty="0" smtClean="0"/>
              <a:t>3. Food and Drug Administration, 25 June 2012. FDA approves first glaucoma stent for use with cataract surgery. Media release available at: www.fda.gov/NewsEvents/Newsroom/PressAnnouncements/ucm309667.htm. Accessed: 11 July 2012.</a:t>
            </a:r>
          </a:p>
          <a:p>
            <a:pPr>
              <a:lnSpc>
                <a:spcPct val="80000"/>
              </a:lnSpc>
              <a:spcBef>
                <a:spcPts val="200"/>
              </a:spcBef>
            </a:pPr>
            <a:r>
              <a:rPr lang="en-NZ" sz="900" dirty="0" smtClean="0"/>
              <a:t>4. For further </a:t>
            </a:r>
            <a:r>
              <a:rPr lang="en-NZ" sz="900" baseline="0" dirty="0" smtClean="0"/>
              <a:t>information, see www.glaukos.com/physicians/international.</a:t>
            </a:r>
          </a:p>
          <a:p>
            <a:pPr marL="0" marR="0" indent="0" algn="l" defTabSz="914400" rtl="0" eaLnBrk="0" fontAlgn="base" latinLnBrk="0" hangingPunct="0">
              <a:lnSpc>
                <a:spcPct val="80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5. Samuelson TW, Katz </a:t>
            </a:r>
            <a:r>
              <a:rPr lang="en-NZ" sz="900" kern="1200" dirty="0" err="1" smtClean="0">
                <a:solidFill>
                  <a:schemeClr val="tx1"/>
                </a:solidFill>
                <a:latin typeface="Arial" charset="0"/>
                <a:ea typeface="+mn-ea"/>
                <a:cs typeface="+mn-cs"/>
              </a:rPr>
              <a:t>LJ</a:t>
            </a:r>
            <a:r>
              <a:rPr lang="en-NZ" sz="900" kern="1200" dirty="0" smtClean="0">
                <a:solidFill>
                  <a:schemeClr val="tx1"/>
                </a:solidFill>
                <a:latin typeface="Arial" charset="0"/>
                <a:ea typeface="+mn-ea"/>
                <a:cs typeface="+mn-cs"/>
              </a:rPr>
              <a:t>, Wells </a:t>
            </a:r>
            <a:r>
              <a:rPr lang="en-NZ" sz="900" kern="1200" dirty="0" err="1" smtClean="0">
                <a:solidFill>
                  <a:schemeClr val="tx1"/>
                </a:solidFill>
                <a:latin typeface="Arial" charset="0"/>
                <a:ea typeface="+mn-ea"/>
                <a:cs typeface="+mn-cs"/>
              </a:rPr>
              <a:t>JM</a:t>
            </a:r>
            <a:r>
              <a:rPr lang="en-NZ" sz="900" kern="1200" dirty="0" smtClean="0">
                <a:solidFill>
                  <a:schemeClr val="tx1"/>
                </a:solidFill>
                <a:latin typeface="Arial" charset="0"/>
                <a:ea typeface="+mn-ea"/>
                <a:cs typeface="+mn-cs"/>
              </a:rPr>
              <a:t>, Duh </a:t>
            </a:r>
            <a:r>
              <a:rPr lang="en-NZ" sz="900" kern="1200" dirty="0" err="1" smtClean="0">
                <a:solidFill>
                  <a:schemeClr val="tx1"/>
                </a:solidFill>
                <a:latin typeface="Arial" charset="0"/>
                <a:ea typeface="+mn-ea"/>
                <a:cs typeface="+mn-cs"/>
              </a:rPr>
              <a:t>YJ</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Giamporcaro</a:t>
            </a:r>
            <a:r>
              <a:rPr lang="en-NZ" sz="900" kern="1200" dirty="0" smtClean="0">
                <a:solidFill>
                  <a:schemeClr val="tx1"/>
                </a:solidFill>
                <a:latin typeface="Arial" charset="0"/>
                <a:ea typeface="+mn-ea"/>
                <a:cs typeface="+mn-cs"/>
              </a:rPr>
              <a:t> JE; US </a:t>
            </a:r>
            <a:r>
              <a:rPr lang="en-NZ" sz="900" kern="1200" dirty="0" err="1" smtClean="0">
                <a:solidFill>
                  <a:schemeClr val="tx1"/>
                </a:solidFill>
                <a:latin typeface="Arial" charset="0"/>
                <a:ea typeface="+mn-ea"/>
                <a:cs typeface="+mn-cs"/>
              </a:rPr>
              <a:t>iStent</a:t>
            </a:r>
            <a:r>
              <a:rPr lang="en-NZ" sz="900" kern="1200" dirty="0" smtClean="0">
                <a:solidFill>
                  <a:schemeClr val="tx1"/>
                </a:solidFill>
                <a:latin typeface="Arial" charset="0"/>
                <a:ea typeface="+mn-ea"/>
                <a:cs typeface="+mn-cs"/>
              </a:rPr>
              <a:t> Study Group. Randomized evaluation of the trabecular micro-bypass stent with </a:t>
            </a:r>
            <a:r>
              <a:rPr lang="en-NZ" sz="900" kern="1200" dirty="0" err="1" smtClean="0">
                <a:solidFill>
                  <a:schemeClr val="tx1"/>
                </a:solidFill>
                <a:latin typeface="Arial" charset="0"/>
                <a:ea typeface="+mn-ea"/>
                <a:cs typeface="+mn-cs"/>
              </a:rPr>
              <a:t>phacoemulsification</a:t>
            </a:r>
            <a:r>
              <a:rPr lang="en-NZ" sz="900" kern="1200" dirty="0" smtClean="0">
                <a:solidFill>
                  <a:schemeClr val="tx1"/>
                </a:solidFill>
                <a:latin typeface="Arial" charset="0"/>
                <a:ea typeface="+mn-ea"/>
                <a:cs typeface="+mn-cs"/>
              </a:rPr>
              <a:t> in patients with glaucoma and cataract. </a:t>
            </a:r>
            <a:r>
              <a:rPr lang="en-NZ" sz="900" i="1" kern="1200" dirty="0" smtClean="0">
                <a:solidFill>
                  <a:schemeClr val="tx1"/>
                </a:solidFill>
                <a:latin typeface="Arial" charset="0"/>
                <a:ea typeface="+mn-ea"/>
                <a:cs typeface="+mn-cs"/>
              </a:rPr>
              <a:t>Ophthalmology</a:t>
            </a:r>
            <a:r>
              <a:rPr lang="en-NZ" sz="900" kern="1200" dirty="0" smtClean="0">
                <a:solidFill>
                  <a:schemeClr val="tx1"/>
                </a:solidFill>
                <a:latin typeface="Arial" charset="0"/>
                <a:ea typeface="+mn-ea"/>
                <a:cs typeface="+mn-cs"/>
              </a:rPr>
              <a:t> 2011; 118: 459–67. </a:t>
            </a:r>
          </a:p>
          <a:p>
            <a:pPr>
              <a:lnSpc>
                <a:spcPct val="80000"/>
              </a:lnSpc>
              <a:spcBef>
                <a:spcPts val="200"/>
              </a:spcBef>
            </a:pPr>
            <a:r>
              <a:rPr lang="en-NZ" sz="900" dirty="0" smtClean="0"/>
              <a:t>6. </a:t>
            </a:r>
            <a:r>
              <a:rPr lang="en-NZ" sz="900" dirty="0" err="1" smtClean="0"/>
              <a:t>Saheb</a:t>
            </a:r>
            <a:r>
              <a:rPr lang="en-NZ" sz="900" dirty="0" smtClean="0"/>
              <a:t> H, Ahmed </a:t>
            </a:r>
            <a:r>
              <a:rPr lang="en-NZ" sz="900" dirty="0" err="1" smtClean="0"/>
              <a:t>IK</a:t>
            </a:r>
            <a:r>
              <a:rPr lang="en-NZ" sz="900" dirty="0" smtClean="0"/>
              <a:t>. Micro-invasive glaucoma surgery: current perspectives and future directions. </a:t>
            </a:r>
            <a:r>
              <a:rPr lang="en-NZ" sz="900" i="1" dirty="0" err="1" smtClean="0"/>
              <a:t>Curr</a:t>
            </a:r>
            <a:r>
              <a:rPr lang="en-NZ" sz="900" i="1" dirty="0" smtClean="0"/>
              <a:t> </a:t>
            </a:r>
            <a:r>
              <a:rPr lang="en-NZ" sz="900" i="1" dirty="0" err="1" smtClean="0"/>
              <a:t>Opin</a:t>
            </a:r>
            <a:r>
              <a:rPr lang="en-NZ" sz="900" i="1" dirty="0" smtClean="0"/>
              <a:t> </a:t>
            </a:r>
            <a:r>
              <a:rPr lang="en-NZ" sz="900" i="1" dirty="0" err="1" smtClean="0"/>
              <a:t>Ophthalmol</a:t>
            </a:r>
            <a:r>
              <a:rPr lang="en-NZ" sz="900" dirty="0" smtClean="0"/>
              <a:t> 2012; 23: 96–104. [p98]</a:t>
            </a:r>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18</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NZ" b="0" dirty="0" smtClean="0"/>
              <a:t>For</a:t>
            </a:r>
            <a:r>
              <a:rPr lang="en-NZ" b="0" baseline="0" dirty="0" smtClean="0"/>
              <a:t> details of the recommended </a:t>
            </a:r>
            <a:r>
              <a:rPr lang="en-NZ" b="0" baseline="0" dirty="0" err="1" smtClean="0"/>
              <a:t>iStent</a:t>
            </a:r>
            <a:r>
              <a:rPr lang="en-NZ" b="0" baseline="0" dirty="0" smtClean="0"/>
              <a:t> surgical procedure, see: </a:t>
            </a:r>
            <a:r>
              <a:rPr lang="en-NZ" dirty="0" smtClean="0"/>
              <a:t>www.glaukos.com/istent/surgical-procedure.</a:t>
            </a:r>
          </a:p>
          <a:p>
            <a:pPr marL="0" marR="0" indent="0" algn="l" defTabSz="914400" rtl="0" eaLnBrk="0" fontAlgn="base" latinLnBrk="0" hangingPunct="0">
              <a:lnSpc>
                <a:spcPct val="90000"/>
              </a:lnSpc>
              <a:spcBef>
                <a:spcPct val="40000"/>
              </a:spcBef>
              <a:spcAft>
                <a:spcPct val="0"/>
              </a:spcAft>
              <a:buClrTx/>
              <a:buSzTx/>
              <a:buFontTx/>
              <a:buNone/>
              <a:tabLst/>
              <a:defRPr/>
            </a:pPr>
            <a:r>
              <a:rPr lang="en-NZ" b="0" dirty="0" smtClean="0"/>
              <a:t>The </a:t>
            </a:r>
            <a:r>
              <a:rPr lang="en-NZ" b="0" dirty="0" err="1" smtClean="0"/>
              <a:t>iStent</a:t>
            </a:r>
            <a:r>
              <a:rPr lang="en-NZ" b="0" dirty="0" smtClean="0"/>
              <a:t> is implanted</a:t>
            </a:r>
            <a:r>
              <a:rPr lang="en-NZ" b="0" baseline="0" dirty="0" smtClean="0"/>
              <a:t> </a:t>
            </a:r>
            <a:r>
              <a:rPr lang="en-NZ" b="0" baseline="0" dirty="0" err="1" smtClean="0"/>
              <a:t>ab</a:t>
            </a:r>
            <a:r>
              <a:rPr lang="en-NZ" b="0" baseline="0" dirty="0" smtClean="0"/>
              <a:t> </a:t>
            </a:r>
            <a:r>
              <a:rPr lang="en-NZ" b="0" baseline="0" dirty="0" err="1" smtClean="0"/>
              <a:t>interno</a:t>
            </a:r>
            <a:r>
              <a:rPr lang="en-NZ" b="0" baseline="0" dirty="0" smtClean="0"/>
              <a:t> into Schlemm’s canal using a preloaded inserter; note that right-eye and left-eye models are available.</a:t>
            </a:r>
            <a:r>
              <a:rPr lang="en-NZ" b="0" baseline="30000" dirty="0" smtClean="0"/>
              <a:t>1</a:t>
            </a:r>
            <a:r>
              <a:rPr lang="en-NZ" b="0" baseline="0" dirty="0" smtClean="0"/>
              <a:t> Gonioscopy should be performed prior to surgery to exclude PAS, </a:t>
            </a:r>
            <a:r>
              <a:rPr lang="en-NZ" b="0" baseline="0" dirty="0" err="1" smtClean="0"/>
              <a:t>rubeosis</a:t>
            </a:r>
            <a:r>
              <a:rPr lang="en-NZ" b="0" baseline="0" dirty="0" smtClean="0"/>
              <a:t>, and other angle abnormalities that would prevent adequate visualization of the angle and lead to improper stent placement.</a:t>
            </a:r>
            <a:r>
              <a:rPr lang="en-NZ" b="0" baseline="30000" dirty="0" smtClean="0"/>
              <a:t>2</a:t>
            </a:r>
          </a:p>
          <a:p>
            <a:pPr marL="0" marR="0" indent="0" algn="l" defTabSz="914400" rtl="0" eaLnBrk="0" fontAlgn="base" latinLnBrk="0" hangingPunct="0">
              <a:lnSpc>
                <a:spcPct val="90000"/>
              </a:lnSpc>
              <a:spcBef>
                <a:spcPct val="40000"/>
              </a:spcBef>
              <a:spcAft>
                <a:spcPct val="0"/>
              </a:spcAft>
              <a:buClrTx/>
              <a:buSzTx/>
              <a:buFontTx/>
              <a:buNone/>
              <a:tabLst/>
              <a:defRPr/>
            </a:pPr>
            <a:endParaRPr lang="en-NZ"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NZ" b="1"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a:t>
            </a:r>
            <a:r>
              <a:rPr lang="en-NZ" sz="1000" kern="1200" dirty="0" err="1" smtClean="0">
                <a:solidFill>
                  <a:schemeClr val="tx1"/>
                </a:solidFill>
                <a:latin typeface="Arial" charset="0"/>
                <a:ea typeface="+mn-ea"/>
                <a:cs typeface="+mn-cs"/>
              </a:rPr>
              <a:t>Traverso</a:t>
            </a:r>
            <a:r>
              <a:rPr lang="en-NZ" sz="1000" kern="1200" dirty="0" smtClean="0">
                <a:solidFill>
                  <a:schemeClr val="tx1"/>
                </a:solidFill>
                <a:latin typeface="Arial" charset="0"/>
                <a:ea typeface="+mn-ea"/>
                <a:cs typeface="+mn-cs"/>
              </a:rPr>
              <a:t> CE, </a:t>
            </a:r>
            <a:r>
              <a:rPr lang="en-NZ" sz="1000" kern="1200" dirty="0" err="1" smtClean="0">
                <a:solidFill>
                  <a:schemeClr val="tx1"/>
                </a:solidFill>
                <a:latin typeface="Arial" charset="0"/>
                <a:ea typeface="+mn-ea"/>
                <a:cs typeface="+mn-cs"/>
              </a:rPr>
              <a:t>Papadia</a:t>
            </a:r>
            <a:r>
              <a:rPr lang="en-NZ" sz="1000" kern="1200" dirty="0" smtClean="0">
                <a:solidFill>
                  <a:schemeClr val="tx1"/>
                </a:solidFill>
                <a:latin typeface="Arial" charset="0"/>
                <a:ea typeface="+mn-ea"/>
                <a:cs typeface="+mn-cs"/>
              </a:rPr>
              <a:t> M, Scotto R, </a:t>
            </a:r>
            <a:r>
              <a:rPr lang="en-NZ" sz="1000" kern="1200" dirty="0" err="1" smtClean="0">
                <a:solidFill>
                  <a:schemeClr val="tx1"/>
                </a:solidFill>
                <a:latin typeface="Arial" charset="0"/>
                <a:ea typeface="+mn-ea"/>
                <a:cs typeface="+mn-cs"/>
              </a:rPr>
              <a:t>Bagnis</a:t>
            </a:r>
            <a:r>
              <a:rPr lang="en-NZ" sz="1000" kern="1200" dirty="0" smtClean="0">
                <a:solidFill>
                  <a:schemeClr val="tx1"/>
                </a:solidFill>
                <a:latin typeface="Arial" charset="0"/>
                <a:ea typeface="+mn-ea"/>
                <a:cs typeface="+mn-cs"/>
              </a:rPr>
              <a:t> A. </a:t>
            </a:r>
            <a:r>
              <a:rPr lang="en-NZ" sz="1000" kern="1200" dirty="0" err="1" smtClean="0">
                <a:solidFill>
                  <a:schemeClr val="tx1"/>
                </a:solidFill>
                <a:latin typeface="Arial" charset="0"/>
                <a:ea typeface="+mn-ea"/>
                <a:cs typeface="+mn-cs"/>
              </a:rPr>
              <a:t>iStent</a:t>
            </a:r>
            <a:r>
              <a:rPr lang="en-NZ" sz="1000" kern="1200" baseline="30000" dirty="0" smtClean="0">
                <a:solidFill>
                  <a:schemeClr val="tx1"/>
                </a:solidFill>
                <a:latin typeface="Arial" charset="0"/>
                <a:ea typeface="+mn-ea"/>
                <a:cs typeface="+mn-cs"/>
              </a:rPr>
              <a:t>®</a:t>
            </a:r>
            <a:r>
              <a:rPr lang="en-NZ" sz="1000" kern="1200" dirty="0" smtClean="0">
                <a:solidFill>
                  <a:schemeClr val="tx1"/>
                </a:solidFill>
                <a:latin typeface="Arial" charset="0"/>
                <a:ea typeface="+mn-ea"/>
                <a:cs typeface="+mn-cs"/>
              </a:rPr>
              <a:t>: trabecular micro-bypass stent for open-angle glaucoma. </a:t>
            </a:r>
            <a:r>
              <a:rPr lang="en-NZ" sz="1000" i="1" kern="1200" dirty="0" smtClean="0">
                <a:solidFill>
                  <a:schemeClr val="tx1"/>
                </a:solidFill>
                <a:latin typeface="Arial" charset="0"/>
                <a:ea typeface="+mn-ea"/>
                <a:cs typeface="+mn-cs"/>
              </a:rPr>
              <a:t>Expert Rev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2010; 5: 443–450. [p445-6]</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2. For</a:t>
            </a:r>
            <a:r>
              <a:rPr lang="en-NZ" sz="1000" kern="1200" baseline="0" dirty="0" smtClean="0">
                <a:solidFill>
                  <a:schemeClr val="tx1"/>
                </a:solidFill>
                <a:latin typeface="Arial" charset="0"/>
                <a:ea typeface="+mn-ea"/>
                <a:cs typeface="+mn-cs"/>
              </a:rPr>
              <a:t> further information, see </a:t>
            </a:r>
            <a:r>
              <a:rPr lang="en-NZ" b="0" baseline="0" dirty="0" smtClean="0"/>
              <a:t>www.glaukos.com/istent.</a:t>
            </a:r>
            <a:endParaRPr lang="en-NZ" sz="10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19</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20</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NZ" baseline="0" dirty="0" smtClean="0"/>
              <a:t>Available in several models, the </a:t>
            </a:r>
            <a:r>
              <a:rPr lang="en-NZ" baseline="0" dirty="0" smtClean="0"/>
              <a:t>Ex-PRESS device </a:t>
            </a:r>
            <a:r>
              <a:rPr lang="en-NZ" baseline="0" dirty="0" smtClean="0"/>
              <a:t>has an external shaft diameter of 400 </a:t>
            </a:r>
            <a:r>
              <a:rPr lang="el-GR" baseline="0" dirty="0" smtClean="0">
                <a:latin typeface="Arial"/>
                <a:cs typeface="Arial"/>
              </a:rPr>
              <a:t>μ</a:t>
            </a:r>
            <a:r>
              <a:rPr lang="en-NZ" baseline="0" dirty="0" smtClean="0">
                <a:latin typeface="Arial"/>
                <a:cs typeface="Arial"/>
              </a:rPr>
              <a:t>m and an inner diameter (axial lumen) of 50 </a:t>
            </a:r>
            <a:r>
              <a:rPr lang="el-GR" baseline="0" dirty="0" smtClean="0">
                <a:latin typeface="Arial"/>
                <a:cs typeface="Arial"/>
              </a:rPr>
              <a:t>μ</a:t>
            </a:r>
            <a:r>
              <a:rPr lang="en-NZ" baseline="0" dirty="0" smtClean="0">
                <a:latin typeface="Arial"/>
                <a:cs typeface="Arial"/>
              </a:rPr>
              <a:t>m or 200 </a:t>
            </a:r>
            <a:r>
              <a:rPr lang="el-GR" baseline="0" dirty="0" smtClean="0">
                <a:latin typeface="Arial"/>
                <a:cs typeface="Arial"/>
              </a:rPr>
              <a:t>μ</a:t>
            </a:r>
            <a:r>
              <a:rPr lang="en-NZ" baseline="0" dirty="0" smtClean="0">
                <a:latin typeface="Arial"/>
                <a:cs typeface="Arial"/>
              </a:rPr>
              <a:t>m. An external plate prevents excessive penetration and a spur prevents extrusion of the device. The R and P models have a rounded and </a:t>
            </a:r>
            <a:r>
              <a:rPr lang="en-NZ" baseline="0" dirty="0" err="1" smtClean="0">
                <a:latin typeface="Arial"/>
                <a:cs typeface="Arial"/>
              </a:rPr>
              <a:t>beveled</a:t>
            </a:r>
            <a:r>
              <a:rPr lang="en-NZ" baseline="0" dirty="0" smtClean="0">
                <a:latin typeface="Arial"/>
                <a:cs typeface="Arial"/>
              </a:rPr>
              <a:t> tip to facilitate insertion, while the P models have a vertical split in the external plate to promote posterior flow. The total device length is under 3 mm.</a:t>
            </a:r>
            <a:endParaRPr lang="en-NZ" baseline="0" dirty="0" smtClean="0"/>
          </a:p>
          <a:p>
            <a:endParaRPr lang="en-NZ" baseline="0" dirty="0" smtClean="0"/>
          </a:p>
          <a:p>
            <a:r>
              <a:rPr lang="en-NZ" b="1" baseline="0" dirty="0" smtClean="0"/>
              <a:t>Reference</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err="1" smtClean="0">
                <a:solidFill>
                  <a:schemeClr val="tx1"/>
                </a:solidFill>
                <a:latin typeface="Arial" charset="0"/>
                <a:ea typeface="+mn-ea"/>
                <a:cs typeface="+mn-cs"/>
              </a:rPr>
              <a:t>Moster</a:t>
            </a:r>
            <a:r>
              <a:rPr lang="en-NZ" sz="1000" kern="1200" dirty="0" smtClean="0">
                <a:solidFill>
                  <a:schemeClr val="tx1"/>
                </a:solidFill>
                <a:latin typeface="Arial" charset="0"/>
                <a:ea typeface="+mn-ea"/>
                <a:cs typeface="+mn-cs"/>
              </a:rPr>
              <a:t> MR. Procedural treatments: Ex-PRESS mini glaucoma shunt.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307–315.</a:t>
            </a:r>
            <a:endParaRPr lang="en-NZ" baseline="0"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8758" y="4787960"/>
            <a:ext cx="6163294" cy="4466109"/>
          </a:xfrm>
        </p:spPr>
        <p:txBody>
          <a:bodyPr>
            <a:noAutofit/>
          </a:bodyPr>
          <a:lstStyle/>
          <a:p>
            <a:r>
              <a:rPr lang="en-NZ" dirty="0" smtClean="0"/>
              <a:t>The </a:t>
            </a:r>
            <a:r>
              <a:rPr lang="en-NZ" dirty="0" err="1" smtClean="0"/>
              <a:t>Hydrus</a:t>
            </a:r>
            <a:r>
              <a:rPr lang="en-NZ" dirty="0" smtClean="0"/>
              <a:t>™ micro-stent </a:t>
            </a:r>
            <a:r>
              <a:rPr lang="en-NZ" i="1" dirty="0" smtClean="0"/>
              <a:t>[</a:t>
            </a:r>
            <a:r>
              <a:rPr lang="en-NZ" i="1" dirty="0" err="1" smtClean="0"/>
              <a:t>Ivantis</a:t>
            </a:r>
            <a:r>
              <a:rPr lang="en-NZ" i="1" dirty="0" smtClean="0"/>
              <a:t>, Inc., Irvine, CA, USA]</a:t>
            </a:r>
            <a:r>
              <a:rPr lang="en-NZ" dirty="0" smtClean="0"/>
              <a:t> is</a:t>
            </a:r>
            <a:r>
              <a:rPr lang="en-NZ" baseline="0" dirty="0" smtClean="0"/>
              <a:t> made of a </a:t>
            </a:r>
            <a:r>
              <a:rPr lang="en-NZ" dirty="0" smtClean="0"/>
              <a:t>biocompatible nickel and titanium alloy</a:t>
            </a:r>
            <a:r>
              <a:rPr lang="en-NZ" baseline="0" dirty="0" smtClean="0"/>
              <a:t> (</a:t>
            </a:r>
            <a:r>
              <a:rPr lang="en-NZ" baseline="0" dirty="0" err="1" smtClean="0"/>
              <a:t>nitinol</a:t>
            </a:r>
            <a:r>
              <a:rPr lang="en-NZ" baseline="0" dirty="0" smtClean="0"/>
              <a:t>), and is designed for </a:t>
            </a:r>
            <a:r>
              <a:rPr lang="en-NZ" baseline="0" dirty="0" err="1" smtClean="0"/>
              <a:t>ab</a:t>
            </a:r>
            <a:r>
              <a:rPr lang="en-NZ" baseline="0" dirty="0" smtClean="0"/>
              <a:t> </a:t>
            </a:r>
            <a:r>
              <a:rPr lang="en-NZ" baseline="0" dirty="0" err="1" smtClean="0"/>
              <a:t>interno</a:t>
            </a:r>
            <a:r>
              <a:rPr lang="en-NZ" baseline="0" dirty="0" smtClean="0"/>
              <a:t> insertion </a:t>
            </a:r>
            <a:r>
              <a:rPr lang="en-NZ" dirty="0" smtClean="0"/>
              <a:t>into Schlemm's canal in conjunction with cataract surgery.</a:t>
            </a:r>
            <a:r>
              <a:rPr lang="en-NZ" baseline="30000" dirty="0" smtClean="0"/>
              <a:t>1</a:t>
            </a:r>
            <a:r>
              <a:rPr lang="en-NZ" baseline="0" dirty="0" smtClean="0"/>
              <a:t> The crescent-shaped device measures 8 mm in length and is open posteriorly.</a:t>
            </a:r>
            <a:r>
              <a:rPr lang="en-NZ" baseline="30000" dirty="0" smtClean="0"/>
              <a:t>2</a:t>
            </a:r>
            <a:r>
              <a:rPr lang="en-NZ" baseline="0" dirty="0" smtClean="0"/>
              <a:t> </a:t>
            </a:r>
          </a:p>
          <a:p>
            <a:r>
              <a:rPr lang="en-NZ" baseline="0" dirty="0" smtClean="0"/>
              <a:t>Preliminary results for the </a:t>
            </a:r>
            <a:r>
              <a:rPr lang="en-NZ" dirty="0" err="1" smtClean="0"/>
              <a:t>Hydrus</a:t>
            </a:r>
            <a:r>
              <a:rPr lang="en-NZ" dirty="0" smtClean="0"/>
              <a:t> micro-stent combined with cataract</a:t>
            </a:r>
            <a:r>
              <a:rPr lang="en-NZ" baseline="0" dirty="0" smtClean="0"/>
              <a:t> surgery in patients with mild-to-moderate OAG showed a reduction in mean IOP from 22.1 (screening IOP; 28.6 pre-op washout) to 15.5 mmHg at 6 months, with 70% of patients medication-free at this time (vs. 7% at baseline).</a:t>
            </a:r>
            <a:r>
              <a:rPr lang="en-NZ" baseline="30000" dirty="0" smtClean="0"/>
              <a:t>3</a:t>
            </a:r>
            <a:r>
              <a:rPr lang="en-NZ" baseline="0" dirty="0" smtClean="0"/>
              <a:t> </a:t>
            </a:r>
          </a:p>
          <a:p>
            <a:r>
              <a:rPr lang="en-NZ" baseline="0" dirty="0" smtClean="0"/>
              <a:t>The IOP-lowering efficacy of the </a:t>
            </a:r>
            <a:r>
              <a:rPr lang="en-NZ" baseline="0" dirty="0" err="1" smtClean="0"/>
              <a:t>Hydrus</a:t>
            </a:r>
            <a:r>
              <a:rPr lang="en-NZ" baseline="0" dirty="0" smtClean="0"/>
              <a:t> device alone was also evaluated in mild-to-moderate OAG. Preliminary results showed that mean IOP decreased from 21.6 at screening to 16.9 mmHg at 6 months, with the mean number of medications decreasing from 1.7 to 0.6. Intra-operative complications among 40 patients included three cases of mild hyphaema and two cases of iris damage.</a:t>
            </a:r>
            <a:r>
              <a:rPr lang="en-NZ" baseline="30000" dirty="0" smtClean="0"/>
              <a:t>4</a:t>
            </a:r>
          </a:p>
          <a:p>
            <a:r>
              <a:rPr lang="en-NZ" baseline="0" dirty="0" smtClean="0"/>
              <a:t>A randomized, double-blind trial in the US (</a:t>
            </a:r>
            <a:r>
              <a:rPr lang="en-NZ" dirty="0" smtClean="0"/>
              <a:t>ClinicalTrials.gov Identifier: NCT01539239) is comparing cataract surgery followed by </a:t>
            </a:r>
            <a:r>
              <a:rPr lang="en-NZ" dirty="0" err="1" smtClean="0"/>
              <a:t>Hydrus</a:t>
            </a:r>
            <a:r>
              <a:rPr lang="en-NZ" dirty="0" smtClean="0"/>
              <a:t> micro-stent implantation with cataract surgery</a:t>
            </a:r>
            <a:r>
              <a:rPr lang="en-NZ" baseline="0" dirty="0" smtClean="0"/>
              <a:t> alone in OAG.</a:t>
            </a:r>
            <a:r>
              <a:rPr lang="en-NZ" baseline="30000" dirty="0" smtClean="0"/>
              <a:t>5</a:t>
            </a:r>
          </a:p>
          <a:p>
            <a:r>
              <a:rPr lang="en-NZ" baseline="0" dirty="0" smtClean="0"/>
              <a:t>The effect on outflow facility was compared for the </a:t>
            </a:r>
            <a:r>
              <a:rPr lang="en-NZ" baseline="0" dirty="0" err="1" smtClean="0"/>
              <a:t>Hydrus</a:t>
            </a:r>
            <a:r>
              <a:rPr lang="en-NZ" baseline="0" dirty="0" smtClean="0"/>
              <a:t> implant versus two </a:t>
            </a:r>
            <a:r>
              <a:rPr lang="en-NZ" baseline="0" dirty="0" err="1" smtClean="0"/>
              <a:t>iStent</a:t>
            </a:r>
            <a:r>
              <a:rPr lang="en-NZ" baseline="0" dirty="0" smtClean="0"/>
              <a:t> implants in </a:t>
            </a:r>
            <a:r>
              <a:rPr lang="en-NZ" baseline="0" dirty="0" err="1" smtClean="0"/>
              <a:t>perfused</a:t>
            </a:r>
            <a:r>
              <a:rPr lang="en-NZ" baseline="0" dirty="0" smtClean="0"/>
              <a:t> human anterior segments.</a:t>
            </a:r>
            <a:r>
              <a:rPr lang="en-NZ" sz="1000" kern="1200" baseline="30000" dirty="0" smtClean="0">
                <a:solidFill>
                  <a:schemeClr val="tx1"/>
                </a:solidFill>
                <a:latin typeface="Arial" charset="0"/>
                <a:ea typeface="+mn-ea"/>
                <a:cs typeface="+mn-cs"/>
              </a:rPr>
              <a:t>6</a:t>
            </a:r>
            <a:r>
              <a:rPr lang="en-NZ" baseline="0" dirty="0" smtClean="0"/>
              <a:t> A preliminary report found that outflow facility was increased by 72</a:t>
            </a:r>
            <a:r>
              <a:rPr lang="en-NZ" sz="1000" kern="1200" dirty="0" smtClean="0">
                <a:solidFill>
                  <a:schemeClr val="tx1"/>
                </a:solidFill>
                <a:latin typeface="Arial" charset="0"/>
                <a:ea typeface="+mn-ea"/>
                <a:cs typeface="+mn-cs"/>
              </a:rPr>
              <a:t>–90% with the 8-mm </a:t>
            </a:r>
            <a:r>
              <a:rPr lang="en-NZ" sz="1000" kern="1200" dirty="0" err="1" smtClean="0">
                <a:solidFill>
                  <a:schemeClr val="tx1"/>
                </a:solidFill>
                <a:latin typeface="Arial" charset="0"/>
                <a:ea typeface="+mn-ea"/>
                <a:cs typeface="+mn-cs"/>
              </a:rPr>
              <a:t>Hydrus</a:t>
            </a:r>
            <a:r>
              <a:rPr lang="en-NZ" sz="1000" kern="1200" baseline="0" dirty="0" smtClean="0">
                <a:solidFill>
                  <a:schemeClr val="tx1"/>
                </a:solidFill>
                <a:latin typeface="Arial" charset="0"/>
                <a:ea typeface="+mn-ea"/>
                <a:cs typeface="+mn-cs"/>
              </a:rPr>
              <a:t> implant vs. 36% with two </a:t>
            </a:r>
            <a:r>
              <a:rPr lang="en-NZ" sz="1000" kern="1200" baseline="0" dirty="0" err="1" smtClean="0">
                <a:solidFill>
                  <a:schemeClr val="tx1"/>
                </a:solidFill>
                <a:latin typeface="Arial" charset="0"/>
                <a:ea typeface="+mn-ea"/>
                <a:cs typeface="+mn-cs"/>
              </a:rPr>
              <a:t>iStent</a:t>
            </a:r>
            <a:r>
              <a:rPr lang="en-NZ" sz="1000" kern="1200" baseline="0" dirty="0" smtClean="0">
                <a:solidFill>
                  <a:schemeClr val="tx1"/>
                </a:solidFill>
                <a:latin typeface="Arial" charset="0"/>
                <a:ea typeface="+mn-ea"/>
                <a:cs typeface="+mn-cs"/>
              </a:rPr>
              <a:t> implants (p = 0.04); both implants significantly increased outflow vs. baseline and a sham procedure (control).</a:t>
            </a:r>
            <a:r>
              <a:rPr lang="en-NZ" sz="1000" kern="1200" baseline="30000" dirty="0" smtClean="0">
                <a:solidFill>
                  <a:schemeClr val="tx1"/>
                </a:solidFill>
                <a:latin typeface="Arial" charset="0"/>
                <a:ea typeface="+mn-ea"/>
                <a:cs typeface="+mn-cs"/>
              </a:rPr>
              <a:t>6</a:t>
            </a:r>
            <a:r>
              <a:rPr lang="en-NZ" sz="1000" kern="1200" baseline="0" dirty="0" smtClean="0">
                <a:solidFill>
                  <a:schemeClr val="tx1"/>
                </a:solidFill>
                <a:latin typeface="Arial" charset="0"/>
                <a:ea typeface="+mn-ea"/>
                <a:cs typeface="+mn-cs"/>
              </a:rPr>
              <a:t> A 15-mm </a:t>
            </a:r>
            <a:r>
              <a:rPr lang="en-NZ" sz="1000" kern="1200" baseline="0" dirty="0" err="1" smtClean="0">
                <a:solidFill>
                  <a:schemeClr val="tx1"/>
                </a:solidFill>
                <a:latin typeface="Arial" charset="0"/>
                <a:ea typeface="+mn-ea"/>
                <a:cs typeface="+mn-cs"/>
              </a:rPr>
              <a:t>Hydrus</a:t>
            </a:r>
            <a:r>
              <a:rPr lang="en-NZ" sz="1000" kern="1200" baseline="0" dirty="0" smtClean="0">
                <a:solidFill>
                  <a:schemeClr val="tx1"/>
                </a:solidFill>
                <a:latin typeface="Arial" charset="0"/>
                <a:ea typeface="+mn-ea"/>
                <a:cs typeface="+mn-cs"/>
              </a:rPr>
              <a:t> implant increased outflow by 92%.</a:t>
            </a:r>
            <a:r>
              <a:rPr lang="en-NZ" sz="1000" kern="1200" baseline="30000" dirty="0" smtClean="0">
                <a:solidFill>
                  <a:schemeClr val="tx1"/>
                </a:solidFill>
                <a:latin typeface="Arial" charset="0"/>
                <a:ea typeface="+mn-ea"/>
                <a:cs typeface="+mn-cs"/>
              </a:rPr>
              <a:t>6</a:t>
            </a:r>
            <a:endParaRPr lang="en-NZ" baseline="30000" dirty="0" smtClean="0"/>
          </a:p>
          <a:p>
            <a:endParaRPr lang="en-NZ" baseline="0" dirty="0" smtClean="0"/>
          </a:p>
          <a:p>
            <a:r>
              <a:rPr lang="en-NZ" b="1" dirty="0" smtClean="0"/>
              <a:t>References</a:t>
            </a:r>
          </a:p>
          <a:p>
            <a:pPr>
              <a:lnSpc>
                <a:spcPct val="85000"/>
              </a:lnSpc>
              <a:spcBef>
                <a:spcPts val="200"/>
              </a:spcBef>
            </a:pPr>
            <a:r>
              <a:rPr lang="en-NZ" sz="900" dirty="0" smtClean="0"/>
              <a:t>1. Information available at:</a:t>
            </a:r>
            <a:r>
              <a:rPr lang="en-NZ" sz="900" baseline="0" dirty="0" smtClean="0"/>
              <a:t> </a:t>
            </a:r>
            <a:r>
              <a:rPr lang="en-NZ" sz="900" dirty="0" smtClean="0"/>
              <a:t>www.ivantisinc.com.</a:t>
            </a:r>
          </a:p>
          <a:p>
            <a:pPr>
              <a:lnSpc>
                <a:spcPct val="85000"/>
              </a:lnSpc>
              <a:spcBef>
                <a:spcPts val="200"/>
              </a:spcBef>
            </a:pPr>
            <a:r>
              <a:rPr lang="en-NZ" sz="900" dirty="0" smtClean="0"/>
              <a:t>2. </a:t>
            </a:r>
            <a:r>
              <a:rPr lang="en-NZ" sz="900" dirty="0" err="1" smtClean="0"/>
              <a:t>Saheb</a:t>
            </a:r>
            <a:r>
              <a:rPr lang="en-NZ" sz="900" dirty="0" smtClean="0"/>
              <a:t> H, Ahmed </a:t>
            </a:r>
            <a:r>
              <a:rPr lang="en-NZ" sz="900" dirty="0" err="1" smtClean="0"/>
              <a:t>IK</a:t>
            </a:r>
            <a:r>
              <a:rPr lang="en-NZ" sz="900" dirty="0" smtClean="0"/>
              <a:t>. Micro-invasive glaucoma surgery: current perspectives and future directions. </a:t>
            </a:r>
            <a:r>
              <a:rPr lang="en-NZ" sz="900" i="1" dirty="0" err="1" smtClean="0"/>
              <a:t>Curr</a:t>
            </a:r>
            <a:r>
              <a:rPr lang="en-NZ" sz="900" i="1" dirty="0" smtClean="0"/>
              <a:t> </a:t>
            </a:r>
            <a:r>
              <a:rPr lang="en-NZ" sz="900" i="1" dirty="0" err="1" smtClean="0"/>
              <a:t>Opin</a:t>
            </a:r>
            <a:r>
              <a:rPr lang="en-NZ" sz="900" i="1" dirty="0" smtClean="0"/>
              <a:t> </a:t>
            </a:r>
            <a:r>
              <a:rPr lang="en-NZ" sz="900" i="1" dirty="0" err="1" smtClean="0"/>
              <a:t>Ophthalmol</a:t>
            </a:r>
            <a:r>
              <a:rPr lang="en-NZ" sz="900" dirty="0" smtClean="0"/>
              <a:t> 2012; 23: 96</a:t>
            </a:r>
            <a:r>
              <a:rPr lang="en-NZ" sz="900" kern="1200" dirty="0" smtClean="0">
                <a:solidFill>
                  <a:schemeClr val="tx1"/>
                </a:solidFill>
                <a:latin typeface="Arial" charset="0"/>
                <a:ea typeface="+mn-ea"/>
                <a:cs typeface="+mn-cs"/>
              </a:rPr>
              <a:t>–</a:t>
            </a:r>
            <a:r>
              <a:rPr lang="en-NZ" sz="900" dirty="0" smtClean="0"/>
              <a:t>104.</a:t>
            </a:r>
          </a:p>
          <a:p>
            <a:pPr>
              <a:lnSpc>
                <a:spcPct val="85000"/>
              </a:lnSpc>
              <a:spcBef>
                <a:spcPts val="200"/>
              </a:spcBef>
            </a:pPr>
            <a:r>
              <a:rPr lang="en-NZ" sz="900" kern="1200" dirty="0" smtClean="0">
                <a:solidFill>
                  <a:schemeClr val="tx1"/>
                </a:solidFill>
                <a:latin typeface="Arial" charset="0"/>
                <a:ea typeface="+mn-ea"/>
                <a:cs typeface="+mn-cs"/>
              </a:rPr>
              <a:t>3. Ahmed </a:t>
            </a:r>
            <a:r>
              <a:rPr lang="en-NZ" sz="900" kern="1200" dirty="0" err="1" smtClean="0">
                <a:solidFill>
                  <a:schemeClr val="tx1"/>
                </a:solidFill>
                <a:latin typeface="Arial" charset="0"/>
                <a:ea typeface="+mn-ea"/>
                <a:cs typeface="+mn-cs"/>
              </a:rPr>
              <a:t>IK</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Intracanalicular</a:t>
            </a:r>
            <a:r>
              <a:rPr lang="en-NZ" sz="900" kern="1200" dirty="0" smtClean="0">
                <a:solidFill>
                  <a:schemeClr val="tx1"/>
                </a:solidFill>
                <a:latin typeface="Arial" charset="0"/>
                <a:ea typeface="+mn-ea"/>
                <a:cs typeface="+mn-cs"/>
              </a:rPr>
              <a:t> scaffold for IOP reduction with cataract surgery in mild to moderate open angle glaucoma. Presented at the American Society of Cataract and Refractive Surgery (</a:t>
            </a:r>
            <a:r>
              <a:rPr lang="en-NZ" sz="900" kern="1200" dirty="0" err="1" smtClean="0">
                <a:solidFill>
                  <a:schemeClr val="tx1"/>
                </a:solidFill>
                <a:latin typeface="Arial" charset="0"/>
                <a:ea typeface="+mn-ea"/>
                <a:cs typeface="+mn-cs"/>
              </a:rPr>
              <a:t>ASCRS</a:t>
            </a:r>
            <a:r>
              <a:rPr lang="en-NZ" sz="900" kern="1200" dirty="0" smtClean="0">
                <a:solidFill>
                  <a:schemeClr val="tx1"/>
                </a:solidFill>
                <a:latin typeface="Arial" charset="0"/>
                <a:ea typeface="+mn-ea"/>
                <a:cs typeface="+mn-cs"/>
              </a:rPr>
              <a:t>) Symposium and Congress. April 20–24, 2012, Chicago, </a:t>
            </a:r>
            <a:r>
              <a:rPr lang="en-NZ" sz="900" kern="1200" dirty="0" err="1" smtClean="0">
                <a:solidFill>
                  <a:schemeClr val="tx1"/>
                </a:solidFill>
                <a:latin typeface="Arial" charset="0"/>
                <a:ea typeface="+mn-ea"/>
                <a:cs typeface="+mn-cs"/>
              </a:rPr>
              <a:t>IL</a:t>
            </a:r>
            <a:r>
              <a:rPr lang="en-NZ" sz="900" kern="1200" dirty="0" smtClean="0">
                <a:solidFill>
                  <a:schemeClr val="tx1"/>
                </a:solidFill>
                <a:latin typeface="Arial" charset="0"/>
                <a:ea typeface="+mn-ea"/>
                <a:cs typeface="+mn-cs"/>
              </a:rPr>
              <a:t>, USA. </a:t>
            </a:r>
          </a:p>
          <a:p>
            <a:pPr marL="0" marR="0" indent="0" algn="l" defTabSz="914400" rtl="0" eaLnBrk="0" fontAlgn="base" latinLnBrk="0" hangingPunct="0">
              <a:lnSpc>
                <a:spcPct val="85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4. Lorenz K, Pfeiffer N, Ramirez M </a:t>
            </a:r>
            <a:r>
              <a:rPr lang="en-NZ" sz="900" i="1" kern="1200" dirty="0" smtClean="0">
                <a:solidFill>
                  <a:schemeClr val="tx1"/>
                </a:solidFill>
                <a:latin typeface="Arial" charset="0"/>
                <a:ea typeface="+mn-ea"/>
                <a:cs typeface="+mn-cs"/>
              </a:rPr>
              <a:t>et al</a:t>
            </a:r>
            <a:r>
              <a:rPr lang="en-NZ" sz="900" kern="1200" dirty="0" smtClean="0">
                <a:solidFill>
                  <a:schemeClr val="tx1"/>
                </a:solidFill>
                <a:latin typeface="Arial" charset="0"/>
                <a:ea typeface="+mn-ea"/>
                <a:cs typeface="+mn-cs"/>
              </a:rPr>
              <a:t>. 6 month results from a prospective, multicenter study of a nickel-titanium Schlemm’s canal scaffold for IOP reduction in open angle glaucoma. Poster presented at the 22nd Annual Meeting of the American Glaucoma Society (AGS). March 1–4, 2012, New York, </a:t>
            </a:r>
            <a:r>
              <a:rPr lang="en-NZ" sz="900" kern="1200" dirty="0" err="1" smtClean="0">
                <a:solidFill>
                  <a:schemeClr val="tx1"/>
                </a:solidFill>
                <a:latin typeface="Arial" charset="0"/>
                <a:ea typeface="+mn-ea"/>
                <a:cs typeface="+mn-cs"/>
              </a:rPr>
              <a:t>NY</a:t>
            </a:r>
            <a:r>
              <a:rPr lang="en-NZ" sz="900" kern="1200" dirty="0" smtClean="0">
                <a:solidFill>
                  <a:schemeClr val="tx1"/>
                </a:solidFill>
                <a:latin typeface="Arial" charset="0"/>
                <a:ea typeface="+mn-ea"/>
                <a:cs typeface="+mn-cs"/>
              </a:rPr>
              <a:t>, USA. </a:t>
            </a:r>
          </a:p>
          <a:p>
            <a:pPr marL="0" marR="0" indent="0" algn="l" defTabSz="914400" rtl="0" eaLnBrk="0" fontAlgn="base" latinLnBrk="0" hangingPunct="0">
              <a:lnSpc>
                <a:spcPct val="85000"/>
              </a:lnSpc>
              <a:spcBef>
                <a:spcPts val="200"/>
              </a:spcBef>
              <a:spcAft>
                <a:spcPct val="0"/>
              </a:spcAft>
              <a:buClrTx/>
              <a:buSzTx/>
              <a:buFontTx/>
              <a:buNone/>
              <a:tabLst/>
              <a:defRPr/>
            </a:pPr>
            <a:r>
              <a:rPr lang="en-NZ" sz="900" kern="1200" dirty="0" smtClean="0">
                <a:solidFill>
                  <a:schemeClr val="tx1"/>
                </a:solidFill>
                <a:latin typeface="Arial" charset="0"/>
                <a:ea typeface="+mn-ea"/>
                <a:cs typeface="+mn-cs"/>
              </a:rPr>
              <a:t>6. </a:t>
            </a:r>
            <a:r>
              <a:rPr lang="en-NZ" sz="900" kern="1200" dirty="0" err="1" smtClean="0">
                <a:solidFill>
                  <a:schemeClr val="tx1"/>
                </a:solidFill>
                <a:latin typeface="Arial" charset="0"/>
                <a:ea typeface="+mn-ea"/>
                <a:cs typeface="+mn-cs"/>
              </a:rPr>
              <a:t>Toris</a:t>
            </a:r>
            <a:r>
              <a:rPr lang="en-NZ" sz="900" kern="1200" dirty="0" smtClean="0">
                <a:solidFill>
                  <a:schemeClr val="tx1"/>
                </a:solidFill>
                <a:latin typeface="Arial" charset="0"/>
                <a:ea typeface="+mn-ea"/>
                <a:cs typeface="+mn-cs"/>
              </a:rPr>
              <a:t> CB, </a:t>
            </a:r>
            <a:r>
              <a:rPr lang="en-NZ" sz="900" kern="1200" dirty="0" err="1" smtClean="0">
                <a:solidFill>
                  <a:schemeClr val="tx1"/>
                </a:solidFill>
                <a:latin typeface="Arial" charset="0"/>
                <a:ea typeface="+mn-ea"/>
                <a:cs typeface="+mn-cs"/>
              </a:rPr>
              <a:t>Gulati</a:t>
            </a:r>
            <a:r>
              <a:rPr lang="en-NZ" sz="900" kern="1200" dirty="0" smtClean="0">
                <a:solidFill>
                  <a:schemeClr val="tx1"/>
                </a:solidFill>
                <a:latin typeface="Arial" charset="0"/>
                <a:ea typeface="+mn-ea"/>
                <a:cs typeface="+mn-cs"/>
              </a:rPr>
              <a:t> V, Fan S, </a:t>
            </a:r>
            <a:r>
              <a:rPr lang="en-NZ" sz="900" kern="1200" dirty="0" err="1" smtClean="0">
                <a:solidFill>
                  <a:schemeClr val="tx1"/>
                </a:solidFill>
                <a:latin typeface="Arial" charset="0"/>
                <a:ea typeface="+mn-ea"/>
                <a:cs typeface="+mn-cs"/>
              </a:rPr>
              <a:t>Camras</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LJ</a:t>
            </a:r>
            <a:r>
              <a:rPr lang="en-NZ" sz="900" kern="1200" dirty="0" smtClean="0">
                <a:solidFill>
                  <a:schemeClr val="tx1"/>
                </a:solidFill>
                <a:latin typeface="Arial" charset="0"/>
                <a:ea typeface="+mn-ea"/>
                <a:cs typeface="+mn-cs"/>
              </a:rPr>
              <a:t>, Ahmed I, Samuelson TW. Quantitative differences</a:t>
            </a:r>
            <a:r>
              <a:rPr lang="en-NZ" sz="900" kern="1200" baseline="0" dirty="0" smtClean="0">
                <a:solidFill>
                  <a:schemeClr val="tx1"/>
                </a:solidFill>
                <a:latin typeface="Arial" charset="0"/>
                <a:ea typeface="+mn-ea"/>
                <a:cs typeface="+mn-cs"/>
              </a:rPr>
              <a:t> among novel glaucoma devices in a human perfusion model. Presented at the Association for Research in Vision and Ophthalmology (</a:t>
            </a:r>
            <a:r>
              <a:rPr lang="en-NZ" sz="900" kern="1200" baseline="0" dirty="0" err="1" smtClean="0">
                <a:solidFill>
                  <a:schemeClr val="tx1"/>
                </a:solidFill>
                <a:latin typeface="Arial" charset="0"/>
                <a:ea typeface="+mn-ea"/>
                <a:cs typeface="+mn-cs"/>
              </a:rPr>
              <a:t>ARVO</a:t>
            </a:r>
            <a:r>
              <a:rPr lang="en-NZ" sz="900" kern="1200" baseline="0" dirty="0" smtClean="0">
                <a:solidFill>
                  <a:schemeClr val="tx1"/>
                </a:solidFill>
                <a:latin typeface="Arial" charset="0"/>
                <a:ea typeface="+mn-ea"/>
                <a:cs typeface="+mn-cs"/>
              </a:rPr>
              <a:t>) Annual Meeting. May 6</a:t>
            </a:r>
            <a:r>
              <a:rPr lang="en-NZ" sz="900" kern="1200" dirty="0" smtClean="0">
                <a:solidFill>
                  <a:schemeClr val="tx1"/>
                </a:solidFill>
                <a:latin typeface="Arial" charset="0"/>
                <a:ea typeface="+mn-ea"/>
                <a:cs typeface="+mn-cs"/>
              </a:rPr>
              <a:t>–</a:t>
            </a:r>
            <a:r>
              <a:rPr lang="en-NZ" sz="900" kern="1200" baseline="0" dirty="0" smtClean="0">
                <a:solidFill>
                  <a:schemeClr val="tx1"/>
                </a:solidFill>
                <a:latin typeface="Arial" charset="0"/>
                <a:ea typeface="+mn-ea"/>
                <a:cs typeface="+mn-cs"/>
              </a:rPr>
              <a:t>10, 2012, Fort Lauderdale, FL, USA.</a:t>
            </a:r>
            <a:endParaRPr lang="en-NZ" sz="9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21</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baseline="0" dirty="0" smtClean="0">
                <a:latin typeface="Arial" pitchFamily="34" charset="0"/>
              </a:rPr>
              <a:t>The uveoscleral outflow pathway, which reportedly accounts for 20</a:t>
            </a:r>
            <a:r>
              <a:rPr lang="en-NZ" sz="1000" kern="1200" dirty="0" smtClean="0">
                <a:solidFill>
                  <a:schemeClr val="tx1"/>
                </a:solidFill>
                <a:latin typeface="Arial" charset="0"/>
                <a:ea typeface="+mn-ea"/>
                <a:cs typeface="+mn-cs"/>
              </a:rPr>
              <a:t>–54% of total aqueous</a:t>
            </a:r>
            <a:r>
              <a:rPr lang="en-NZ" sz="1000" kern="1200" baseline="0" dirty="0" smtClean="0">
                <a:solidFill>
                  <a:schemeClr val="tx1"/>
                </a:solidFill>
                <a:latin typeface="Arial" charset="0"/>
                <a:ea typeface="+mn-ea"/>
                <a:cs typeface="+mn-cs"/>
              </a:rPr>
              <a:t> outflow in normal human eyes, comprises the </a:t>
            </a:r>
            <a:r>
              <a:rPr lang="en-NZ" sz="1000" kern="1200" baseline="0" dirty="0" err="1" smtClean="0">
                <a:solidFill>
                  <a:schemeClr val="tx1"/>
                </a:solidFill>
                <a:latin typeface="Arial" charset="0"/>
                <a:ea typeface="+mn-ea"/>
                <a:cs typeface="+mn-cs"/>
              </a:rPr>
              <a:t>interstitium</a:t>
            </a:r>
            <a:r>
              <a:rPr lang="en-NZ" sz="1000" kern="1200" baseline="0" dirty="0" smtClean="0">
                <a:solidFill>
                  <a:schemeClr val="tx1"/>
                </a:solidFill>
                <a:latin typeface="Arial" charset="0"/>
                <a:ea typeface="+mn-ea"/>
                <a:cs typeface="+mn-cs"/>
              </a:rPr>
              <a:t> of the ciliary body, the suprachoroidal space and finally the choroidal and scleral vasculature.</a:t>
            </a:r>
            <a:r>
              <a:rPr lang="en-NZ" sz="1000" kern="1200" baseline="30000" dirty="0" smtClean="0">
                <a:solidFill>
                  <a:schemeClr val="tx1"/>
                </a:solidFill>
                <a:latin typeface="Arial" charset="0"/>
                <a:ea typeface="+mn-ea"/>
                <a:cs typeface="+mn-cs"/>
              </a:rPr>
              <a:t>1</a:t>
            </a:r>
            <a:endParaRPr lang="en-US" altLang="zh-TW" baseline="30000" dirty="0" smtClean="0">
              <a:latin typeface="Arial" pitchFamily="34" charset="0"/>
            </a:endParaRPr>
          </a:p>
          <a:p>
            <a:r>
              <a:rPr lang="en-US" altLang="zh-TW" baseline="0" dirty="0" smtClean="0">
                <a:latin typeface="Arial" pitchFamily="34" charset="0"/>
              </a:rPr>
              <a:t>Previous surgical approaches to increasing suprachoroidal outflow have included cyclodialysis and suprachoroidal implants, but these procedures had significant limitations.</a:t>
            </a:r>
            <a:r>
              <a:rPr lang="en-US" altLang="zh-TW" baseline="30000" dirty="0" smtClean="0">
                <a:latin typeface="Arial" pitchFamily="34" charset="0"/>
              </a:rPr>
              <a:t>1</a:t>
            </a:r>
            <a:r>
              <a:rPr lang="en-US" altLang="zh-TW" baseline="0" dirty="0" smtClean="0">
                <a:latin typeface="Arial" pitchFamily="34" charset="0"/>
              </a:rPr>
              <a:t> More recently, a minimally invasive gold micro-shunt has been developed to create a conduit between the anterior chamber and the suprachoroidal space</a:t>
            </a:r>
            <a:r>
              <a:rPr lang="en-US" altLang="zh-TW" i="0" baseline="0" dirty="0" smtClean="0">
                <a:latin typeface="Arial" pitchFamily="34" charset="0"/>
              </a:rPr>
              <a:t>.</a:t>
            </a:r>
            <a:r>
              <a:rPr lang="en-US" altLang="zh-TW" i="0" baseline="30000" dirty="0" smtClean="0">
                <a:latin typeface="Arial" pitchFamily="34" charset="0"/>
              </a:rPr>
              <a:t>1</a:t>
            </a:r>
            <a:r>
              <a:rPr lang="en-US" altLang="zh-TW" i="0" baseline="0" dirty="0" smtClean="0">
                <a:latin typeface="Arial" pitchFamily="34" charset="0"/>
              </a:rPr>
              <a:t> This results in a one-way </a:t>
            </a:r>
            <a:r>
              <a:rPr lang="en-NZ" sz="1000" kern="1200" dirty="0" smtClean="0">
                <a:solidFill>
                  <a:schemeClr val="tx1"/>
                </a:solidFill>
                <a:latin typeface="Arial" charset="0"/>
                <a:ea typeface="+mn-ea"/>
                <a:cs typeface="+mn-cs"/>
              </a:rPr>
              <a:t>flow of aqueous</a:t>
            </a:r>
            <a:r>
              <a:rPr lang="en-NZ" sz="1000" kern="1200" baseline="0" dirty="0" smtClean="0">
                <a:solidFill>
                  <a:schemeClr val="tx1"/>
                </a:solidFill>
                <a:latin typeface="Arial" charset="0"/>
                <a:ea typeface="+mn-ea"/>
                <a:cs typeface="+mn-cs"/>
              </a:rPr>
              <a:t> </a:t>
            </a:r>
            <a:r>
              <a:rPr lang="en-NZ" sz="1000" kern="1200" dirty="0" smtClean="0">
                <a:solidFill>
                  <a:schemeClr val="tx1"/>
                </a:solidFill>
                <a:latin typeface="Arial" charset="0"/>
                <a:ea typeface="+mn-ea"/>
                <a:cs typeface="+mn-cs"/>
              </a:rPr>
              <a:t>from the anterior chamber</a:t>
            </a:r>
            <a:r>
              <a:rPr lang="en-NZ" sz="1000" kern="1200" baseline="0" dirty="0" smtClean="0">
                <a:solidFill>
                  <a:schemeClr val="tx1"/>
                </a:solidFill>
                <a:latin typeface="Arial" charset="0"/>
                <a:ea typeface="+mn-ea"/>
                <a:cs typeface="+mn-cs"/>
              </a:rPr>
              <a:t> to the suprachoroidal space due to the </a:t>
            </a:r>
            <a:r>
              <a:rPr lang="en-US" altLang="zh-TW" i="0" baseline="0" dirty="0" smtClean="0">
                <a:latin typeface="Arial" pitchFamily="34" charset="0"/>
              </a:rPr>
              <a:t>presumed pressure differential of 1</a:t>
            </a:r>
            <a:r>
              <a:rPr lang="en-NZ" sz="1000" kern="1200" dirty="0" smtClean="0">
                <a:solidFill>
                  <a:schemeClr val="tx1"/>
                </a:solidFill>
                <a:latin typeface="Arial" charset="0"/>
                <a:ea typeface="+mn-ea"/>
                <a:cs typeface="+mn-cs"/>
              </a:rPr>
              <a:t>–5 mmHg between the two</a:t>
            </a:r>
            <a:r>
              <a:rPr lang="en-NZ" sz="1000" kern="1200" baseline="0" dirty="0" smtClean="0">
                <a:solidFill>
                  <a:schemeClr val="tx1"/>
                </a:solidFill>
                <a:latin typeface="Arial" charset="0"/>
                <a:ea typeface="+mn-ea"/>
                <a:cs typeface="+mn-cs"/>
              </a:rPr>
              <a:t> spaces.</a:t>
            </a:r>
            <a:r>
              <a:rPr lang="en-NZ" sz="1000" kern="1200" baseline="30000" dirty="0" smtClean="0">
                <a:solidFill>
                  <a:schemeClr val="tx1"/>
                </a:solidFill>
                <a:latin typeface="Arial" charset="0"/>
                <a:ea typeface="+mn-ea"/>
                <a:cs typeface="+mn-cs"/>
              </a:rPr>
              <a:t>2</a:t>
            </a:r>
            <a:endParaRPr lang="en-US" altLang="zh-TW" baseline="30000" dirty="0" smtClean="0">
              <a:latin typeface="Arial" pitchFamily="34" charset="0"/>
            </a:endParaRPr>
          </a:p>
          <a:p>
            <a:r>
              <a:rPr lang="en-US" altLang="zh-TW" baseline="0" dirty="0" smtClean="0">
                <a:latin typeface="Arial" pitchFamily="34" charset="0"/>
              </a:rPr>
              <a:t>Similar to TM bypass procedures, increasing uveoscleral outflow does not require a bleb but is unlikely to lower IOP to the same extent as trabeculectomy.</a:t>
            </a:r>
            <a:r>
              <a:rPr lang="en-US" altLang="zh-TW" baseline="30000" dirty="0" smtClean="0">
                <a:latin typeface="Arial" pitchFamily="34" charset="0"/>
              </a:rPr>
              <a:t>2</a:t>
            </a:r>
            <a:endParaRPr lang="en-US" altLang="zh-TW" baseline="0" dirty="0" smtClean="0">
              <a:latin typeface="Arial" pitchFamily="34" charset="0"/>
            </a:endParaRPr>
          </a:p>
          <a:p>
            <a:pPr eaLnBrk="1" hangingPunct="1"/>
            <a:endParaRPr lang="en-US" altLang="zh-TW" baseline="0" dirty="0" smtClean="0">
              <a:latin typeface="Arial" pitchFamily="34" charset="0"/>
            </a:endParaRPr>
          </a:p>
          <a:p>
            <a:pPr eaLnBrk="1" hangingPunct="1"/>
            <a:r>
              <a:rPr lang="en-US" altLang="zh-TW" b="1" baseline="0" dirty="0" smtClean="0">
                <a:latin typeface="Arial" pitchFamily="34" charset="0"/>
              </a:rPr>
              <a:t>References</a:t>
            </a:r>
          </a:p>
          <a:p>
            <a:pPr eaLnBrk="1" hangingPunct="1"/>
            <a:r>
              <a:rPr lang="en-NZ" sz="1000" kern="1200" dirty="0" smtClean="0">
                <a:solidFill>
                  <a:schemeClr val="tx1"/>
                </a:solidFill>
                <a:latin typeface="Arial" charset="0"/>
                <a:ea typeface="+mn-ea"/>
                <a:cs typeface="+mn-cs"/>
              </a:rPr>
              <a:t>1. Tam </a:t>
            </a:r>
            <a:r>
              <a:rPr lang="en-NZ" sz="1000" kern="1200" dirty="0" err="1" smtClean="0">
                <a:solidFill>
                  <a:schemeClr val="tx1"/>
                </a:solidFill>
                <a:latin typeface="Arial" charset="0"/>
                <a:ea typeface="+mn-ea"/>
                <a:cs typeface="+mn-cs"/>
              </a:rPr>
              <a:t>DY</a:t>
            </a:r>
            <a:r>
              <a:rPr lang="en-NZ" sz="1000" kern="1200" dirty="0" smtClean="0">
                <a:solidFill>
                  <a:schemeClr val="tx1"/>
                </a:solidFill>
                <a:latin typeface="Arial" charset="0"/>
                <a:ea typeface="+mn-ea"/>
                <a:cs typeface="+mn-cs"/>
              </a:rPr>
              <a:t>,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a:t>
            </a:r>
            <a:r>
              <a:rPr lang="en-NZ" sz="1000" kern="1200" dirty="0" err="1" smtClean="0">
                <a:solidFill>
                  <a:schemeClr val="tx1"/>
                </a:solidFill>
                <a:latin typeface="Arial" charset="0"/>
                <a:ea typeface="+mn-ea"/>
                <a:cs typeface="+mn-cs"/>
              </a:rPr>
              <a:t>canaloplasty</a:t>
            </a:r>
            <a:r>
              <a:rPr lang="en-NZ" sz="1000" kern="1200" dirty="0" smtClean="0">
                <a:solidFill>
                  <a:schemeClr val="tx1"/>
                </a:solidFill>
                <a:latin typeface="Arial" charset="0"/>
                <a:ea typeface="+mn-ea"/>
                <a:cs typeface="+mn-cs"/>
              </a:rPr>
              <a:t> and new implant devices.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795–812. [p795,796,798]</a:t>
            </a:r>
          </a:p>
          <a:p>
            <a:pPr eaLnBrk="1" hangingPunct="1"/>
            <a:r>
              <a:rPr lang="en-NZ" sz="1000" kern="1200" dirty="0" smtClean="0">
                <a:solidFill>
                  <a:schemeClr val="tx1"/>
                </a:solidFill>
                <a:latin typeface="Arial" charset="0"/>
                <a:ea typeface="+mn-ea"/>
                <a:cs typeface="+mn-cs"/>
              </a:rPr>
              <a:t>2. Francis BA, Singh K, Lin SC </a:t>
            </a:r>
            <a:r>
              <a:rPr lang="en-NZ" sz="1000" i="1" kern="1200" dirty="0" smtClean="0">
                <a:solidFill>
                  <a:schemeClr val="tx1"/>
                </a:solidFill>
                <a:latin typeface="Arial" charset="0"/>
                <a:ea typeface="+mn-ea"/>
                <a:cs typeface="+mn-cs"/>
              </a:rPr>
              <a:t>et al</a:t>
            </a:r>
            <a:r>
              <a:rPr lang="en-NZ" sz="1000" kern="1200" dirty="0" smtClean="0">
                <a:solidFill>
                  <a:schemeClr val="tx1"/>
                </a:solidFill>
                <a:latin typeface="Arial" charset="0"/>
                <a:ea typeface="+mn-ea"/>
                <a:cs typeface="+mn-cs"/>
              </a:rPr>
              <a:t>. Novel glaucoma procedures: a report by the American Academy of Ophthalmology. </a:t>
            </a:r>
            <a:r>
              <a:rPr lang="en-NZ" sz="1000" i="1" kern="1200" dirty="0" smtClean="0">
                <a:solidFill>
                  <a:schemeClr val="tx1"/>
                </a:solidFill>
                <a:latin typeface="Arial" charset="0"/>
                <a:ea typeface="+mn-ea"/>
                <a:cs typeface="+mn-cs"/>
              </a:rPr>
              <a:t>Ophthalmology</a:t>
            </a:r>
            <a:r>
              <a:rPr lang="en-NZ" sz="1000" kern="1200" dirty="0" smtClean="0">
                <a:solidFill>
                  <a:schemeClr val="tx1"/>
                </a:solidFill>
                <a:latin typeface="Arial" charset="0"/>
                <a:ea typeface="+mn-ea"/>
                <a:cs typeface="+mn-cs"/>
              </a:rPr>
              <a:t> 2011; 118: 1466–80. [p1467, 1468]</a:t>
            </a:r>
            <a:endParaRPr lang="en-US" altLang="zh-TW" dirty="0" smtClean="0">
              <a:latin typeface="Arial" pitchFamily="34" charset="0"/>
            </a:endParaRPr>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22</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r>
              <a:rPr lang="en-NZ" dirty="0" smtClean="0"/>
              <a:t>The gold micro-shunt device discussed in the following slides is intended to enhance uveoscleral drainage and has been evaluated in patients with refractory</a:t>
            </a:r>
            <a:r>
              <a:rPr lang="en-NZ" baseline="0" dirty="0" smtClean="0"/>
              <a:t> glaucoma after the failure of prior filtering surgery.</a:t>
            </a:r>
            <a:r>
              <a:rPr lang="en-NZ" baseline="30000" dirty="0" smtClean="0"/>
              <a:t>1</a:t>
            </a:r>
            <a:r>
              <a:rPr lang="en-NZ" baseline="0" dirty="0" smtClean="0"/>
              <a:t> Implantation does not involve the conjunctiva (although conjunctival dissection is required).</a:t>
            </a:r>
            <a:r>
              <a:rPr lang="en-NZ" baseline="30000" dirty="0" smtClean="0"/>
              <a:t>1</a:t>
            </a:r>
          </a:p>
          <a:p>
            <a:endParaRPr lang="en-NZ" dirty="0" smtClean="0"/>
          </a:p>
          <a:p>
            <a:r>
              <a:rPr lang="en-NZ" b="1" smtClean="0"/>
              <a:t>Reference</a:t>
            </a:r>
            <a:endParaRPr lang="en-NZ" b="0" dirty="0" smtClean="0"/>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a:t>
            </a:r>
            <a:r>
              <a:rPr lang="en-NZ" sz="1000" kern="1200" dirty="0" err="1" smtClean="0">
                <a:solidFill>
                  <a:schemeClr val="tx1"/>
                </a:solidFill>
                <a:latin typeface="Arial" charset="0"/>
                <a:ea typeface="+mn-ea"/>
                <a:cs typeface="+mn-cs"/>
              </a:rPr>
              <a:t>Figus</a:t>
            </a:r>
            <a:r>
              <a:rPr lang="en-NZ" sz="1000" kern="1200" dirty="0" smtClean="0">
                <a:solidFill>
                  <a:schemeClr val="tx1"/>
                </a:solidFill>
                <a:latin typeface="Arial" charset="0"/>
                <a:ea typeface="+mn-ea"/>
                <a:cs typeface="+mn-cs"/>
              </a:rPr>
              <a:t> M, </a:t>
            </a:r>
            <a:r>
              <a:rPr lang="en-NZ" sz="1000" kern="1200" dirty="0" err="1" smtClean="0">
                <a:solidFill>
                  <a:schemeClr val="tx1"/>
                </a:solidFill>
                <a:latin typeface="Arial" charset="0"/>
                <a:ea typeface="+mn-ea"/>
                <a:cs typeface="+mn-cs"/>
              </a:rPr>
              <a:t>Lazzeri</a:t>
            </a:r>
            <a:r>
              <a:rPr lang="en-NZ" sz="1000" kern="1200" dirty="0" smtClean="0">
                <a:solidFill>
                  <a:schemeClr val="tx1"/>
                </a:solidFill>
                <a:latin typeface="Arial" charset="0"/>
                <a:ea typeface="+mn-ea"/>
                <a:cs typeface="+mn-cs"/>
              </a:rPr>
              <a:t> S, </a:t>
            </a:r>
            <a:r>
              <a:rPr lang="en-NZ" sz="1000" kern="1200" dirty="0" err="1" smtClean="0">
                <a:solidFill>
                  <a:schemeClr val="tx1"/>
                </a:solidFill>
                <a:latin typeface="Arial" charset="0"/>
                <a:ea typeface="+mn-ea"/>
                <a:cs typeface="+mn-cs"/>
              </a:rPr>
              <a:t>Fogagnolo</a:t>
            </a:r>
            <a:r>
              <a:rPr lang="en-NZ" sz="1000" kern="1200" dirty="0" smtClean="0">
                <a:solidFill>
                  <a:schemeClr val="tx1"/>
                </a:solidFill>
                <a:latin typeface="Arial" charset="0"/>
                <a:ea typeface="+mn-ea"/>
                <a:cs typeface="+mn-cs"/>
              </a:rPr>
              <a:t> P, </a:t>
            </a:r>
            <a:r>
              <a:rPr lang="en-NZ" sz="1000" kern="1200" dirty="0" err="1" smtClean="0">
                <a:solidFill>
                  <a:schemeClr val="tx1"/>
                </a:solidFill>
                <a:latin typeface="Arial" charset="0"/>
                <a:ea typeface="+mn-ea"/>
                <a:cs typeface="+mn-cs"/>
              </a:rPr>
              <a:t>Iester</a:t>
            </a:r>
            <a:r>
              <a:rPr lang="en-NZ" sz="1000" kern="1200" dirty="0" smtClean="0">
                <a:solidFill>
                  <a:schemeClr val="tx1"/>
                </a:solidFill>
                <a:latin typeface="Arial" charset="0"/>
                <a:ea typeface="+mn-ea"/>
                <a:cs typeface="+mn-cs"/>
              </a:rPr>
              <a:t> M, </a:t>
            </a:r>
            <a:r>
              <a:rPr lang="en-NZ" sz="1000" kern="1200" dirty="0" err="1" smtClean="0">
                <a:solidFill>
                  <a:schemeClr val="tx1"/>
                </a:solidFill>
                <a:latin typeface="Arial" charset="0"/>
                <a:ea typeface="+mn-ea"/>
                <a:cs typeface="+mn-cs"/>
              </a:rPr>
              <a:t>Martinelli</a:t>
            </a:r>
            <a:r>
              <a:rPr lang="en-NZ" sz="1000" kern="1200" dirty="0" smtClean="0">
                <a:solidFill>
                  <a:schemeClr val="tx1"/>
                </a:solidFill>
                <a:latin typeface="Arial" charset="0"/>
                <a:ea typeface="+mn-ea"/>
                <a:cs typeface="+mn-cs"/>
              </a:rPr>
              <a:t> P, </a:t>
            </a:r>
            <a:r>
              <a:rPr lang="en-NZ" sz="1000" kern="1200" dirty="0" err="1" smtClean="0">
                <a:solidFill>
                  <a:schemeClr val="tx1"/>
                </a:solidFill>
                <a:latin typeface="Arial" charset="0"/>
                <a:ea typeface="+mn-ea"/>
                <a:cs typeface="+mn-cs"/>
              </a:rPr>
              <a:t>Nardi</a:t>
            </a:r>
            <a:r>
              <a:rPr lang="en-NZ" sz="1000" kern="1200" dirty="0" smtClean="0">
                <a:solidFill>
                  <a:schemeClr val="tx1"/>
                </a:solidFill>
                <a:latin typeface="Arial" charset="0"/>
                <a:ea typeface="+mn-ea"/>
                <a:cs typeface="+mn-cs"/>
              </a:rPr>
              <a:t> M. </a:t>
            </a:r>
            <a:r>
              <a:rPr lang="en-NZ" sz="1000" kern="1200" dirty="0" err="1" smtClean="0">
                <a:solidFill>
                  <a:schemeClr val="tx1"/>
                </a:solidFill>
                <a:latin typeface="Arial" charset="0"/>
                <a:ea typeface="+mn-ea"/>
                <a:cs typeface="+mn-cs"/>
              </a:rPr>
              <a:t>Supraciliary</a:t>
            </a:r>
            <a:r>
              <a:rPr lang="en-NZ" sz="1000" kern="1200" dirty="0" smtClean="0">
                <a:solidFill>
                  <a:schemeClr val="tx1"/>
                </a:solidFill>
                <a:latin typeface="Arial" charset="0"/>
                <a:ea typeface="+mn-ea"/>
                <a:cs typeface="+mn-cs"/>
              </a:rPr>
              <a:t> shunt in refractory glaucoma. </a:t>
            </a:r>
            <a:r>
              <a:rPr lang="en-NZ" sz="1000" i="1" kern="1200" dirty="0" smtClean="0">
                <a:solidFill>
                  <a:schemeClr val="tx1"/>
                </a:solidFill>
                <a:latin typeface="Arial" charset="0"/>
                <a:ea typeface="+mn-ea"/>
                <a:cs typeface="+mn-cs"/>
              </a:rPr>
              <a:t>Br J </a:t>
            </a:r>
            <a:r>
              <a:rPr lang="en-NZ" sz="1000" i="1" kern="1200" dirty="0" err="1" smtClean="0">
                <a:solidFill>
                  <a:schemeClr val="tx1"/>
                </a:solidFill>
                <a:latin typeface="Arial" charset="0"/>
                <a:ea typeface="+mn-ea"/>
                <a:cs typeface="+mn-cs"/>
              </a:rPr>
              <a:t>Ophthalmol</a:t>
            </a:r>
            <a:r>
              <a:rPr lang="en-NZ" sz="1000" kern="1200" dirty="0" smtClean="0">
                <a:solidFill>
                  <a:schemeClr val="tx1"/>
                </a:solidFill>
                <a:latin typeface="Arial" charset="0"/>
                <a:ea typeface="+mn-ea"/>
                <a:cs typeface="+mn-cs"/>
              </a:rPr>
              <a:t> 2011; 95: 1537–41.</a:t>
            </a:r>
            <a:endParaRPr lang="en-NZ" b="1"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23</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125" y="4716710"/>
            <a:ext cx="6326506" cy="4466109"/>
          </a:xfrm>
        </p:spPr>
        <p:txBody>
          <a:bodyPr>
            <a:noAutofit/>
          </a:bodyPr>
          <a:lstStyle/>
          <a:p>
            <a:r>
              <a:rPr lang="en-US" altLang="zh-TW" baseline="0" dirty="0" smtClean="0">
                <a:latin typeface="Arial" pitchFamily="34" charset="0"/>
              </a:rPr>
              <a:t>The gold micro-shunt (GMS) </a:t>
            </a:r>
            <a:r>
              <a:rPr lang="en-US" altLang="zh-TW" i="1" baseline="0" dirty="0" smtClean="0">
                <a:latin typeface="Arial" pitchFamily="34" charset="0"/>
              </a:rPr>
              <a:t>[</a:t>
            </a:r>
            <a:r>
              <a:rPr lang="en-US" altLang="zh-TW" i="1" baseline="0" dirty="0" err="1" smtClean="0">
                <a:latin typeface="Arial" pitchFamily="34" charset="0"/>
              </a:rPr>
              <a:t>SOLX</a:t>
            </a:r>
            <a:r>
              <a:rPr lang="en-US" altLang="zh-TW" i="1" baseline="0" dirty="0" smtClean="0">
                <a:latin typeface="Arial" pitchFamily="34" charset="0"/>
              </a:rPr>
              <a:t> Inc., Waltham, MA, USA] </a:t>
            </a:r>
            <a:r>
              <a:rPr lang="en-US" altLang="zh-TW" baseline="0" dirty="0" smtClean="0">
                <a:latin typeface="Arial" pitchFamily="34" charset="0"/>
              </a:rPr>
              <a:t>is a 24-carat gold device designed to drain aqueous through and around the shunt from the anterior chamber (AC) to the suprachoroidal space, thus augmenting uveoscleral flow.</a:t>
            </a:r>
            <a:r>
              <a:rPr lang="en-US" altLang="zh-TW" baseline="30000" dirty="0" smtClean="0">
                <a:latin typeface="Arial" pitchFamily="34" charset="0"/>
              </a:rPr>
              <a:t>1</a:t>
            </a:r>
            <a:r>
              <a:rPr lang="en-US" altLang="zh-TW" baseline="0" dirty="0" smtClean="0">
                <a:latin typeface="Arial" pitchFamily="34" charset="0"/>
              </a:rPr>
              <a:t> </a:t>
            </a:r>
            <a:r>
              <a:rPr lang="en-NZ" altLang="zh-TW" baseline="0" dirty="0" smtClean="0">
                <a:latin typeface="Arial" pitchFamily="34" charset="0"/>
              </a:rPr>
              <a:t>As of July 2012, it is approved for use in Canada </a:t>
            </a:r>
            <a:r>
              <a:rPr lang="en-NZ" altLang="zh-TW" baseline="0" smtClean="0">
                <a:latin typeface="Arial" pitchFamily="34" charset="0"/>
              </a:rPr>
              <a:t>and Europe.</a:t>
            </a:r>
            <a:r>
              <a:rPr lang="en-NZ" altLang="zh-TW" baseline="30000" smtClean="0">
                <a:latin typeface="Arial" pitchFamily="34" charset="0"/>
              </a:rPr>
              <a:t>2</a:t>
            </a:r>
            <a:endParaRPr lang="en-US" altLang="zh-TW" baseline="30000" dirty="0" smtClean="0">
              <a:latin typeface="Arial" pitchFamily="34" charset="0"/>
            </a:endParaRPr>
          </a:p>
          <a:p>
            <a:pPr>
              <a:spcBef>
                <a:spcPts val="380"/>
              </a:spcBef>
            </a:pPr>
            <a:r>
              <a:rPr lang="en-US" altLang="zh-TW" baseline="0" dirty="0" smtClean="0">
                <a:latin typeface="Arial" pitchFamily="34" charset="0"/>
              </a:rPr>
              <a:t>Gold is inert and has demonstrated long-term biocompatibility in the eye.</a:t>
            </a:r>
            <a:r>
              <a:rPr lang="en-US" altLang="zh-TW" baseline="30000" dirty="0" smtClean="0">
                <a:latin typeface="Arial" pitchFamily="34" charset="0"/>
              </a:rPr>
              <a:t>1</a:t>
            </a:r>
            <a:r>
              <a:rPr lang="en-US" altLang="zh-TW" baseline="0" dirty="0" smtClean="0">
                <a:latin typeface="Arial" pitchFamily="34" charset="0"/>
              </a:rPr>
              <a:t> Consisting of two fused halves with channels connecting the anterior and posterior openings, the device length is 5.2 mm, with a width of 2.4 mm and 3.2 mm at the anterior and posterior ends, respectively, and a channel width of 25 </a:t>
            </a:r>
            <a:r>
              <a:rPr lang="el-GR" altLang="zh-TW" baseline="0" dirty="0" smtClean="0">
                <a:latin typeface="Arial"/>
                <a:cs typeface="Arial"/>
              </a:rPr>
              <a:t>μ</a:t>
            </a:r>
            <a:r>
              <a:rPr lang="en-NZ" altLang="zh-TW" baseline="0" dirty="0" smtClean="0">
                <a:latin typeface="Arial"/>
                <a:cs typeface="Arial"/>
              </a:rPr>
              <a:t>m.</a:t>
            </a:r>
            <a:r>
              <a:rPr lang="en-NZ" altLang="zh-TW" baseline="30000" dirty="0" smtClean="0">
                <a:latin typeface="Arial"/>
                <a:cs typeface="Arial"/>
              </a:rPr>
              <a:t>1 </a:t>
            </a:r>
            <a:r>
              <a:rPr lang="en-US" altLang="zh-TW" baseline="0" dirty="0" smtClean="0">
                <a:latin typeface="Arial" pitchFamily="34" charset="0"/>
              </a:rPr>
              <a:t>The proximal end projects into the AC, while the distal end has two rounded projections to anchor the device in the suprachoroidal space.</a:t>
            </a:r>
            <a:r>
              <a:rPr lang="en-US" altLang="zh-TW" baseline="30000" dirty="0" smtClean="0">
                <a:latin typeface="Arial" pitchFamily="34" charset="0"/>
              </a:rPr>
              <a:t>3</a:t>
            </a:r>
            <a:r>
              <a:rPr lang="en-US" altLang="zh-TW" baseline="0" dirty="0" smtClean="0">
                <a:latin typeface="Arial" pitchFamily="34" charset="0"/>
              </a:rPr>
              <a:t> Numerous</a:t>
            </a:r>
            <a:r>
              <a:rPr lang="en-US" altLang="zh-TW" dirty="0" smtClean="0">
                <a:latin typeface="Arial" pitchFamily="34" charset="0"/>
              </a:rPr>
              <a:t> </a:t>
            </a:r>
            <a:r>
              <a:rPr lang="en-US" altLang="zh-TW" baseline="0" dirty="0" smtClean="0">
                <a:latin typeface="Arial" pitchFamily="34" charset="0"/>
              </a:rPr>
              <a:t>holes at each end allow flow into and out of the device.</a:t>
            </a:r>
            <a:r>
              <a:rPr lang="en-US" altLang="zh-TW" baseline="30000" dirty="0" smtClean="0">
                <a:latin typeface="Arial" pitchFamily="34" charset="0"/>
              </a:rPr>
              <a:t>3</a:t>
            </a:r>
            <a:r>
              <a:rPr lang="en-US" altLang="zh-TW" baseline="0" dirty="0" smtClean="0">
                <a:latin typeface="Arial" pitchFamily="34" charset="0"/>
              </a:rPr>
              <a:t> </a:t>
            </a:r>
            <a:endParaRPr lang="en-US" altLang="zh-TW" baseline="30000" dirty="0" smtClean="0">
              <a:latin typeface="Arial" pitchFamily="34" charset="0"/>
            </a:endParaRPr>
          </a:p>
          <a:p>
            <a:pPr>
              <a:spcBef>
                <a:spcPts val="380"/>
              </a:spcBef>
            </a:pPr>
            <a:r>
              <a:rPr lang="en-US" altLang="zh-TW" baseline="0" dirty="0" smtClean="0">
                <a:latin typeface="Arial" pitchFamily="34" charset="0"/>
              </a:rPr>
              <a:t>Theoretical advantages include the use of a novel outflow pathway without an external filtering bleb, and a low risk of hypotony.</a:t>
            </a:r>
            <a:r>
              <a:rPr lang="en-US" altLang="zh-TW" baseline="30000" dirty="0" smtClean="0">
                <a:latin typeface="Arial" pitchFamily="34" charset="0"/>
              </a:rPr>
              <a:t>3</a:t>
            </a:r>
            <a:r>
              <a:rPr lang="en-US" altLang="zh-TW" baseline="0" dirty="0" smtClean="0">
                <a:latin typeface="Arial" pitchFamily="34" charset="0"/>
              </a:rPr>
              <a:t> Disadvantages may include the risk of erosion or exposure associated with a permanent implant in the AC and suprachoroidal space, and incomplete understanding of the mechanism of action.</a:t>
            </a:r>
            <a:r>
              <a:rPr lang="en-US" altLang="zh-TW" baseline="30000" dirty="0" smtClean="0">
                <a:latin typeface="Arial" pitchFamily="34" charset="0"/>
              </a:rPr>
              <a:t>3</a:t>
            </a:r>
            <a:endParaRPr lang="en-US" altLang="zh-TW" baseline="0" dirty="0" smtClean="0">
              <a:latin typeface="Arial" pitchFamily="34" charset="0"/>
            </a:endParaRPr>
          </a:p>
          <a:p>
            <a:pPr eaLnBrk="1" hangingPunct="1">
              <a:spcBef>
                <a:spcPts val="380"/>
              </a:spcBef>
            </a:pPr>
            <a:r>
              <a:rPr lang="en-US" altLang="zh-TW" baseline="0" dirty="0" smtClean="0">
                <a:latin typeface="Arial" pitchFamily="34" charset="0"/>
              </a:rPr>
              <a:t>In a pilot study, the mean IOP decrease was 9 mmHg (32%).</a:t>
            </a:r>
            <a:r>
              <a:rPr lang="en-US" altLang="zh-TW" baseline="30000" dirty="0" smtClean="0">
                <a:latin typeface="Arial" pitchFamily="34" charset="0"/>
              </a:rPr>
              <a:t>4</a:t>
            </a:r>
            <a:r>
              <a:rPr lang="en-US" altLang="zh-TW" baseline="0" dirty="0" smtClean="0">
                <a:latin typeface="Arial" pitchFamily="34" charset="0"/>
              </a:rPr>
              <a:t> In patients with refractory glaucoma and</a:t>
            </a:r>
            <a:r>
              <a:rPr lang="en-US" altLang="zh-TW" dirty="0" smtClean="0">
                <a:latin typeface="Arial" pitchFamily="34" charset="0"/>
              </a:rPr>
              <a:t> </a:t>
            </a:r>
            <a:r>
              <a:rPr lang="en-US" altLang="zh-TW" baseline="0" dirty="0" smtClean="0">
                <a:latin typeface="Arial" pitchFamily="34" charset="0"/>
              </a:rPr>
              <a:t>prior surgery, the mean IOP reduction was 13.9 mmHg (50%) at 2 years and the mean number of glaucoma medications decreased from 2.8 to 1.5.</a:t>
            </a:r>
            <a:r>
              <a:rPr lang="en-US" altLang="zh-TW" baseline="30000" dirty="0" smtClean="0">
                <a:latin typeface="Arial" pitchFamily="34" charset="0"/>
              </a:rPr>
              <a:t>5</a:t>
            </a:r>
            <a:r>
              <a:rPr lang="en-US" altLang="zh-TW" baseline="0" dirty="0" smtClean="0">
                <a:latin typeface="Arial" pitchFamily="34" charset="0"/>
              </a:rPr>
              <a:t> Hyphaema was the most common adverse event.</a:t>
            </a:r>
            <a:r>
              <a:rPr lang="en-US" altLang="zh-TW" baseline="30000" dirty="0" smtClean="0">
                <a:latin typeface="Arial" pitchFamily="34" charset="0"/>
              </a:rPr>
              <a:t>4,5</a:t>
            </a:r>
            <a:r>
              <a:rPr lang="en-US" altLang="zh-TW" baseline="0" dirty="0" smtClean="0">
                <a:latin typeface="Arial" pitchFamily="34" charset="0"/>
              </a:rPr>
              <a:t> Failure occurred in 33% of eyes, most commonly due to anterior blockage of the lumen by a thin membrane.</a:t>
            </a:r>
            <a:r>
              <a:rPr lang="en-US" altLang="zh-TW" baseline="30000" dirty="0" smtClean="0">
                <a:latin typeface="Arial" pitchFamily="34" charset="0"/>
              </a:rPr>
              <a:t>5 </a:t>
            </a:r>
            <a:r>
              <a:rPr lang="en-US" altLang="zh-TW" baseline="0" dirty="0" smtClean="0">
                <a:latin typeface="Arial" pitchFamily="34" charset="0"/>
              </a:rPr>
              <a:t>Histological findings of five failed shunts showed a fibrotic capsule surrounding both ends of the device and connective tissue in the inner channels.</a:t>
            </a:r>
            <a:r>
              <a:rPr lang="en-US" altLang="zh-TW" baseline="30000" dirty="0" smtClean="0">
                <a:latin typeface="Arial" pitchFamily="34" charset="0"/>
              </a:rPr>
              <a:t>6</a:t>
            </a:r>
          </a:p>
          <a:p>
            <a:pPr eaLnBrk="1" hangingPunct="1">
              <a:spcBef>
                <a:spcPts val="380"/>
              </a:spcBef>
            </a:pPr>
            <a:r>
              <a:rPr lang="en-NZ" dirty="0" smtClean="0"/>
              <a:t> Data collection for a randomised phase III trial comparing the </a:t>
            </a:r>
            <a:r>
              <a:rPr lang="en-NZ" dirty="0" err="1" smtClean="0"/>
              <a:t>SOLX</a:t>
            </a:r>
            <a:r>
              <a:rPr lang="en-NZ" dirty="0" smtClean="0"/>
              <a:t> gold shunt with the Ahmed valve in patients with refractory OAG was expected to be complete in July 2012.</a:t>
            </a:r>
            <a:r>
              <a:rPr lang="en-NZ" baseline="30000" dirty="0" smtClean="0"/>
              <a:t>7</a:t>
            </a:r>
          </a:p>
          <a:p>
            <a:pPr eaLnBrk="1" hangingPunct="1">
              <a:spcBef>
                <a:spcPts val="0"/>
              </a:spcBef>
            </a:pPr>
            <a:endParaRPr lang="en-US" altLang="zh-TW" sz="900" baseline="0" dirty="0" smtClean="0">
              <a:latin typeface="Arial" pitchFamily="34" charset="0"/>
            </a:endParaRPr>
          </a:p>
          <a:p>
            <a:pPr eaLnBrk="1" hangingPunct="1"/>
            <a:r>
              <a:rPr lang="en-US" altLang="zh-TW" b="1" baseline="0" dirty="0" smtClean="0">
                <a:latin typeface="Arial" pitchFamily="34" charset="0"/>
              </a:rPr>
              <a:t>References</a:t>
            </a:r>
          </a:p>
          <a:p>
            <a:pPr eaLnBrk="1" hangingPunct="1">
              <a:lnSpc>
                <a:spcPct val="88000"/>
              </a:lnSpc>
              <a:spcBef>
                <a:spcPts val="200"/>
              </a:spcBef>
            </a:pPr>
            <a:r>
              <a:rPr lang="en-NZ" sz="900" kern="1200" dirty="0" smtClean="0">
                <a:solidFill>
                  <a:schemeClr val="tx1"/>
                </a:solidFill>
                <a:latin typeface="Arial" charset="0"/>
                <a:ea typeface="+mn-ea"/>
                <a:cs typeface="+mn-cs"/>
              </a:rPr>
              <a:t>1. Tam </a:t>
            </a:r>
            <a:r>
              <a:rPr lang="en-NZ" sz="900" kern="1200" dirty="0" err="1" smtClean="0">
                <a:solidFill>
                  <a:schemeClr val="tx1"/>
                </a:solidFill>
                <a:latin typeface="Arial" charset="0"/>
                <a:ea typeface="+mn-ea"/>
                <a:cs typeface="+mn-cs"/>
              </a:rPr>
              <a:t>DY</a:t>
            </a:r>
            <a:r>
              <a:rPr lang="en-NZ" sz="900" kern="1200" dirty="0" smtClean="0">
                <a:solidFill>
                  <a:schemeClr val="tx1"/>
                </a:solidFill>
                <a:latin typeface="Arial" charset="0"/>
                <a:ea typeface="+mn-ea"/>
                <a:cs typeface="+mn-cs"/>
              </a:rPr>
              <a:t>, Ahmed </a:t>
            </a:r>
            <a:r>
              <a:rPr lang="en-NZ" sz="900" kern="1200" dirty="0" err="1" smtClean="0">
                <a:solidFill>
                  <a:schemeClr val="tx1"/>
                </a:solidFill>
                <a:latin typeface="Arial" charset="0"/>
                <a:ea typeface="+mn-ea"/>
                <a:cs typeface="+mn-cs"/>
              </a:rPr>
              <a:t>IK</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Incisional</a:t>
            </a:r>
            <a:r>
              <a:rPr lang="en-NZ" sz="900" kern="1200" dirty="0" smtClean="0">
                <a:solidFill>
                  <a:schemeClr val="tx1"/>
                </a:solidFill>
                <a:latin typeface="Arial" charset="0"/>
                <a:ea typeface="+mn-ea"/>
                <a:cs typeface="+mn-cs"/>
              </a:rPr>
              <a:t> therapies: </a:t>
            </a:r>
            <a:r>
              <a:rPr lang="en-NZ" sz="900" kern="1200" dirty="0" err="1" smtClean="0">
                <a:solidFill>
                  <a:schemeClr val="tx1"/>
                </a:solidFill>
                <a:latin typeface="Arial" charset="0"/>
                <a:ea typeface="+mn-ea"/>
                <a:cs typeface="+mn-cs"/>
              </a:rPr>
              <a:t>canaloplasty</a:t>
            </a:r>
            <a:r>
              <a:rPr lang="en-NZ" sz="900" kern="1200" dirty="0" smtClean="0">
                <a:solidFill>
                  <a:schemeClr val="tx1"/>
                </a:solidFill>
                <a:latin typeface="Arial" charset="0"/>
                <a:ea typeface="+mn-ea"/>
                <a:cs typeface="+mn-cs"/>
              </a:rPr>
              <a:t> and new implant devices. In: </a:t>
            </a:r>
            <a:r>
              <a:rPr lang="en-NZ" sz="900" kern="1200" dirty="0" err="1" smtClean="0">
                <a:solidFill>
                  <a:schemeClr val="tx1"/>
                </a:solidFill>
                <a:latin typeface="Arial" charset="0"/>
                <a:ea typeface="+mn-ea"/>
                <a:cs typeface="+mn-cs"/>
              </a:rPr>
              <a:t>Schacknow</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PN</a:t>
            </a:r>
            <a:r>
              <a:rPr lang="en-NZ" sz="900" kern="1200" dirty="0" smtClean="0">
                <a:solidFill>
                  <a:schemeClr val="tx1"/>
                </a:solidFill>
                <a:latin typeface="Arial" charset="0"/>
                <a:ea typeface="+mn-ea"/>
                <a:cs typeface="+mn-cs"/>
              </a:rPr>
              <a:t>, Samples JR (eds.) </a:t>
            </a:r>
            <a:r>
              <a:rPr lang="en-NZ" sz="900" i="1" kern="1200" dirty="0" smtClean="0">
                <a:solidFill>
                  <a:schemeClr val="tx1"/>
                </a:solidFill>
                <a:latin typeface="Arial" charset="0"/>
                <a:ea typeface="+mn-ea"/>
                <a:cs typeface="+mn-cs"/>
              </a:rPr>
              <a:t>The Glaucoma Book: A Practical, Evidence-Based Approach to Patient Care</a:t>
            </a:r>
            <a:r>
              <a:rPr lang="en-NZ" sz="900" kern="1200" dirty="0" smtClean="0">
                <a:solidFill>
                  <a:schemeClr val="tx1"/>
                </a:solidFill>
                <a:latin typeface="Arial" charset="0"/>
                <a:ea typeface="+mn-ea"/>
                <a:cs typeface="+mn-cs"/>
              </a:rPr>
              <a:t>. New York: Springer; 2010. p. 795–812.</a:t>
            </a:r>
          </a:p>
          <a:p>
            <a:pPr eaLnBrk="1" hangingPunct="1">
              <a:lnSpc>
                <a:spcPct val="88000"/>
              </a:lnSpc>
              <a:spcBef>
                <a:spcPts val="200"/>
              </a:spcBef>
            </a:pPr>
            <a:r>
              <a:rPr lang="en-NZ" sz="900" kern="1200" dirty="0" smtClean="0">
                <a:solidFill>
                  <a:schemeClr val="tx1"/>
                </a:solidFill>
                <a:latin typeface="Arial" charset="0"/>
                <a:ea typeface="+mn-ea"/>
                <a:cs typeface="+mn-cs"/>
              </a:rPr>
              <a:t>2. </a:t>
            </a:r>
            <a:r>
              <a:rPr lang="fr-FR" sz="900" kern="1200" dirty="0" err="1" smtClean="0">
                <a:solidFill>
                  <a:schemeClr val="tx1"/>
                </a:solidFill>
                <a:latin typeface="Arial" charset="0"/>
                <a:ea typeface="+mn-ea"/>
                <a:cs typeface="+mn-cs"/>
              </a:rPr>
              <a:t>SOLX</a:t>
            </a:r>
            <a:r>
              <a:rPr lang="fr-FR" sz="900" kern="1200" dirty="0" smtClean="0">
                <a:solidFill>
                  <a:schemeClr val="tx1"/>
                </a:solidFill>
                <a:latin typeface="Arial" charset="0"/>
                <a:ea typeface="+mn-ea"/>
                <a:cs typeface="+mn-cs"/>
              </a:rPr>
              <a:t>, Inc. For up-to-date information,</a:t>
            </a:r>
            <a:r>
              <a:rPr lang="fr-FR" sz="900" kern="1200" baseline="0" dirty="0" smtClean="0">
                <a:solidFill>
                  <a:schemeClr val="tx1"/>
                </a:solidFill>
                <a:latin typeface="Arial" charset="0"/>
                <a:ea typeface="+mn-ea"/>
                <a:cs typeface="+mn-cs"/>
              </a:rPr>
              <a:t> </a:t>
            </a:r>
            <a:r>
              <a:rPr lang="fr-FR" sz="900" kern="1200" baseline="0" dirty="0" err="1" smtClean="0">
                <a:solidFill>
                  <a:schemeClr val="tx1"/>
                </a:solidFill>
                <a:latin typeface="Arial" charset="0"/>
                <a:ea typeface="+mn-ea"/>
                <a:cs typeface="+mn-cs"/>
              </a:rPr>
              <a:t>see</a:t>
            </a:r>
            <a:r>
              <a:rPr lang="fr-FR" sz="900" kern="1200" baseline="0" dirty="0" smtClean="0">
                <a:solidFill>
                  <a:schemeClr val="tx1"/>
                </a:solidFill>
                <a:latin typeface="Arial" charset="0"/>
                <a:ea typeface="+mn-ea"/>
                <a:cs typeface="+mn-cs"/>
              </a:rPr>
              <a:t> </a:t>
            </a:r>
            <a:r>
              <a:rPr lang="fr-FR" sz="900" kern="1200" dirty="0" smtClean="0">
                <a:solidFill>
                  <a:schemeClr val="tx1"/>
                </a:solidFill>
                <a:latin typeface="Arial" charset="0"/>
                <a:ea typeface="+mn-ea"/>
                <a:cs typeface="+mn-cs"/>
              </a:rPr>
              <a:t>www.solx.com.</a:t>
            </a:r>
            <a:endParaRPr lang="en-NZ" sz="900" kern="1200" dirty="0" smtClean="0">
              <a:solidFill>
                <a:schemeClr val="tx1"/>
              </a:solidFill>
              <a:latin typeface="Arial" charset="0"/>
              <a:ea typeface="+mn-ea"/>
              <a:cs typeface="+mn-cs"/>
            </a:endParaRPr>
          </a:p>
          <a:p>
            <a:pPr eaLnBrk="1" hangingPunct="1">
              <a:lnSpc>
                <a:spcPct val="88000"/>
              </a:lnSpc>
              <a:spcBef>
                <a:spcPts val="200"/>
              </a:spcBef>
            </a:pPr>
            <a:r>
              <a:rPr lang="en-NZ" sz="900" kern="1200" dirty="0" smtClean="0">
                <a:solidFill>
                  <a:schemeClr val="tx1"/>
                </a:solidFill>
                <a:latin typeface="Arial" charset="0"/>
                <a:ea typeface="+mn-ea"/>
                <a:cs typeface="+mn-cs"/>
              </a:rPr>
              <a:t>3. Francis BA, Singh K, Lin SC </a:t>
            </a:r>
            <a:r>
              <a:rPr lang="en-NZ" sz="900" i="1" kern="1200" dirty="0" smtClean="0">
                <a:solidFill>
                  <a:schemeClr val="tx1"/>
                </a:solidFill>
                <a:latin typeface="Arial" charset="0"/>
                <a:ea typeface="+mn-ea"/>
                <a:cs typeface="+mn-cs"/>
              </a:rPr>
              <a:t>et al</a:t>
            </a:r>
            <a:r>
              <a:rPr lang="en-NZ" sz="900" kern="1200" dirty="0" smtClean="0">
                <a:solidFill>
                  <a:schemeClr val="tx1"/>
                </a:solidFill>
                <a:latin typeface="Arial" charset="0"/>
                <a:ea typeface="+mn-ea"/>
                <a:cs typeface="+mn-cs"/>
              </a:rPr>
              <a:t>. Novel glaucoma procedures: a report by the American Academy of Ophthalmology. </a:t>
            </a:r>
            <a:r>
              <a:rPr lang="en-NZ" sz="900" i="1" kern="1200" dirty="0" smtClean="0">
                <a:solidFill>
                  <a:schemeClr val="tx1"/>
                </a:solidFill>
                <a:latin typeface="Arial" charset="0"/>
                <a:ea typeface="+mn-ea"/>
                <a:cs typeface="+mn-cs"/>
              </a:rPr>
              <a:t>Ophthalmology</a:t>
            </a:r>
            <a:r>
              <a:rPr lang="en-NZ" sz="900" kern="1200" dirty="0" smtClean="0">
                <a:solidFill>
                  <a:schemeClr val="tx1"/>
                </a:solidFill>
                <a:latin typeface="Arial" charset="0"/>
                <a:ea typeface="+mn-ea"/>
                <a:cs typeface="+mn-cs"/>
              </a:rPr>
              <a:t> 2011; 118: 1466–80. [p1468]</a:t>
            </a:r>
          </a:p>
          <a:p>
            <a:pPr>
              <a:lnSpc>
                <a:spcPct val="88000"/>
              </a:lnSpc>
              <a:spcBef>
                <a:spcPts val="200"/>
              </a:spcBef>
            </a:pPr>
            <a:r>
              <a:rPr lang="en-NZ" sz="900" kern="1200" dirty="0" smtClean="0">
                <a:solidFill>
                  <a:schemeClr val="tx1"/>
                </a:solidFill>
                <a:latin typeface="Arial" charset="0"/>
                <a:ea typeface="+mn-ea"/>
                <a:cs typeface="+mn-cs"/>
              </a:rPr>
              <a:t>4. </a:t>
            </a:r>
            <a:r>
              <a:rPr lang="en-NZ" sz="900" kern="1200" dirty="0" err="1" smtClean="0">
                <a:solidFill>
                  <a:schemeClr val="tx1"/>
                </a:solidFill>
                <a:latin typeface="Arial" charset="0"/>
                <a:ea typeface="+mn-ea"/>
                <a:cs typeface="+mn-cs"/>
              </a:rPr>
              <a:t>Melamed</a:t>
            </a:r>
            <a:r>
              <a:rPr lang="en-NZ" sz="900" kern="1200" dirty="0" smtClean="0">
                <a:solidFill>
                  <a:schemeClr val="tx1"/>
                </a:solidFill>
                <a:latin typeface="Arial" charset="0"/>
                <a:ea typeface="+mn-ea"/>
                <a:cs typeface="+mn-cs"/>
              </a:rPr>
              <a:t> S, Ben Simon </a:t>
            </a:r>
            <a:r>
              <a:rPr lang="en-NZ" sz="900" kern="1200" dirty="0" err="1" smtClean="0">
                <a:solidFill>
                  <a:schemeClr val="tx1"/>
                </a:solidFill>
                <a:latin typeface="Arial" charset="0"/>
                <a:ea typeface="+mn-ea"/>
                <a:cs typeface="+mn-cs"/>
              </a:rPr>
              <a:t>GJ</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Goldenfeld</a:t>
            </a:r>
            <a:r>
              <a:rPr lang="en-NZ" sz="900" kern="1200" dirty="0" smtClean="0">
                <a:solidFill>
                  <a:schemeClr val="tx1"/>
                </a:solidFill>
                <a:latin typeface="Arial" charset="0"/>
                <a:ea typeface="+mn-ea"/>
                <a:cs typeface="+mn-cs"/>
              </a:rPr>
              <a:t> M, Simon G. Efficacy and safety of gold micro shunt implantation to the </a:t>
            </a:r>
            <a:r>
              <a:rPr lang="en-NZ" sz="900" kern="1200" dirty="0" err="1" smtClean="0">
                <a:solidFill>
                  <a:schemeClr val="tx1"/>
                </a:solidFill>
                <a:latin typeface="Arial" charset="0"/>
                <a:ea typeface="+mn-ea"/>
                <a:cs typeface="+mn-cs"/>
              </a:rPr>
              <a:t>supraciliary</a:t>
            </a:r>
            <a:r>
              <a:rPr lang="en-NZ" sz="900" kern="1200" dirty="0" smtClean="0">
                <a:solidFill>
                  <a:schemeClr val="tx1"/>
                </a:solidFill>
                <a:latin typeface="Arial" charset="0"/>
                <a:ea typeface="+mn-ea"/>
                <a:cs typeface="+mn-cs"/>
              </a:rPr>
              <a:t> space in patients with glaucoma: a pilot study. </a:t>
            </a:r>
            <a:r>
              <a:rPr lang="en-NZ" sz="900" i="1" kern="1200" dirty="0" smtClean="0">
                <a:solidFill>
                  <a:schemeClr val="tx1"/>
                </a:solidFill>
                <a:latin typeface="Arial" charset="0"/>
                <a:ea typeface="+mn-ea"/>
                <a:cs typeface="+mn-cs"/>
              </a:rPr>
              <a:t>Arch </a:t>
            </a:r>
            <a:r>
              <a:rPr lang="en-NZ" sz="900" i="1" kern="1200" dirty="0" err="1" smtClean="0">
                <a:solidFill>
                  <a:schemeClr val="tx1"/>
                </a:solidFill>
                <a:latin typeface="Arial" charset="0"/>
                <a:ea typeface="+mn-ea"/>
                <a:cs typeface="+mn-cs"/>
              </a:rPr>
              <a:t>Ophthalmol</a:t>
            </a:r>
            <a:r>
              <a:rPr lang="en-NZ" sz="900" kern="1200" dirty="0" smtClean="0">
                <a:solidFill>
                  <a:schemeClr val="tx1"/>
                </a:solidFill>
                <a:latin typeface="Arial" charset="0"/>
                <a:ea typeface="+mn-ea"/>
                <a:cs typeface="+mn-cs"/>
              </a:rPr>
              <a:t> 2009; 127: 264–9.</a:t>
            </a:r>
          </a:p>
          <a:p>
            <a:pPr>
              <a:lnSpc>
                <a:spcPct val="88000"/>
              </a:lnSpc>
              <a:spcBef>
                <a:spcPts val="200"/>
              </a:spcBef>
            </a:pPr>
            <a:r>
              <a:rPr lang="en-NZ" sz="900" kern="1200" dirty="0" smtClean="0">
                <a:solidFill>
                  <a:schemeClr val="tx1"/>
                </a:solidFill>
                <a:latin typeface="Arial" charset="0"/>
                <a:ea typeface="+mn-ea"/>
                <a:cs typeface="+mn-cs"/>
              </a:rPr>
              <a:t>5. </a:t>
            </a:r>
            <a:r>
              <a:rPr lang="en-NZ" sz="900" kern="1200" dirty="0" err="1" smtClean="0">
                <a:solidFill>
                  <a:schemeClr val="tx1"/>
                </a:solidFill>
                <a:latin typeface="Arial" charset="0"/>
                <a:ea typeface="+mn-ea"/>
                <a:cs typeface="+mn-cs"/>
              </a:rPr>
              <a:t>Figus</a:t>
            </a:r>
            <a:r>
              <a:rPr lang="en-NZ" sz="900" kern="1200" dirty="0" smtClean="0">
                <a:solidFill>
                  <a:schemeClr val="tx1"/>
                </a:solidFill>
                <a:latin typeface="Arial" charset="0"/>
                <a:ea typeface="+mn-ea"/>
                <a:cs typeface="+mn-cs"/>
              </a:rPr>
              <a:t> M, </a:t>
            </a:r>
            <a:r>
              <a:rPr lang="en-NZ" sz="900" kern="1200" dirty="0" err="1" smtClean="0">
                <a:solidFill>
                  <a:schemeClr val="tx1"/>
                </a:solidFill>
                <a:latin typeface="Arial" charset="0"/>
                <a:ea typeface="+mn-ea"/>
                <a:cs typeface="+mn-cs"/>
              </a:rPr>
              <a:t>Lazzeri</a:t>
            </a:r>
            <a:r>
              <a:rPr lang="en-NZ" sz="900" kern="1200" dirty="0" smtClean="0">
                <a:solidFill>
                  <a:schemeClr val="tx1"/>
                </a:solidFill>
                <a:latin typeface="Arial" charset="0"/>
                <a:ea typeface="+mn-ea"/>
                <a:cs typeface="+mn-cs"/>
              </a:rPr>
              <a:t> S, </a:t>
            </a:r>
            <a:r>
              <a:rPr lang="en-NZ" sz="900" kern="1200" dirty="0" err="1" smtClean="0">
                <a:solidFill>
                  <a:schemeClr val="tx1"/>
                </a:solidFill>
                <a:latin typeface="Arial" charset="0"/>
                <a:ea typeface="+mn-ea"/>
                <a:cs typeface="+mn-cs"/>
              </a:rPr>
              <a:t>Fogagnolo</a:t>
            </a:r>
            <a:r>
              <a:rPr lang="en-NZ" sz="900" kern="1200" dirty="0" smtClean="0">
                <a:solidFill>
                  <a:schemeClr val="tx1"/>
                </a:solidFill>
                <a:latin typeface="Arial" charset="0"/>
                <a:ea typeface="+mn-ea"/>
                <a:cs typeface="+mn-cs"/>
              </a:rPr>
              <a:t> P, </a:t>
            </a:r>
            <a:r>
              <a:rPr lang="en-NZ" sz="900" kern="1200" dirty="0" err="1" smtClean="0">
                <a:solidFill>
                  <a:schemeClr val="tx1"/>
                </a:solidFill>
                <a:latin typeface="Arial" charset="0"/>
                <a:ea typeface="+mn-ea"/>
                <a:cs typeface="+mn-cs"/>
              </a:rPr>
              <a:t>Iester</a:t>
            </a:r>
            <a:r>
              <a:rPr lang="en-NZ" sz="900" kern="1200" dirty="0" smtClean="0">
                <a:solidFill>
                  <a:schemeClr val="tx1"/>
                </a:solidFill>
                <a:latin typeface="Arial" charset="0"/>
                <a:ea typeface="+mn-ea"/>
                <a:cs typeface="+mn-cs"/>
              </a:rPr>
              <a:t> M, </a:t>
            </a:r>
            <a:r>
              <a:rPr lang="en-NZ" sz="900" kern="1200" dirty="0" err="1" smtClean="0">
                <a:solidFill>
                  <a:schemeClr val="tx1"/>
                </a:solidFill>
                <a:latin typeface="Arial" charset="0"/>
                <a:ea typeface="+mn-ea"/>
                <a:cs typeface="+mn-cs"/>
              </a:rPr>
              <a:t>Martinelli</a:t>
            </a:r>
            <a:r>
              <a:rPr lang="en-NZ" sz="900" kern="1200" dirty="0" smtClean="0">
                <a:solidFill>
                  <a:schemeClr val="tx1"/>
                </a:solidFill>
                <a:latin typeface="Arial" charset="0"/>
                <a:ea typeface="+mn-ea"/>
                <a:cs typeface="+mn-cs"/>
              </a:rPr>
              <a:t> P, </a:t>
            </a:r>
            <a:r>
              <a:rPr lang="en-NZ" sz="900" kern="1200" dirty="0" err="1" smtClean="0">
                <a:solidFill>
                  <a:schemeClr val="tx1"/>
                </a:solidFill>
                <a:latin typeface="Arial" charset="0"/>
                <a:ea typeface="+mn-ea"/>
                <a:cs typeface="+mn-cs"/>
              </a:rPr>
              <a:t>Nardi</a:t>
            </a:r>
            <a:r>
              <a:rPr lang="en-NZ" sz="900" kern="1200" dirty="0" smtClean="0">
                <a:solidFill>
                  <a:schemeClr val="tx1"/>
                </a:solidFill>
                <a:latin typeface="Arial" charset="0"/>
                <a:ea typeface="+mn-ea"/>
                <a:cs typeface="+mn-cs"/>
              </a:rPr>
              <a:t> M. </a:t>
            </a:r>
            <a:r>
              <a:rPr lang="en-NZ" sz="900" kern="1200" dirty="0" err="1" smtClean="0">
                <a:solidFill>
                  <a:schemeClr val="tx1"/>
                </a:solidFill>
                <a:latin typeface="Arial" charset="0"/>
                <a:ea typeface="+mn-ea"/>
                <a:cs typeface="+mn-cs"/>
              </a:rPr>
              <a:t>Supraciliary</a:t>
            </a:r>
            <a:r>
              <a:rPr lang="en-NZ" sz="900" kern="1200" dirty="0" smtClean="0">
                <a:solidFill>
                  <a:schemeClr val="tx1"/>
                </a:solidFill>
                <a:latin typeface="Arial" charset="0"/>
                <a:ea typeface="+mn-ea"/>
                <a:cs typeface="+mn-cs"/>
              </a:rPr>
              <a:t> shunt in refractory glaucoma. </a:t>
            </a:r>
            <a:r>
              <a:rPr lang="en-NZ" sz="900" i="1" kern="1200" dirty="0" smtClean="0">
                <a:solidFill>
                  <a:schemeClr val="tx1"/>
                </a:solidFill>
                <a:latin typeface="Arial" charset="0"/>
                <a:ea typeface="+mn-ea"/>
                <a:cs typeface="+mn-cs"/>
              </a:rPr>
              <a:t>Br J </a:t>
            </a:r>
            <a:r>
              <a:rPr lang="en-NZ" sz="900" i="1" kern="1200" dirty="0" err="1" smtClean="0">
                <a:solidFill>
                  <a:schemeClr val="tx1"/>
                </a:solidFill>
                <a:latin typeface="Arial" charset="0"/>
                <a:ea typeface="+mn-ea"/>
                <a:cs typeface="+mn-cs"/>
              </a:rPr>
              <a:t>Ophthalmol</a:t>
            </a:r>
            <a:r>
              <a:rPr lang="en-NZ" sz="900" kern="1200" dirty="0" smtClean="0">
                <a:solidFill>
                  <a:schemeClr val="tx1"/>
                </a:solidFill>
                <a:latin typeface="Arial" charset="0"/>
                <a:ea typeface="+mn-ea"/>
                <a:cs typeface="+mn-cs"/>
              </a:rPr>
              <a:t> 2011; 95: 1537–41.</a:t>
            </a:r>
          </a:p>
          <a:p>
            <a:pPr>
              <a:lnSpc>
                <a:spcPct val="88000"/>
              </a:lnSpc>
              <a:spcBef>
                <a:spcPts val="200"/>
              </a:spcBef>
            </a:pPr>
            <a:r>
              <a:rPr lang="en-NZ" sz="900" dirty="0" smtClean="0"/>
              <a:t>6. </a:t>
            </a:r>
            <a:r>
              <a:rPr lang="en-NZ" sz="900" dirty="0" err="1" smtClean="0"/>
              <a:t>Agnifili</a:t>
            </a:r>
            <a:r>
              <a:rPr lang="en-NZ" sz="900" dirty="0" smtClean="0"/>
              <a:t> L, </a:t>
            </a:r>
            <a:r>
              <a:rPr lang="en-NZ" sz="900" dirty="0" err="1" smtClean="0"/>
              <a:t>Costagliola</a:t>
            </a:r>
            <a:r>
              <a:rPr lang="en-NZ" sz="900" dirty="0" smtClean="0"/>
              <a:t> C, </a:t>
            </a:r>
            <a:r>
              <a:rPr lang="en-NZ" sz="900" dirty="0" err="1" smtClean="0"/>
              <a:t>Figus</a:t>
            </a:r>
            <a:r>
              <a:rPr lang="en-NZ" sz="900" dirty="0" smtClean="0"/>
              <a:t> M </a:t>
            </a:r>
            <a:r>
              <a:rPr lang="en-NZ" sz="900" i="1" dirty="0" smtClean="0"/>
              <a:t>et al</a:t>
            </a:r>
            <a:r>
              <a:rPr lang="en-NZ" sz="900" dirty="0" smtClean="0"/>
              <a:t>. Histological findings of failed gold micro shunts in primary open-angle glaucoma. </a:t>
            </a:r>
            <a:r>
              <a:rPr lang="en-NZ" sz="900" i="1" dirty="0" err="1" smtClean="0"/>
              <a:t>Graefes</a:t>
            </a:r>
            <a:r>
              <a:rPr lang="en-NZ" sz="900" i="1" dirty="0" smtClean="0"/>
              <a:t> Arch </a:t>
            </a:r>
            <a:r>
              <a:rPr lang="en-NZ" sz="900" i="1" dirty="0" err="1" smtClean="0"/>
              <a:t>Clin</a:t>
            </a:r>
            <a:r>
              <a:rPr lang="en-NZ" sz="900" i="1" dirty="0" smtClean="0"/>
              <a:t> Exp</a:t>
            </a:r>
            <a:r>
              <a:rPr lang="en-NZ" sz="900" dirty="0" smtClean="0"/>
              <a:t> </a:t>
            </a:r>
            <a:r>
              <a:rPr lang="en-NZ" sz="900" i="1" dirty="0" err="1" smtClean="0"/>
              <a:t>Ophthalmol</a:t>
            </a:r>
            <a:r>
              <a:rPr lang="en-NZ" sz="900" dirty="0" smtClean="0"/>
              <a:t> 2012; 250: 143–9.</a:t>
            </a:r>
          </a:p>
          <a:p>
            <a:pPr>
              <a:lnSpc>
                <a:spcPct val="88000"/>
              </a:lnSpc>
              <a:spcBef>
                <a:spcPts val="200"/>
              </a:spcBef>
            </a:pPr>
            <a:r>
              <a:rPr lang="en-NZ" sz="900" dirty="0" smtClean="0"/>
              <a:t>7. </a:t>
            </a:r>
            <a:r>
              <a:rPr lang="en-NZ" sz="900" dirty="0" err="1" smtClean="0"/>
              <a:t>SOLX</a:t>
            </a:r>
            <a:r>
              <a:rPr lang="en-NZ" sz="900" dirty="0" smtClean="0"/>
              <a:t> Gold Shunt Versus Control Implant: Randomized Trial for Refractory Glaucoma. ClinicalTrials.gov Identifier: NCT00382395. Trial record available at: www.clinicaltrials.gov.</a:t>
            </a:r>
          </a:p>
        </p:txBody>
      </p:sp>
      <p:sp>
        <p:nvSpPr>
          <p:cNvPr id="4" name="Slide Number Placeholder 3"/>
          <p:cNvSpPr>
            <a:spLocks noGrp="1"/>
          </p:cNvSpPr>
          <p:nvPr>
            <p:ph type="sldNum" sz="quarter" idx="10"/>
          </p:nvPr>
        </p:nvSpPr>
        <p:spPr>
          <a:xfrm>
            <a:off x="6305265" y="9428630"/>
            <a:ext cx="490821" cy="496411"/>
          </a:xfrm>
        </p:spPr>
        <p:txBody>
          <a:bodyPr/>
          <a:lstStyle/>
          <a:p>
            <a:pPr>
              <a:defRPr/>
            </a:pPr>
            <a:fld id="{4A5A154E-2209-4616-9C4E-8DA9AB21557D}" type="slidenum">
              <a:rPr lang="zh-TW" altLang="en-US" smtClean="0"/>
              <a:pPr>
                <a:defRPr/>
              </a:pPr>
              <a:t>24</a:t>
            </a:fld>
            <a:endParaRPr lang="en-US" altLang="zh-TW"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Preoperative</a:t>
            </a:r>
            <a:r>
              <a:rPr lang="en-NZ" baseline="0" dirty="0" smtClean="0"/>
              <a:t> gonioscopy is essential as the angle anatomy should be relatively preserved at the implantation site.</a:t>
            </a:r>
            <a:r>
              <a:rPr lang="en-NZ" baseline="30000" dirty="0" smtClean="0"/>
              <a:t>1</a:t>
            </a:r>
            <a:r>
              <a:rPr lang="en-NZ" baseline="0" dirty="0" smtClean="0"/>
              <a:t> </a:t>
            </a:r>
            <a:r>
              <a:rPr lang="en-NZ" dirty="0" smtClean="0"/>
              <a:t>Superior or inferior temporal </a:t>
            </a:r>
            <a:r>
              <a:rPr lang="en-NZ" baseline="0" dirty="0" smtClean="0"/>
              <a:t>locations are commonly used.</a:t>
            </a:r>
            <a:r>
              <a:rPr lang="en-NZ" baseline="30000" dirty="0" smtClean="0"/>
              <a:t>1</a:t>
            </a:r>
            <a:endParaRPr lang="en-NZ" dirty="0" smtClean="0"/>
          </a:p>
          <a:p>
            <a:r>
              <a:rPr lang="en-NZ" dirty="0" smtClean="0"/>
              <a:t>A fornix-based conjunctival flap is created, followed</a:t>
            </a:r>
            <a:r>
              <a:rPr lang="en-NZ" baseline="0" dirty="0" smtClean="0"/>
              <a:t> by a full-thickness scleral incision to expose the </a:t>
            </a:r>
            <a:r>
              <a:rPr lang="en-NZ" baseline="0" dirty="0" err="1" smtClean="0"/>
              <a:t>supraciliary</a:t>
            </a:r>
            <a:r>
              <a:rPr lang="en-NZ" baseline="0" dirty="0" smtClean="0"/>
              <a:t> space (3.5</a:t>
            </a:r>
            <a:r>
              <a:rPr lang="en-NZ" sz="1000" kern="1200" dirty="0" smtClean="0">
                <a:solidFill>
                  <a:schemeClr val="tx1"/>
                </a:solidFill>
                <a:latin typeface="Arial" charset="0"/>
                <a:ea typeface="+mn-ea"/>
                <a:cs typeface="+mn-cs"/>
              </a:rPr>
              <a:t>–4</a:t>
            </a:r>
            <a:r>
              <a:rPr lang="en-NZ" baseline="0" dirty="0" smtClean="0"/>
              <a:t> mm, 2 mm posterior to the limbus).</a:t>
            </a:r>
            <a:r>
              <a:rPr lang="en-NZ" baseline="30000" dirty="0" smtClean="0"/>
              <a:t>1,2</a:t>
            </a:r>
            <a:r>
              <a:rPr lang="en-NZ" baseline="0" dirty="0" smtClean="0"/>
              <a:t> A paracentesis incision may be required.</a:t>
            </a:r>
            <a:r>
              <a:rPr lang="en-NZ" baseline="30000" dirty="0" smtClean="0"/>
              <a:t>1</a:t>
            </a:r>
            <a:r>
              <a:rPr lang="en-NZ" baseline="0" dirty="0" smtClean="0"/>
              <a:t> Viscoelastic is injected or an anterior chamber maintainer positioned.</a:t>
            </a:r>
            <a:r>
              <a:rPr lang="en-NZ" baseline="30000" dirty="0" smtClean="0"/>
              <a:t>1,2</a:t>
            </a:r>
            <a:r>
              <a:rPr lang="en-NZ" baseline="0" dirty="0" smtClean="0"/>
              <a:t> Using a crescent blade, a scleral tunnel </a:t>
            </a:r>
            <a:r>
              <a:rPr lang="en-NZ" dirty="0" smtClean="0"/>
              <a:t>at </a:t>
            </a:r>
            <a:r>
              <a:rPr lang="en-NZ" baseline="0" dirty="0" smtClean="0"/>
              <a:t>90</a:t>
            </a:r>
            <a:r>
              <a:rPr lang="en-NZ" sz="1000" kern="1200" dirty="0" smtClean="0">
                <a:solidFill>
                  <a:schemeClr val="tx1"/>
                </a:solidFill>
                <a:latin typeface="Arial" charset="0"/>
                <a:ea typeface="+mn-ea"/>
                <a:cs typeface="+mn-cs"/>
              </a:rPr>
              <a:t>–</a:t>
            </a:r>
            <a:r>
              <a:rPr lang="en-NZ" dirty="0" smtClean="0"/>
              <a:t>95% scleral thickness </a:t>
            </a:r>
            <a:r>
              <a:rPr lang="en-NZ" baseline="0" dirty="0" smtClean="0"/>
              <a:t>is created </a:t>
            </a:r>
            <a:r>
              <a:rPr lang="en-NZ" dirty="0" smtClean="0"/>
              <a:t>towards the anterior chamber at the level of the scleral spur.</a:t>
            </a:r>
            <a:r>
              <a:rPr lang="en-NZ" baseline="30000" dirty="0" smtClean="0"/>
              <a:t>1,2</a:t>
            </a:r>
            <a:r>
              <a:rPr lang="en-NZ" dirty="0" smtClean="0"/>
              <a:t> </a:t>
            </a:r>
            <a:r>
              <a:rPr lang="en-NZ" dirty="0" err="1" smtClean="0"/>
              <a:t>Intraoperative</a:t>
            </a:r>
            <a:r>
              <a:rPr lang="en-NZ" dirty="0" smtClean="0"/>
              <a:t> gonioscopy is valuable</a:t>
            </a:r>
            <a:r>
              <a:rPr lang="en-NZ" baseline="0" dirty="0" smtClean="0"/>
              <a:t> to determine the entry point into the anterior chamber.</a:t>
            </a:r>
            <a:r>
              <a:rPr lang="en-NZ" baseline="30000" dirty="0" smtClean="0"/>
              <a:t>1</a:t>
            </a:r>
            <a:r>
              <a:rPr lang="en-NZ" baseline="0" dirty="0" smtClean="0"/>
              <a:t> </a:t>
            </a:r>
            <a:r>
              <a:rPr lang="en-NZ" dirty="0" smtClean="0"/>
              <a:t>The dissection is continued</a:t>
            </a:r>
            <a:r>
              <a:rPr lang="en-NZ" baseline="0" dirty="0" smtClean="0"/>
              <a:t> </a:t>
            </a:r>
            <a:r>
              <a:rPr lang="en-NZ" dirty="0" err="1" smtClean="0"/>
              <a:t>posteriorly</a:t>
            </a:r>
            <a:r>
              <a:rPr lang="en-NZ" dirty="0" smtClean="0"/>
              <a:t> into the suprachoroidal space (2</a:t>
            </a:r>
            <a:r>
              <a:rPr lang="en-NZ" sz="1000" kern="1200" dirty="0" smtClean="0">
                <a:solidFill>
                  <a:schemeClr val="tx1"/>
                </a:solidFill>
                <a:latin typeface="Arial" charset="0"/>
                <a:ea typeface="+mn-ea"/>
                <a:cs typeface="+mn-cs"/>
              </a:rPr>
              <a:t>–</a:t>
            </a:r>
            <a:r>
              <a:rPr lang="en-NZ" dirty="0" smtClean="0"/>
              <a:t>3 mm). The gold micro-shunt is gently</a:t>
            </a:r>
            <a:r>
              <a:rPr lang="en-NZ" baseline="0" dirty="0" smtClean="0"/>
              <a:t> inserted into the scleral tunnel and </a:t>
            </a:r>
            <a:r>
              <a:rPr lang="en-NZ" dirty="0" smtClean="0"/>
              <a:t>guided</a:t>
            </a:r>
            <a:r>
              <a:rPr lang="en-NZ" baseline="0" dirty="0" smtClean="0"/>
              <a:t> into place </a:t>
            </a:r>
            <a:r>
              <a:rPr lang="en-NZ" dirty="0" smtClean="0"/>
              <a:t>using a 27-gauge needle or the positioning holes on the device.</a:t>
            </a:r>
            <a:r>
              <a:rPr lang="en-NZ" baseline="30000" dirty="0" smtClean="0"/>
              <a:t>1</a:t>
            </a:r>
            <a:r>
              <a:rPr lang="en-NZ" dirty="0" smtClean="0"/>
              <a:t> The posterior end is tucked into the suprachoroidal space and the head of the device is positioned so that 1</a:t>
            </a:r>
            <a:r>
              <a:rPr lang="en-NZ" sz="1000" kern="1200" dirty="0" smtClean="0">
                <a:solidFill>
                  <a:schemeClr val="tx1"/>
                </a:solidFill>
                <a:latin typeface="Arial" charset="0"/>
                <a:ea typeface="+mn-ea"/>
                <a:cs typeface="+mn-cs"/>
              </a:rPr>
              <a:t>–</a:t>
            </a:r>
            <a:r>
              <a:rPr lang="en-NZ" dirty="0" smtClean="0"/>
              <a:t>1.5 mm of the device remains in the anterior chamber and the anterior drainage</a:t>
            </a:r>
            <a:r>
              <a:rPr lang="en-NZ" baseline="0" dirty="0" smtClean="0"/>
              <a:t> openings are visible.</a:t>
            </a:r>
            <a:r>
              <a:rPr lang="en-NZ" baseline="30000" dirty="0" smtClean="0"/>
              <a:t>1,2</a:t>
            </a:r>
            <a:r>
              <a:rPr lang="en-NZ" baseline="0" dirty="0" smtClean="0"/>
              <a:t> </a:t>
            </a:r>
            <a:r>
              <a:rPr lang="en-NZ" dirty="0" smtClean="0"/>
              <a:t>The scleral incision is then closed in a water-tight fashion using 10</a:t>
            </a:r>
            <a:r>
              <a:rPr lang="en-NZ" sz="1000" kern="1200" dirty="0" smtClean="0">
                <a:solidFill>
                  <a:schemeClr val="tx1"/>
                </a:solidFill>
                <a:latin typeface="Arial" charset="0"/>
                <a:ea typeface="+mn-ea"/>
                <a:cs typeface="+mn-cs"/>
              </a:rPr>
              <a:t>–</a:t>
            </a:r>
            <a:r>
              <a:rPr lang="en-NZ" dirty="0" smtClean="0"/>
              <a:t>0 nylon sutures and lastly the conjunctival flap is closed.</a:t>
            </a:r>
            <a:r>
              <a:rPr lang="en-NZ" baseline="30000" dirty="0" smtClean="0"/>
              <a:t>1</a:t>
            </a:r>
          </a:p>
          <a:p>
            <a:pPr eaLnBrk="1" hangingPunct="1"/>
            <a:endParaRPr lang="en-US" altLang="zh-TW" baseline="0" dirty="0" smtClean="0">
              <a:latin typeface="Arial" pitchFamily="34" charset="0"/>
            </a:endParaRPr>
          </a:p>
          <a:p>
            <a:pPr eaLnBrk="1" hangingPunct="1"/>
            <a:r>
              <a:rPr lang="en-US" altLang="zh-TW" b="1" baseline="0" dirty="0" smtClean="0">
                <a:latin typeface="Arial" pitchFamily="34" charset="0"/>
              </a:rPr>
              <a:t>References</a:t>
            </a:r>
          </a:p>
          <a:p>
            <a:pPr eaLnBrk="1" hangingPunct="1"/>
            <a:r>
              <a:rPr lang="en-NZ" sz="1000" kern="1200" dirty="0" smtClean="0">
                <a:solidFill>
                  <a:schemeClr val="tx1"/>
                </a:solidFill>
                <a:latin typeface="Arial" charset="0"/>
                <a:ea typeface="+mn-ea"/>
                <a:cs typeface="+mn-cs"/>
              </a:rPr>
              <a:t>1. Tam </a:t>
            </a:r>
            <a:r>
              <a:rPr lang="en-NZ" sz="1000" kern="1200" dirty="0" err="1" smtClean="0">
                <a:solidFill>
                  <a:schemeClr val="tx1"/>
                </a:solidFill>
                <a:latin typeface="Arial" charset="0"/>
                <a:ea typeface="+mn-ea"/>
                <a:cs typeface="+mn-cs"/>
              </a:rPr>
              <a:t>DY</a:t>
            </a:r>
            <a:r>
              <a:rPr lang="en-NZ" sz="1000" kern="1200" dirty="0" smtClean="0">
                <a:solidFill>
                  <a:schemeClr val="tx1"/>
                </a:solidFill>
                <a:latin typeface="Arial" charset="0"/>
                <a:ea typeface="+mn-ea"/>
                <a:cs typeface="+mn-cs"/>
              </a:rPr>
              <a:t>,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a:t>
            </a:r>
            <a:r>
              <a:rPr lang="en-NZ" sz="1000" kern="1200" dirty="0" err="1" smtClean="0">
                <a:solidFill>
                  <a:schemeClr val="tx1"/>
                </a:solidFill>
                <a:latin typeface="Arial" charset="0"/>
                <a:ea typeface="+mn-ea"/>
                <a:cs typeface="+mn-cs"/>
              </a:rPr>
              <a:t>canaloplasty</a:t>
            </a:r>
            <a:r>
              <a:rPr lang="en-NZ" sz="1000" kern="1200" dirty="0" smtClean="0">
                <a:solidFill>
                  <a:schemeClr val="tx1"/>
                </a:solidFill>
                <a:latin typeface="Arial" charset="0"/>
                <a:ea typeface="+mn-ea"/>
                <a:cs typeface="+mn-cs"/>
              </a:rPr>
              <a:t> and new implant devices.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795–812. [p807-9]</a:t>
            </a:r>
          </a:p>
          <a:p>
            <a:pPr eaLnBrk="1" hangingPunct="1"/>
            <a:r>
              <a:rPr lang="en-NZ" sz="1000" kern="1200" dirty="0" smtClean="0">
                <a:solidFill>
                  <a:schemeClr val="tx1"/>
                </a:solidFill>
                <a:latin typeface="Arial" charset="0"/>
                <a:ea typeface="+mn-ea"/>
                <a:cs typeface="+mn-cs"/>
              </a:rPr>
              <a:t>2. Francis BA, Singh K, Lin SC  </a:t>
            </a:r>
            <a:r>
              <a:rPr lang="en-NZ" sz="1000" i="1" kern="1200" dirty="0" smtClean="0">
                <a:solidFill>
                  <a:schemeClr val="tx1"/>
                </a:solidFill>
                <a:latin typeface="Arial" charset="0"/>
                <a:ea typeface="+mn-ea"/>
                <a:cs typeface="+mn-cs"/>
              </a:rPr>
              <a:t>et al</a:t>
            </a:r>
            <a:r>
              <a:rPr lang="en-NZ" sz="1000" kern="1200" dirty="0" smtClean="0">
                <a:solidFill>
                  <a:schemeClr val="tx1"/>
                </a:solidFill>
                <a:latin typeface="Arial" charset="0"/>
                <a:ea typeface="+mn-ea"/>
                <a:cs typeface="+mn-cs"/>
              </a:rPr>
              <a:t>. Novel glaucoma procedures: a report by the American Academy of Ophthalmology. </a:t>
            </a:r>
            <a:r>
              <a:rPr lang="en-NZ" sz="1000" i="1" kern="1200" dirty="0" smtClean="0">
                <a:solidFill>
                  <a:schemeClr val="tx1"/>
                </a:solidFill>
                <a:latin typeface="Arial" charset="0"/>
                <a:ea typeface="+mn-ea"/>
                <a:cs typeface="+mn-cs"/>
              </a:rPr>
              <a:t>Ophthalmology</a:t>
            </a:r>
            <a:r>
              <a:rPr lang="en-NZ" sz="1000" kern="1200" dirty="0" smtClean="0">
                <a:solidFill>
                  <a:schemeClr val="tx1"/>
                </a:solidFill>
                <a:latin typeface="Arial" charset="0"/>
                <a:ea typeface="+mn-ea"/>
                <a:cs typeface="+mn-cs"/>
              </a:rPr>
              <a:t> 2011; 118: 1466–80. [p1468]</a:t>
            </a:r>
            <a:endParaRPr lang="en-US" altLang="zh-TW"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25</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a:t>
            </a:r>
            <a:r>
              <a:rPr lang="en-NZ" dirty="0" err="1" smtClean="0"/>
              <a:t>CyPass</a:t>
            </a:r>
            <a:r>
              <a:rPr lang="en-NZ" dirty="0" smtClean="0"/>
              <a:t> micro-stent </a:t>
            </a:r>
            <a:r>
              <a:rPr lang="en-NZ" i="1" dirty="0" smtClean="0"/>
              <a:t>[Transcend Medical, Menlo Park, CA, USA]</a:t>
            </a:r>
            <a:r>
              <a:rPr lang="en-NZ" dirty="0" smtClean="0"/>
              <a:t> is an investigational device undergoing clinical trials in the US and Europe.</a:t>
            </a:r>
            <a:r>
              <a:rPr lang="en-NZ" baseline="30000" dirty="0" smtClean="0"/>
              <a:t>1,2</a:t>
            </a:r>
            <a:r>
              <a:rPr lang="en-NZ" dirty="0" smtClean="0"/>
              <a:t> Made of polyimide</a:t>
            </a:r>
            <a:r>
              <a:rPr lang="en-NZ" baseline="0" dirty="0" smtClean="0"/>
              <a:t> (a biocompatible polymer) and measuring approximately 6 mm in length, i</a:t>
            </a:r>
            <a:r>
              <a:rPr lang="en-NZ" dirty="0" smtClean="0"/>
              <a:t>t is inserted </a:t>
            </a:r>
            <a:r>
              <a:rPr lang="en-NZ" dirty="0" err="1" smtClean="0"/>
              <a:t>ab</a:t>
            </a:r>
            <a:r>
              <a:rPr lang="en-NZ" dirty="0" smtClean="0"/>
              <a:t> </a:t>
            </a:r>
            <a:r>
              <a:rPr lang="en-NZ" dirty="0" err="1" smtClean="0"/>
              <a:t>interno</a:t>
            </a:r>
            <a:r>
              <a:rPr lang="en-NZ" dirty="0" smtClean="0"/>
              <a:t> into the </a:t>
            </a:r>
            <a:r>
              <a:rPr lang="en-NZ" dirty="0" err="1" smtClean="0"/>
              <a:t>supraciliary</a:t>
            </a:r>
            <a:r>
              <a:rPr lang="en-NZ" dirty="0" smtClean="0"/>
              <a:t> space, creating a drainage conduit to the suprachoroidal space</a:t>
            </a:r>
            <a:r>
              <a:rPr lang="en-NZ" baseline="0" dirty="0" smtClean="0"/>
              <a:t> to enhance uveoscleral outflow.</a:t>
            </a:r>
            <a:r>
              <a:rPr lang="en-NZ" baseline="30000" dirty="0" smtClean="0"/>
              <a:t>1,2</a:t>
            </a:r>
            <a:r>
              <a:rPr lang="en-NZ" baseline="0" dirty="0" smtClean="0"/>
              <a:t> The lumen diameter is 300 </a:t>
            </a:r>
            <a:r>
              <a:rPr lang="el-GR" baseline="0" dirty="0" smtClean="0">
                <a:latin typeface="Arial"/>
                <a:cs typeface="Arial"/>
              </a:rPr>
              <a:t>μ</a:t>
            </a:r>
            <a:r>
              <a:rPr lang="en-NZ" baseline="0" dirty="0" smtClean="0">
                <a:latin typeface="Arial"/>
                <a:cs typeface="Arial"/>
              </a:rPr>
              <a:t>m.</a:t>
            </a:r>
            <a:r>
              <a:rPr lang="en-NZ" baseline="30000" dirty="0" smtClean="0">
                <a:latin typeface="Arial"/>
                <a:cs typeface="Arial"/>
              </a:rPr>
              <a:t>1</a:t>
            </a:r>
            <a:endParaRPr lang="en-NZ" baseline="30000" dirty="0" smtClean="0"/>
          </a:p>
          <a:p>
            <a:r>
              <a:rPr lang="en-NZ" dirty="0" smtClean="0"/>
              <a:t>The </a:t>
            </a:r>
            <a:r>
              <a:rPr lang="en-NZ" dirty="0" err="1" smtClean="0"/>
              <a:t>CyPass</a:t>
            </a:r>
            <a:r>
              <a:rPr lang="en-NZ" baseline="0" dirty="0" smtClean="0"/>
              <a:t> device has been evaluated as a stand-alone procedure, but much of the clinical trial experience involves patients undergoing concurrent cataract surgery.</a:t>
            </a:r>
            <a:r>
              <a:rPr lang="en-NZ" baseline="30000" dirty="0" smtClean="0"/>
              <a:t>1</a:t>
            </a:r>
            <a:r>
              <a:rPr lang="en-NZ" baseline="0" dirty="0" smtClean="0"/>
              <a:t> In this procedure, the cataract surgery is completed first then the </a:t>
            </a:r>
            <a:r>
              <a:rPr lang="en-NZ" baseline="0" dirty="0" err="1" smtClean="0"/>
              <a:t>CyPass</a:t>
            </a:r>
            <a:r>
              <a:rPr lang="en-NZ" baseline="0" dirty="0" smtClean="0"/>
              <a:t> </a:t>
            </a:r>
            <a:r>
              <a:rPr lang="en-NZ" baseline="0" dirty="0" err="1" smtClean="0"/>
              <a:t>microstent</a:t>
            </a:r>
            <a:r>
              <a:rPr lang="en-NZ" baseline="0" dirty="0" smtClean="0"/>
              <a:t> is inserted through the </a:t>
            </a:r>
            <a:r>
              <a:rPr lang="en-NZ" baseline="0" dirty="0" err="1" smtClean="0"/>
              <a:t>phaco</a:t>
            </a:r>
            <a:r>
              <a:rPr lang="en-NZ" baseline="0" dirty="0" smtClean="0"/>
              <a:t> incision and positioned using a small </a:t>
            </a:r>
            <a:r>
              <a:rPr lang="en-NZ" baseline="0" dirty="0" err="1" smtClean="0"/>
              <a:t>guidewire</a:t>
            </a:r>
            <a:r>
              <a:rPr lang="en-NZ" baseline="0" dirty="0" smtClean="0"/>
              <a:t> (used to separate the iris from the scleral spur).</a:t>
            </a:r>
            <a:r>
              <a:rPr lang="en-NZ" baseline="30000" dirty="0" smtClean="0"/>
              <a:t>1</a:t>
            </a:r>
            <a:r>
              <a:rPr lang="en-NZ" baseline="0" dirty="0" smtClean="0"/>
              <a:t> Preliminary data from a European trial (</a:t>
            </a:r>
            <a:r>
              <a:rPr lang="en-NZ" baseline="0" dirty="0" err="1" smtClean="0"/>
              <a:t>CyCLE</a:t>
            </a:r>
            <a:r>
              <a:rPr lang="en-NZ" baseline="0" dirty="0" smtClean="0"/>
              <a:t>) showed a 35% reduction in IOP at month 6 for patients whose baseline IOP was above 21 mmHg, with a corresponding decrease in medication use from 2.2 at baseline to 0.8 at 6 months.</a:t>
            </a:r>
            <a:r>
              <a:rPr lang="en-NZ" baseline="30000" dirty="0" smtClean="0"/>
              <a:t>1</a:t>
            </a:r>
          </a:p>
          <a:p>
            <a:r>
              <a:rPr lang="en-NZ" dirty="0" smtClean="0"/>
              <a:t>The US study (COMPASS; ClinicalTrials.gov Identifier: NCT01085357) is a randomized, double-blind trial comparing cataract surgery alone or with </a:t>
            </a:r>
            <a:r>
              <a:rPr lang="en-NZ" dirty="0" err="1" smtClean="0"/>
              <a:t>CyPass</a:t>
            </a:r>
            <a:r>
              <a:rPr lang="en-NZ" dirty="0" smtClean="0"/>
              <a:t> implantation, and has a target accrual of over 700 patients with primary OAG.</a:t>
            </a:r>
            <a:r>
              <a:rPr lang="en-NZ" baseline="30000" dirty="0" smtClean="0"/>
              <a:t>3</a:t>
            </a:r>
          </a:p>
          <a:p>
            <a:endParaRPr lang="en-NZ" dirty="0" smtClean="0"/>
          </a:p>
          <a:p>
            <a:endParaRPr lang="en-NZ" dirty="0" smtClean="0"/>
          </a:p>
          <a:p>
            <a:r>
              <a:rPr lang="en-NZ" b="1"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dirty="0" smtClean="0"/>
              <a:t>1. </a:t>
            </a:r>
            <a:r>
              <a:rPr lang="en-NZ" sz="1000" kern="1200" dirty="0" smtClean="0">
                <a:solidFill>
                  <a:schemeClr val="tx1"/>
                </a:solidFill>
                <a:latin typeface="Arial" charset="0"/>
                <a:ea typeface="+mn-ea"/>
                <a:cs typeface="+mn-cs"/>
              </a:rPr>
              <a:t>Flowers B, Herndon </a:t>
            </a:r>
            <a:r>
              <a:rPr lang="en-NZ" sz="1000" kern="1200" dirty="0" err="1" smtClean="0">
                <a:solidFill>
                  <a:schemeClr val="tx1"/>
                </a:solidFill>
                <a:latin typeface="Arial" charset="0"/>
                <a:ea typeface="+mn-ea"/>
                <a:cs typeface="+mn-cs"/>
              </a:rPr>
              <a:t>LW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Mosaed</a:t>
            </a:r>
            <a:r>
              <a:rPr lang="en-NZ" sz="1000" kern="1200" dirty="0" smtClean="0">
                <a:solidFill>
                  <a:schemeClr val="tx1"/>
                </a:solidFill>
                <a:latin typeface="Arial" charset="0"/>
                <a:ea typeface="+mn-ea"/>
                <a:cs typeface="+mn-cs"/>
              </a:rPr>
              <a:t> S, Simon G, Craven ER. The next generation of glaucoma surgeries. </a:t>
            </a:r>
            <a:r>
              <a:rPr lang="en-NZ" sz="1000" i="1" kern="1200" dirty="0" smtClean="0">
                <a:solidFill>
                  <a:schemeClr val="tx1"/>
                </a:solidFill>
                <a:latin typeface="Arial" charset="0"/>
                <a:ea typeface="+mn-ea"/>
                <a:cs typeface="+mn-cs"/>
              </a:rPr>
              <a:t>Glaucoma Today</a:t>
            </a:r>
            <a:r>
              <a:rPr lang="en-NZ" sz="1000" kern="1200" dirty="0" smtClean="0">
                <a:solidFill>
                  <a:schemeClr val="tx1"/>
                </a:solidFill>
                <a:latin typeface="Arial" charset="0"/>
                <a:ea typeface="+mn-ea"/>
                <a:cs typeface="+mn-cs"/>
              </a:rPr>
              <a:t>, August 2011. p.43–52. Available at: http://bmctoday.net/glaucomatoday/2011/08/article.asp?f=the-next-generation-of-glaucoma-surgeries. Accessed: 22 July 2012.</a:t>
            </a:r>
          </a:p>
          <a:p>
            <a:r>
              <a:rPr lang="en-NZ" dirty="0" smtClean="0"/>
              <a:t>2. For</a:t>
            </a:r>
            <a:r>
              <a:rPr lang="en-NZ" baseline="0" dirty="0" smtClean="0"/>
              <a:t> further information, s</a:t>
            </a:r>
            <a:r>
              <a:rPr lang="en-NZ" dirty="0" smtClean="0"/>
              <a:t>ee www.transcendmedical.com and www.compassclinicalstudy.com/pages/for_referring_physicians.htm.</a:t>
            </a:r>
          </a:p>
          <a:p>
            <a:r>
              <a:rPr lang="en-NZ" dirty="0" smtClean="0"/>
              <a:t>3. For further information, see www.clinicaltrials.gov/ct2/show/NCT01085357</a:t>
            </a:r>
            <a:r>
              <a:rPr lang="en-NZ" baseline="0" dirty="0" smtClean="0"/>
              <a:t>.</a:t>
            </a:r>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26</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pPr>
              <a:lnSpc>
                <a:spcPct val="100000"/>
              </a:lnSpc>
            </a:pPr>
            <a:r>
              <a:rPr lang="en-NZ" dirty="0" smtClean="0"/>
              <a:t>Endoscopic cyclophotocoagulation (ECP) incorporates a diode laser, video camera, aiming beam and light source transmitted via fibre optic cable to an 18-gauge</a:t>
            </a:r>
            <a:r>
              <a:rPr lang="en-NZ" baseline="0" dirty="0" smtClean="0"/>
              <a:t> or 20-gauge probe </a:t>
            </a:r>
            <a:r>
              <a:rPr lang="en-NZ" dirty="0" smtClean="0"/>
              <a:t>that is introduced into the eye, enabling direct visualization and treatment of the ciliary processes.</a:t>
            </a:r>
            <a:r>
              <a:rPr lang="en-NZ" baseline="30000" dirty="0" smtClean="0"/>
              <a:t>1</a:t>
            </a:r>
            <a:r>
              <a:rPr lang="en-NZ" dirty="0" smtClean="0"/>
              <a:t> IOP reductions of 34–57% have</a:t>
            </a:r>
            <a:r>
              <a:rPr lang="en-NZ" baseline="0" dirty="0" smtClean="0"/>
              <a:t> been </a:t>
            </a:r>
            <a:r>
              <a:rPr lang="en-NZ" dirty="0" smtClean="0"/>
              <a:t>reported.</a:t>
            </a:r>
            <a:r>
              <a:rPr lang="en-NZ" baseline="30000" dirty="0" smtClean="0"/>
              <a:t>2</a:t>
            </a:r>
          </a:p>
          <a:p>
            <a:pPr>
              <a:lnSpc>
                <a:spcPct val="100000"/>
              </a:lnSpc>
            </a:pPr>
            <a:r>
              <a:rPr lang="en-NZ" dirty="0" smtClean="0"/>
              <a:t>ECP appears to be relatively safe compared to transscleral cyclophotocoagulation; nevertheless,</a:t>
            </a:r>
            <a:r>
              <a:rPr lang="en-NZ" baseline="0" dirty="0" smtClean="0"/>
              <a:t> there is the potential for serious complications.</a:t>
            </a:r>
            <a:r>
              <a:rPr lang="en-NZ" baseline="30000" dirty="0" smtClean="0"/>
              <a:t>3</a:t>
            </a:r>
          </a:p>
          <a:p>
            <a:endParaRPr lang="en-NZ" dirty="0" smtClean="0"/>
          </a:p>
          <a:p>
            <a:r>
              <a:rPr lang="en-NZ" b="1" dirty="0" smtClean="0"/>
              <a:t>References</a:t>
            </a:r>
          </a:p>
          <a:p>
            <a:r>
              <a:rPr lang="en-NZ" sz="1000" kern="1200" dirty="0" smtClean="0">
                <a:solidFill>
                  <a:schemeClr val="tx1"/>
                </a:solidFill>
                <a:latin typeface="Arial" charset="0"/>
                <a:ea typeface="+mn-ea"/>
                <a:cs typeface="+mn-cs"/>
              </a:rPr>
              <a:t>1. Lin SC. Endoscopic and transscleral cyclophotocoagulation for the treatment of refractory glaucoma. </a:t>
            </a:r>
            <a:r>
              <a:rPr lang="en-NZ" sz="1000" i="1" kern="1200" dirty="0" smtClean="0">
                <a:solidFill>
                  <a:schemeClr val="tx1"/>
                </a:solidFill>
                <a:latin typeface="Arial" charset="0"/>
                <a:ea typeface="+mn-ea"/>
                <a:cs typeface="+mn-cs"/>
              </a:rPr>
              <a:t>J Glaucoma</a:t>
            </a:r>
            <a:r>
              <a:rPr lang="en-NZ" sz="1000" kern="1200" dirty="0" smtClean="0">
                <a:solidFill>
                  <a:schemeClr val="tx1"/>
                </a:solidFill>
                <a:latin typeface="Arial" charset="0"/>
                <a:ea typeface="+mn-ea"/>
                <a:cs typeface="+mn-cs"/>
              </a:rPr>
              <a:t> 2008; 17: 238–47. [p239-240]</a:t>
            </a:r>
          </a:p>
          <a:p>
            <a:r>
              <a:rPr lang="en-NZ" sz="1000" kern="1200" dirty="0" smtClean="0">
                <a:solidFill>
                  <a:schemeClr val="tx1"/>
                </a:solidFill>
                <a:latin typeface="Arial" charset="0"/>
                <a:ea typeface="+mn-ea"/>
                <a:cs typeface="+mn-cs"/>
              </a:rPr>
              <a:t>2. American Academy of Ophthalmology Glaucoma Panel. </a:t>
            </a:r>
            <a:r>
              <a:rPr lang="en-NZ" sz="1000" i="1" kern="1200" dirty="0" smtClean="0">
                <a:solidFill>
                  <a:schemeClr val="tx1"/>
                </a:solidFill>
                <a:latin typeface="Arial" charset="0"/>
                <a:ea typeface="+mn-ea"/>
                <a:cs typeface="+mn-cs"/>
              </a:rPr>
              <a:t>Preferred Practice Pattern</a:t>
            </a:r>
            <a:r>
              <a:rPr lang="en-NZ" sz="1000" i="1" kern="1200" baseline="30000" dirty="0" smtClean="0">
                <a:solidFill>
                  <a:schemeClr val="tx1"/>
                </a:solidFill>
                <a:latin typeface="Arial" charset="0"/>
                <a:ea typeface="+mn-ea"/>
                <a:cs typeface="+mn-cs"/>
              </a:rPr>
              <a:t>® </a:t>
            </a:r>
            <a:r>
              <a:rPr lang="en-NZ" sz="1000" i="1" kern="1200" dirty="0" smtClean="0">
                <a:solidFill>
                  <a:schemeClr val="tx1"/>
                </a:solidFill>
                <a:latin typeface="Arial" charset="0"/>
                <a:ea typeface="+mn-ea"/>
                <a:cs typeface="+mn-cs"/>
              </a:rPr>
              <a:t>Guidelines</a:t>
            </a:r>
            <a:r>
              <a:rPr lang="en-NZ" sz="1000" kern="1200" dirty="0" smtClean="0">
                <a:solidFill>
                  <a:schemeClr val="tx1"/>
                </a:solidFill>
                <a:latin typeface="Arial" charset="0"/>
                <a:ea typeface="+mn-ea"/>
                <a:cs typeface="+mn-cs"/>
              </a:rPr>
              <a:t>. </a:t>
            </a:r>
            <a:r>
              <a:rPr lang="en-NZ" sz="1000" i="1" kern="1200" dirty="0" smtClean="0">
                <a:solidFill>
                  <a:schemeClr val="tx1"/>
                </a:solidFill>
                <a:latin typeface="Arial" charset="0"/>
                <a:ea typeface="+mn-ea"/>
                <a:cs typeface="+mn-cs"/>
              </a:rPr>
              <a:t>Primary Open-Angle Glaucoma: </a:t>
            </a:r>
            <a:r>
              <a:rPr lang="en-NZ" sz="1000" kern="1200" dirty="0" smtClean="0">
                <a:solidFill>
                  <a:schemeClr val="tx1"/>
                </a:solidFill>
                <a:latin typeface="Arial" charset="0"/>
                <a:ea typeface="+mn-ea"/>
                <a:cs typeface="+mn-cs"/>
              </a:rPr>
              <a:t>San Francisco: American Academy of Ophthalmology; 2010. Available at: www.aao.org/ppp. Accessed: 1 April 2012. [p24]</a:t>
            </a:r>
          </a:p>
          <a:p>
            <a:r>
              <a:rPr lang="en-NZ" sz="1000" kern="1200" dirty="0" smtClean="0">
                <a:solidFill>
                  <a:schemeClr val="tx1"/>
                </a:solidFill>
                <a:latin typeface="Arial" charset="0"/>
                <a:ea typeface="+mn-ea"/>
                <a:cs typeface="+mn-cs"/>
              </a:rPr>
              <a:t>3. Lin SC. Procedural treatments: endoscopic cyclophotocoagulation.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257–262. [p258]</a:t>
            </a:r>
          </a:p>
          <a:p>
            <a:endParaRPr lang="en-NZ" dirty="0" smtClean="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28</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pPr defTabSz="917418">
              <a:lnSpc>
                <a:spcPct val="100000"/>
              </a:lnSpc>
              <a:defRPr/>
            </a:pPr>
            <a:r>
              <a:rPr lang="en-NZ" dirty="0" smtClean="0"/>
              <a:t>Transscleral cyclophotocoagulation often over-treats</a:t>
            </a:r>
            <a:r>
              <a:rPr lang="en-NZ" baseline="0" dirty="0" smtClean="0"/>
              <a:t> the ciliary tissues and </a:t>
            </a:r>
            <a:r>
              <a:rPr lang="en-NZ" dirty="0" smtClean="0"/>
              <a:t>causes significant damage to</a:t>
            </a:r>
            <a:r>
              <a:rPr lang="en-NZ" baseline="0" dirty="0" smtClean="0"/>
              <a:t> surrounding structures, including the pars plana, iris root and vasculature; this damage may be a factor in the significant rates of hypotony and phthisis observed with the transscleral approach.</a:t>
            </a:r>
            <a:r>
              <a:rPr lang="en-NZ" baseline="30000" dirty="0" smtClean="0"/>
              <a:t>1</a:t>
            </a:r>
            <a:r>
              <a:rPr lang="en-NZ" baseline="0" dirty="0" smtClean="0"/>
              <a:t> Histological studies comparing ECP and transscleral cyclophotocoagulation have shown reduced tissue disruption with ECP.</a:t>
            </a:r>
            <a:r>
              <a:rPr lang="en-NZ" baseline="30000" dirty="0" smtClean="0"/>
              <a:t>1</a:t>
            </a:r>
            <a:endParaRPr lang="en-NZ" dirty="0" smtClean="0"/>
          </a:p>
          <a:p>
            <a:pPr defTabSz="917418">
              <a:lnSpc>
                <a:spcPct val="100000"/>
              </a:lnSpc>
              <a:defRPr/>
            </a:pPr>
            <a:r>
              <a:rPr lang="en-NZ" dirty="0" smtClean="0"/>
              <a:t>Adverse events reported after ECP in eyes with advanced glaucoma include fibrin exudates, hyphaema, cystoid macular oedema, vision loss, hypotony, choroidal detachment and phthisis.</a:t>
            </a:r>
            <a:r>
              <a:rPr lang="en-NZ" baseline="30000" dirty="0" smtClean="0"/>
              <a:t>1</a:t>
            </a:r>
            <a:r>
              <a:rPr lang="en-NZ" dirty="0" smtClean="0"/>
              <a:t> However, fewer such complications have been observed in eyes with less advanced glaucoma.</a:t>
            </a:r>
            <a:r>
              <a:rPr lang="en-NZ" baseline="30000" dirty="0" smtClean="0"/>
              <a:t>1</a:t>
            </a:r>
            <a:endParaRPr lang="en-NZ" dirty="0" smtClean="0"/>
          </a:p>
          <a:p>
            <a:r>
              <a:rPr lang="en-NZ" dirty="0" smtClean="0"/>
              <a:t>A study that compared ECP with the Ahmed drainage implant in refractory glaucoma found that success rates were similar, but there were fewer complications with ECP.</a:t>
            </a:r>
            <a:r>
              <a:rPr lang="en-NZ" baseline="30000" dirty="0" smtClean="0"/>
              <a:t>3</a:t>
            </a:r>
            <a:r>
              <a:rPr lang="en-NZ" dirty="0" smtClean="0"/>
              <a:t> </a:t>
            </a:r>
          </a:p>
          <a:p>
            <a:endParaRPr lang="en-NZ" dirty="0" smtClean="0"/>
          </a:p>
          <a:p>
            <a:r>
              <a:rPr lang="en-NZ" b="1"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Lin SC. Endoscopic and transscleral cyclophotocoagulation for the treatment of refractory glaucoma. </a:t>
            </a:r>
            <a:r>
              <a:rPr lang="en-NZ" sz="1000" i="1" kern="1200" dirty="0" smtClean="0">
                <a:solidFill>
                  <a:schemeClr val="tx1"/>
                </a:solidFill>
                <a:latin typeface="Arial" charset="0"/>
                <a:ea typeface="+mn-ea"/>
                <a:cs typeface="+mn-cs"/>
              </a:rPr>
              <a:t>J Glaucoma</a:t>
            </a:r>
            <a:r>
              <a:rPr lang="en-NZ" sz="1000" kern="1200" dirty="0" smtClean="0">
                <a:solidFill>
                  <a:schemeClr val="tx1"/>
                </a:solidFill>
                <a:latin typeface="Arial" charset="0"/>
                <a:ea typeface="+mn-ea"/>
                <a:cs typeface="+mn-cs"/>
              </a:rPr>
              <a:t> 2008; 17: 238–47. [p244-5]</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2. American Academy of Ophthalmology Glaucoma Panel. </a:t>
            </a:r>
            <a:r>
              <a:rPr lang="en-NZ" sz="1000" i="1" kern="1200" dirty="0" smtClean="0">
                <a:solidFill>
                  <a:schemeClr val="tx1"/>
                </a:solidFill>
                <a:latin typeface="Arial" charset="0"/>
                <a:ea typeface="+mn-ea"/>
                <a:cs typeface="+mn-cs"/>
              </a:rPr>
              <a:t>Preferred Practice Pattern</a:t>
            </a:r>
            <a:r>
              <a:rPr lang="en-NZ" sz="1000" i="1" kern="1200" baseline="30000" dirty="0" smtClean="0">
                <a:solidFill>
                  <a:schemeClr val="tx1"/>
                </a:solidFill>
                <a:latin typeface="Arial" charset="0"/>
                <a:ea typeface="+mn-ea"/>
                <a:cs typeface="+mn-cs"/>
              </a:rPr>
              <a:t>® </a:t>
            </a:r>
            <a:r>
              <a:rPr lang="en-NZ" sz="1000" i="1" kern="1200" dirty="0" smtClean="0">
                <a:solidFill>
                  <a:schemeClr val="tx1"/>
                </a:solidFill>
                <a:latin typeface="Arial" charset="0"/>
                <a:ea typeface="+mn-ea"/>
                <a:cs typeface="+mn-cs"/>
              </a:rPr>
              <a:t>Guidelines</a:t>
            </a:r>
            <a:r>
              <a:rPr lang="en-NZ" sz="1000" kern="1200" dirty="0" smtClean="0">
                <a:solidFill>
                  <a:schemeClr val="tx1"/>
                </a:solidFill>
                <a:latin typeface="Arial" charset="0"/>
                <a:ea typeface="+mn-ea"/>
                <a:cs typeface="+mn-cs"/>
              </a:rPr>
              <a:t>. </a:t>
            </a:r>
            <a:r>
              <a:rPr lang="en-NZ" sz="1000" i="1" kern="1200" dirty="0" smtClean="0">
                <a:solidFill>
                  <a:schemeClr val="tx1"/>
                </a:solidFill>
                <a:latin typeface="Arial" charset="0"/>
                <a:ea typeface="+mn-ea"/>
                <a:cs typeface="+mn-cs"/>
              </a:rPr>
              <a:t>Primary Open-Angle Glaucoma: </a:t>
            </a:r>
            <a:r>
              <a:rPr lang="en-NZ" sz="1000" kern="1200" dirty="0" smtClean="0">
                <a:solidFill>
                  <a:schemeClr val="tx1"/>
                </a:solidFill>
                <a:latin typeface="Arial" charset="0"/>
                <a:ea typeface="+mn-ea"/>
                <a:cs typeface="+mn-cs"/>
              </a:rPr>
              <a:t>San Francisco: American Academy of Ophthalmology; 2010. Available at: www.aao.org/ppp. Accessed: 1 April 2012. [p24]</a:t>
            </a:r>
          </a:p>
          <a:p>
            <a:r>
              <a:rPr lang="en-NZ" dirty="0" smtClean="0"/>
              <a:t>3. </a:t>
            </a:r>
            <a:r>
              <a:rPr lang="en-NZ" sz="1000" kern="1200" dirty="0" smtClean="0">
                <a:solidFill>
                  <a:schemeClr val="tx1"/>
                </a:solidFill>
                <a:latin typeface="Arial" charset="0"/>
                <a:ea typeface="+mn-ea"/>
                <a:cs typeface="+mn-cs"/>
              </a:rPr>
              <a:t>Lima FE, </a:t>
            </a:r>
            <a:r>
              <a:rPr lang="en-NZ" sz="1000" kern="1200" dirty="0" err="1" smtClean="0">
                <a:solidFill>
                  <a:schemeClr val="tx1"/>
                </a:solidFill>
                <a:latin typeface="Arial" charset="0"/>
                <a:ea typeface="+mn-ea"/>
                <a:cs typeface="+mn-cs"/>
              </a:rPr>
              <a:t>Magacho</a:t>
            </a:r>
            <a:r>
              <a:rPr lang="en-NZ" sz="1000" kern="1200" dirty="0" smtClean="0">
                <a:solidFill>
                  <a:schemeClr val="tx1"/>
                </a:solidFill>
                <a:latin typeface="Arial" charset="0"/>
                <a:ea typeface="+mn-ea"/>
                <a:cs typeface="+mn-cs"/>
              </a:rPr>
              <a:t> L, </a:t>
            </a:r>
            <a:r>
              <a:rPr lang="en-NZ" sz="1000" kern="1200" dirty="0" err="1" smtClean="0">
                <a:solidFill>
                  <a:schemeClr val="tx1"/>
                </a:solidFill>
                <a:latin typeface="Arial" charset="0"/>
                <a:ea typeface="+mn-ea"/>
                <a:cs typeface="+mn-cs"/>
              </a:rPr>
              <a:t>Carvalho</a:t>
            </a:r>
            <a:r>
              <a:rPr lang="en-NZ" sz="1000" kern="1200" dirty="0" smtClean="0">
                <a:solidFill>
                  <a:schemeClr val="tx1"/>
                </a:solidFill>
                <a:latin typeface="Arial" charset="0"/>
                <a:ea typeface="+mn-ea"/>
                <a:cs typeface="+mn-cs"/>
              </a:rPr>
              <a:t> DM, Susanna R </a:t>
            </a:r>
            <a:r>
              <a:rPr lang="en-NZ" sz="1000" kern="1200" dirty="0" err="1" smtClean="0">
                <a:solidFill>
                  <a:schemeClr val="tx1"/>
                </a:solidFill>
                <a:latin typeface="Arial" charset="0"/>
                <a:ea typeface="+mn-ea"/>
                <a:cs typeface="+mn-cs"/>
              </a:rPr>
              <a:t>Jr</a:t>
            </a:r>
            <a:r>
              <a:rPr lang="en-NZ" sz="1000" kern="1200" dirty="0" smtClean="0">
                <a:solidFill>
                  <a:schemeClr val="tx1"/>
                </a:solidFill>
                <a:latin typeface="Arial" charset="0"/>
                <a:ea typeface="+mn-ea"/>
                <a:cs typeface="+mn-cs"/>
              </a:rPr>
              <a:t>, Avila MP. A prospective, comparative study between endoscopic cyclophotocoagulation and the Ahmed drainage implant in refractory glaucoma. </a:t>
            </a:r>
            <a:r>
              <a:rPr lang="en-NZ" sz="1000" i="1" kern="1200" dirty="0" smtClean="0">
                <a:solidFill>
                  <a:schemeClr val="tx1"/>
                </a:solidFill>
                <a:latin typeface="Arial" charset="0"/>
                <a:ea typeface="+mn-ea"/>
                <a:cs typeface="+mn-cs"/>
              </a:rPr>
              <a:t>J Glaucoma</a:t>
            </a:r>
            <a:r>
              <a:rPr lang="en-NZ" sz="1000" kern="1200" dirty="0" smtClean="0">
                <a:solidFill>
                  <a:schemeClr val="tx1"/>
                </a:solidFill>
                <a:latin typeface="Arial" charset="0"/>
                <a:ea typeface="+mn-ea"/>
                <a:cs typeface="+mn-cs"/>
              </a:rPr>
              <a:t> 2004; 13: 233–7.</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29</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r>
              <a:rPr lang="en-NZ" dirty="0" smtClean="0"/>
              <a:t>Cyclodestructive procedures</a:t>
            </a:r>
            <a:r>
              <a:rPr lang="en-NZ" baseline="0" dirty="0" smtClean="0"/>
              <a:t> have traditionally been used after the failure of filtering surgery and in eyes with little or no visual potential.</a:t>
            </a:r>
            <a:r>
              <a:rPr lang="en-NZ" baseline="30000" dirty="0" smtClean="0"/>
              <a:t>1</a:t>
            </a:r>
            <a:r>
              <a:rPr lang="en-NZ" baseline="0" dirty="0" smtClean="0"/>
              <a:t> Difficult-to-treat glaucoma types that may be candidates for cyclodestructive procedures include eyes with scarred conjunctival tissues (from disease or prior surgery), neovascular glaucoma, glaucoma associated with aphakia, trauma or penetrating keratoplasty, and severe congenital glaucoma.</a:t>
            </a:r>
            <a:r>
              <a:rPr lang="en-NZ" baseline="30000" dirty="0" smtClean="0"/>
              <a:t>1</a:t>
            </a:r>
            <a:endParaRPr lang="en-NZ" baseline="0" dirty="0" smtClean="0"/>
          </a:p>
          <a:p>
            <a:r>
              <a:rPr lang="en-NZ" baseline="0" dirty="0" smtClean="0"/>
              <a:t>ECP is also suitable for eyes with relatively intact central visual acuity.</a:t>
            </a:r>
            <a:r>
              <a:rPr lang="en-NZ" baseline="30000" dirty="0" smtClean="0"/>
              <a:t>2</a:t>
            </a:r>
            <a:r>
              <a:rPr lang="en-NZ" baseline="0" dirty="0" smtClean="0"/>
              <a:t> </a:t>
            </a:r>
            <a:r>
              <a:rPr lang="en-NZ" dirty="0" smtClean="0"/>
              <a:t>More recently, ECP has been used as a primary procedure,</a:t>
            </a:r>
            <a:r>
              <a:rPr lang="en-NZ" baseline="0" dirty="0" smtClean="0"/>
              <a:t> </a:t>
            </a:r>
            <a:r>
              <a:rPr lang="en-NZ" dirty="0" smtClean="0"/>
              <a:t>especially in combination with cataract surgery.</a:t>
            </a:r>
            <a:r>
              <a:rPr lang="en-NZ" baseline="30000" dirty="0" smtClean="0"/>
              <a:t>1</a:t>
            </a:r>
            <a:r>
              <a:rPr lang="en-NZ" baseline="0" dirty="0" smtClean="0"/>
              <a:t> However, concerns have been expressed regarding the increasing use of ECP for primary surgery due to the significant learning curve for the procedure, the potential for serious adverse events, and the lack of long-term efficacy data.</a:t>
            </a:r>
            <a:r>
              <a:rPr lang="en-NZ" baseline="30000" dirty="0" smtClean="0"/>
              <a:t>2</a:t>
            </a:r>
          </a:p>
          <a:p>
            <a:r>
              <a:rPr lang="en-NZ" dirty="0" smtClean="0"/>
              <a:t>The</a:t>
            </a:r>
            <a:r>
              <a:rPr lang="en-NZ" baseline="0" dirty="0" smtClean="0"/>
              <a:t> IOP-lowering efficacy of ECP</a:t>
            </a:r>
            <a:r>
              <a:rPr lang="en-NZ" dirty="0" smtClean="0"/>
              <a:t> is typically modest, thus filtration surgery remains the preferred choice for</a:t>
            </a:r>
            <a:r>
              <a:rPr lang="en-NZ" baseline="0" dirty="0" smtClean="0"/>
              <a:t> eyes with very high IOP, as well as in advanced glaucoma where a very low IOP is required.</a:t>
            </a:r>
            <a:r>
              <a:rPr lang="en-NZ" baseline="30000" dirty="0" smtClean="0"/>
              <a:t>2</a:t>
            </a:r>
            <a:r>
              <a:rPr lang="en-NZ" baseline="0" dirty="0" smtClean="0"/>
              <a:t> In </a:t>
            </a:r>
            <a:r>
              <a:rPr lang="en-NZ" dirty="0" smtClean="0"/>
              <a:t>eyes</a:t>
            </a:r>
            <a:r>
              <a:rPr lang="en-NZ" baseline="0" dirty="0" smtClean="0"/>
              <a:t> with very poor vision, unnecessary exposure to the risks of penetrating intraocular surgery should be avoided and </a:t>
            </a:r>
            <a:r>
              <a:rPr lang="en-NZ" dirty="0" smtClean="0"/>
              <a:t>ECP may</a:t>
            </a:r>
            <a:r>
              <a:rPr lang="en-NZ" baseline="0" dirty="0" smtClean="0"/>
              <a:t> </a:t>
            </a:r>
            <a:r>
              <a:rPr lang="en-NZ" dirty="0" smtClean="0"/>
              <a:t>not be appropriate</a:t>
            </a:r>
            <a:r>
              <a:rPr lang="en-NZ" baseline="0" dirty="0" smtClean="0"/>
              <a:t>.</a:t>
            </a:r>
            <a:r>
              <a:rPr lang="en-NZ" baseline="30000" dirty="0" smtClean="0"/>
              <a:t>1</a:t>
            </a:r>
            <a:endParaRPr lang="en-NZ" dirty="0" smtClean="0"/>
          </a:p>
          <a:p>
            <a:r>
              <a:rPr lang="en-NZ" dirty="0" smtClean="0"/>
              <a:t>A phakic eye is a relative</a:t>
            </a:r>
            <a:r>
              <a:rPr lang="en-NZ" baseline="0" dirty="0" smtClean="0"/>
              <a:t> contraindication to ECP, because the probe size makes the procedure difficult and there is a significant risk of lens damage.</a:t>
            </a:r>
            <a:r>
              <a:rPr lang="en-NZ" baseline="30000" dirty="0" smtClean="0"/>
              <a:t>2</a:t>
            </a:r>
          </a:p>
          <a:p>
            <a:endParaRPr lang="en-NZ" dirty="0" smtClean="0"/>
          </a:p>
          <a:p>
            <a:r>
              <a:rPr lang="en-NZ" b="1"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Lin SC. Endoscopic and transscleral cyclophotocoagulation for the treatment of refractory glaucoma. </a:t>
            </a:r>
            <a:r>
              <a:rPr lang="en-NZ" sz="1000" i="1" kern="1200" dirty="0" smtClean="0">
                <a:solidFill>
                  <a:schemeClr val="tx1"/>
                </a:solidFill>
                <a:latin typeface="Arial" charset="0"/>
                <a:ea typeface="+mn-ea"/>
                <a:cs typeface="+mn-cs"/>
              </a:rPr>
              <a:t>J Glaucoma</a:t>
            </a:r>
            <a:r>
              <a:rPr lang="en-NZ" sz="1000" kern="1200" dirty="0" smtClean="0">
                <a:solidFill>
                  <a:schemeClr val="tx1"/>
                </a:solidFill>
                <a:latin typeface="Arial" charset="0"/>
                <a:ea typeface="+mn-ea"/>
                <a:cs typeface="+mn-cs"/>
              </a:rPr>
              <a:t> 2008; 17: 238–47. [p238,245]</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2. Lin SC. Procedural treatments: endoscopic cyclophotocoagulation.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257–262. [p257,258]</a:t>
            </a:r>
          </a:p>
          <a:p>
            <a:endParaRPr lang="en-NZ" sz="1000" kern="1200" dirty="0" smtClean="0">
              <a:solidFill>
                <a:schemeClr val="tx1"/>
              </a:solidFill>
              <a:latin typeface="Arial" charset="0"/>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30</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2687"/>
          </a:xfrm>
        </p:spPr>
      </p:sp>
      <p:sp>
        <p:nvSpPr>
          <p:cNvPr id="3" name="Notes Placeholder 2"/>
          <p:cNvSpPr>
            <a:spLocks noGrp="1"/>
          </p:cNvSpPr>
          <p:nvPr>
            <p:ph type="body" idx="1"/>
          </p:nvPr>
        </p:nvSpPr>
        <p:spPr/>
        <p:txBody>
          <a:bodyPr>
            <a:normAutofit/>
          </a:bodyPr>
          <a:lstStyle/>
          <a:p>
            <a:r>
              <a:rPr lang="en-NZ" dirty="0" smtClean="0"/>
              <a:t>A limbal (clear cornea)</a:t>
            </a:r>
            <a:r>
              <a:rPr lang="en-NZ" baseline="0" dirty="0" smtClean="0"/>
              <a:t> </a:t>
            </a:r>
            <a:r>
              <a:rPr lang="en-NZ" dirty="0" smtClean="0"/>
              <a:t>or pars</a:t>
            </a:r>
            <a:r>
              <a:rPr lang="en-NZ" baseline="0" dirty="0" smtClean="0"/>
              <a:t> plana approach may be used.</a:t>
            </a:r>
            <a:r>
              <a:rPr lang="en-NZ" baseline="30000" dirty="0" smtClean="0"/>
              <a:t>1</a:t>
            </a:r>
            <a:r>
              <a:rPr lang="en-NZ" baseline="0" dirty="0" smtClean="0"/>
              <a:t> A limbal approach is usually recommended for anterior segment surgeons as it avoids anterior vitrectomy (with the associated risk of choroidal and retinal detachment), but the pars plana approach is safer in some cases (e.g. aphakic eyes with posterior synechiae where access to the ciliary sulcus is difficult).</a:t>
            </a:r>
            <a:r>
              <a:rPr lang="en-NZ" baseline="30000" dirty="0" smtClean="0"/>
              <a:t>1</a:t>
            </a:r>
            <a:r>
              <a:rPr lang="en-NZ" baseline="0" dirty="0" smtClean="0"/>
              <a:t> The pars plana approach should not be used in phakic eyes, and anterior segment surgeons without considerable experience in posterior segment surgery are advised to involve a retinal surgeon for the establishment of the pars plana entry port and the limited anterior vitrectomy.</a:t>
            </a:r>
            <a:r>
              <a:rPr lang="en-NZ" baseline="30000" dirty="0" smtClean="0"/>
              <a:t>1</a:t>
            </a:r>
            <a:endParaRPr lang="en-NZ" dirty="0" smtClean="0"/>
          </a:p>
          <a:p>
            <a:r>
              <a:rPr lang="en-NZ" dirty="0" smtClean="0"/>
              <a:t>Ciliary ablation</a:t>
            </a:r>
            <a:r>
              <a:rPr lang="en-NZ" baseline="0" dirty="0" smtClean="0"/>
              <a:t> is performed over a minimum of 180</a:t>
            </a:r>
            <a:r>
              <a:rPr lang="en-NZ" dirty="0" smtClean="0"/>
              <a:t>° of the ciliary body;</a:t>
            </a:r>
            <a:r>
              <a:rPr lang="en-NZ" baseline="30000" dirty="0" smtClean="0"/>
              <a:t>1</a:t>
            </a:r>
            <a:r>
              <a:rPr lang="en-NZ" dirty="0" smtClean="0"/>
              <a:t> treating 270°–360° is desirable</a:t>
            </a:r>
            <a:r>
              <a:rPr lang="en-NZ" baseline="0" dirty="0" smtClean="0"/>
              <a:t> and </a:t>
            </a:r>
            <a:r>
              <a:rPr lang="en-NZ" dirty="0" smtClean="0"/>
              <a:t>may be required for a satisfactory response.</a:t>
            </a:r>
            <a:r>
              <a:rPr lang="en-NZ" baseline="30000" dirty="0" smtClean="0"/>
              <a:t>1,2</a:t>
            </a:r>
            <a:r>
              <a:rPr lang="en-NZ" baseline="0" dirty="0" smtClean="0"/>
              <a:t> Using a curved probe increases the area that can be treated through a single incision.</a:t>
            </a:r>
            <a:r>
              <a:rPr lang="en-NZ" baseline="30000" dirty="0" smtClean="0"/>
              <a:t>1</a:t>
            </a:r>
            <a:r>
              <a:rPr lang="en-NZ" baseline="0" dirty="0" smtClean="0"/>
              <a:t> With the limbal approach, the nasal 180</a:t>
            </a:r>
            <a:r>
              <a:rPr lang="en-NZ" dirty="0" smtClean="0"/>
              <a:t>° are treated</a:t>
            </a:r>
            <a:r>
              <a:rPr lang="en-NZ" baseline="0" dirty="0" smtClean="0"/>
              <a:t> then a second incision is created at the nasal limbus to facilitate treatment of the temporal processes.</a:t>
            </a:r>
            <a:r>
              <a:rPr lang="en-NZ" baseline="30000" dirty="0" smtClean="0"/>
              <a:t>1</a:t>
            </a:r>
          </a:p>
          <a:p>
            <a:r>
              <a:rPr lang="en-NZ" dirty="0" smtClean="0"/>
              <a:t>V</a:t>
            </a:r>
            <a:r>
              <a:rPr lang="en-NZ" baseline="0" dirty="0" smtClean="0"/>
              <a:t>iscoelastic is used to fill the anterior chamber during the procedure.</a:t>
            </a:r>
            <a:r>
              <a:rPr lang="en-NZ" baseline="30000" dirty="0" smtClean="0"/>
              <a:t>1</a:t>
            </a:r>
            <a:r>
              <a:rPr lang="en-NZ" baseline="0" dirty="0" smtClean="0"/>
              <a:t> In addition, it may be used to expand the posterior chamber in order to facilitate access to the ciliary processes, </a:t>
            </a:r>
            <a:r>
              <a:rPr lang="en-NZ" baseline="0" smtClean="0"/>
              <a:t>as well as to </a:t>
            </a:r>
            <a:r>
              <a:rPr lang="en-NZ" baseline="0" dirty="0" smtClean="0"/>
              <a:t>avoid hitting or burning the iris with the probe.</a:t>
            </a:r>
            <a:r>
              <a:rPr lang="en-NZ" baseline="30000" dirty="0" smtClean="0"/>
              <a:t>1</a:t>
            </a:r>
          </a:p>
          <a:p>
            <a:endParaRPr lang="en-NZ" dirty="0" smtClean="0"/>
          </a:p>
          <a:p>
            <a:r>
              <a:rPr lang="en-NZ" b="1" dirty="0" smtClean="0"/>
              <a:t>References</a:t>
            </a:r>
          </a:p>
          <a:p>
            <a:r>
              <a:rPr lang="en-NZ" sz="1000" kern="1200" dirty="0" smtClean="0">
                <a:solidFill>
                  <a:schemeClr val="tx1"/>
                </a:solidFill>
                <a:latin typeface="Arial" charset="0"/>
                <a:ea typeface="+mn-ea"/>
                <a:cs typeface="+mn-cs"/>
              </a:rPr>
              <a:t>1. Lin SC. Procedural treatments: endoscopic cyclophotocoagulation.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257–262. [p259,260]</a:t>
            </a:r>
          </a:p>
          <a:p>
            <a:r>
              <a:rPr lang="en-NZ" sz="1000" kern="1200" dirty="0" smtClean="0">
                <a:solidFill>
                  <a:schemeClr val="tx1"/>
                </a:solidFill>
                <a:latin typeface="Arial" charset="0"/>
                <a:ea typeface="+mn-ea"/>
                <a:cs typeface="+mn-cs"/>
              </a:rPr>
              <a:t>2. American Academy of Ophthalmology Glaucoma Panel. </a:t>
            </a:r>
            <a:r>
              <a:rPr lang="en-NZ" sz="1000" i="1" kern="1200" dirty="0" smtClean="0">
                <a:solidFill>
                  <a:schemeClr val="tx1"/>
                </a:solidFill>
                <a:latin typeface="Arial" charset="0"/>
                <a:ea typeface="+mn-ea"/>
                <a:cs typeface="+mn-cs"/>
              </a:rPr>
              <a:t>Preferred Practice Pattern</a:t>
            </a:r>
            <a:r>
              <a:rPr lang="en-NZ" sz="1000" i="1" kern="1200" baseline="30000" dirty="0" smtClean="0">
                <a:solidFill>
                  <a:schemeClr val="tx1"/>
                </a:solidFill>
                <a:latin typeface="Arial" charset="0"/>
                <a:ea typeface="+mn-ea"/>
                <a:cs typeface="+mn-cs"/>
              </a:rPr>
              <a:t>® </a:t>
            </a:r>
            <a:r>
              <a:rPr lang="en-NZ" sz="1000" i="1" kern="1200" dirty="0" smtClean="0">
                <a:solidFill>
                  <a:schemeClr val="tx1"/>
                </a:solidFill>
                <a:latin typeface="Arial" charset="0"/>
                <a:ea typeface="+mn-ea"/>
                <a:cs typeface="+mn-cs"/>
              </a:rPr>
              <a:t>Guidelines</a:t>
            </a:r>
            <a:r>
              <a:rPr lang="en-NZ" sz="1000" kern="1200" dirty="0" smtClean="0">
                <a:solidFill>
                  <a:schemeClr val="tx1"/>
                </a:solidFill>
                <a:latin typeface="Arial" charset="0"/>
                <a:ea typeface="+mn-ea"/>
                <a:cs typeface="+mn-cs"/>
              </a:rPr>
              <a:t>. </a:t>
            </a:r>
            <a:r>
              <a:rPr lang="en-NZ" sz="1000" i="1" kern="1200" dirty="0" smtClean="0">
                <a:solidFill>
                  <a:schemeClr val="tx1"/>
                </a:solidFill>
                <a:latin typeface="Arial" charset="0"/>
                <a:ea typeface="+mn-ea"/>
                <a:cs typeface="+mn-cs"/>
              </a:rPr>
              <a:t>Primary Open-Angle Glaucoma: </a:t>
            </a:r>
            <a:r>
              <a:rPr lang="en-NZ" sz="1000" kern="1200" dirty="0" smtClean="0">
                <a:solidFill>
                  <a:schemeClr val="tx1"/>
                </a:solidFill>
                <a:latin typeface="Arial" charset="0"/>
                <a:ea typeface="+mn-ea"/>
                <a:cs typeface="+mn-cs"/>
              </a:rPr>
              <a:t>San Francisco: American Academy of Ophthalmology; 2010. Available at: www.aao.org/ppp. Accessed: 1 April 2012. [p24]</a:t>
            </a:r>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31</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024" y="4716710"/>
            <a:ext cx="6322742" cy="4466109"/>
          </a:xfrm>
        </p:spPr>
        <p:txBody>
          <a:bodyPr>
            <a:noAutofit/>
          </a:bodyPr>
          <a:lstStyle/>
          <a:p>
            <a:pPr>
              <a:lnSpc>
                <a:spcPct val="100000"/>
              </a:lnSpc>
            </a:pPr>
            <a:r>
              <a:rPr lang="en-NZ" baseline="0" dirty="0" smtClean="0"/>
              <a:t>Theoretical advantages claimed for Ex-PRESS insertion over trabeculectomy include less inflammation because no peripheral iridectomy is required; a reduced risk of hypotony and shallow anterior chamber; and more uniform control of filtration.</a:t>
            </a:r>
            <a:r>
              <a:rPr lang="en-NZ" baseline="30000" dirty="0" smtClean="0"/>
              <a:t>1</a:t>
            </a:r>
            <a:r>
              <a:rPr lang="en-NZ" baseline="0" dirty="0" smtClean="0"/>
              <a:t>  The constant fistula size helps to reduce variation in flow, and the technique and postoperative course are repeatable and consistent.</a:t>
            </a:r>
            <a:r>
              <a:rPr lang="en-NZ" baseline="30000" dirty="0" smtClean="0"/>
              <a:t>2</a:t>
            </a:r>
            <a:r>
              <a:rPr lang="en-NZ" baseline="0" dirty="0" smtClean="0"/>
              <a:t> In addition, the Ex-PRESS shunt may be able to be implanted in eyes with some conjunctival scarring.</a:t>
            </a:r>
            <a:r>
              <a:rPr lang="en-NZ" baseline="30000" dirty="0" smtClean="0"/>
              <a:t>2</a:t>
            </a:r>
            <a:r>
              <a:rPr lang="en-NZ" baseline="0" dirty="0" smtClean="0"/>
              <a:t> </a:t>
            </a:r>
          </a:p>
          <a:p>
            <a:pPr>
              <a:lnSpc>
                <a:spcPct val="100000"/>
              </a:lnSpc>
            </a:pPr>
            <a:r>
              <a:rPr lang="en-NZ" baseline="0" dirty="0" smtClean="0"/>
              <a:t>A randomized trial compared </a:t>
            </a:r>
            <a:r>
              <a:rPr lang="en-NZ" baseline="0" dirty="0" smtClean="0"/>
              <a:t>Ex-PRESS vs. trabeculectomy </a:t>
            </a:r>
            <a:r>
              <a:rPr lang="en-NZ" baseline="0" dirty="0" smtClean="0"/>
              <a:t>in 78 patients with </a:t>
            </a:r>
            <a:r>
              <a:rPr lang="en-NZ" baseline="0" dirty="0" smtClean="0"/>
              <a:t>POAG.</a:t>
            </a:r>
            <a:r>
              <a:rPr lang="en-NZ" baseline="30000" dirty="0" smtClean="0"/>
              <a:t>3,4</a:t>
            </a:r>
            <a:r>
              <a:rPr lang="en-NZ" baseline="0" dirty="0" smtClean="0"/>
              <a:t> </a:t>
            </a:r>
          </a:p>
          <a:p>
            <a:pPr marL="85725" indent="-85725">
              <a:lnSpc>
                <a:spcPct val="100000"/>
              </a:lnSpc>
              <a:spcBef>
                <a:spcPts val="300"/>
              </a:spcBef>
              <a:buFont typeface="Arial" pitchFamily="34" charset="0"/>
              <a:buChar char="•"/>
            </a:pPr>
            <a:r>
              <a:rPr lang="en-NZ" baseline="0" dirty="0" smtClean="0"/>
              <a:t>Mean </a:t>
            </a:r>
            <a:r>
              <a:rPr lang="en-NZ" baseline="0" dirty="0" smtClean="0"/>
              <a:t>IOP was significantly lower </a:t>
            </a:r>
            <a:r>
              <a:rPr lang="en-NZ" baseline="0" dirty="0" smtClean="0"/>
              <a:t>with </a:t>
            </a:r>
            <a:r>
              <a:rPr lang="en-NZ" baseline="0" dirty="0" smtClean="0"/>
              <a:t>Ex-PRESS </a:t>
            </a:r>
            <a:r>
              <a:rPr lang="en-NZ" baseline="0" dirty="0" smtClean="0"/>
              <a:t>during the </a:t>
            </a:r>
            <a:r>
              <a:rPr lang="en-NZ" baseline="0" dirty="0" smtClean="0"/>
              <a:t>first 3 </a:t>
            </a:r>
            <a:r>
              <a:rPr lang="en-NZ" baseline="0" dirty="0" smtClean="0"/>
              <a:t>years (12.0 vs. </a:t>
            </a:r>
            <a:r>
              <a:rPr lang="en-NZ" baseline="0" dirty="0" smtClean="0"/>
              <a:t>13.5 </a:t>
            </a:r>
            <a:r>
              <a:rPr lang="en-NZ" baseline="0" dirty="0" smtClean="0"/>
              <a:t>mmHg</a:t>
            </a:r>
            <a:r>
              <a:rPr lang="en-NZ" dirty="0" smtClean="0"/>
              <a:t> at year 3).</a:t>
            </a:r>
            <a:r>
              <a:rPr lang="en-NZ" baseline="30000" dirty="0" smtClean="0"/>
              <a:t>3</a:t>
            </a:r>
            <a:r>
              <a:rPr lang="en-NZ" baseline="0" dirty="0" smtClean="0"/>
              <a:t> </a:t>
            </a:r>
          </a:p>
          <a:p>
            <a:pPr marL="85725" indent="-85725">
              <a:lnSpc>
                <a:spcPct val="100000"/>
              </a:lnSpc>
              <a:spcBef>
                <a:spcPts val="300"/>
              </a:spcBef>
              <a:buFont typeface="Arial" pitchFamily="34" charset="0"/>
              <a:buChar char="•"/>
            </a:pPr>
            <a:r>
              <a:rPr lang="en-NZ" baseline="0" dirty="0" smtClean="0"/>
              <a:t>Ex-PRESS </a:t>
            </a:r>
            <a:r>
              <a:rPr lang="en-NZ" baseline="0" dirty="0" smtClean="0"/>
              <a:t>recipients were less likely to require IOP medications during the 5-year follow-up.</a:t>
            </a:r>
            <a:r>
              <a:rPr lang="en-NZ" baseline="30000" dirty="0" smtClean="0"/>
              <a:t>4</a:t>
            </a:r>
            <a:r>
              <a:rPr lang="en-NZ" baseline="0" dirty="0" smtClean="0"/>
              <a:t> </a:t>
            </a:r>
            <a:endParaRPr lang="en-NZ" baseline="0" dirty="0" smtClean="0"/>
          </a:p>
          <a:p>
            <a:pPr marL="85725" indent="-85725">
              <a:lnSpc>
                <a:spcPct val="100000"/>
              </a:lnSpc>
              <a:spcBef>
                <a:spcPts val="300"/>
              </a:spcBef>
              <a:buFont typeface="Arial" pitchFamily="34" charset="0"/>
              <a:buChar char="•"/>
            </a:pPr>
            <a:r>
              <a:rPr lang="en-NZ" baseline="0" dirty="0" smtClean="0"/>
              <a:t>Complications </a:t>
            </a:r>
            <a:r>
              <a:rPr lang="en-NZ" baseline="0" dirty="0" smtClean="0"/>
              <a:t>were similar in both groups.</a:t>
            </a:r>
            <a:r>
              <a:rPr lang="en-NZ" baseline="30000" dirty="0" smtClean="0"/>
              <a:t>3</a:t>
            </a:r>
            <a:r>
              <a:rPr lang="en-NZ" baseline="0" dirty="0" smtClean="0"/>
              <a:t> </a:t>
            </a:r>
            <a:r>
              <a:rPr lang="en-NZ" baseline="0" dirty="0" smtClean="0"/>
              <a:t>Early </a:t>
            </a:r>
            <a:r>
              <a:rPr lang="en-NZ" baseline="0" dirty="0" smtClean="0"/>
              <a:t>hypotony was common (16% Ex-PRESS, 22.5% </a:t>
            </a:r>
            <a:r>
              <a:rPr lang="en-NZ" baseline="0" dirty="0" smtClean="0"/>
              <a:t>trabeculectomy). Shallow </a:t>
            </a:r>
            <a:r>
              <a:rPr lang="en-NZ" baseline="0" dirty="0" smtClean="0"/>
              <a:t>anterior chamber </a:t>
            </a:r>
            <a:r>
              <a:rPr lang="en-NZ" baseline="0" dirty="0" smtClean="0"/>
              <a:t>occurred in 20% of the </a:t>
            </a:r>
            <a:r>
              <a:rPr lang="en-NZ" baseline="0" dirty="0" smtClean="0"/>
              <a:t>Ex-PRESS group </a:t>
            </a:r>
            <a:r>
              <a:rPr lang="en-NZ" baseline="0" dirty="0" smtClean="0"/>
              <a:t>vs. 12.5%</a:t>
            </a:r>
            <a:r>
              <a:rPr lang="en-NZ" dirty="0" smtClean="0"/>
              <a:t> of the trabeculectomy group.</a:t>
            </a:r>
            <a:r>
              <a:rPr lang="en-NZ" baseline="30000" dirty="0" smtClean="0"/>
              <a:t>3</a:t>
            </a:r>
            <a:r>
              <a:rPr lang="en-NZ" baseline="0" dirty="0" smtClean="0"/>
              <a:t> </a:t>
            </a:r>
            <a:r>
              <a:rPr lang="en-NZ" baseline="0" dirty="0" smtClean="0"/>
              <a:t>The high complication rate was attributed to viscoelastic not being used and a learning curve for Ex-PRESS implantation.</a:t>
            </a:r>
            <a:r>
              <a:rPr lang="en-NZ" baseline="30000" dirty="0" smtClean="0"/>
              <a:t>3</a:t>
            </a:r>
          </a:p>
          <a:p>
            <a:pPr>
              <a:lnSpc>
                <a:spcPct val="100000"/>
              </a:lnSpc>
            </a:pPr>
            <a:r>
              <a:rPr lang="en-NZ" baseline="0" dirty="0" smtClean="0"/>
              <a:t>A second randomized trial compared Ex-PRESS </a:t>
            </a:r>
            <a:r>
              <a:rPr lang="en-NZ" baseline="0" dirty="0" smtClean="0"/>
              <a:t>vs. </a:t>
            </a:r>
            <a:r>
              <a:rPr lang="en-NZ" baseline="0" dirty="0" smtClean="0"/>
              <a:t>trabeculectomy in fellow eyes of the same </a:t>
            </a:r>
            <a:r>
              <a:rPr lang="en-NZ" baseline="0" dirty="0" smtClean="0"/>
              <a:t>patient:</a:t>
            </a:r>
            <a:r>
              <a:rPr lang="en-NZ" baseline="30000" dirty="0" smtClean="0"/>
              <a:t>5</a:t>
            </a:r>
            <a:r>
              <a:rPr lang="en-NZ" baseline="0" dirty="0" smtClean="0"/>
              <a:t> </a:t>
            </a:r>
          </a:p>
          <a:p>
            <a:pPr marL="85725" indent="-85725">
              <a:lnSpc>
                <a:spcPct val="100000"/>
              </a:lnSpc>
              <a:spcBef>
                <a:spcPts val="300"/>
              </a:spcBef>
              <a:buFont typeface="Arial" pitchFamily="34" charset="0"/>
              <a:buChar char="•"/>
            </a:pPr>
            <a:r>
              <a:rPr lang="en-NZ" baseline="0" dirty="0" smtClean="0"/>
              <a:t>Both </a:t>
            </a:r>
            <a:r>
              <a:rPr lang="en-NZ" baseline="0" dirty="0" smtClean="0"/>
              <a:t>procedures provided similar IOP control after a mean follow-up of 23.6 </a:t>
            </a:r>
            <a:r>
              <a:rPr lang="en-NZ" baseline="0" dirty="0" smtClean="0"/>
              <a:t>months.</a:t>
            </a:r>
          </a:p>
          <a:p>
            <a:pPr marL="85725" indent="-85725">
              <a:lnSpc>
                <a:spcPct val="100000"/>
              </a:lnSpc>
              <a:spcBef>
                <a:spcPts val="300"/>
              </a:spcBef>
              <a:buFont typeface="Arial" pitchFamily="34" charset="0"/>
              <a:buChar char="•"/>
            </a:pPr>
            <a:r>
              <a:rPr lang="en-NZ" baseline="0" dirty="0" smtClean="0"/>
              <a:t>Ex-PRESS recipients needed </a:t>
            </a:r>
            <a:r>
              <a:rPr lang="en-NZ" baseline="0" dirty="0" smtClean="0"/>
              <a:t>fewer glaucoma medications (p = 0.001), had a lower rate of complications (20% </a:t>
            </a:r>
            <a:r>
              <a:rPr lang="en-NZ" baseline="0" dirty="0" smtClean="0"/>
              <a:t>vs. </a:t>
            </a:r>
            <a:r>
              <a:rPr lang="en-NZ" baseline="0" dirty="0" smtClean="0"/>
              <a:t>33%), and had fewer postoperative interventions (0 </a:t>
            </a:r>
            <a:r>
              <a:rPr lang="en-NZ" baseline="0" dirty="0" smtClean="0"/>
              <a:t>vs. </a:t>
            </a:r>
            <a:r>
              <a:rPr lang="en-NZ" baseline="0" dirty="0" smtClean="0"/>
              <a:t>27</a:t>
            </a:r>
            <a:r>
              <a:rPr lang="en-NZ" baseline="0" dirty="0" smtClean="0"/>
              <a:t>%).</a:t>
            </a:r>
            <a:endParaRPr lang="en-NZ" baseline="0" dirty="0" smtClean="0"/>
          </a:p>
          <a:p>
            <a:pPr>
              <a:lnSpc>
                <a:spcPct val="100000"/>
              </a:lnSpc>
            </a:pPr>
            <a:r>
              <a:rPr lang="en-NZ" baseline="0" dirty="0" smtClean="0"/>
              <a:t>Potential disadvantages of the Ex-PRESS device include cost, trauma to ocular structures such as the iris or corneal endothelium, and the development of fibrosis over the device opening.</a:t>
            </a:r>
            <a:r>
              <a:rPr lang="en-NZ" baseline="30000" dirty="0" smtClean="0"/>
              <a:t>1</a:t>
            </a:r>
            <a:endParaRPr lang="en-NZ" baseline="0" dirty="0" smtClean="0"/>
          </a:p>
          <a:p>
            <a:endParaRPr lang="en-NZ" dirty="0" smtClean="0"/>
          </a:p>
          <a:p>
            <a:r>
              <a:rPr lang="en-NZ" b="1" baseline="0" dirty="0" smtClean="0"/>
              <a:t>References</a:t>
            </a:r>
          </a:p>
          <a:p>
            <a:pPr>
              <a:spcBef>
                <a:spcPts val="200"/>
              </a:spcBef>
            </a:pPr>
            <a:r>
              <a:rPr lang="en-NZ" sz="900" kern="1200" dirty="0" smtClean="0">
                <a:solidFill>
                  <a:schemeClr val="tx1"/>
                </a:solidFill>
                <a:latin typeface="Arial" charset="0"/>
                <a:ea typeface="+mn-ea"/>
                <a:cs typeface="+mn-cs"/>
              </a:rPr>
              <a:t>1. Francis BA, Singh K, Lin SC </a:t>
            </a:r>
            <a:r>
              <a:rPr lang="en-NZ" sz="900" i="1" kern="1200" dirty="0" smtClean="0">
                <a:solidFill>
                  <a:schemeClr val="tx1"/>
                </a:solidFill>
                <a:latin typeface="Arial" charset="0"/>
                <a:ea typeface="+mn-ea"/>
                <a:cs typeface="+mn-cs"/>
              </a:rPr>
              <a:t>et al</a:t>
            </a:r>
            <a:r>
              <a:rPr lang="en-NZ" sz="900" kern="1200" dirty="0" smtClean="0">
                <a:solidFill>
                  <a:schemeClr val="tx1"/>
                </a:solidFill>
                <a:latin typeface="Arial" charset="0"/>
                <a:ea typeface="+mn-ea"/>
                <a:cs typeface="+mn-cs"/>
              </a:rPr>
              <a:t>. Novel glaucoma procedures: a report by the American Academy of Ophthalmology. </a:t>
            </a:r>
            <a:r>
              <a:rPr lang="en-NZ" sz="900" i="1" kern="1200" dirty="0" smtClean="0">
                <a:solidFill>
                  <a:schemeClr val="tx1"/>
                </a:solidFill>
                <a:latin typeface="Arial" charset="0"/>
                <a:ea typeface="+mn-ea"/>
                <a:cs typeface="+mn-cs"/>
              </a:rPr>
              <a:t>Ophthalmology</a:t>
            </a:r>
            <a:r>
              <a:rPr lang="en-NZ" sz="900" kern="1200" dirty="0" smtClean="0">
                <a:solidFill>
                  <a:schemeClr val="tx1"/>
                </a:solidFill>
                <a:latin typeface="Arial" charset="0"/>
                <a:ea typeface="+mn-ea"/>
                <a:cs typeface="+mn-cs"/>
              </a:rPr>
              <a:t> 2011; 118: 1466–80. </a:t>
            </a:r>
            <a:endParaRPr lang="en-NZ" sz="900" dirty="0" smtClean="0"/>
          </a:p>
          <a:p>
            <a:pPr>
              <a:spcBef>
                <a:spcPts val="200"/>
              </a:spcBef>
            </a:pPr>
            <a:r>
              <a:rPr lang="en-NZ" sz="900" kern="1200" dirty="0" smtClean="0">
                <a:solidFill>
                  <a:schemeClr val="tx1"/>
                </a:solidFill>
                <a:latin typeface="Arial" charset="0"/>
                <a:ea typeface="+mn-ea"/>
                <a:cs typeface="+mn-cs"/>
              </a:rPr>
              <a:t>2. </a:t>
            </a:r>
            <a:r>
              <a:rPr lang="en-NZ" sz="900" kern="1200" dirty="0" err="1" smtClean="0">
                <a:solidFill>
                  <a:schemeClr val="tx1"/>
                </a:solidFill>
                <a:latin typeface="Arial" charset="0"/>
                <a:ea typeface="+mn-ea"/>
                <a:cs typeface="+mn-cs"/>
              </a:rPr>
              <a:t>Moster</a:t>
            </a:r>
            <a:r>
              <a:rPr lang="en-NZ" sz="900" kern="1200" dirty="0" smtClean="0">
                <a:solidFill>
                  <a:schemeClr val="tx1"/>
                </a:solidFill>
                <a:latin typeface="Arial" charset="0"/>
                <a:ea typeface="+mn-ea"/>
                <a:cs typeface="+mn-cs"/>
              </a:rPr>
              <a:t> MR. Procedural treatments: Ex-PRESS mini glaucoma shunt. In: </a:t>
            </a:r>
            <a:r>
              <a:rPr lang="en-NZ" sz="900" kern="1200" dirty="0" err="1" smtClean="0">
                <a:solidFill>
                  <a:schemeClr val="tx1"/>
                </a:solidFill>
                <a:latin typeface="Arial" charset="0"/>
                <a:ea typeface="+mn-ea"/>
                <a:cs typeface="+mn-cs"/>
              </a:rPr>
              <a:t>Giaconi</a:t>
            </a:r>
            <a:r>
              <a:rPr lang="en-NZ" sz="900" kern="1200" dirty="0" smtClean="0">
                <a:solidFill>
                  <a:schemeClr val="tx1"/>
                </a:solidFill>
                <a:latin typeface="Arial" charset="0"/>
                <a:ea typeface="+mn-ea"/>
                <a:cs typeface="+mn-cs"/>
              </a:rPr>
              <a:t> </a:t>
            </a:r>
            <a:r>
              <a:rPr lang="en-NZ" sz="900" kern="1200" dirty="0" err="1" smtClean="0">
                <a:solidFill>
                  <a:schemeClr val="tx1"/>
                </a:solidFill>
                <a:latin typeface="Arial" charset="0"/>
                <a:ea typeface="+mn-ea"/>
                <a:cs typeface="+mn-cs"/>
              </a:rPr>
              <a:t>JA</a:t>
            </a:r>
            <a:r>
              <a:rPr lang="en-NZ" sz="900" kern="1200" dirty="0" smtClean="0">
                <a:solidFill>
                  <a:schemeClr val="tx1"/>
                </a:solidFill>
                <a:latin typeface="Arial" charset="0"/>
                <a:ea typeface="+mn-ea"/>
                <a:cs typeface="+mn-cs"/>
              </a:rPr>
              <a:t>, Law SK, </a:t>
            </a:r>
            <a:r>
              <a:rPr lang="en-NZ" sz="900" kern="1200" dirty="0" err="1" smtClean="0">
                <a:solidFill>
                  <a:schemeClr val="tx1"/>
                </a:solidFill>
                <a:latin typeface="Arial" charset="0"/>
                <a:ea typeface="+mn-ea"/>
                <a:cs typeface="+mn-cs"/>
              </a:rPr>
              <a:t>Caprioli</a:t>
            </a:r>
            <a:r>
              <a:rPr lang="en-NZ" sz="900" kern="1200" dirty="0" smtClean="0">
                <a:solidFill>
                  <a:schemeClr val="tx1"/>
                </a:solidFill>
                <a:latin typeface="Arial" charset="0"/>
                <a:ea typeface="+mn-ea"/>
                <a:cs typeface="+mn-cs"/>
              </a:rPr>
              <a:t> J (eds.) </a:t>
            </a:r>
            <a:r>
              <a:rPr lang="en-NZ" sz="900" i="1" kern="1200" dirty="0" smtClean="0">
                <a:solidFill>
                  <a:schemeClr val="tx1"/>
                </a:solidFill>
                <a:latin typeface="Arial" charset="0"/>
                <a:ea typeface="+mn-ea"/>
                <a:cs typeface="+mn-cs"/>
              </a:rPr>
              <a:t>Pearls of Glaucoma Management</a:t>
            </a:r>
            <a:r>
              <a:rPr lang="en-NZ" sz="900" kern="1200" dirty="0" smtClean="0">
                <a:solidFill>
                  <a:schemeClr val="tx1"/>
                </a:solidFill>
                <a:latin typeface="Arial" charset="0"/>
                <a:ea typeface="+mn-ea"/>
                <a:cs typeface="+mn-cs"/>
              </a:rPr>
              <a:t>. Berlin: Springer-</a:t>
            </a:r>
            <a:r>
              <a:rPr lang="en-NZ" sz="900" kern="1200" dirty="0" err="1" smtClean="0">
                <a:solidFill>
                  <a:schemeClr val="tx1"/>
                </a:solidFill>
                <a:latin typeface="Arial" charset="0"/>
                <a:ea typeface="+mn-ea"/>
                <a:cs typeface="+mn-cs"/>
              </a:rPr>
              <a:t>Verlag</a:t>
            </a:r>
            <a:r>
              <a:rPr lang="en-NZ" sz="900" kern="1200" dirty="0" smtClean="0">
                <a:solidFill>
                  <a:schemeClr val="tx1"/>
                </a:solidFill>
                <a:latin typeface="Arial" charset="0"/>
                <a:ea typeface="+mn-ea"/>
                <a:cs typeface="+mn-cs"/>
              </a:rPr>
              <a:t>; 2010. p. 307–315.</a:t>
            </a:r>
          </a:p>
          <a:p>
            <a:pPr>
              <a:spcBef>
                <a:spcPts val="200"/>
              </a:spcBef>
            </a:pPr>
            <a:r>
              <a:rPr lang="en-NZ" sz="900" dirty="0" smtClean="0"/>
              <a:t>3. de </a:t>
            </a:r>
            <a:r>
              <a:rPr lang="en-NZ" sz="900" dirty="0" err="1" smtClean="0"/>
              <a:t>Jong</a:t>
            </a:r>
            <a:r>
              <a:rPr lang="en-NZ" sz="900" dirty="0" smtClean="0"/>
              <a:t> LA. The Ex-PRESS glaucoma shunt versus trabeculectomy in open-angle glaucoma: a prospective randomized study. </a:t>
            </a:r>
            <a:r>
              <a:rPr lang="en-NZ" sz="900" i="1" dirty="0" smtClean="0"/>
              <a:t>Adv </a:t>
            </a:r>
            <a:r>
              <a:rPr lang="en-NZ" sz="900" i="1" dirty="0" err="1" smtClean="0"/>
              <a:t>Ther</a:t>
            </a:r>
            <a:r>
              <a:rPr lang="en-NZ" sz="900" dirty="0" smtClean="0"/>
              <a:t> 2009; 26: 336–45. </a:t>
            </a:r>
          </a:p>
          <a:p>
            <a:pPr>
              <a:spcBef>
                <a:spcPts val="200"/>
              </a:spcBef>
            </a:pPr>
            <a:r>
              <a:rPr lang="en-NZ" sz="900" dirty="0" smtClean="0"/>
              <a:t>4. de </a:t>
            </a:r>
            <a:r>
              <a:rPr lang="en-NZ" sz="900" dirty="0" err="1" smtClean="0"/>
              <a:t>Jong</a:t>
            </a:r>
            <a:r>
              <a:rPr lang="en-NZ" sz="900" dirty="0" smtClean="0"/>
              <a:t> L, </a:t>
            </a:r>
            <a:r>
              <a:rPr lang="en-NZ" sz="900" dirty="0" err="1" smtClean="0"/>
              <a:t>Lafuma</a:t>
            </a:r>
            <a:r>
              <a:rPr lang="en-NZ" sz="900" dirty="0" smtClean="0"/>
              <a:t> A, </a:t>
            </a:r>
            <a:r>
              <a:rPr lang="en-NZ" sz="900" dirty="0" err="1" smtClean="0"/>
              <a:t>Aguadé</a:t>
            </a:r>
            <a:r>
              <a:rPr lang="en-NZ" sz="900" dirty="0" smtClean="0"/>
              <a:t> AS, </a:t>
            </a:r>
            <a:r>
              <a:rPr lang="en-NZ" sz="900" dirty="0" err="1" smtClean="0"/>
              <a:t>Berdeaux</a:t>
            </a:r>
            <a:r>
              <a:rPr lang="en-NZ" sz="900" dirty="0" smtClean="0"/>
              <a:t> G. Five-year extension of a clinical trial comparing the EX-PRESS glaucoma filtration device and trabeculectomy in primary open-angle glaucoma. </a:t>
            </a:r>
            <a:r>
              <a:rPr lang="en-NZ" sz="900" i="1" dirty="0" err="1" smtClean="0"/>
              <a:t>Clin</a:t>
            </a:r>
            <a:r>
              <a:rPr lang="en-NZ" sz="900" i="1" dirty="0" smtClean="0"/>
              <a:t> </a:t>
            </a:r>
            <a:r>
              <a:rPr lang="en-NZ" sz="900" i="1" dirty="0" err="1" smtClean="0"/>
              <a:t>Ophthalmol</a:t>
            </a:r>
            <a:r>
              <a:rPr lang="en-NZ" sz="900" dirty="0" smtClean="0"/>
              <a:t> 2011; 5: 527–33. </a:t>
            </a:r>
          </a:p>
          <a:p>
            <a:pPr>
              <a:spcBef>
                <a:spcPts val="200"/>
              </a:spcBef>
            </a:pPr>
            <a:r>
              <a:rPr lang="en-NZ" sz="900" dirty="0" smtClean="0"/>
              <a:t>5. </a:t>
            </a:r>
            <a:r>
              <a:rPr lang="en-NZ" sz="900" dirty="0" err="1" smtClean="0"/>
              <a:t>Dahan</a:t>
            </a:r>
            <a:r>
              <a:rPr lang="en-NZ" sz="900" dirty="0" smtClean="0"/>
              <a:t> E, Ben Simon </a:t>
            </a:r>
            <a:r>
              <a:rPr lang="en-NZ" sz="900" dirty="0" err="1" smtClean="0"/>
              <a:t>GJ</a:t>
            </a:r>
            <a:r>
              <a:rPr lang="en-NZ" sz="900" dirty="0" smtClean="0"/>
              <a:t>, </a:t>
            </a:r>
            <a:r>
              <a:rPr lang="en-NZ" sz="900" dirty="0" err="1" smtClean="0"/>
              <a:t>Lafuma</a:t>
            </a:r>
            <a:r>
              <a:rPr lang="en-NZ" sz="900" dirty="0" smtClean="0"/>
              <a:t> A. Comparison of trabeculectomy and Ex-PRESS implantation in fellow eyes of the same patient: a prospective, randomised study. </a:t>
            </a:r>
            <a:r>
              <a:rPr lang="en-NZ" sz="900" i="1" dirty="0" smtClean="0"/>
              <a:t>Eye (</a:t>
            </a:r>
            <a:r>
              <a:rPr lang="en-NZ" sz="900" i="1" dirty="0" err="1" smtClean="0"/>
              <a:t>Lond</a:t>
            </a:r>
            <a:r>
              <a:rPr lang="en-NZ" sz="900" i="1" dirty="0" smtClean="0"/>
              <a:t>).</a:t>
            </a:r>
            <a:r>
              <a:rPr lang="en-NZ" sz="900" dirty="0" smtClean="0"/>
              <a:t> 2012; 26: 703–10.</a:t>
            </a:r>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32</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000" kern="1200" dirty="0" smtClean="0">
                <a:solidFill>
                  <a:schemeClr val="tx1"/>
                </a:solidFill>
                <a:latin typeface="Arial" charset="0"/>
                <a:ea typeface="+mn-ea"/>
                <a:cs typeface="+mn-cs"/>
              </a:rPr>
              <a:t>The laser is set on continuous wave and the ciliary processes</a:t>
            </a:r>
            <a:r>
              <a:rPr lang="en-NZ" sz="1000" kern="1200" baseline="0" dirty="0" smtClean="0">
                <a:solidFill>
                  <a:schemeClr val="tx1"/>
                </a:solidFill>
                <a:latin typeface="Arial" charset="0"/>
                <a:ea typeface="+mn-ea"/>
                <a:cs typeface="+mn-cs"/>
              </a:rPr>
              <a:t> are treated individually or across multiple processes in a ‘painting’ technique. Energy is applied until the t</a:t>
            </a:r>
            <a:r>
              <a:rPr lang="en-NZ" sz="1000" kern="1200" dirty="0" smtClean="0">
                <a:solidFill>
                  <a:schemeClr val="tx1"/>
                </a:solidFill>
                <a:latin typeface="Arial" charset="0"/>
                <a:ea typeface="+mn-ea"/>
                <a:cs typeface="+mn-cs"/>
              </a:rPr>
              <a:t>reated processes appear white and shrunken</a:t>
            </a:r>
            <a:r>
              <a:rPr lang="en-NZ" sz="1000" kern="1200" baseline="0" dirty="0" smtClean="0">
                <a:solidFill>
                  <a:schemeClr val="tx1"/>
                </a:solidFill>
                <a:latin typeface="Arial" charset="0"/>
                <a:ea typeface="+mn-ea"/>
                <a:cs typeface="+mn-cs"/>
              </a:rPr>
              <a:t> (right photo). If explosion or ‘popping’ of ciliary processes is seen, the probe should be moved further away or the laser energy decreased.</a:t>
            </a:r>
            <a:endParaRPr lang="en-NZ" sz="1000" kern="1200" dirty="0" smtClean="0">
              <a:solidFill>
                <a:schemeClr val="tx1"/>
              </a:solidFill>
              <a:latin typeface="Arial" charset="0"/>
              <a:ea typeface="+mn-ea"/>
              <a:cs typeface="+mn-cs"/>
            </a:endParaRPr>
          </a:p>
          <a:p>
            <a:endParaRPr lang="en-NZ" sz="1000" kern="1200" dirty="0" smtClean="0">
              <a:solidFill>
                <a:schemeClr val="tx1"/>
              </a:solidFill>
              <a:latin typeface="Arial" charset="0"/>
              <a:ea typeface="+mn-ea"/>
              <a:cs typeface="+mn-cs"/>
            </a:endParaRPr>
          </a:p>
          <a:p>
            <a:r>
              <a:rPr lang="en-NZ" sz="1000" b="1" kern="1200" dirty="0" smtClean="0">
                <a:solidFill>
                  <a:schemeClr val="tx1"/>
                </a:solidFill>
                <a:latin typeface="Arial" charset="0"/>
                <a:ea typeface="+mn-ea"/>
                <a:cs typeface="+mn-cs"/>
              </a:rPr>
              <a:t>Reference</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Lin SC. Procedural treatments: endoscopic cyclophotocoagulation.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257–262. [p259-260]</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33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Ex-PRESS</a:t>
            </a:r>
            <a:r>
              <a:rPr lang="en-NZ" baseline="0" dirty="0" smtClean="0"/>
              <a:t> insertion may be used in open-angle glaucoma refractory to medical and laser treatment, or after the failure of a prior trabeculectomy.</a:t>
            </a:r>
            <a:r>
              <a:rPr lang="en-NZ" baseline="30000" dirty="0" smtClean="0"/>
              <a:t>1</a:t>
            </a:r>
            <a:r>
              <a:rPr lang="en-NZ" baseline="0" dirty="0" smtClean="0"/>
              <a:t> When used as part of combined cataract and glaucoma surgery, visual recovery may be faster following Ex-PRESS insertion compared with trabeculectomy.</a:t>
            </a:r>
            <a:r>
              <a:rPr lang="en-NZ" baseline="30000" dirty="0" smtClean="0"/>
              <a:t>1</a:t>
            </a:r>
            <a:r>
              <a:rPr lang="en-NZ" baseline="0" dirty="0" smtClean="0"/>
              <a:t> In eyes with aphakic glaucoma, the lack of requirement for iridectomy with Ex-PRESS implantation is potentially advantageous as there may be less risk of vitreous moving forward.</a:t>
            </a:r>
            <a:r>
              <a:rPr lang="en-NZ" baseline="30000" dirty="0" smtClean="0"/>
              <a:t>1</a:t>
            </a:r>
            <a:endParaRPr lang="en-NZ" dirty="0" smtClean="0"/>
          </a:p>
          <a:p>
            <a:r>
              <a:rPr lang="en-NZ" dirty="0" smtClean="0"/>
              <a:t>The Ex-PRESS shunt is contra-indicated in patients with angle</a:t>
            </a:r>
            <a:r>
              <a:rPr lang="en-NZ" baseline="0" dirty="0" smtClean="0"/>
              <a:t> c</a:t>
            </a:r>
            <a:r>
              <a:rPr lang="en-NZ" dirty="0" smtClean="0"/>
              <a:t>losure, uveitis, ocular infection, severe dry eye, or severe blepharitis.</a:t>
            </a:r>
            <a:r>
              <a:rPr lang="en-NZ" baseline="30000" dirty="0" smtClean="0"/>
              <a:t>2</a:t>
            </a:r>
          </a:p>
          <a:p>
            <a:endParaRPr lang="en-NZ" dirty="0" smtClean="0"/>
          </a:p>
          <a:p>
            <a:r>
              <a:rPr lang="en-NZ" b="1"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a:t>
            </a:r>
            <a:r>
              <a:rPr lang="en-NZ" sz="1000" kern="1200" dirty="0" err="1" smtClean="0">
                <a:solidFill>
                  <a:schemeClr val="tx1"/>
                </a:solidFill>
                <a:latin typeface="Arial" charset="0"/>
                <a:ea typeface="+mn-ea"/>
                <a:cs typeface="+mn-cs"/>
              </a:rPr>
              <a:t>Moster</a:t>
            </a:r>
            <a:r>
              <a:rPr lang="en-NZ" sz="1000" kern="1200" dirty="0" smtClean="0">
                <a:solidFill>
                  <a:schemeClr val="tx1"/>
                </a:solidFill>
                <a:latin typeface="Arial" charset="0"/>
                <a:ea typeface="+mn-ea"/>
                <a:cs typeface="+mn-cs"/>
              </a:rPr>
              <a:t> MR. Procedural treatments: Ex-PRESS mini glaucoma shunt.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307–315.</a:t>
            </a:r>
            <a:endParaRPr lang="en-NZ" baseline="0" dirty="0" smtClean="0"/>
          </a:p>
          <a:p>
            <a:r>
              <a:rPr lang="en-NZ" dirty="0" smtClean="0"/>
              <a:t>2. Alcon</a:t>
            </a:r>
            <a:r>
              <a:rPr lang="en-NZ" baseline="0" dirty="0" smtClean="0"/>
              <a:t> Laboratories. Important Safety Information for Surgical Glaucoma: EX-PRESS</a:t>
            </a:r>
            <a:r>
              <a:rPr lang="en-NZ" baseline="30000" dirty="0" smtClean="0"/>
              <a:t>®</a:t>
            </a:r>
            <a:r>
              <a:rPr lang="en-NZ" baseline="0" dirty="0" smtClean="0"/>
              <a:t> Glaucoma Filtration Device. Available at: </a:t>
            </a:r>
            <a:r>
              <a:rPr lang="en-NZ" dirty="0" smtClean="0"/>
              <a:t>www.alconsurgical.com/ISI_Surgical-Glaucoma.aspx. Accessed</a:t>
            </a:r>
            <a:r>
              <a:rPr lang="en-NZ" baseline="0" dirty="0" smtClean="0"/>
              <a:t> 2 July 2012.</a:t>
            </a:r>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71449" y="4716710"/>
            <a:ext cx="4647866" cy="4466109"/>
          </a:xfrm>
        </p:spPr>
        <p:txBody>
          <a:bodyPr>
            <a:normAutofit/>
          </a:bodyPr>
          <a:lstStyle/>
          <a:p>
            <a:r>
              <a:rPr lang="en-NZ" dirty="0" smtClean="0"/>
              <a:t>The procedure for Ex-PRESS</a:t>
            </a:r>
            <a:r>
              <a:rPr lang="en-NZ" baseline="0" dirty="0" smtClean="0"/>
              <a:t> insertion is similar to a standard trabeculectomy.</a:t>
            </a:r>
            <a:r>
              <a:rPr lang="en-NZ" baseline="30000" dirty="0" smtClean="0"/>
              <a:t>1</a:t>
            </a:r>
            <a:r>
              <a:rPr lang="en-NZ" baseline="0" dirty="0" smtClean="0"/>
              <a:t> A fornix- or limbus-based conjunctival flap is made and a partial-thickness scleral flap is dissected (extrusion proved to be a problem when the device was implanted under the conjunctiva, thus implantation beneath a scleral flap is now standard).</a:t>
            </a:r>
            <a:r>
              <a:rPr lang="en-NZ" baseline="30000" dirty="0" smtClean="0"/>
              <a:t>1</a:t>
            </a:r>
            <a:r>
              <a:rPr lang="en-NZ" baseline="0" dirty="0" smtClean="0"/>
              <a:t> The scleral flap may need to be slightly larger than for a standard trabeculectomy, in order to fully cover the external plate of the device.</a:t>
            </a:r>
            <a:r>
              <a:rPr lang="en-NZ" baseline="30000" dirty="0" smtClean="0"/>
              <a:t>2</a:t>
            </a:r>
            <a:r>
              <a:rPr lang="en-NZ" baseline="0" dirty="0" smtClean="0"/>
              <a:t> A triangular flap is shown; other surgeons may prefer a rectangular flap.</a:t>
            </a:r>
            <a:endParaRPr lang="en-NZ" baseline="30000" dirty="0" smtClean="0"/>
          </a:p>
          <a:p>
            <a:r>
              <a:rPr lang="en-NZ" baseline="0" dirty="0" smtClean="0"/>
              <a:t>Use of adjunctive agents such as MMC is also similar to trabeculectomy.</a:t>
            </a:r>
            <a:r>
              <a:rPr lang="en-NZ" baseline="30000" dirty="0" smtClean="0"/>
              <a:t>1</a:t>
            </a:r>
          </a:p>
          <a:p>
            <a:endParaRPr lang="en-NZ" baseline="0" dirty="0" smtClean="0"/>
          </a:p>
          <a:p>
            <a:r>
              <a:rPr lang="en-NZ" b="1" baseline="0" dirty="0" smtClean="0"/>
              <a:t>References</a:t>
            </a:r>
          </a:p>
          <a:p>
            <a:r>
              <a:rPr lang="en-NZ" sz="1000" dirty="0" smtClean="0"/>
              <a:t>1. </a:t>
            </a:r>
            <a:r>
              <a:rPr lang="en-NZ" sz="1000" kern="1200" dirty="0" smtClean="0">
                <a:solidFill>
                  <a:schemeClr val="tx1"/>
                </a:solidFill>
                <a:latin typeface="Arial" charset="0"/>
                <a:ea typeface="+mn-ea"/>
                <a:cs typeface="+mn-cs"/>
              </a:rPr>
              <a:t>Francis BA, Singh K, Lin SC </a:t>
            </a:r>
            <a:r>
              <a:rPr lang="en-NZ" sz="1000" i="1" kern="1200" dirty="0" smtClean="0">
                <a:solidFill>
                  <a:schemeClr val="tx1"/>
                </a:solidFill>
                <a:latin typeface="Arial" charset="0"/>
                <a:ea typeface="+mn-ea"/>
                <a:cs typeface="+mn-cs"/>
              </a:rPr>
              <a:t>et al</a:t>
            </a:r>
            <a:r>
              <a:rPr lang="en-NZ" sz="1000" kern="1200" dirty="0" smtClean="0">
                <a:solidFill>
                  <a:schemeClr val="tx1"/>
                </a:solidFill>
                <a:latin typeface="Arial" charset="0"/>
                <a:ea typeface="+mn-ea"/>
                <a:cs typeface="+mn-cs"/>
              </a:rPr>
              <a:t>. Novel glaucoma procedures: a report by the American Academy of Ophthalmology. </a:t>
            </a:r>
            <a:r>
              <a:rPr lang="en-NZ" sz="1000" i="1" kern="1200" dirty="0" smtClean="0">
                <a:solidFill>
                  <a:schemeClr val="tx1"/>
                </a:solidFill>
                <a:latin typeface="Arial" charset="0"/>
                <a:ea typeface="+mn-ea"/>
                <a:cs typeface="+mn-cs"/>
              </a:rPr>
              <a:t>Ophthalmology</a:t>
            </a:r>
            <a:r>
              <a:rPr lang="en-NZ" sz="1000" kern="1200" dirty="0" smtClean="0">
                <a:solidFill>
                  <a:schemeClr val="tx1"/>
                </a:solidFill>
                <a:latin typeface="Arial" charset="0"/>
                <a:ea typeface="+mn-ea"/>
                <a:cs typeface="+mn-cs"/>
              </a:rPr>
              <a:t> 2011; 118: 1466–80. </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2. Tam </a:t>
            </a:r>
            <a:r>
              <a:rPr lang="en-NZ" sz="1000" kern="1200" dirty="0" err="1" smtClean="0">
                <a:solidFill>
                  <a:schemeClr val="tx1"/>
                </a:solidFill>
                <a:latin typeface="Arial" charset="0"/>
                <a:ea typeface="+mn-ea"/>
                <a:cs typeface="+mn-cs"/>
              </a:rPr>
              <a:t>DY</a:t>
            </a:r>
            <a:r>
              <a:rPr lang="en-NZ" sz="1000" kern="1200" dirty="0" smtClean="0">
                <a:solidFill>
                  <a:schemeClr val="tx1"/>
                </a:solidFill>
                <a:latin typeface="Arial" charset="0"/>
                <a:ea typeface="+mn-ea"/>
                <a:cs typeface="+mn-cs"/>
              </a:rPr>
              <a:t>,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a:t>
            </a:r>
            <a:r>
              <a:rPr lang="en-NZ" sz="1000" kern="1200" dirty="0" err="1" smtClean="0">
                <a:solidFill>
                  <a:schemeClr val="tx1"/>
                </a:solidFill>
                <a:latin typeface="Arial" charset="0"/>
                <a:ea typeface="+mn-ea"/>
                <a:cs typeface="+mn-cs"/>
              </a:rPr>
              <a:t>canaloplasty</a:t>
            </a:r>
            <a:r>
              <a:rPr lang="en-NZ" sz="1000" kern="1200" dirty="0" smtClean="0">
                <a:solidFill>
                  <a:schemeClr val="tx1"/>
                </a:solidFill>
                <a:latin typeface="Arial" charset="0"/>
                <a:ea typeface="+mn-ea"/>
                <a:cs typeface="+mn-cs"/>
              </a:rPr>
              <a:t> and new implant devices.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795–812.</a:t>
            </a:r>
            <a:endParaRPr lang="en-NZ" sz="1000" dirty="0" smtClean="0"/>
          </a:p>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2276" y="4716710"/>
            <a:ext cx="4639451" cy="4466109"/>
          </a:xfrm>
        </p:spPr>
        <p:txBody>
          <a:bodyPr>
            <a:normAutofit/>
          </a:bodyPr>
          <a:lstStyle/>
          <a:p>
            <a:r>
              <a:rPr lang="en-NZ" dirty="0" smtClean="0"/>
              <a:t>The anterior chamber is inflated</a:t>
            </a:r>
            <a:r>
              <a:rPr lang="en-NZ" baseline="0" dirty="0" smtClean="0"/>
              <a:t> using viscoelastic or air.</a:t>
            </a:r>
            <a:r>
              <a:rPr lang="en-NZ" baseline="30000" dirty="0" smtClean="0"/>
              <a:t>1</a:t>
            </a:r>
            <a:r>
              <a:rPr lang="en-NZ" dirty="0" smtClean="0"/>
              <a:t> An opening to the anterior chamber</a:t>
            </a:r>
            <a:r>
              <a:rPr lang="en-NZ" baseline="0" dirty="0" smtClean="0"/>
              <a:t> is created using either a needle (27-gauge for the R50 model, 25G for the P50/P200 models, and 23</a:t>
            </a:r>
            <a:r>
              <a:rPr lang="en-NZ" sz="1000" kern="1200" dirty="0" smtClean="0">
                <a:solidFill>
                  <a:schemeClr val="tx1"/>
                </a:solidFill>
                <a:latin typeface="Arial" charset="0"/>
                <a:ea typeface="+mn-ea"/>
                <a:cs typeface="+mn-cs"/>
              </a:rPr>
              <a:t>–25G for the X50/X200 models</a:t>
            </a:r>
            <a:r>
              <a:rPr lang="en-NZ" baseline="0" dirty="0" smtClean="0"/>
              <a:t>),</a:t>
            </a:r>
            <a:r>
              <a:rPr lang="en-NZ" baseline="30000" dirty="0" smtClean="0"/>
              <a:t>2</a:t>
            </a:r>
            <a:r>
              <a:rPr lang="en-NZ" baseline="0" dirty="0" smtClean="0"/>
              <a:t> or a sapphire/diamond blade.</a:t>
            </a:r>
            <a:r>
              <a:rPr lang="en-NZ" baseline="30000" dirty="0" smtClean="0"/>
              <a:t>3</a:t>
            </a:r>
            <a:r>
              <a:rPr lang="en-NZ" baseline="0" dirty="0" smtClean="0"/>
              <a:t> Identification of the scleral spur is vital to ensure correct placement of the shunt.</a:t>
            </a:r>
            <a:r>
              <a:rPr lang="en-NZ" baseline="30000" dirty="0" smtClean="0"/>
              <a:t>1</a:t>
            </a:r>
            <a:r>
              <a:rPr lang="en-NZ" baseline="0" dirty="0" smtClean="0"/>
              <a:t> The opening is made at the junction of the cornea and sclera (grey line), and the needle entry is directed parallel to the iris and posterior to the cornea.</a:t>
            </a:r>
            <a:r>
              <a:rPr lang="en-NZ" baseline="30000" dirty="0" smtClean="0"/>
              <a:t>2</a:t>
            </a:r>
            <a:r>
              <a:rPr lang="en-NZ" baseline="0" dirty="0" smtClean="0"/>
              <a:t> </a:t>
            </a:r>
          </a:p>
          <a:p>
            <a:r>
              <a:rPr lang="en-NZ" baseline="0" dirty="0" smtClean="0"/>
              <a:t>Using a preloaded injector, the device is then introduced through the previously created needle track entry into the mid-anterior chamber, flush with the sclera, and released.</a:t>
            </a:r>
            <a:r>
              <a:rPr lang="en-NZ" baseline="30000" dirty="0" smtClean="0"/>
              <a:t>1,2</a:t>
            </a:r>
            <a:r>
              <a:rPr lang="en-NZ" baseline="0" dirty="0" smtClean="0"/>
              <a:t> If the device is correctly positioned, an immediate flow should be observed through the 50-</a:t>
            </a:r>
            <a:r>
              <a:rPr lang="el-GR" baseline="0" dirty="0" smtClean="0">
                <a:latin typeface="Arial"/>
                <a:cs typeface="Arial"/>
              </a:rPr>
              <a:t>μ</a:t>
            </a:r>
            <a:r>
              <a:rPr lang="en-NZ" baseline="0" dirty="0" smtClean="0">
                <a:latin typeface="Arial"/>
                <a:cs typeface="Arial"/>
              </a:rPr>
              <a:t>m lumen.</a:t>
            </a:r>
            <a:r>
              <a:rPr lang="en-NZ" baseline="30000" dirty="0" smtClean="0">
                <a:latin typeface="Arial" charset="0"/>
                <a:cs typeface="+mn-cs"/>
              </a:rPr>
              <a:t>2</a:t>
            </a:r>
            <a:endParaRPr lang="en-NZ" baseline="0" dirty="0" smtClean="0"/>
          </a:p>
          <a:p>
            <a:endParaRPr lang="en-NZ" baseline="0" dirty="0" smtClean="0"/>
          </a:p>
          <a:p>
            <a:r>
              <a:rPr lang="en-NZ" b="1" baseline="0"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Tam </a:t>
            </a:r>
            <a:r>
              <a:rPr lang="en-NZ" sz="1000" kern="1200" dirty="0" err="1" smtClean="0">
                <a:solidFill>
                  <a:schemeClr val="tx1"/>
                </a:solidFill>
                <a:latin typeface="Arial" charset="0"/>
                <a:ea typeface="+mn-ea"/>
                <a:cs typeface="+mn-cs"/>
              </a:rPr>
              <a:t>DY</a:t>
            </a:r>
            <a:r>
              <a:rPr lang="en-NZ" sz="1000" kern="1200" dirty="0" smtClean="0">
                <a:solidFill>
                  <a:schemeClr val="tx1"/>
                </a:solidFill>
                <a:latin typeface="Arial" charset="0"/>
                <a:ea typeface="+mn-ea"/>
                <a:cs typeface="+mn-cs"/>
              </a:rPr>
              <a:t>,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a:t>
            </a:r>
            <a:r>
              <a:rPr lang="en-NZ" sz="1000" kern="1200" dirty="0" err="1" smtClean="0">
                <a:solidFill>
                  <a:schemeClr val="tx1"/>
                </a:solidFill>
                <a:latin typeface="Arial" charset="0"/>
                <a:ea typeface="+mn-ea"/>
                <a:cs typeface="+mn-cs"/>
              </a:rPr>
              <a:t>canaloplasty</a:t>
            </a:r>
            <a:r>
              <a:rPr lang="en-NZ" sz="1000" kern="1200" dirty="0" smtClean="0">
                <a:solidFill>
                  <a:schemeClr val="tx1"/>
                </a:solidFill>
                <a:latin typeface="Arial" charset="0"/>
                <a:ea typeface="+mn-ea"/>
                <a:cs typeface="+mn-cs"/>
              </a:rPr>
              <a:t> and new implant devices.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795–812.</a:t>
            </a:r>
            <a:endParaRPr lang="en-NZ" sz="1000" dirty="0" smtClean="0"/>
          </a:p>
          <a:p>
            <a:r>
              <a:rPr lang="en-NZ" sz="1000" kern="1200" dirty="0" smtClean="0">
                <a:solidFill>
                  <a:schemeClr val="tx1"/>
                </a:solidFill>
                <a:latin typeface="Arial" charset="0"/>
                <a:ea typeface="+mn-ea"/>
                <a:cs typeface="+mn-cs"/>
              </a:rPr>
              <a:t>2. </a:t>
            </a:r>
            <a:r>
              <a:rPr lang="en-NZ" sz="1000" kern="1200" dirty="0" err="1" smtClean="0">
                <a:solidFill>
                  <a:schemeClr val="tx1"/>
                </a:solidFill>
                <a:latin typeface="Arial" charset="0"/>
                <a:ea typeface="+mn-ea"/>
                <a:cs typeface="+mn-cs"/>
              </a:rPr>
              <a:t>Moster</a:t>
            </a:r>
            <a:r>
              <a:rPr lang="en-NZ" sz="1000" kern="1200" dirty="0" smtClean="0">
                <a:solidFill>
                  <a:schemeClr val="tx1"/>
                </a:solidFill>
                <a:latin typeface="Arial" charset="0"/>
                <a:ea typeface="+mn-ea"/>
                <a:cs typeface="+mn-cs"/>
              </a:rPr>
              <a:t> MR. Procedural treatments: Ex-PRESS mini glaucoma shunt.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307–315.</a:t>
            </a:r>
          </a:p>
          <a:p>
            <a:r>
              <a:rPr lang="en-NZ" sz="1000" dirty="0" smtClean="0"/>
              <a:t>3. </a:t>
            </a:r>
            <a:r>
              <a:rPr lang="en-NZ" sz="1000" kern="1200" dirty="0" smtClean="0">
                <a:solidFill>
                  <a:schemeClr val="tx1"/>
                </a:solidFill>
                <a:latin typeface="Arial" charset="0"/>
                <a:ea typeface="+mn-ea"/>
                <a:cs typeface="+mn-cs"/>
              </a:rPr>
              <a:t>Francis BA, Singh K, Lin SC </a:t>
            </a:r>
            <a:r>
              <a:rPr lang="en-NZ" sz="1000" i="1" kern="1200" dirty="0" smtClean="0">
                <a:solidFill>
                  <a:schemeClr val="tx1"/>
                </a:solidFill>
                <a:latin typeface="Arial" charset="0"/>
                <a:ea typeface="+mn-ea"/>
                <a:cs typeface="+mn-cs"/>
              </a:rPr>
              <a:t>et al</a:t>
            </a:r>
            <a:r>
              <a:rPr lang="en-NZ" sz="1000" kern="1200" dirty="0" smtClean="0">
                <a:solidFill>
                  <a:schemeClr val="tx1"/>
                </a:solidFill>
                <a:latin typeface="Arial" charset="0"/>
                <a:ea typeface="+mn-ea"/>
                <a:cs typeface="+mn-cs"/>
              </a:rPr>
              <a:t>. Novel glaucoma procedures: a report by the American Academy of Ophthalmology. </a:t>
            </a:r>
            <a:r>
              <a:rPr lang="en-NZ" sz="1000" i="1" kern="1200" dirty="0" smtClean="0">
                <a:solidFill>
                  <a:schemeClr val="tx1"/>
                </a:solidFill>
                <a:latin typeface="Arial" charset="0"/>
                <a:ea typeface="+mn-ea"/>
                <a:cs typeface="+mn-cs"/>
              </a:rPr>
              <a:t>Ophthalmology</a:t>
            </a:r>
            <a:r>
              <a:rPr lang="en-NZ" sz="1000" kern="1200" dirty="0" smtClean="0">
                <a:solidFill>
                  <a:schemeClr val="tx1"/>
                </a:solidFill>
                <a:latin typeface="Arial" charset="0"/>
                <a:ea typeface="+mn-ea"/>
                <a:cs typeface="+mn-cs"/>
              </a:rPr>
              <a:t> 2011; 118: 1466–80. </a:t>
            </a:r>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Closure</a:t>
            </a:r>
            <a:r>
              <a:rPr lang="en-NZ" baseline="0" dirty="0" smtClean="0"/>
              <a:t> of the s</a:t>
            </a:r>
            <a:r>
              <a:rPr lang="en-NZ" dirty="0" smtClean="0"/>
              <a:t>cleral</a:t>
            </a:r>
            <a:r>
              <a:rPr lang="en-NZ" baseline="0" dirty="0" smtClean="0"/>
              <a:t> and conjunctival flaps are performed as in a standard trabeculectomy, and similar adjunctive procedures may be needed postoperatively.</a:t>
            </a:r>
            <a:r>
              <a:rPr lang="en-NZ" baseline="30000" dirty="0" smtClean="0"/>
              <a:t>1</a:t>
            </a:r>
            <a:r>
              <a:rPr lang="en-NZ" baseline="0" dirty="0" smtClean="0"/>
              <a:t> To allow for posterior flow of aqueous, anterior placement of one or two sutures on the scleral flap is recommended.</a:t>
            </a:r>
            <a:r>
              <a:rPr lang="en-NZ" baseline="30000" dirty="0" smtClean="0"/>
              <a:t>2</a:t>
            </a:r>
            <a:r>
              <a:rPr lang="en-NZ" baseline="0" dirty="0" smtClean="0"/>
              <a:t> Watertight closure is necessary once satisfactory flow has been achieved;</a:t>
            </a:r>
            <a:r>
              <a:rPr lang="en-NZ" baseline="30000" dirty="0" smtClean="0"/>
              <a:t>1</a:t>
            </a:r>
            <a:r>
              <a:rPr lang="en-NZ" baseline="0" dirty="0" smtClean="0"/>
              <a:t> particular care is needed when using a fornix-based flap, as failure is likely if there is leakage at the limbus.</a:t>
            </a:r>
            <a:r>
              <a:rPr lang="en-NZ" baseline="30000" dirty="0" smtClean="0"/>
              <a:t>2</a:t>
            </a:r>
          </a:p>
          <a:p>
            <a:r>
              <a:rPr lang="en-NZ" baseline="0" dirty="0" smtClean="0"/>
              <a:t>Where the initial IOP is above 25</a:t>
            </a:r>
            <a:r>
              <a:rPr lang="en-NZ" sz="1000" kern="1200" dirty="0" smtClean="0">
                <a:solidFill>
                  <a:schemeClr val="tx1"/>
                </a:solidFill>
                <a:latin typeface="Arial" charset="0"/>
                <a:ea typeface="+mn-ea"/>
                <a:cs typeface="+mn-cs"/>
              </a:rPr>
              <a:t>–30 mmHg,</a:t>
            </a:r>
            <a:r>
              <a:rPr lang="en-NZ" sz="1000" kern="1200" baseline="0" dirty="0" smtClean="0">
                <a:solidFill>
                  <a:schemeClr val="tx1"/>
                </a:solidFill>
                <a:latin typeface="Arial" charset="0"/>
                <a:ea typeface="+mn-ea"/>
                <a:cs typeface="+mn-cs"/>
              </a:rPr>
              <a:t> a low molecular weight sodium </a:t>
            </a:r>
            <a:r>
              <a:rPr lang="en-NZ" sz="1000" kern="1200" baseline="0" dirty="0" err="1" smtClean="0">
                <a:solidFill>
                  <a:schemeClr val="tx1"/>
                </a:solidFill>
                <a:latin typeface="Arial" charset="0"/>
                <a:ea typeface="+mn-ea"/>
                <a:cs typeface="+mn-cs"/>
              </a:rPr>
              <a:t>hyaluronate</a:t>
            </a:r>
            <a:r>
              <a:rPr lang="en-NZ" sz="1000" kern="1200" baseline="0" dirty="0" smtClean="0">
                <a:solidFill>
                  <a:schemeClr val="tx1"/>
                </a:solidFill>
                <a:latin typeface="Arial" charset="0"/>
                <a:ea typeface="+mn-ea"/>
                <a:cs typeface="+mn-cs"/>
              </a:rPr>
              <a:t> should be used to prevent hypotony.</a:t>
            </a:r>
            <a:r>
              <a:rPr lang="en-NZ" sz="1000" kern="1200" baseline="30000" dirty="0" smtClean="0">
                <a:solidFill>
                  <a:schemeClr val="tx1"/>
                </a:solidFill>
                <a:latin typeface="Arial" charset="0"/>
                <a:ea typeface="+mn-ea"/>
                <a:cs typeface="+mn-cs"/>
              </a:rPr>
              <a:t>2</a:t>
            </a:r>
            <a:endParaRPr lang="en-NZ" baseline="30000" dirty="0" smtClean="0"/>
          </a:p>
          <a:p>
            <a:endParaRPr lang="en-NZ" baseline="0" dirty="0" smtClean="0"/>
          </a:p>
          <a:p>
            <a:r>
              <a:rPr lang="en-NZ" baseline="0" dirty="0" smtClean="0"/>
              <a:t> </a:t>
            </a:r>
            <a:r>
              <a:rPr lang="en-NZ" b="1" baseline="0" dirty="0" smtClean="0"/>
              <a:t>References</a:t>
            </a:r>
          </a:p>
          <a:p>
            <a:pPr marL="0" marR="0" indent="0" algn="l" defTabSz="914400" rtl="0" eaLnBrk="0" fontAlgn="base" latinLnBrk="0" hangingPunct="0">
              <a:lnSpc>
                <a:spcPct val="90000"/>
              </a:lnSpc>
              <a:spcBef>
                <a:spcPct val="40000"/>
              </a:spcBef>
              <a:spcAft>
                <a:spcPct val="0"/>
              </a:spcAft>
              <a:buClrTx/>
              <a:buSzTx/>
              <a:buFontTx/>
              <a:buNone/>
              <a:tabLst/>
              <a:defRPr/>
            </a:pPr>
            <a:r>
              <a:rPr lang="en-NZ" sz="1000" kern="1200" dirty="0" smtClean="0">
                <a:solidFill>
                  <a:schemeClr val="tx1"/>
                </a:solidFill>
                <a:latin typeface="Arial" charset="0"/>
                <a:ea typeface="+mn-ea"/>
                <a:cs typeface="+mn-cs"/>
              </a:rPr>
              <a:t>1. Tam </a:t>
            </a:r>
            <a:r>
              <a:rPr lang="en-NZ" sz="1000" kern="1200" dirty="0" err="1" smtClean="0">
                <a:solidFill>
                  <a:schemeClr val="tx1"/>
                </a:solidFill>
                <a:latin typeface="Arial" charset="0"/>
                <a:ea typeface="+mn-ea"/>
                <a:cs typeface="+mn-cs"/>
              </a:rPr>
              <a:t>DY</a:t>
            </a:r>
            <a:r>
              <a:rPr lang="en-NZ" sz="1000" kern="1200" dirty="0" smtClean="0">
                <a:solidFill>
                  <a:schemeClr val="tx1"/>
                </a:solidFill>
                <a:latin typeface="Arial" charset="0"/>
                <a:ea typeface="+mn-ea"/>
                <a:cs typeface="+mn-cs"/>
              </a:rPr>
              <a:t>, Ahmed </a:t>
            </a:r>
            <a:r>
              <a:rPr lang="en-NZ" sz="1000" kern="1200" dirty="0" err="1" smtClean="0">
                <a:solidFill>
                  <a:schemeClr val="tx1"/>
                </a:solidFill>
                <a:latin typeface="Arial" charset="0"/>
                <a:ea typeface="+mn-ea"/>
                <a:cs typeface="+mn-cs"/>
              </a:rPr>
              <a:t>IK</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Incisional</a:t>
            </a:r>
            <a:r>
              <a:rPr lang="en-NZ" sz="1000" kern="1200" dirty="0" smtClean="0">
                <a:solidFill>
                  <a:schemeClr val="tx1"/>
                </a:solidFill>
                <a:latin typeface="Arial" charset="0"/>
                <a:ea typeface="+mn-ea"/>
                <a:cs typeface="+mn-cs"/>
              </a:rPr>
              <a:t> therapies: </a:t>
            </a:r>
            <a:r>
              <a:rPr lang="en-NZ" sz="1000" kern="1200" dirty="0" err="1" smtClean="0">
                <a:solidFill>
                  <a:schemeClr val="tx1"/>
                </a:solidFill>
                <a:latin typeface="Arial" charset="0"/>
                <a:ea typeface="+mn-ea"/>
                <a:cs typeface="+mn-cs"/>
              </a:rPr>
              <a:t>canaloplasty</a:t>
            </a:r>
            <a:r>
              <a:rPr lang="en-NZ" sz="1000" kern="1200" dirty="0" smtClean="0">
                <a:solidFill>
                  <a:schemeClr val="tx1"/>
                </a:solidFill>
                <a:latin typeface="Arial" charset="0"/>
                <a:ea typeface="+mn-ea"/>
                <a:cs typeface="+mn-cs"/>
              </a:rPr>
              <a:t> and new implant devices. In: </a:t>
            </a:r>
            <a:r>
              <a:rPr lang="en-NZ" sz="1000" kern="1200" dirty="0" err="1" smtClean="0">
                <a:solidFill>
                  <a:schemeClr val="tx1"/>
                </a:solidFill>
                <a:latin typeface="Arial" charset="0"/>
                <a:ea typeface="+mn-ea"/>
                <a:cs typeface="+mn-cs"/>
              </a:rPr>
              <a:t>Schacknow</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PN</a:t>
            </a:r>
            <a:r>
              <a:rPr lang="en-NZ" sz="1000" kern="1200" dirty="0" smtClean="0">
                <a:solidFill>
                  <a:schemeClr val="tx1"/>
                </a:solidFill>
                <a:latin typeface="Arial" charset="0"/>
                <a:ea typeface="+mn-ea"/>
                <a:cs typeface="+mn-cs"/>
              </a:rPr>
              <a:t>, Samples JR (eds.) </a:t>
            </a:r>
            <a:r>
              <a:rPr lang="en-NZ" sz="1000" i="1" kern="1200" dirty="0" smtClean="0">
                <a:solidFill>
                  <a:schemeClr val="tx1"/>
                </a:solidFill>
                <a:latin typeface="Arial" charset="0"/>
                <a:ea typeface="+mn-ea"/>
                <a:cs typeface="+mn-cs"/>
              </a:rPr>
              <a:t>The Glaucoma Book: A Practical, Evidence-Based Approach to Patient Care</a:t>
            </a:r>
            <a:r>
              <a:rPr lang="en-NZ" sz="1000" kern="1200" dirty="0" smtClean="0">
                <a:solidFill>
                  <a:schemeClr val="tx1"/>
                </a:solidFill>
                <a:latin typeface="Arial" charset="0"/>
                <a:ea typeface="+mn-ea"/>
                <a:cs typeface="+mn-cs"/>
              </a:rPr>
              <a:t>. New York: Springer; 2010. p. 795–812.</a:t>
            </a:r>
            <a:endParaRPr lang="en-NZ" sz="1000" dirty="0" smtClean="0"/>
          </a:p>
          <a:p>
            <a:r>
              <a:rPr lang="en-NZ" sz="1000" kern="1200" dirty="0" smtClean="0">
                <a:solidFill>
                  <a:schemeClr val="tx1"/>
                </a:solidFill>
                <a:latin typeface="Arial" charset="0"/>
                <a:ea typeface="+mn-ea"/>
                <a:cs typeface="+mn-cs"/>
              </a:rPr>
              <a:t>2. </a:t>
            </a:r>
            <a:r>
              <a:rPr lang="en-NZ" sz="1000" kern="1200" dirty="0" err="1" smtClean="0">
                <a:solidFill>
                  <a:schemeClr val="tx1"/>
                </a:solidFill>
                <a:latin typeface="Arial" charset="0"/>
                <a:ea typeface="+mn-ea"/>
                <a:cs typeface="+mn-cs"/>
              </a:rPr>
              <a:t>Moster</a:t>
            </a:r>
            <a:r>
              <a:rPr lang="en-NZ" sz="1000" kern="1200" dirty="0" smtClean="0">
                <a:solidFill>
                  <a:schemeClr val="tx1"/>
                </a:solidFill>
                <a:latin typeface="Arial" charset="0"/>
                <a:ea typeface="+mn-ea"/>
                <a:cs typeface="+mn-cs"/>
              </a:rPr>
              <a:t> MR. Procedural treatments: Ex-PRESS mini glaucoma shunt. In: </a:t>
            </a:r>
            <a:r>
              <a:rPr lang="en-NZ" sz="1000" kern="1200" dirty="0" err="1" smtClean="0">
                <a:solidFill>
                  <a:schemeClr val="tx1"/>
                </a:solidFill>
                <a:latin typeface="Arial" charset="0"/>
                <a:ea typeface="+mn-ea"/>
                <a:cs typeface="+mn-cs"/>
              </a:rPr>
              <a:t>Giaconi</a:t>
            </a:r>
            <a:r>
              <a:rPr lang="en-NZ" sz="1000" kern="1200" dirty="0" smtClean="0">
                <a:solidFill>
                  <a:schemeClr val="tx1"/>
                </a:solidFill>
                <a:latin typeface="Arial" charset="0"/>
                <a:ea typeface="+mn-ea"/>
                <a:cs typeface="+mn-cs"/>
              </a:rPr>
              <a:t> </a:t>
            </a:r>
            <a:r>
              <a:rPr lang="en-NZ" sz="1000" kern="1200" dirty="0" err="1" smtClean="0">
                <a:solidFill>
                  <a:schemeClr val="tx1"/>
                </a:solidFill>
                <a:latin typeface="Arial" charset="0"/>
                <a:ea typeface="+mn-ea"/>
                <a:cs typeface="+mn-cs"/>
              </a:rPr>
              <a:t>JA</a:t>
            </a:r>
            <a:r>
              <a:rPr lang="en-NZ" sz="1000" kern="1200" dirty="0" smtClean="0">
                <a:solidFill>
                  <a:schemeClr val="tx1"/>
                </a:solidFill>
                <a:latin typeface="Arial" charset="0"/>
                <a:ea typeface="+mn-ea"/>
                <a:cs typeface="+mn-cs"/>
              </a:rPr>
              <a:t>, Law SK, </a:t>
            </a:r>
            <a:r>
              <a:rPr lang="en-NZ" sz="1000" kern="1200" dirty="0" err="1" smtClean="0">
                <a:solidFill>
                  <a:schemeClr val="tx1"/>
                </a:solidFill>
                <a:latin typeface="Arial" charset="0"/>
                <a:ea typeface="+mn-ea"/>
                <a:cs typeface="+mn-cs"/>
              </a:rPr>
              <a:t>Caprioli</a:t>
            </a:r>
            <a:r>
              <a:rPr lang="en-NZ" sz="1000" kern="1200" dirty="0" smtClean="0">
                <a:solidFill>
                  <a:schemeClr val="tx1"/>
                </a:solidFill>
                <a:latin typeface="Arial" charset="0"/>
                <a:ea typeface="+mn-ea"/>
                <a:cs typeface="+mn-cs"/>
              </a:rPr>
              <a:t> J (eds.) </a:t>
            </a:r>
            <a:r>
              <a:rPr lang="en-NZ" sz="1000" i="1" kern="1200" dirty="0" smtClean="0">
                <a:solidFill>
                  <a:schemeClr val="tx1"/>
                </a:solidFill>
                <a:latin typeface="Arial" charset="0"/>
                <a:ea typeface="+mn-ea"/>
                <a:cs typeface="+mn-cs"/>
              </a:rPr>
              <a:t>Pearls of Glaucoma Management</a:t>
            </a:r>
            <a:r>
              <a:rPr lang="en-NZ" sz="1000" kern="1200" dirty="0" smtClean="0">
                <a:solidFill>
                  <a:schemeClr val="tx1"/>
                </a:solidFill>
                <a:latin typeface="Arial" charset="0"/>
                <a:ea typeface="+mn-ea"/>
                <a:cs typeface="+mn-cs"/>
              </a:rPr>
              <a:t>. Berlin: Springer-</a:t>
            </a:r>
            <a:r>
              <a:rPr lang="en-NZ" sz="1000" kern="1200" dirty="0" err="1" smtClean="0">
                <a:solidFill>
                  <a:schemeClr val="tx1"/>
                </a:solidFill>
                <a:latin typeface="Arial" charset="0"/>
                <a:ea typeface="+mn-ea"/>
                <a:cs typeface="+mn-cs"/>
              </a:rPr>
              <a:t>Verlag</a:t>
            </a:r>
            <a:r>
              <a:rPr lang="en-NZ" sz="1000" kern="1200" dirty="0" smtClean="0">
                <a:solidFill>
                  <a:schemeClr val="tx1"/>
                </a:solidFill>
                <a:latin typeface="Arial" charset="0"/>
                <a:ea typeface="+mn-ea"/>
                <a:cs typeface="+mn-cs"/>
              </a:rPr>
              <a:t>; 2010. p. 307–315.</a:t>
            </a:r>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1014759" y="4716710"/>
            <a:ext cx="4761571" cy="4466109"/>
          </a:xfrm>
          <a:noFill/>
          <a:ln/>
        </p:spPr>
        <p:txBody>
          <a:bodyPr/>
          <a:lstStyle/>
          <a:p>
            <a:pPr indent="-180000">
              <a:lnSpc>
                <a:spcPct val="100000"/>
              </a:lnSpc>
            </a:pPr>
            <a:r>
              <a:rPr lang="en-US" dirty="0" smtClean="0">
                <a:latin typeface="Arial" pitchFamily="34" charset="0"/>
              </a:rPr>
              <a:t>This video demonstrating insertion</a:t>
            </a:r>
            <a:r>
              <a:rPr lang="en-US" baseline="0" dirty="0" smtClean="0">
                <a:latin typeface="Arial" pitchFamily="34" charset="0"/>
              </a:rPr>
              <a:t> of the Ex-PRESS glaucoma filtration device was provided by Dr L </a:t>
            </a:r>
            <a:r>
              <a:rPr lang="en-US" baseline="0" dirty="0" err="1" smtClean="0">
                <a:latin typeface="Arial" pitchFamily="34" charset="0"/>
              </a:rPr>
              <a:t>Vijaya</a:t>
            </a:r>
            <a:r>
              <a:rPr lang="en-US" baseline="0" dirty="0" smtClean="0">
                <a:latin typeface="Arial" pitchFamily="34" charset="0"/>
              </a:rPr>
              <a:t> (Director, </a:t>
            </a:r>
            <a:r>
              <a:rPr lang="en-US" baseline="0" dirty="0" err="1" smtClean="0">
                <a:latin typeface="Arial" pitchFamily="34" charset="0"/>
              </a:rPr>
              <a:t>Smt</a:t>
            </a:r>
            <a:r>
              <a:rPr lang="en-US" baseline="0" dirty="0" smtClean="0">
                <a:latin typeface="Arial" pitchFamily="34" charset="0"/>
              </a:rPr>
              <a:t> </a:t>
            </a:r>
            <a:r>
              <a:rPr lang="en-US" baseline="0" dirty="0" err="1" smtClean="0">
                <a:latin typeface="Arial" pitchFamily="34" charset="0"/>
              </a:rPr>
              <a:t>Jadhavabai</a:t>
            </a:r>
            <a:r>
              <a:rPr lang="en-US" baseline="0" dirty="0" smtClean="0">
                <a:latin typeface="Arial" pitchFamily="34" charset="0"/>
              </a:rPr>
              <a:t> </a:t>
            </a:r>
            <a:r>
              <a:rPr lang="en-US" baseline="0" dirty="0" err="1" smtClean="0">
                <a:latin typeface="Arial" pitchFamily="34" charset="0"/>
              </a:rPr>
              <a:t>Nathmal</a:t>
            </a:r>
            <a:r>
              <a:rPr lang="en-US" baseline="0" dirty="0" smtClean="0">
                <a:latin typeface="Arial" pitchFamily="34" charset="0"/>
              </a:rPr>
              <a:t> </a:t>
            </a:r>
            <a:r>
              <a:rPr lang="en-US" baseline="0" dirty="0" err="1" smtClean="0">
                <a:latin typeface="Arial" pitchFamily="34" charset="0"/>
              </a:rPr>
              <a:t>Singhvee</a:t>
            </a:r>
            <a:r>
              <a:rPr lang="en-US" baseline="0" dirty="0" smtClean="0">
                <a:latin typeface="Arial" pitchFamily="34" charset="0"/>
              </a:rPr>
              <a:t> Glaucoma Services, </a:t>
            </a:r>
            <a:r>
              <a:rPr lang="en-US" baseline="0" dirty="0" err="1" smtClean="0">
                <a:latin typeface="Arial" pitchFamily="34" charset="0"/>
              </a:rPr>
              <a:t>Sankara</a:t>
            </a:r>
            <a:r>
              <a:rPr lang="en-US" baseline="0" dirty="0" smtClean="0">
                <a:latin typeface="Arial" pitchFamily="34" charset="0"/>
              </a:rPr>
              <a:t> </a:t>
            </a:r>
            <a:r>
              <a:rPr lang="en-US" baseline="0" dirty="0" err="1" smtClean="0">
                <a:latin typeface="Arial" pitchFamily="34" charset="0"/>
              </a:rPr>
              <a:t>Nethralaya</a:t>
            </a:r>
            <a:r>
              <a:rPr lang="en-US" baseline="0" dirty="0" smtClean="0">
                <a:latin typeface="Arial" pitchFamily="34" charset="0"/>
              </a:rPr>
              <a:t>, Chennai, India).</a:t>
            </a:r>
          </a:p>
          <a:p>
            <a:pPr>
              <a:lnSpc>
                <a:spcPct val="100000"/>
              </a:lnSpc>
              <a:spcBef>
                <a:spcPts val="0"/>
              </a:spcBef>
            </a:pPr>
            <a:endParaRPr lang="en-US" baseline="0" dirty="0" smtClean="0">
              <a:latin typeface="Arial" pitchFamily="34" charset="0"/>
            </a:endParaRPr>
          </a:p>
          <a:p>
            <a:pPr marL="177800" indent="-177800">
              <a:lnSpc>
                <a:spcPct val="100000"/>
              </a:lnSpc>
              <a:spcBef>
                <a:spcPts val="0"/>
              </a:spcBef>
            </a:pPr>
            <a:r>
              <a:rPr lang="en-US" baseline="0" dirty="0" smtClean="0">
                <a:latin typeface="Arial" pitchFamily="34" charset="0"/>
              </a:rPr>
              <a:t>The following steps are shown:</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creation of a fornix-based conjunctival flap in the superior nasal quadrant</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administration of sub-</a:t>
            </a:r>
            <a:r>
              <a:rPr lang="en-NZ" sz="1000" kern="1200" dirty="0" err="1" smtClean="0">
                <a:solidFill>
                  <a:schemeClr val="tx1"/>
                </a:solidFill>
                <a:latin typeface="Arial" charset="0"/>
                <a:ea typeface="+mn-ea"/>
                <a:cs typeface="+mn-cs"/>
              </a:rPr>
              <a:t>Tenon's</a:t>
            </a:r>
            <a:r>
              <a:rPr lang="en-NZ" sz="1000" kern="1200" dirty="0" smtClean="0">
                <a:solidFill>
                  <a:schemeClr val="tx1"/>
                </a:solidFill>
                <a:latin typeface="Arial" charset="0"/>
                <a:ea typeface="+mn-ea"/>
                <a:cs typeface="+mn-cs"/>
              </a:rPr>
              <a:t> anaesthesia</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gentle cauterisation of bleeders</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measurement, incision</a:t>
            </a:r>
            <a:r>
              <a:rPr lang="en-NZ" sz="1000" kern="1200" baseline="0" dirty="0" smtClean="0">
                <a:solidFill>
                  <a:schemeClr val="tx1"/>
                </a:solidFill>
                <a:latin typeface="Arial" charset="0"/>
                <a:ea typeface="+mn-ea"/>
                <a:cs typeface="+mn-cs"/>
              </a:rPr>
              <a:t> and dissection of </a:t>
            </a:r>
            <a:r>
              <a:rPr lang="en-NZ" sz="1000" kern="1200" dirty="0" smtClean="0">
                <a:solidFill>
                  <a:schemeClr val="tx1"/>
                </a:solidFill>
                <a:latin typeface="Arial" charset="0"/>
                <a:ea typeface="+mn-ea"/>
                <a:cs typeface="+mn-cs"/>
              </a:rPr>
              <a:t>a 5 × 5 mm scleral flap</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entry into the anterior chamber at the grey line with a 25-gauge needle</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insertion of the Ex-PRESS device</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checking the flow with fluorescent dye</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closure of the scleral flap using 10-0 nylon with two interrupted sutures and one releasable suture (optional)</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closure of the conjunctiva with 10-0 </a:t>
            </a:r>
            <a:r>
              <a:rPr lang="en-NZ" sz="1000" kern="1200" dirty="0" err="1" smtClean="0">
                <a:solidFill>
                  <a:schemeClr val="tx1"/>
                </a:solidFill>
                <a:latin typeface="Arial" charset="0"/>
                <a:ea typeface="+mn-ea"/>
                <a:cs typeface="+mn-cs"/>
              </a:rPr>
              <a:t>vicryl</a:t>
            </a:r>
            <a:r>
              <a:rPr lang="en-NZ" sz="1000" kern="1200" dirty="0" smtClean="0">
                <a:solidFill>
                  <a:schemeClr val="tx1"/>
                </a:solidFill>
                <a:latin typeface="Arial" charset="0"/>
                <a:ea typeface="+mn-ea"/>
                <a:cs typeface="+mn-cs"/>
              </a:rPr>
              <a:t> suture</a:t>
            </a:r>
            <a:r>
              <a:rPr lang="en-NZ" sz="1000" kern="1200" baseline="0" dirty="0" smtClean="0">
                <a:solidFill>
                  <a:schemeClr val="tx1"/>
                </a:solidFill>
                <a:latin typeface="Arial" charset="0"/>
                <a:ea typeface="+mn-ea"/>
                <a:cs typeface="+mn-cs"/>
              </a:rPr>
              <a:t> and </a:t>
            </a:r>
            <a:r>
              <a:rPr lang="en-NZ" sz="1000" kern="1200" dirty="0" smtClean="0">
                <a:solidFill>
                  <a:schemeClr val="tx1"/>
                </a:solidFill>
                <a:latin typeface="Arial" charset="0"/>
                <a:ea typeface="+mn-ea"/>
                <a:cs typeface="+mn-cs"/>
              </a:rPr>
              <a:t>trimming of the releasable suture</a:t>
            </a:r>
          </a:p>
          <a:p>
            <a:pPr marL="177800" indent="-177800">
              <a:lnSpc>
                <a:spcPct val="100000"/>
              </a:lnSpc>
              <a:spcBef>
                <a:spcPts val="0"/>
              </a:spcBef>
              <a:buFont typeface="Arial" pitchFamily="34" charset="0"/>
              <a:buChar char="•"/>
            </a:pPr>
            <a:r>
              <a:rPr lang="en-NZ" sz="1000" kern="1200" dirty="0" smtClean="0">
                <a:solidFill>
                  <a:schemeClr val="tx1"/>
                </a:solidFill>
                <a:latin typeface="Arial" charset="0"/>
                <a:ea typeface="+mn-ea"/>
                <a:cs typeface="+mn-cs"/>
              </a:rPr>
              <a:t>formation of the anterior</a:t>
            </a:r>
            <a:r>
              <a:rPr lang="en-NZ" sz="1000" kern="1200" baseline="0" dirty="0" smtClean="0">
                <a:solidFill>
                  <a:schemeClr val="tx1"/>
                </a:solidFill>
                <a:latin typeface="Arial" charset="0"/>
                <a:ea typeface="+mn-ea"/>
                <a:cs typeface="+mn-cs"/>
              </a:rPr>
              <a:t> chamber.</a:t>
            </a:r>
            <a:r>
              <a:rPr lang="en-NZ" sz="1000" kern="1200" dirty="0" smtClean="0">
                <a:solidFill>
                  <a:schemeClr val="tx1"/>
                </a:solidFill>
                <a:latin typeface="Arial" charset="0"/>
                <a:ea typeface="+mn-ea"/>
                <a:cs typeface="+mn-cs"/>
              </a:rPr>
              <a:t/>
            </a:r>
            <a:br>
              <a:rPr lang="en-NZ" sz="1000" kern="1200" dirty="0" smtClean="0">
                <a:solidFill>
                  <a:schemeClr val="tx1"/>
                </a:solidFill>
                <a:latin typeface="Arial" charset="0"/>
                <a:ea typeface="+mn-ea"/>
                <a:cs typeface="+mn-cs"/>
              </a:rPr>
            </a:br>
            <a:endParaRPr lang="en-US" dirty="0" smtClean="0">
              <a:latin typeface="Arial" pitchFamily="34" charset="0"/>
            </a:endParaRPr>
          </a:p>
        </p:txBody>
      </p:sp>
      <p:sp>
        <p:nvSpPr>
          <p:cNvPr id="13316" name="Slide Number Placeholder 3"/>
          <p:cNvSpPr>
            <a:spLocks noGrp="1"/>
          </p:cNvSpPr>
          <p:nvPr>
            <p:ph type="sldNum" sz="quarter" idx="5"/>
          </p:nvPr>
        </p:nvSpPr>
        <p:spPr>
          <a:noFill/>
        </p:spPr>
        <p:txBody>
          <a:bodyPr/>
          <a:lstStyle/>
          <a:p>
            <a:fld id="{EEA3580B-6622-430F-87ED-C083C4F49F77}" type="slidenum">
              <a:rPr lang="en-AU" altLang="ko-KR" smtClean="0">
                <a:ea typeface="굴림" pitchFamily="34" charset="-127"/>
              </a:rPr>
              <a:pPr/>
              <a:t>8</a:t>
            </a:fld>
            <a:endParaRPr lang="en-AU" altLang="ko-KR" smtClean="0">
              <a:ea typeface="굴림"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4A5A154E-2209-4616-9C4E-8DA9AB21557D}" type="slidenum">
              <a:rPr lang="zh-TW" altLang="en-US" smtClean="0"/>
              <a:pPr>
                <a:defRPr/>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Microsoft_Office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6858000"/>
          </a:xfrm>
          <a:prstGeom prst="rect">
            <a:avLst/>
          </a:prstGeom>
          <a:solidFill>
            <a:srgbClr val="140587"/>
          </a:solidFill>
          <a:ln w="9525">
            <a:noFill/>
            <a:miter lim="800000"/>
            <a:headEnd/>
            <a:tailEnd/>
          </a:ln>
          <a:effectLst/>
        </p:spPr>
        <p:txBody>
          <a:bodyPr wrap="none" anchor="ctr"/>
          <a:lstStyle/>
          <a:p>
            <a:pPr>
              <a:defRPr/>
            </a:pPr>
            <a:endParaRPr lang="en-SG" altLang="zh-TW">
              <a:ea typeface="新細明體" pitchFamily="18" charset="-120"/>
            </a:endParaRPr>
          </a:p>
        </p:txBody>
      </p:sp>
      <p:sp>
        <p:nvSpPr>
          <p:cNvPr id="5" name="Rectangle 3"/>
          <p:cNvSpPr>
            <a:spLocks noChangeArrowheads="1"/>
          </p:cNvSpPr>
          <p:nvPr/>
        </p:nvSpPr>
        <p:spPr bwMode="auto">
          <a:xfrm>
            <a:off x="0" y="0"/>
            <a:ext cx="9144000" cy="6858000"/>
          </a:xfrm>
          <a:prstGeom prst="rect">
            <a:avLst/>
          </a:prstGeom>
          <a:solidFill>
            <a:srgbClr val="140587"/>
          </a:solidFill>
          <a:ln w="9525">
            <a:noFill/>
            <a:miter lim="800000"/>
            <a:headEnd/>
            <a:tailEnd/>
          </a:ln>
          <a:effectLst/>
        </p:spPr>
        <p:txBody>
          <a:bodyPr wrap="none" anchor="ctr"/>
          <a:lstStyle/>
          <a:p>
            <a:pPr>
              <a:defRPr/>
            </a:pPr>
            <a:endParaRPr lang="en-SG" altLang="zh-TW">
              <a:ea typeface="新細明體" pitchFamily="18" charset="-120"/>
            </a:endParaRPr>
          </a:p>
        </p:txBody>
      </p:sp>
      <p:sp>
        <p:nvSpPr>
          <p:cNvPr id="6" name="Rectangle 5"/>
          <p:cNvSpPr>
            <a:spLocks noChangeArrowheads="1"/>
          </p:cNvSpPr>
          <p:nvPr/>
        </p:nvSpPr>
        <p:spPr bwMode="auto">
          <a:xfrm>
            <a:off x="0" y="16002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7" name="Rectangle 6"/>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8" name="Rectangle 7"/>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pic>
        <p:nvPicPr>
          <p:cNvPr id="9" name="Picture 26" descr="powerpoint_presentation_layout"/>
          <p:cNvPicPr>
            <a:picLocks noChangeAspect="1" noChangeArrowheads="1"/>
          </p:cNvPicPr>
          <p:nvPr/>
        </p:nvPicPr>
        <p:blipFill>
          <a:blip r:embed="rId3" cstate="print"/>
          <a:srcRect/>
          <a:stretch>
            <a:fillRect/>
          </a:stretch>
        </p:blipFill>
        <p:spPr bwMode="auto">
          <a:xfrm>
            <a:off x="7086600" y="76200"/>
            <a:ext cx="1752600" cy="1489075"/>
          </a:xfrm>
          <a:prstGeom prst="rect">
            <a:avLst/>
          </a:prstGeom>
          <a:noFill/>
          <a:ln w="9525">
            <a:noFill/>
            <a:miter lim="800000"/>
            <a:headEnd/>
            <a:tailEnd/>
          </a:ln>
        </p:spPr>
      </p:pic>
      <p:sp>
        <p:nvSpPr>
          <p:cNvPr id="10" name="Rectangle 9"/>
          <p:cNvSpPr>
            <a:spLocks noChangeArrowheads="1"/>
          </p:cNvSpPr>
          <p:nvPr/>
        </p:nvSpPr>
        <p:spPr bwMode="auto">
          <a:xfrm>
            <a:off x="0" y="15113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11" name="Rectangle 10"/>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12" name="Rectangle 11"/>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pic>
        <p:nvPicPr>
          <p:cNvPr id="13" name="Picture 30" descr="powerpoint_presentation_layout"/>
          <p:cNvPicPr>
            <a:picLocks noChangeAspect="1" noChangeArrowheads="1"/>
          </p:cNvPicPr>
          <p:nvPr/>
        </p:nvPicPr>
        <p:blipFill>
          <a:blip r:embed="rId3" cstate="print"/>
          <a:srcRect/>
          <a:stretch>
            <a:fillRect/>
          </a:stretch>
        </p:blipFill>
        <p:spPr bwMode="auto">
          <a:xfrm>
            <a:off x="7086600" y="76200"/>
            <a:ext cx="1752600" cy="1489075"/>
          </a:xfrm>
          <a:prstGeom prst="rect">
            <a:avLst/>
          </a:prstGeom>
          <a:noFill/>
          <a:ln w="9525">
            <a:noFill/>
            <a:miter lim="800000"/>
            <a:headEnd/>
            <a:tailEnd/>
          </a:ln>
        </p:spPr>
      </p:pic>
      <p:sp>
        <p:nvSpPr>
          <p:cNvPr id="14" name="Rectangle 13"/>
          <p:cNvSpPr>
            <a:spLocks noChangeArrowheads="1"/>
          </p:cNvSpPr>
          <p:nvPr/>
        </p:nvSpPr>
        <p:spPr bwMode="auto">
          <a:xfrm>
            <a:off x="0" y="16002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15" name="Rectangle 14"/>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16" name="Rectangle 15"/>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pic>
        <p:nvPicPr>
          <p:cNvPr id="17" name="Picture 34" descr="powerpoint_presentation_layout"/>
          <p:cNvPicPr>
            <a:picLocks noChangeAspect="1" noChangeArrowheads="1"/>
          </p:cNvPicPr>
          <p:nvPr/>
        </p:nvPicPr>
        <p:blipFill>
          <a:blip r:embed="rId3" cstate="print"/>
          <a:srcRect/>
          <a:stretch>
            <a:fillRect/>
          </a:stretch>
        </p:blipFill>
        <p:spPr bwMode="auto">
          <a:xfrm>
            <a:off x="7086600" y="76200"/>
            <a:ext cx="1752600" cy="1489075"/>
          </a:xfrm>
          <a:prstGeom prst="rect">
            <a:avLst/>
          </a:prstGeom>
          <a:noFill/>
          <a:ln w="9525">
            <a:noFill/>
            <a:miter lim="800000"/>
            <a:headEnd/>
            <a:tailEnd/>
          </a:ln>
        </p:spPr>
      </p:pic>
      <p:sp>
        <p:nvSpPr>
          <p:cNvPr id="18" name="Rectangle 18"/>
          <p:cNvSpPr>
            <a:spLocks noChangeArrowheads="1"/>
          </p:cNvSpPr>
          <p:nvPr userDrawn="1"/>
        </p:nvSpPr>
        <p:spPr bwMode="auto">
          <a:xfrm>
            <a:off x="0" y="16002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19" name="Rectangle 19"/>
          <p:cNvSpPr>
            <a:spLocks noChangeArrowheads="1"/>
          </p:cNvSpPr>
          <p:nvPr userDrawn="1"/>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20" name="Rectangle 20"/>
          <p:cNvSpPr>
            <a:spLocks noChangeArrowheads="1"/>
          </p:cNvSpPr>
          <p:nvPr userDrawn="1"/>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graphicFrame>
        <p:nvGraphicFramePr>
          <p:cNvPr id="21" name="Base" hidden="1"/>
          <p:cNvGraphicFramePr>
            <a:graphicFrameLocks/>
          </p:cNvGraphicFramePr>
          <p:nvPr/>
        </p:nvGraphicFramePr>
        <p:xfrm>
          <a:off x="1524000" y="1397000"/>
          <a:ext cx="6096000" cy="4064000"/>
        </p:xfrm>
        <a:graphic>
          <a:graphicData uri="http://schemas.openxmlformats.org/presentationml/2006/ole">
            <p:oleObj spid="_x0000_s169986" r:id="rId4" imgW="0" imgH="0" progId="PowerPoint.Show.8">
              <p:embed/>
            </p:oleObj>
          </a:graphicData>
        </a:graphic>
      </p:graphicFrame>
      <p:pic>
        <p:nvPicPr>
          <p:cNvPr id="22" name="Picture 2" descr="F:\g.hosking\AALA019 IMAGE laser model\New Image.JPG"/>
          <p:cNvPicPr>
            <a:picLocks noChangeAspect="1" noChangeArrowheads="1"/>
          </p:cNvPicPr>
          <p:nvPr userDrawn="1"/>
        </p:nvPicPr>
        <p:blipFill>
          <a:blip r:embed="rId5" cstate="print"/>
          <a:srcRect/>
          <a:stretch>
            <a:fillRect/>
          </a:stretch>
        </p:blipFill>
        <p:spPr bwMode="auto">
          <a:xfrm>
            <a:off x="7305675" y="0"/>
            <a:ext cx="1838325" cy="1581150"/>
          </a:xfrm>
          <a:prstGeom prst="rect">
            <a:avLst/>
          </a:prstGeom>
          <a:noFill/>
          <a:ln w="9525">
            <a:noFill/>
            <a:miter lim="800000"/>
            <a:headEnd/>
            <a:tailEnd/>
          </a:ln>
        </p:spPr>
      </p:pic>
      <p:sp>
        <p:nvSpPr>
          <p:cNvPr id="860183" name="Rectangle 23"/>
          <p:cNvSpPr>
            <a:spLocks noGrp="1" noChangeArrowheads="1"/>
          </p:cNvSpPr>
          <p:nvPr>
            <p:ph type="subTitle" idx="1"/>
          </p:nvPr>
        </p:nvSpPr>
        <p:spPr>
          <a:xfrm>
            <a:off x="1368425" y="3276600"/>
            <a:ext cx="6400800" cy="1752600"/>
          </a:xfrm>
        </p:spPr>
        <p:txBody>
          <a:bodyPr/>
          <a:lstStyle>
            <a:lvl1pPr marL="0" indent="0" algn="ctr">
              <a:buFontTx/>
              <a:buNone/>
              <a:defRPr/>
            </a:lvl1pPr>
          </a:lstStyle>
          <a:p>
            <a:r>
              <a:rPr lang="en-AU"/>
              <a:t>Click to edit Master subtitle style</a:t>
            </a:r>
          </a:p>
        </p:txBody>
      </p:sp>
      <p:sp>
        <p:nvSpPr>
          <p:cNvPr id="860184" name="Rectangle 24"/>
          <p:cNvSpPr>
            <a:spLocks noGrp="1" noChangeArrowheads="1"/>
          </p:cNvSpPr>
          <p:nvPr>
            <p:ph type="ctrTitle"/>
          </p:nvPr>
        </p:nvSpPr>
        <p:spPr/>
        <p:txBody>
          <a:bodyPr/>
          <a:lstStyle>
            <a:lvl1pPr>
              <a:defRPr/>
            </a:lvl1pPr>
          </a:lstStyle>
          <a:p>
            <a:r>
              <a:rPr lang="en-AU"/>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913" y="431800"/>
            <a:ext cx="2046287" cy="56642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269875" y="431800"/>
            <a:ext cx="5989638" cy="5664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9875" y="431800"/>
            <a:ext cx="6657975" cy="11430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lipArt Placeholder 3"/>
          <p:cNvSpPr>
            <a:spLocks noGrp="1"/>
          </p:cNvSpPr>
          <p:nvPr>
            <p:ph type="clipArt" sz="half" idx="2"/>
          </p:nvPr>
        </p:nvSpPr>
        <p:spPr>
          <a:xfrm>
            <a:off x="4648200" y="1981200"/>
            <a:ext cx="3810000" cy="4114800"/>
          </a:xfrm>
        </p:spPr>
        <p:txBody>
          <a:bodyPr/>
          <a:lstStyle/>
          <a:p>
            <a:pPr lvl="0"/>
            <a:endParaRPr lang="en-SG"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431800"/>
            <a:ext cx="6657975" cy="1143000"/>
          </a:xfrm>
        </p:spPr>
        <p:txBody>
          <a:bodyPr/>
          <a:lstStyle/>
          <a:p>
            <a:r>
              <a:rPr lang="en-US" smtClean="0"/>
              <a:t>Click to edit Master title style</a:t>
            </a:r>
            <a:endParaRPr lang="en-SG"/>
          </a:p>
        </p:txBody>
      </p:sp>
      <p:sp>
        <p:nvSpPr>
          <p:cNvPr id="3" name="Table Placeholder 2"/>
          <p:cNvSpPr>
            <a:spLocks noGrp="1"/>
          </p:cNvSpPr>
          <p:nvPr>
            <p:ph type="tbl" idx="1"/>
          </p:nvPr>
        </p:nvSpPr>
        <p:spPr>
          <a:xfrm>
            <a:off x="685800" y="1981200"/>
            <a:ext cx="7772400" cy="4114800"/>
          </a:xfrm>
        </p:spPr>
        <p:txBody>
          <a:bodyPr/>
          <a:lstStyle/>
          <a:p>
            <a:pPr lvl="0"/>
            <a:endParaRPr lang="en-SG"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58129" name="Rectangle 17"/>
          <p:cNvSpPr>
            <a:spLocks noChangeArrowheads="1"/>
          </p:cNvSpPr>
          <p:nvPr/>
        </p:nvSpPr>
        <p:spPr bwMode="auto">
          <a:xfrm>
            <a:off x="0" y="0"/>
            <a:ext cx="9144000" cy="6858000"/>
          </a:xfrm>
          <a:prstGeom prst="rect">
            <a:avLst/>
          </a:prstGeom>
          <a:solidFill>
            <a:srgbClr val="140587"/>
          </a:solidFill>
          <a:ln w="9525">
            <a:noFill/>
            <a:miter lim="800000"/>
            <a:headEnd/>
            <a:tailEnd/>
          </a:ln>
          <a:effectLst/>
        </p:spPr>
        <p:txBody>
          <a:bodyPr wrap="none" anchor="ctr"/>
          <a:lstStyle/>
          <a:p>
            <a:pPr>
              <a:defRPr/>
            </a:pPr>
            <a:endParaRPr lang="en-SG" altLang="zh-TW">
              <a:ea typeface="新細明體" pitchFamily="18" charset="-120"/>
            </a:endParaRPr>
          </a:p>
        </p:txBody>
      </p:sp>
      <p:sp>
        <p:nvSpPr>
          <p:cNvPr id="858114" name="Rectangle 2"/>
          <p:cNvSpPr>
            <a:spLocks noChangeArrowheads="1"/>
          </p:cNvSpPr>
          <p:nvPr/>
        </p:nvSpPr>
        <p:spPr bwMode="auto">
          <a:xfrm>
            <a:off x="0" y="0"/>
            <a:ext cx="9144000" cy="6858000"/>
          </a:xfrm>
          <a:prstGeom prst="rect">
            <a:avLst/>
          </a:prstGeom>
          <a:solidFill>
            <a:srgbClr val="140587"/>
          </a:solidFill>
          <a:ln w="9525">
            <a:noFill/>
            <a:miter lim="800000"/>
            <a:headEnd/>
            <a:tailEnd/>
          </a:ln>
          <a:effectLst/>
        </p:spPr>
        <p:txBody>
          <a:bodyPr wrap="none" anchor="ctr"/>
          <a:lstStyle/>
          <a:p>
            <a:pPr>
              <a:defRPr/>
            </a:pPr>
            <a:endParaRPr lang="en-SG" altLang="zh-TW">
              <a:ea typeface="新細明體" pitchFamily="18" charset="-120"/>
            </a:endParaRPr>
          </a:p>
        </p:txBody>
      </p:sp>
      <p:sp>
        <p:nvSpPr>
          <p:cNvPr id="30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r>
              <a:rPr lang="en-GB" altLang="zh-TW" smtClean="0"/>
              <a:t>Fifth level</a:t>
            </a:r>
          </a:p>
        </p:txBody>
      </p:sp>
      <p:sp>
        <p:nvSpPr>
          <p:cNvPr id="858116" name="Rectangle 4"/>
          <p:cNvSpPr>
            <a:spLocks noChangeArrowheads="1"/>
          </p:cNvSpPr>
          <p:nvPr/>
        </p:nvSpPr>
        <p:spPr bwMode="auto">
          <a:xfrm>
            <a:off x="0" y="16002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858117" name="Rectangle 5"/>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858118" name="Rectangle 6"/>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pic>
        <p:nvPicPr>
          <p:cNvPr id="3080" name="Picture 7" descr="powerpoint_presentation_layout"/>
          <p:cNvPicPr>
            <a:picLocks noChangeAspect="1" noChangeArrowheads="1"/>
          </p:cNvPicPr>
          <p:nvPr/>
        </p:nvPicPr>
        <p:blipFill>
          <a:blip r:embed="rId15" cstate="print"/>
          <a:srcRect/>
          <a:stretch>
            <a:fillRect/>
          </a:stretch>
        </p:blipFill>
        <p:spPr bwMode="auto">
          <a:xfrm>
            <a:off x="7086600" y="76200"/>
            <a:ext cx="1752600" cy="1489075"/>
          </a:xfrm>
          <a:prstGeom prst="rect">
            <a:avLst/>
          </a:prstGeom>
          <a:noFill/>
          <a:ln w="9525">
            <a:noFill/>
            <a:miter lim="800000"/>
            <a:headEnd/>
            <a:tailEnd/>
          </a:ln>
        </p:spPr>
      </p:pic>
      <p:sp>
        <p:nvSpPr>
          <p:cNvPr id="858120" name="Rectangle 8"/>
          <p:cNvSpPr>
            <a:spLocks noChangeArrowheads="1"/>
          </p:cNvSpPr>
          <p:nvPr/>
        </p:nvSpPr>
        <p:spPr bwMode="auto">
          <a:xfrm>
            <a:off x="0" y="15113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858121" name="Rectangle 9"/>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858122" name="Rectangle 10"/>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pic>
        <p:nvPicPr>
          <p:cNvPr id="3084" name="Picture 11" descr="powerpoint_presentation_layout"/>
          <p:cNvPicPr>
            <a:picLocks noChangeAspect="1" noChangeArrowheads="1"/>
          </p:cNvPicPr>
          <p:nvPr/>
        </p:nvPicPr>
        <p:blipFill>
          <a:blip r:embed="rId15" cstate="print"/>
          <a:srcRect/>
          <a:stretch>
            <a:fillRect/>
          </a:stretch>
        </p:blipFill>
        <p:spPr bwMode="auto">
          <a:xfrm>
            <a:off x="7086600" y="76200"/>
            <a:ext cx="1752600" cy="1489075"/>
          </a:xfrm>
          <a:prstGeom prst="rect">
            <a:avLst/>
          </a:prstGeom>
          <a:noFill/>
          <a:ln w="9525">
            <a:noFill/>
            <a:miter lim="800000"/>
            <a:headEnd/>
            <a:tailEnd/>
          </a:ln>
        </p:spPr>
      </p:pic>
      <p:sp>
        <p:nvSpPr>
          <p:cNvPr id="858124" name="Rectangle 12"/>
          <p:cNvSpPr>
            <a:spLocks noChangeArrowheads="1"/>
          </p:cNvSpPr>
          <p:nvPr/>
        </p:nvSpPr>
        <p:spPr bwMode="auto">
          <a:xfrm>
            <a:off x="0" y="16002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858125" name="Rectangle 13"/>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858126" name="Rectangle 14"/>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pic>
        <p:nvPicPr>
          <p:cNvPr id="3088" name="Picture 15" descr="powerpoint_presentation_layout"/>
          <p:cNvPicPr>
            <a:picLocks noChangeAspect="1" noChangeArrowheads="1"/>
          </p:cNvPicPr>
          <p:nvPr/>
        </p:nvPicPr>
        <p:blipFill>
          <a:blip r:embed="rId15" cstate="print"/>
          <a:srcRect/>
          <a:stretch>
            <a:fillRect/>
          </a:stretch>
        </p:blipFill>
        <p:spPr bwMode="auto">
          <a:xfrm>
            <a:off x="7086600" y="76200"/>
            <a:ext cx="1752600" cy="1489075"/>
          </a:xfrm>
          <a:prstGeom prst="rect">
            <a:avLst/>
          </a:prstGeom>
          <a:noFill/>
          <a:ln w="9525">
            <a:noFill/>
            <a:miter lim="800000"/>
            <a:headEnd/>
            <a:tailEnd/>
          </a:ln>
        </p:spPr>
      </p:pic>
      <p:sp>
        <p:nvSpPr>
          <p:cNvPr id="858130" name="Rectangle 18"/>
          <p:cNvSpPr>
            <a:spLocks noChangeArrowheads="1"/>
          </p:cNvSpPr>
          <p:nvPr/>
        </p:nvSpPr>
        <p:spPr bwMode="auto">
          <a:xfrm>
            <a:off x="0" y="1600200"/>
            <a:ext cx="9144000" cy="165100"/>
          </a:xfrm>
          <a:prstGeom prst="rect">
            <a:avLst/>
          </a:prstGeom>
          <a:solidFill>
            <a:srgbClr val="7D2469"/>
          </a:solidFill>
          <a:ln w="9525">
            <a:noFill/>
            <a:miter lim="800000"/>
            <a:headEnd/>
            <a:tailEnd/>
          </a:ln>
        </p:spPr>
        <p:txBody>
          <a:bodyPr/>
          <a:lstStyle/>
          <a:p>
            <a:pPr>
              <a:defRPr/>
            </a:pPr>
            <a:endParaRPr lang="en-SG" altLang="zh-TW">
              <a:ea typeface="新細明體" pitchFamily="18" charset="-120"/>
            </a:endParaRPr>
          </a:p>
        </p:txBody>
      </p:sp>
      <p:sp>
        <p:nvSpPr>
          <p:cNvPr id="858131" name="Rectangle 19"/>
          <p:cNvSpPr>
            <a:spLocks noChangeArrowheads="1"/>
          </p:cNvSpPr>
          <p:nvPr/>
        </p:nvSpPr>
        <p:spPr bwMode="auto">
          <a:xfrm>
            <a:off x="0" y="1581150"/>
            <a:ext cx="9144000" cy="92075"/>
          </a:xfrm>
          <a:prstGeom prst="rect">
            <a:avLst/>
          </a:prstGeom>
          <a:solidFill>
            <a:srgbClr val="A6427C"/>
          </a:solidFill>
          <a:ln w="9525">
            <a:noFill/>
            <a:miter lim="800000"/>
            <a:headEnd/>
            <a:tailEnd/>
          </a:ln>
        </p:spPr>
        <p:txBody>
          <a:bodyPr/>
          <a:lstStyle/>
          <a:p>
            <a:pPr>
              <a:defRPr/>
            </a:pPr>
            <a:endParaRPr lang="en-SG" altLang="zh-TW">
              <a:ea typeface="新細明體" pitchFamily="18" charset="-120"/>
            </a:endParaRPr>
          </a:p>
        </p:txBody>
      </p:sp>
      <p:sp>
        <p:nvSpPr>
          <p:cNvPr id="858132" name="Rectangle 20"/>
          <p:cNvSpPr>
            <a:spLocks noChangeArrowheads="1"/>
          </p:cNvSpPr>
          <p:nvPr/>
        </p:nvSpPr>
        <p:spPr bwMode="auto">
          <a:xfrm>
            <a:off x="0" y="0"/>
            <a:ext cx="9144000" cy="1600200"/>
          </a:xfrm>
          <a:prstGeom prst="rect">
            <a:avLst/>
          </a:prstGeom>
          <a:solidFill>
            <a:schemeClr val="tx1"/>
          </a:solidFill>
          <a:ln w="9525">
            <a:noFill/>
            <a:miter lim="800000"/>
            <a:headEnd/>
            <a:tailEnd/>
          </a:ln>
          <a:effectLst/>
        </p:spPr>
        <p:txBody>
          <a:bodyPr wrap="none" anchor="ctr"/>
          <a:lstStyle/>
          <a:p>
            <a:pPr algn="ctr">
              <a:defRPr/>
            </a:pPr>
            <a:endParaRPr lang="en-AU" altLang="zh-TW" sz="3600">
              <a:solidFill>
                <a:srgbClr val="140587"/>
              </a:solidFill>
              <a:latin typeface="Times"/>
              <a:ea typeface="新細明體" pitchFamily="18" charset="-120"/>
            </a:endParaRPr>
          </a:p>
        </p:txBody>
      </p:sp>
      <p:sp>
        <p:nvSpPr>
          <p:cNvPr id="3092" name="Rectangle 16"/>
          <p:cNvSpPr>
            <a:spLocks noGrp="1" noChangeArrowheads="1"/>
          </p:cNvSpPr>
          <p:nvPr>
            <p:ph type="title"/>
          </p:nvPr>
        </p:nvSpPr>
        <p:spPr bwMode="auto">
          <a:xfrm>
            <a:off x="269875" y="431800"/>
            <a:ext cx="6657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TW" smtClean="0"/>
              <a:t>Click to edit Master title style</a:t>
            </a:r>
          </a:p>
        </p:txBody>
      </p:sp>
      <p:pic>
        <p:nvPicPr>
          <p:cNvPr id="3093" name="Picture 2" descr="F:\g.hosking\AALA019 IMAGE laser model\New Image.JPG"/>
          <p:cNvPicPr>
            <a:picLocks noChangeAspect="1" noChangeArrowheads="1"/>
          </p:cNvPicPr>
          <p:nvPr/>
        </p:nvPicPr>
        <p:blipFill>
          <a:blip r:embed="rId16" cstate="print"/>
          <a:srcRect/>
          <a:stretch>
            <a:fillRect/>
          </a:stretch>
        </p:blipFill>
        <p:spPr bwMode="auto">
          <a:xfrm>
            <a:off x="7305675" y="0"/>
            <a:ext cx="1838325" cy="15811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31"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ransition/>
  <p:txStyles>
    <p:titleStyle>
      <a:lvl1pPr algn="l" rtl="0" eaLnBrk="0" fontAlgn="base" hangingPunct="0">
        <a:spcBef>
          <a:spcPct val="0"/>
        </a:spcBef>
        <a:spcAft>
          <a:spcPct val="0"/>
        </a:spcAft>
        <a:defRPr sz="3600">
          <a:solidFill>
            <a:srgbClr val="140587"/>
          </a:solidFill>
          <a:latin typeface="+mj-lt"/>
          <a:ea typeface="+mj-ea"/>
          <a:cs typeface="+mj-cs"/>
        </a:defRPr>
      </a:lvl1pPr>
      <a:lvl2pPr algn="l" rtl="0" eaLnBrk="0" fontAlgn="base" hangingPunct="0">
        <a:spcBef>
          <a:spcPct val="0"/>
        </a:spcBef>
        <a:spcAft>
          <a:spcPct val="0"/>
        </a:spcAft>
        <a:defRPr sz="3600">
          <a:solidFill>
            <a:srgbClr val="140587"/>
          </a:solidFill>
          <a:latin typeface="Arial" charset="0"/>
        </a:defRPr>
      </a:lvl2pPr>
      <a:lvl3pPr algn="l" rtl="0" eaLnBrk="0" fontAlgn="base" hangingPunct="0">
        <a:spcBef>
          <a:spcPct val="0"/>
        </a:spcBef>
        <a:spcAft>
          <a:spcPct val="0"/>
        </a:spcAft>
        <a:defRPr sz="3600">
          <a:solidFill>
            <a:srgbClr val="140587"/>
          </a:solidFill>
          <a:latin typeface="Arial" charset="0"/>
        </a:defRPr>
      </a:lvl3pPr>
      <a:lvl4pPr algn="l" rtl="0" eaLnBrk="0" fontAlgn="base" hangingPunct="0">
        <a:spcBef>
          <a:spcPct val="0"/>
        </a:spcBef>
        <a:spcAft>
          <a:spcPct val="0"/>
        </a:spcAft>
        <a:defRPr sz="3600">
          <a:solidFill>
            <a:srgbClr val="140587"/>
          </a:solidFill>
          <a:latin typeface="Arial" charset="0"/>
        </a:defRPr>
      </a:lvl4pPr>
      <a:lvl5pPr algn="l" rtl="0" eaLnBrk="0" fontAlgn="base" hangingPunct="0">
        <a:spcBef>
          <a:spcPct val="0"/>
        </a:spcBef>
        <a:spcAft>
          <a:spcPct val="0"/>
        </a:spcAft>
        <a:defRPr sz="3600">
          <a:solidFill>
            <a:srgbClr val="140587"/>
          </a:solidFill>
          <a:latin typeface="Arial" charset="0"/>
        </a:defRPr>
      </a:lvl5pPr>
      <a:lvl6pPr marL="457200" algn="l" rtl="0" fontAlgn="base">
        <a:spcBef>
          <a:spcPct val="0"/>
        </a:spcBef>
        <a:spcAft>
          <a:spcPct val="0"/>
        </a:spcAft>
        <a:defRPr sz="3600">
          <a:solidFill>
            <a:srgbClr val="140587"/>
          </a:solidFill>
          <a:latin typeface="Arial" charset="0"/>
        </a:defRPr>
      </a:lvl6pPr>
      <a:lvl7pPr marL="914400" algn="l" rtl="0" fontAlgn="base">
        <a:spcBef>
          <a:spcPct val="0"/>
        </a:spcBef>
        <a:spcAft>
          <a:spcPct val="0"/>
        </a:spcAft>
        <a:defRPr sz="3600">
          <a:solidFill>
            <a:srgbClr val="140587"/>
          </a:solidFill>
          <a:latin typeface="Arial" charset="0"/>
        </a:defRPr>
      </a:lvl7pPr>
      <a:lvl8pPr marL="1371600" algn="l" rtl="0" fontAlgn="base">
        <a:spcBef>
          <a:spcPct val="0"/>
        </a:spcBef>
        <a:spcAft>
          <a:spcPct val="0"/>
        </a:spcAft>
        <a:defRPr sz="3600">
          <a:solidFill>
            <a:srgbClr val="140587"/>
          </a:solidFill>
          <a:latin typeface="Arial" charset="0"/>
        </a:defRPr>
      </a:lvl8pPr>
      <a:lvl9pPr marL="1828800" algn="l" rtl="0" fontAlgn="base">
        <a:spcBef>
          <a:spcPct val="0"/>
        </a:spcBef>
        <a:spcAft>
          <a:spcPct val="0"/>
        </a:spcAft>
        <a:defRPr sz="3600">
          <a:solidFill>
            <a:srgbClr val="140587"/>
          </a:solidFill>
          <a:latin typeface="Arial" charset="0"/>
        </a:defRPr>
      </a:lvl9pPr>
    </p:titleStyle>
    <p:bodyStyle>
      <a:lvl1pPr marL="285750" indent="-285750" algn="l" rtl="0" eaLnBrk="0" fontAlgn="base" hangingPunct="0">
        <a:spcBef>
          <a:spcPct val="20000"/>
        </a:spcBef>
        <a:spcAft>
          <a:spcPct val="0"/>
        </a:spcAft>
        <a:buChar char="•"/>
        <a:defRPr sz="3200">
          <a:solidFill>
            <a:schemeClr val="tx1"/>
          </a:solidFill>
          <a:latin typeface="+mn-lt"/>
          <a:ea typeface="+mn-ea"/>
          <a:cs typeface="+mn-cs"/>
        </a:defRPr>
      </a:lvl1pPr>
      <a:lvl2pPr marL="762000" indent="-285750" algn="l" rtl="0" eaLnBrk="0" fontAlgn="base" hangingPunct="0">
        <a:spcBef>
          <a:spcPct val="20000"/>
        </a:spcBef>
        <a:spcAft>
          <a:spcPct val="0"/>
        </a:spcAft>
        <a:buChar char="–"/>
        <a:defRPr sz="2800">
          <a:solidFill>
            <a:schemeClr val="tx1"/>
          </a:solidFill>
          <a:latin typeface="+mn-lt"/>
        </a:defRPr>
      </a:lvl2pPr>
      <a:lvl3pPr marL="1238250" indent="-285750" algn="l" rtl="0" eaLnBrk="0" fontAlgn="base" hangingPunct="0">
        <a:spcBef>
          <a:spcPct val="20000"/>
        </a:spcBef>
        <a:spcAft>
          <a:spcPct val="0"/>
        </a:spcAft>
        <a:buChar char="•"/>
        <a:defRPr sz="2400">
          <a:solidFill>
            <a:schemeClr val="tx1"/>
          </a:solidFill>
          <a:latin typeface="+mn-lt"/>
        </a:defRPr>
      </a:lvl3pPr>
      <a:lvl4pPr marL="1714500" indent="-285750" algn="l" rtl="0" eaLnBrk="0" fontAlgn="base" hangingPunct="0">
        <a:spcBef>
          <a:spcPct val="20000"/>
        </a:spcBef>
        <a:spcAft>
          <a:spcPct val="0"/>
        </a:spcAft>
        <a:buChar char="–"/>
        <a:defRPr sz="2000">
          <a:solidFill>
            <a:schemeClr val="tx1"/>
          </a:solidFill>
          <a:latin typeface="+mn-lt"/>
        </a:defRPr>
      </a:lvl4pPr>
      <a:lvl5pPr marL="2190750" indent="-285750" algn="l" rtl="0" eaLnBrk="0" fontAlgn="base" hangingPunct="0">
        <a:spcBef>
          <a:spcPct val="20000"/>
        </a:spcBef>
        <a:spcAft>
          <a:spcPct val="0"/>
        </a:spcAft>
        <a:buChar char="»"/>
        <a:defRPr sz="2000">
          <a:solidFill>
            <a:schemeClr val="tx1"/>
          </a:solidFill>
          <a:latin typeface="+mn-lt"/>
        </a:defRPr>
      </a:lvl5pPr>
      <a:lvl6pPr marL="2647950" indent="-285750" algn="l" rtl="0" fontAlgn="base">
        <a:spcBef>
          <a:spcPct val="20000"/>
        </a:spcBef>
        <a:spcAft>
          <a:spcPct val="0"/>
        </a:spcAft>
        <a:buChar char="»"/>
        <a:defRPr sz="2000">
          <a:solidFill>
            <a:schemeClr val="tx1"/>
          </a:solidFill>
          <a:latin typeface="+mn-lt"/>
        </a:defRPr>
      </a:lvl6pPr>
      <a:lvl7pPr marL="3105150" indent="-285750" algn="l" rtl="0" fontAlgn="base">
        <a:spcBef>
          <a:spcPct val="20000"/>
        </a:spcBef>
        <a:spcAft>
          <a:spcPct val="0"/>
        </a:spcAft>
        <a:buChar char="»"/>
        <a:defRPr sz="2000">
          <a:solidFill>
            <a:schemeClr val="tx1"/>
          </a:solidFill>
          <a:latin typeface="+mn-lt"/>
        </a:defRPr>
      </a:lvl7pPr>
      <a:lvl8pPr marL="3562350" indent="-285750" algn="l" rtl="0" fontAlgn="base">
        <a:spcBef>
          <a:spcPct val="20000"/>
        </a:spcBef>
        <a:spcAft>
          <a:spcPct val="0"/>
        </a:spcAft>
        <a:buChar char="»"/>
        <a:defRPr sz="2000">
          <a:solidFill>
            <a:schemeClr val="tx1"/>
          </a:solidFill>
          <a:latin typeface="+mn-lt"/>
        </a:defRPr>
      </a:lvl8pPr>
      <a:lvl9pPr marL="4019550" indent="-28575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dirty="0" smtClean="0">
                <a:ea typeface="新細明體" pitchFamily="18" charset="-120"/>
              </a:rPr>
              <a:t>Ex-PRESS insertion: what?</a:t>
            </a:r>
          </a:p>
        </p:txBody>
      </p:sp>
      <p:sp>
        <p:nvSpPr>
          <p:cNvPr id="50179" name="Rectangle 3"/>
          <p:cNvSpPr>
            <a:spLocks noGrp="1" noChangeArrowheads="1"/>
          </p:cNvSpPr>
          <p:nvPr>
            <p:ph type="body" idx="1"/>
          </p:nvPr>
        </p:nvSpPr>
        <p:spPr/>
        <p:txBody>
          <a:bodyPr/>
          <a:lstStyle/>
          <a:p>
            <a:r>
              <a:rPr lang="en-US" altLang="zh-TW" dirty="0" smtClean="0">
                <a:ea typeface="新細明體" pitchFamily="18" charset="-120"/>
              </a:rPr>
              <a:t>Stainless steel, non-</a:t>
            </a:r>
            <a:r>
              <a:rPr lang="en-US" altLang="zh-TW" dirty="0" err="1" smtClean="0">
                <a:ea typeface="新細明體" pitchFamily="18" charset="-120"/>
              </a:rPr>
              <a:t>valved</a:t>
            </a:r>
            <a:r>
              <a:rPr lang="en-US" altLang="zh-TW" dirty="0" smtClean="0">
                <a:ea typeface="新細明體" pitchFamily="18" charset="-120"/>
              </a:rPr>
              <a:t> mini implant</a:t>
            </a:r>
          </a:p>
          <a:p>
            <a:pPr lvl="1"/>
            <a:r>
              <a:rPr lang="en-US" altLang="zh-TW" dirty="0" smtClean="0">
                <a:ea typeface="新細明體" pitchFamily="18" charset="-120"/>
              </a:rPr>
              <a:t>MRI compatible and biocompatible</a:t>
            </a:r>
          </a:p>
          <a:p>
            <a:r>
              <a:rPr lang="en-US" altLang="zh-TW" dirty="0" smtClean="0">
                <a:ea typeface="新細明體" pitchFamily="18" charset="-120"/>
              </a:rPr>
              <a:t>In some respects, an easier and </a:t>
            </a:r>
            <a:br>
              <a:rPr lang="en-US" altLang="zh-TW" dirty="0" smtClean="0">
                <a:ea typeface="新細明體" pitchFamily="18" charset="-120"/>
              </a:rPr>
            </a:br>
            <a:r>
              <a:rPr lang="en-US" altLang="zh-TW" dirty="0" smtClean="0">
                <a:ea typeface="新細明體" pitchFamily="18" charset="-120"/>
              </a:rPr>
              <a:t>faster technique</a:t>
            </a:r>
          </a:p>
          <a:p>
            <a:pPr lvl="1"/>
            <a:r>
              <a:rPr lang="en-US" altLang="zh-TW" dirty="0" smtClean="0">
                <a:ea typeface="新細明體" pitchFamily="18" charset="-120"/>
              </a:rPr>
              <a:t>No need for sclerectomy or iridectomy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NZ" sz="4400" b="1" dirty="0" smtClean="0"/>
              <a:t>Minimally invasive glaucoma surgeries</a:t>
            </a:r>
            <a:endParaRPr lang="en-NZ" sz="4400" b="1" dirty="0"/>
          </a:p>
        </p:txBody>
      </p:sp>
      <p:sp>
        <p:nvSpPr>
          <p:cNvPr id="4" name="Title 3"/>
          <p:cNvSpPr>
            <a:spLocks noGrp="1"/>
          </p:cNvSpPr>
          <p:nvPr>
            <p:ph type="ctrTitle"/>
          </p:nvPr>
        </p:nvSpPr>
        <p:spPr/>
        <p:txBody>
          <a:bodyPr/>
          <a:lstStyle/>
          <a:p>
            <a:endParaRPr lang="en-NZ"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Minimally invasive glaucoma surgeries: what?</a:t>
            </a:r>
            <a:endParaRPr lang="en-NZ" dirty="0"/>
          </a:p>
        </p:txBody>
      </p:sp>
      <p:sp>
        <p:nvSpPr>
          <p:cNvPr id="3" name="Content Placeholder 2"/>
          <p:cNvSpPr>
            <a:spLocks noGrp="1"/>
          </p:cNvSpPr>
          <p:nvPr>
            <p:ph idx="1"/>
          </p:nvPr>
        </p:nvSpPr>
        <p:spPr>
          <a:xfrm>
            <a:off x="685799" y="1981200"/>
            <a:ext cx="8133735" cy="4114800"/>
          </a:xfrm>
        </p:spPr>
        <p:txBody>
          <a:bodyPr/>
          <a:lstStyle/>
          <a:p>
            <a:r>
              <a:rPr lang="en-NZ" dirty="0" err="1" smtClean="0"/>
              <a:t>Ab</a:t>
            </a:r>
            <a:r>
              <a:rPr lang="en-NZ" dirty="0" smtClean="0"/>
              <a:t> </a:t>
            </a:r>
            <a:r>
              <a:rPr lang="en-NZ" dirty="0" err="1" smtClean="0"/>
              <a:t>interno</a:t>
            </a:r>
            <a:r>
              <a:rPr lang="en-NZ" dirty="0" smtClean="0"/>
              <a:t>, micro-</a:t>
            </a:r>
            <a:r>
              <a:rPr lang="en-NZ" dirty="0" err="1" smtClean="0"/>
              <a:t>incisional</a:t>
            </a:r>
            <a:r>
              <a:rPr lang="en-NZ" dirty="0" smtClean="0"/>
              <a:t> approach</a:t>
            </a:r>
          </a:p>
          <a:p>
            <a:r>
              <a:rPr lang="en-NZ" dirty="0" smtClean="0"/>
              <a:t>Spares conjunctival tissue</a:t>
            </a:r>
          </a:p>
          <a:p>
            <a:r>
              <a:rPr lang="en-NZ" dirty="0" smtClean="0"/>
              <a:t>Minimal trauma to target tissue</a:t>
            </a:r>
          </a:p>
          <a:p>
            <a:r>
              <a:rPr lang="en-NZ" dirty="0" smtClean="0"/>
              <a:t>Less effective than trabeculectomy or </a:t>
            </a:r>
            <a:br>
              <a:rPr lang="en-NZ" dirty="0" smtClean="0"/>
            </a:br>
            <a:r>
              <a:rPr lang="en-NZ" dirty="0" smtClean="0"/>
              <a:t>tube shunts</a:t>
            </a:r>
          </a:p>
          <a:p>
            <a:r>
              <a:rPr lang="en-NZ" dirty="0" smtClean="0"/>
              <a:t>Very good safety profile, rapid recovery</a:t>
            </a:r>
          </a:p>
          <a:p>
            <a:r>
              <a:rPr lang="en-NZ" dirty="0" smtClean="0"/>
              <a:t>Enhance trabecular or uveoscleral outflow</a:t>
            </a:r>
            <a:endParaRPr lang="en-NZ" dirty="0"/>
          </a:p>
        </p:txBody>
      </p:sp>
      <p:sp>
        <p:nvSpPr>
          <p:cNvPr id="4" name="TextBox 3"/>
          <p:cNvSpPr txBox="1"/>
          <p:nvPr/>
        </p:nvSpPr>
        <p:spPr>
          <a:xfrm>
            <a:off x="3893574" y="6504033"/>
            <a:ext cx="5235673" cy="307777"/>
          </a:xfrm>
          <a:prstGeom prst="rect">
            <a:avLst/>
          </a:prstGeom>
          <a:noFill/>
        </p:spPr>
        <p:txBody>
          <a:bodyPr wrap="square" rtlCol="0">
            <a:spAutoFit/>
          </a:bodyPr>
          <a:lstStyle/>
          <a:p>
            <a:pPr algn="r"/>
            <a:r>
              <a:rPr lang="en-NZ" sz="1400" dirty="0" err="1" smtClean="0">
                <a:latin typeface="Arial" charset="0"/>
              </a:rPr>
              <a:t>Saheb</a:t>
            </a:r>
            <a:r>
              <a:rPr lang="en-NZ" sz="1400" dirty="0" smtClean="0">
                <a:latin typeface="Arial" charset="0"/>
              </a:rPr>
              <a:t> H, Ahmed </a:t>
            </a:r>
            <a:r>
              <a:rPr lang="en-NZ" sz="1400" dirty="0" err="1" smtClean="0">
                <a:latin typeface="Arial" charset="0"/>
              </a:rPr>
              <a:t>IK</a:t>
            </a:r>
            <a:r>
              <a:rPr lang="en-NZ" sz="1400" dirty="0" smtClean="0">
                <a:latin typeface="Arial" charset="0"/>
              </a:rPr>
              <a:t>. </a:t>
            </a:r>
            <a:r>
              <a:rPr lang="en-NZ" sz="1400" i="1" dirty="0" err="1" smtClean="0">
                <a:latin typeface="Arial" charset="0"/>
              </a:rPr>
              <a:t>Curr</a:t>
            </a:r>
            <a:r>
              <a:rPr lang="en-NZ" sz="1400" i="1" dirty="0" smtClean="0">
                <a:latin typeface="Arial" charset="0"/>
              </a:rPr>
              <a:t> </a:t>
            </a:r>
            <a:r>
              <a:rPr lang="en-NZ" sz="1400" i="1" dirty="0" err="1" smtClean="0">
                <a:latin typeface="Arial" charset="0"/>
              </a:rPr>
              <a:t>Opin</a:t>
            </a:r>
            <a:r>
              <a:rPr lang="en-NZ" sz="1400" i="1" dirty="0" smtClean="0">
                <a:latin typeface="Arial" charset="0"/>
              </a:rPr>
              <a:t> </a:t>
            </a:r>
            <a:r>
              <a:rPr lang="en-NZ" sz="1400" i="1" dirty="0" err="1" smtClean="0">
                <a:latin typeface="Arial" charset="0"/>
              </a:rPr>
              <a:t>Ophthalmol</a:t>
            </a:r>
            <a:r>
              <a:rPr lang="en-NZ" sz="1400" dirty="0" smtClean="0">
                <a:latin typeface="Arial" charset="0"/>
              </a:rPr>
              <a:t> 2012; 23: 96–104.</a:t>
            </a:r>
            <a:endParaRPr lang="en-NZ" sz="1400" dirty="0" smtClean="0"/>
          </a:p>
        </p:txBody>
      </p:sp>
      <p:sp>
        <p:nvSpPr>
          <p:cNvPr id="5" name="Rectangle 4"/>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69875" y="431800"/>
            <a:ext cx="6929438" cy="1143000"/>
          </a:xfrm>
        </p:spPr>
        <p:txBody>
          <a:bodyPr/>
          <a:lstStyle/>
          <a:p>
            <a:r>
              <a:rPr lang="en-US" altLang="zh-TW" sz="3200" smtClean="0">
                <a:ea typeface="新細明體" pitchFamily="18" charset="-120"/>
              </a:rPr>
              <a:t>Trabecular meshwork bypass: what?</a:t>
            </a:r>
          </a:p>
        </p:txBody>
      </p:sp>
      <p:sp>
        <p:nvSpPr>
          <p:cNvPr id="75779" name="Rectangle 3"/>
          <p:cNvSpPr>
            <a:spLocks noGrp="1" noChangeArrowheads="1"/>
          </p:cNvSpPr>
          <p:nvPr>
            <p:ph type="body" idx="1"/>
          </p:nvPr>
        </p:nvSpPr>
        <p:spPr>
          <a:xfrm>
            <a:off x="685800" y="1992313"/>
            <a:ext cx="7772400" cy="4114800"/>
          </a:xfrm>
        </p:spPr>
        <p:txBody>
          <a:bodyPr/>
          <a:lstStyle/>
          <a:p>
            <a:r>
              <a:rPr lang="en-US" altLang="zh-TW" sz="2900" dirty="0" smtClean="0">
                <a:ea typeface="新細明體" pitchFamily="18" charset="-120"/>
              </a:rPr>
              <a:t>Types of trabecular meshwork bypass</a:t>
            </a:r>
          </a:p>
          <a:p>
            <a:pPr lvl="1"/>
            <a:r>
              <a:rPr lang="en-US" altLang="zh-TW" sz="2600" dirty="0" smtClean="0">
                <a:ea typeface="新細明體" pitchFamily="18" charset="-120"/>
              </a:rPr>
              <a:t>Trabectome</a:t>
            </a:r>
            <a:r>
              <a:rPr lang="en-US" altLang="zh-TW" sz="2600" baseline="30000" dirty="0" smtClean="0">
                <a:ea typeface="新細明體" pitchFamily="18" charset="-120"/>
              </a:rPr>
              <a:t>®</a:t>
            </a:r>
          </a:p>
          <a:p>
            <a:pPr lvl="1"/>
            <a:r>
              <a:rPr lang="en-US" altLang="zh-TW" sz="2600" dirty="0" err="1" smtClean="0">
                <a:ea typeface="新細明體" pitchFamily="18" charset="-120"/>
              </a:rPr>
              <a:t>Glaukos</a:t>
            </a:r>
            <a:r>
              <a:rPr lang="en-US" altLang="zh-TW" sz="2600" dirty="0" smtClean="0">
                <a:ea typeface="新細明體" pitchFamily="18" charset="-120"/>
              </a:rPr>
              <a:t> </a:t>
            </a:r>
            <a:r>
              <a:rPr lang="en-US" altLang="zh-TW" sz="2600" dirty="0" err="1" smtClean="0">
                <a:ea typeface="新細明體" pitchFamily="18" charset="-120"/>
              </a:rPr>
              <a:t>iStent</a:t>
            </a:r>
            <a:r>
              <a:rPr lang="en-US" altLang="zh-TW" sz="2600" baseline="30000" dirty="0" smtClean="0">
                <a:ea typeface="新細明體" pitchFamily="18" charset="-120"/>
              </a:rPr>
              <a:t>®</a:t>
            </a:r>
            <a:r>
              <a:rPr lang="en-US" altLang="zh-TW" sz="2600" dirty="0" smtClean="0">
                <a:ea typeface="新細明體" pitchFamily="18" charset="-120"/>
              </a:rPr>
              <a:t> insertion</a:t>
            </a:r>
          </a:p>
          <a:p>
            <a:pPr lvl="1"/>
            <a:r>
              <a:rPr lang="en-US" altLang="zh-TW" sz="2600" dirty="0" err="1" smtClean="0">
                <a:ea typeface="新細明體" pitchFamily="18" charset="-120"/>
              </a:rPr>
              <a:t>Ivantis</a:t>
            </a:r>
            <a:r>
              <a:rPr lang="en-US" altLang="zh-TW" sz="2600" dirty="0" smtClean="0">
                <a:ea typeface="新細明體" pitchFamily="18" charset="-120"/>
              </a:rPr>
              <a:t> </a:t>
            </a:r>
            <a:r>
              <a:rPr lang="en-US" altLang="zh-TW" sz="2600" dirty="0" err="1" smtClean="0">
                <a:ea typeface="新細明體" pitchFamily="18" charset="-120"/>
              </a:rPr>
              <a:t>Hydrus</a:t>
            </a:r>
            <a:r>
              <a:rPr lang="en-US" altLang="zh-TW" sz="2600" dirty="0" smtClean="0">
                <a:ea typeface="新細明體" pitchFamily="18" charset="-120"/>
              </a:rPr>
              <a:t>™ insertion</a:t>
            </a:r>
          </a:p>
          <a:p>
            <a:pPr>
              <a:spcBef>
                <a:spcPts val="1200"/>
              </a:spcBef>
            </a:pPr>
            <a:r>
              <a:rPr lang="en-US" altLang="zh-TW" sz="2900" dirty="0" smtClean="0">
                <a:ea typeface="新細明體" pitchFamily="18" charset="-120"/>
              </a:rPr>
              <a:t>Re-establishes the natural drainage pathway</a:t>
            </a:r>
          </a:p>
          <a:p>
            <a:pPr>
              <a:spcBef>
                <a:spcPts val="1200"/>
              </a:spcBef>
            </a:pPr>
            <a:r>
              <a:rPr lang="en-US" altLang="zh-TW" sz="2900" dirty="0" smtClean="0">
                <a:ea typeface="新細明體" pitchFamily="18" charset="-120"/>
              </a:rPr>
              <a:t>Indicated for open-angle glaucoma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zh-TW" sz="3200" smtClean="0">
                <a:ea typeface="新細明體" pitchFamily="18" charset="-120"/>
              </a:rPr>
              <a:t>Trabecular meshwork bypass: why?</a:t>
            </a:r>
            <a:endParaRPr lang="zh-TW" altLang="en-US" sz="3200" smtClean="0">
              <a:ea typeface="新細明體" pitchFamily="18" charset="-120"/>
            </a:endParaRPr>
          </a:p>
        </p:txBody>
      </p:sp>
      <p:sp>
        <p:nvSpPr>
          <p:cNvPr id="76803" name="Rectangle 3"/>
          <p:cNvSpPr>
            <a:spLocks noGrp="1" noChangeArrowheads="1"/>
          </p:cNvSpPr>
          <p:nvPr>
            <p:ph type="body" idx="1"/>
          </p:nvPr>
        </p:nvSpPr>
        <p:spPr/>
        <p:txBody>
          <a:bodyPr/>
          <a:lstStyle/>
          <a:p>
            <a:r>
              <a:rPr lang="en-US" altLang="zh-TW" dirty="0" smtClean="0">
                <a:ea typeface="新細明體" pitchFamily="18" charset="-120"/>
              </a:rPr>
              <a:t>Bypasses the most resistant site of </a:t>
            </a:r>
            <a:br>
              <a:rPr lang="en-US" altLang="zh-TW" dirty="0" smtClean="0">
                <a:ea typeface="新細明體" pitchFamily="18" charset="-120"/>
              </a:rPr>
            </a:br>
            <a:r>
              <a:rPr lang="en-US" altLang="zh-TW" dirty="0" smtClean="0">
                <a:ea typeface="新細明體" pitchFamily="18" charset="-120"/>
              </a:rPr>
              <a:t>physiological aqueous humor flow – </a:t>
            </a:r>
            <a:br>
              <a:rPr lang="en-US" altLang="zh-TW" dirty="0" smtClean="0">
                <a:ea typeface="新細明體" pitchFamily="18" charset="-120"/>
              </a:rPr>
            </a:br>
            <a:r>
              <a:rPr lang="en-US" altLang="zh-TW" dirty="0" smtClean="0">
                <a:ea typeface="新細明體" pitchFamily="18" charset="-120"/>
              </a:rPr>
              <a:t>the trabecular meshwork</a:t>
            </a:r>
          </a:p>
          <a:p>
            <a:pPr>
              <a:spcBef>
                <a:spcPts val="1200"/>
              </a:spcBef>
            </a:pPr>
            <a:r>
              <a:rPr lang="en-US" altLang="zh-TW" dirty="0" smtClean="0">
                <a:ea typeface="新細明體" pitchFamily="18" charset="-120"/>
              </a:rPr>
              <a:t>Eliminates the need for a bleb</a:t>
            </a:r>
          </a:p>
          <a:p>
            <a:pPr>
              <a:spcBef>
                <a:spcPts val="1200"/>
              </a:spcBef>
            </a:pPr>
            <a:r>
              <a:rPr lang="en-US" altLang="zh-TW" dirty="0" smtClean="0">
                <a:ea typeface="新細明體" pitchFamily="18" charset="-120"/>
              </a:rPr>
              <a:t>Easier surgical technique when combined with lens extraction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zh-TW" sz="3200" smtClean="0">
                <a:solidFill>
                  <a:schemeClr val="bg1"/>
                </a:solidFill>
                <a:ea typeface="新細明體" pitchFamily="18" charset="-120"/>
              </a:rPr>
              <a:t>Trabecular meshwork bypass: how?</a:t>
            </a:r>
            <a:endParaRPr lang="zh-TW" altLang="en-US" sz="3200" smtClean="0">
              <a:solidFill>
                <a:schemeClr val="bg1"/>
              </a:solidFill>
              <a:ea typeface="新細明體" pitchFamily="18" charset="-120"/>
            </a:endParaRPr>
          </a:p>
        </p:txBody>
      </p:sp>
      <p:sp>
        <p:nvSpPr>
          <p:cNvPr id="77827" name="Rectangle 3"/>
          <p:cNvSpPr>
            <a:spLocks noGrp="1" noChangeArrowheads="1"/>
          </p:cNvSpPr>
          <p:nvPr>
            <p:ph type="body" idx="1"/>
          </p:nvPr>
        </p:nvSpPr>
        <p:spPr>
          <a:xfrm>
            <a:off x="685800" y="1981200"/>
            <a:ext cx="7772400" cy="4502150"/>
          </a:xfrm>
        </p:spPr>
        <p:txBody>
          <a:bodyPr/>
          <a:lstStyle/>
          <a:p>
            <a:pPr eaLnBrk="1" hangingPunct="1">
              <a:spcBef>
                <a:spcPts val="0"/>
              </a:spcBef>
              <a:defRPr/>
            </a:pPr>
            <a:r>
              <a:rPr lang="en-US" altLang="zh-TW" dirty="0" smtClean="0">
                <a:ea typeface="新細明體" pitchFamily="18" charset="-120"/>
              </a:rPr>
              <a:t>Trabectome</a:t>
            </a:r>
            <a:r>
              <a:rPr lang="en-US" altLang="zh-TW" baseline="30000" dirty="0" smtClean="0">
                <a:ea typeface="新細明體" pitchFamily="18" charset="-120"/>
              </a:rPr>
              <a:t>®</a:t>
            </a:r>
          </a:p>
          <a:p>
            <a:pPr lvl="1" eaLnBrk="1" hangingPunct="1">
              <a:lnSpc>
                <a:spcPct val="90000"/>
              </a:lnSpc>
              <a:defRPr/>
            </a:pPr>
            <a:r>
              <a:rPr lang="en-US" altLang="zh-TW" sz="2400" dirty="0" smtClean="0">
                <a:ea typeface="新細明體" pitchFamily="18" charset="-120"/>
              </a:rPr>
              <a:t>Ablation of the trabecular meshwork </a:t>
            </a:r>
            <a:br>
              <a:rPr lang="en-US" altLang="zh-TW" sz="2400" dirty="0" smtClean="0">
                <a:ea typeface="新細明體" pitchFamily="18" charset="-120"/>
              </a:rPr>
            </a:br>
            <a:r>
              <a:rPr lang="en-US" altLang="zh-TW" sz="2400" dirty="0" smtClean="0">
                <a:ea typeface="新細明體" pitchFamily="18" charset="-120"/>
              </a:rPr>
              <a:t>by </a:t>
            </a:r>
            <a:r>
              <a:rPr lang="en-US" altLang="zh-TW" sz="2400" dirty="0" err="1" smtClean="0">
                <a:ea typeface="新細明體" pitchFamily="18" charset="-120"/>
              </a:rPr>
              <a:t>electrocautery</a:t>
            </a:r>
            <a:endParaRPr lang="en-US" altLang="zh-TW" sz="2400" dirty="0" smtClean="0">
              <a:ea typeface="新細明體" pitchFamily="18" charset="-120"/>
            </a:endParaRPr>
          </a:p>
          <a:p>
            <a:pPr eaLnBrk="1" hangingPunct="1">
              <a:spcBef>
                <a:spcPts val="1200"/>
              </a:spcBef>
              <a:defRPr/>
            </a:pPr>
            <a:r>
              <a:rPr lang="en-US" altLang="zh-TW" dirty="0" err="1" smtClean="0">
                <a:ea typeface="新細明體" pitchFamily="18" charset="-120"/>
              </a:rPr>
              <a:t>Glaukos</a:t>
            </a:r>
            <a:r>
              <a:rPr lang="en-US" altLang="zh-TW" dirty="0" smtClean="0">
                <a:ea typeface="新細明體" pitchFamily="18" charset="-120"/>
              </a:rPr>
              <a:t> </a:t>
            </a:r>
            <a:r>
              <a:rPr lang="en-US" altLang="zh-TW" dirty="0" err="1" smtClean="0">
                <a:ea typeface="新細明體" pitchFamily="18" charset="-120"/>
              </a:rPr>
              <a:t>iStent</a:t>
            </a:r>
            <a:r>
              <a:rPr lang="en-US" altLang="zh-TW" baseline="30000" dirty="0" smtClean="0">
                <a:ea typeface="新細明體" pitchFamily="18" charset="-120"/>
              </a:rPr>
              <a:t>®</a:t>
            </a:r>
            <a:endParaRPr lang="en-US" altLang="zh-TW" dirty="0" smtClean="0">
              <a:ea typeface="新細明體" pitchFamily="18" charset="-120"/>
            </a:endParaRPr>
          </a:p>
          <a:p>
            <a:pPr lvl="1" eaLnBrk="1" hangingPunct="1">
              <a:lnSpc>
                <a:spcPct val="90000"/>
              </a:lnSpc>
              <a:defRPr/>
            </a:pPr>
            <a:r>
              <a:rPr lang="en-US" altLang="zh-TW" sz="2400" dirty="0" smtClean="0">
                <a:ea typeface="新細明體" pitchFamily="18" charset="-120"/>
              </a:rPr>
              <a:t>Insertion of a micro-titanium L-type drainage tube in the trabecular meshwork</a:t>
            </a:r>
            <a:endParaRPr lang="en-US" altLang="zh-TW" dirty="0" smtClean="0">
              <a:ea typeface="新細明體" pitchFamily="18" charset="-120"/>
            </a:endParaRPr>
          </a:p>
          <a:p>
            <a:pPr marL="285750" lvl="1" eaLnBrk="1" hangingPunct="1">
              <a:spcBef>
                <a:spcPts val="1200"/>
              </a:spcBef>
              <a:buFontTx/>
              <a:buChar char="•"/>
              <a:defRPr/>
            </a:pPr>
            <a:r>
              <a:rPr lang="en-US" altLang="zh-TW" dirty="0" err="1" smtClean="0">
                <a:ea typeface="新細明體" pitchFamily="18" charset="-120"/>
              </a:rPr>
              <a:t>Ivantis</a:t>
            </a:r>
            <a:r>
              <a:rPr lang="en-US" altLang="zh-TW" dirty="0" smtClean="0">
                <a:ea typeface="新細明體" pitchFamily="18" charset="-120"/>
              </a:rPr>
              <a:t> </a:t>
            </a:r>
            <a:r>
              <a:rPr lang="en-US" altLang="zh-TW" dirty="0" err="1" smtClean="0">
                <a:ea typeface="新細明體" pitchFamily="18" charset="-120"/>
              </a:rPr>
              <a:t>Hydrus</a:t>
            </a:r>
            <a:r>
              <a:rPr lang="en-US" altLang="zh-TW" dirty="0" smtClean="0">
                <a:ea typeface="新細明體" pitchFamily="18" charset="-120"/>
              </a:rPr>
              <a:t>™</a:t>
            </a:r>
          </a:p>
          <a:p>
            <a:pPr marL="762000" lvl="2" eaLnBrk="1" hangingPunct="1">
              <a:spcBef>
                <a:spcPts val="1200"/>
              </a:spcBef>
              <a:defRPr/>
            </a:pPr>
            <a:r>
              <a:rPr lang="en-US" altLang="zh-TW" dirty="0" err="1" smtClean="0">
                <a:ea typeface="新細明體" pitchFamily="18" charset="-120"/>
              </a:rPr>
              <a:t>Ab</a:t>
            </a:r>
            <a:r>
              <a:rPr lang="en-US" altLang="zh-TW" dirty="0" smtClean="0">
                <a:ea typeface="新細明體" pitchFamily="18" charset="-120"/>
              </a:rPr>
              <a:t> </a:t>
            </a:r>
            <a:r>
              <a:rPr lang="en-US" altLang="zh-TW" dirty="0" err="1" smtClean="0">
                <a:ea typeface="新細明體" pitchFamily="18" charset="-120"/>
              </a:rPr>
              <a:t>interno</a:t>
            </a:r>
            <a:r>
              <a:rPr lang="en-US" altLang="zh-TW" dirty="0" smtClean="0">
                <a:ea typeface="新細明體" pitchFamily="18" charset="-120"/>
              </a:rPr>
              <a:t> insertion of a </a:t>
            </a:r>
            <a:r>
              <a:rPr lang="en-NZ" altLang="zh-TW" dirty="0" smtClean="0">
                <a:ea typeface="新細明體" pitchFamily="18" charset="-120"/>
              </a:rPr>
              <a:t>biocompatible alloy micro-stent into Schlemm's canal</a:t>
            </a:r>
            <a:endParaRPr lang="en-US" altLang="zh-TW" dirty="0" smtClean="0">
              <a:ea typeface="新細明體" pitchFamily="18" charset="-120"/>
            </a:endParaRPr>
          </a:p>
          <a:p>
            <a:pPr eaLnBrk="1" hangingPunct="1">
              <a:lnSpc>
                <a:spcPct val="90000"/>
              </a:lnSpc>
              <a:defRPr/>
            </a:pPr>
            <a:endParaRPr lang="en-US" altLang="zh-TW" dirty="0" smtClean="0">
              <a:ea typeface="新細明體" pitchFamily="18" charset="-12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solidFill>
                  <a:schemeClr val="bg1"/>
                </a:solidFill>
                <a:ea typeface="新細明體" pitchFamily="18" charset="-120"/>
              </a:rPr>
              <a:t>Trabectome: what?</a:t>
            </a:r>
            <a:endParaRPr lang="en-NZ" dirty="0"/>
          </a:p>
        </p:txBody>
      </p:sp>
      <p:sp>
        <p:nvSpPr>
          <p:cNvPr id="3" name="Rectangle 2"/>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79202" name="Picture 2"/>
          <p:cNvPicPr>
            <a:picLocks noChangeAspect="1" noChangeArrowheads="1"/>
          </p:cNvPicPr>
          <p:nvPr/>
        </p:nvPicPr>
        <p:blipFill>
          <a:blip r:embed="rId3"/>
          <a:srcRect/>
          <a:stretch>
            <a:fillRect/>
          </a:stretch>
        </p:blipFill>
        <p:spPr bwMode="auto">
          <a:xfrm>
            <a:off x="1995949" y="2187678"/>
            <a:ext cx="5486400" cy="3657600"/>
          </a:xfrm>
          <a:prstGeom prst="rect">
            <a:avLst/>
          </a:prstGeom>
          <a:noFill/>
          <a:ln w="9525">
            <a:noFill/>
            <a:miter lim="800000"/>
            <a:headEnd/>
            <a:tailEnd/>
          </a:ln>
          <a:effectLst/>
        </p:spPr>
      </p:pic>
      <p:sp>
        <p:nvSpPr>
          <p:cNvPr id="6" name="Text Box 5"/>
          <p:cNvSpPr txBox="1">
            <a:spLocks noChangeArrowheads="1"/>
          </p:cNvSpPr>
          <p:nvPr/>
        </p:nvSpPr>
        <p:spPr bwMode="auto">
          <a:xfrm>
            <a:off x="2271257" y="6058009"/>
            <a:ext cx="4601497"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Image </a:t>
            </a:r>
            <a:r>
              <a:rPr lang="en-NZ" altLang="zh-TW" sz="1800" dirty="0">
                <a:latin typeface="Arial" pitchFamily="34" charset="0"/>
                <a:ea typeface="新細明體" pitchFamily="18" charset="-120"/>
              </a:rPr>
              <a:t>courtesy of </a:t>
            </a:r>
            <a:r>
              <a:rPr lang="en-NZ" altLang="zh-TW" sz="1800" dirty="0" err="1" smtClean="0">
                <a:latin typeface="Arial" pitchFamily="34" charset="0"/>
                <a:ea typeface="新細明體" pitchFamily="18" charset="-120"/>
              </a:rPr>
              <a:t>NeoMedix</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zh-TW" dirty="0" smtClean="0">
                <a:solidFill>
                  <a:schemeClr val="bg1"/>
                </a:solidFill>
                <a:ea typeface="新細明體" pitchFamily="18" charset="-120"/>
              </a:rPr>
              <a:t>Trabectome: how?</a:t>
            </a:r>
          </a:p>
        </p:txBody>
      </p:sp>
      <p:sp>
        <p:nvSpPr>
          <p:cNvPr id="78851" name="Rectangle 3"/>
          <p:cNvSpPr>
            <a:spLocks noGrp="1" noChangeArrowheads="1"/>
          </p:cNvSpPr>
          <p:nvPr>
            <p:ph type="body" idx="1"/>
          </p:nvPr>
        </p:nvSpPr>
        <p:spPr/>
        <p:txBody>
          <a:bodyPr/>
          <a:lstStyle/>
          <a:p>
            <a:pPr eaLnBrk="1" hangingPunct="1"/>
            <a:r>
              <a:rPr lang="en-US" altLang="zh-TW" dirty="0" smtClean="0">
                <a:ea typeface="新細明體" pitchFamily="18" charset="-120"/>
              </a:rPr>
              <a:t>Scleral incision </a:t>
            </a:r>
          </a:p>
          <a:p>
            <a:pPr eaLnBrk="1" hangingPunct="1"/>
            <a:r>
              <a:rPr lang="en-US" altLang="zh-TW" dirty="0" err="1" smtClean="0">
                <a:ea typeface="新細明體" pitchFamily="18" charset="-120"/>
              </a:rPr>
              <a:t>Visco</a:t>
            </a:r>
            <a:r>
              <a:rPr lang="en-US" altLang="zh-TW" dirty="0" smtClean="0">
                <a:ea typeface="新細明體" pitchFamily="18" charset="-120"/>
              </a:rPr>
              <a:t>-elastic injection</a:t>
            </a:r>
          </a:p>
          <a:p>
            <a:pPr eaLnBrk="1" hangingPunct="1"/>
            <a:r>
              <a:rPr lang="en-US" altLang="zh-TW" dirty="0" err="1" smtClean="0">
                <a:ea typeface="新細明體" pitchFamily="18" charset="-120"/>
              </a:rPr>
              <a:t>Goniolens</a:t>
            </a:r>
            <a:r>
              <a:rPr lang="en-US" altLang="zh-TW" dirty="0" smtClean="0">
                <a:ea typeface="新細明體" pitchFamily="18" charset="-120"/>
              </a:rPr>
              <a:t> placement </a:t>
            </a:r>
          </a:p>
          <a:p>
            <a:pPr eaLnBrk="1" hangingPunct="1"/>
            <a:r>
              <a:rPr lang="en-US" altLang="zh-TW" dirty="0" smtClean="0">
                <a:ea typeface="新細明體" pitchFamily="18" charset="-120"/>
              </a:rPr>
              <a:t>Ablation</a:t>
            </a:r>
          </a:p>
          <a:p>
            <a:pPr eaLnBrk="1" hangingPunct="1"/>
            <a:r>
              <a:rPr lang="en-US" altLang="zh-TW" dirty="0" smtClean="0">
                <a:ea typeface="新細明體" pitchFamily="18" charset="-120"/>
              </a:rPr>
              <a:t>Irrigate and aspirate </a:t>
            </a:r>
          </a:p>
          <a:p>
            <a:pPr eaLnBrk="1" hangingPunct="1"/>
            <a:r>
              <a:rPr lang="en-US" altLang="zh-TW" dirty="0" smtClean="0">
                <a:ea typeface="新細明體" pitchFamily="18" charset="-120"/>
              </a:rPr>
              <a:t>Suture </a:t>
            </a:r>
          </a:p>
        </p:txBody>
      </p:sp>
      <p:sp>
        <p:nvSpPr>
          <p:cNvPr id="4" name="Text Box 5"/>
          <p:cNvSpPr txBox="1">
            <a:spLocks noChangeArrowheads="1"/>
          </p:cNvSpPr>
          <p:nvPr/>
        </p:nvSpPr>
        <p:spPr bwMode="auto">
          <a:xfrm>
            <a:off x="4483510" y="6291263"/>
            <a:ext cx="4617362" cy="535531"/>
          </a:xfrm>
          <a:prstGeom prst="rect">
            <a:avLst/>
          </a:prstGeom>
          <a:noFill/>
          <a:ln w="9525">
            <a:noFill/>
            <a:miter lim="800000"/>
            <a:headEnd/>
            <a:tailEnd/>
          </a:ln>
        </p:spPr>
        <p:txBody>
          <a:bodyPr wrap="square">
            <a:spAutoFit/>
          </a:bodyPr>
          <a:lstStyle/>
          <a:p>
            <a:pPr>
              <a:lnSpc>
                <a:spcPct val="90000"/>
              </a:lnSpc>
              <a:spcBef>
                <a:spcPts val="0"/>
              </a:spcBef>
            </a:pPr>
            <a:r>
              <a:rPr lang="en-NZ" altLang="zh-TW" sz="1600" dirty="0" smtClean="0">
                <a:latin typeface="Arial" pitchFamily="34" charset="0"/>
                <a:ea typeface="新細明體" pitchFamily="18" charset="-120"/>
              </a:rPr>
              <a:t>For details of the surgical procedure, see: www.trabectome.com/Technology/SurgicalSteps</a:t>
            </a:r>
            <a:endParaRPr lang="en-AU" altLang="zh-TW" sz="16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solidFill>
                  <a:schemeClr val="bg1"/>
                </a:solidFill>
                <a:ea typeface="新細明體" pitchFamily="18" charset="-120"/>
              </a:rPr>
              <a:t>Trabectome: how?</a:t>
            </a:r>
            <a:endParaRPr lang="en-NZ" dirty="0"/>
          </a:p>
        </p:txBody>
      </p:sp>
      <p:sp>
        <p:nvSpPr>
          <p:cNvPr id="3" name="Rectangle 2"/>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78178" name="Picture 2"/>
          <p:cNvPicPr>
            <a:picLocks noChangeAspect="1" noChangeArrowheads="1"/>
          </p:cNvPicPr>
          <p:nvPr/>
        </p:nvPicPr>
        <p:blipFill>
          <a:blip r:embed="rId3" cstate="print"/>
          <a:srcRect/>
          <a:stretch>
            <a:fillRect/>
          </a:stretch>
        </p:blipFill>
        <p:spPr bwMode="auto">
          <a:xfrm>
            <a:off x="1858301" y="2005780"/>
            <a:ext cx="5400000" cy="4171348"/>
          </a:xfrm>
          <a:prstGeom prst="rect">
            <a:avLst/>
          </a:prstGeom>
          <a:noFill/>
          <a:ln w="9525">
            <a:noFill/>
            <a:miter lim="800000"/>
            <a:headEnd/>
            <a:tailEnd/>
          </a:ln>
          <a:effectLst/>
        </p:spPr>
      </p:pic>
      <p:sp>
        <p:nvSpPr>
          <p:cNvPr id="5" name="Text Box 5"/>
          <p:cNvSpPr txBox="1">
            <a:spLocks noChangeArrowheads="1"/>
          </p:cNvSpPr>
          <p:nvPr/>
        </p:nvSpPr>
        <p:spPr bwMode="auto">
          <a:xfrm>
            <a:off x="1504353" y="6338221"/>
            <a:ext cx="6146198"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Image </a:t>
            </a:r>
            <a:r>
              <a:rPr lang="en-NZ" altLang="zh-TW" sz="1800" dirty="0">
                <a:latin typeface="Arial" pitchFamily="34" charset="0"/>
                <a:ea typeface="新細明體" pitchFamily="18" charset="-120"/>
              </a:rPr>
              <a:t>courtesy of </a:t>
            </a:r>
            <a:r>
              <a:rPr lang="en-NZ" altLang="zh-TW" sz="1800" dirty="0" err="1" smtClean="0">
                <a:latin typeface="Arial" pitchFamily="34" charset="0"/>
                <a:ea typeface="新細明體" pitchFamily="18" charset="-120"/>
              </a:rPr>
              <a:t>NeoMedix</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err="1" smtClean="0">
                <a:ea typeface="新細明體" pitchFamily="18" charset="-120"/>
              </a:rPr>
              <a:t>iStent</a:t>
            </a:r>
            <a:r>
              <a:rPr lang="en-US" altLang="zh-TW" dirty="0" smtClean="0">
                <a:solidFill>
                  <a:schemeClr val="bg1"/>
                </a:solidFill>
                <a:ea typeface="新細明體" pitchFamily="18" charset="-120"/>
              </a:rPr>
              <a:t>: what?</a:t>
            </a:r>
            <a:endParaRPr lang="en-NZ" dirty="0"/>
          </a:p>
        </p:txBody>
      </p:sp>
      <p:sp>
        <p:nvSpPr>
          <p:cNvPr id="5" name="Rectangle 4"/>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80226" name="Picture 2"/>
          <p:cNvPicPr>
            <a:picLocks noChangeAspect="1" noChangeArrowheads="1"/>
          </p:cNvPicPr>
          <p:nvPr/>
        </p:nvPicPr>
        <p:blipFill>
          <a:blip r:embed="rId3"/>
          <a:srcRect t="18251" b="18479"/>
          <a:stretch>
            <a:fillRect/>
          </a:stretch>
        </p:blipFill>
        <p:spPr bwMode="auto">
          <a:xfrm>
            <a:off x="1828800" y="1920240"/>
            <a:ext cx="6072188" cy="3962400"/>
          </a:xfrm>
          <a:prstGeom prst="rect">
            <a:avLst/>
          </a:prstGeom>
          <a:noFill/>
          <a:ln w="9525">
            <a:noFill/>
            <a:miter lim="800000"/>
            <a:headEnd/>
            <a:tailEnd/>
          </a:ln>
          <a:effectLst/>
        </p:spPr>
      </p:pic>
      <p:sp>
        <p:nvSpPr>
          <p:cNvPr id="6" name="Text Box 5"/>
          <p:cNvSpPr txBox="1">
            <a:spLocks noChangeArrowheads="1"/>
          </p:cNvSpPr>
          <p:nvPr/>
        </p:nvSpPr>
        <p:spPr bwMode="auto">
          <a:xfrm>
            <a:off x="1740321" y="6058009"/>
            <a:ext cx="6146198"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Image </a:t>
            </a:r>
            <a:r>
              <a:rPr lang="en-NZ" altLang="zh-TW" sz="1800" dirty="0">
                <a:latin typeface="Arial" pitchFamily="34" charset="0"/>
                <a:ea typeface="新細明體" pitchFamily="18" charset="-120"/>
              </a:rPr>
              <a:t>courtesy of </a:t>
            </a:r>
            <a:r>
              <a:rPr lang="en-NZ" altLang="zh-TW" sz="1800" dirty="0" err="1" smtClean="0">
                <a:latin typeface="Arial" pitchFamily="34" charset="0"/>
                <a:ea typeface="新細明體" pitchFamily="18" charset="-120"/>
              </a:rPr>
              <a:t>Glaukos</a:t>
            </a:r>
            <a:r>
              <a:rPr lang="en-NZ" altLang="zh-TW" sz="1800" dirty="0" smtClean="0">
                <a:latin typeface="Arial" pitchFamily="34" charset="0"/>
                <a:ea typeface="新細明體" pitchFamily="18" charset="-120"/>
              </a:rPr>
              <a:t>.</a:t>
            </a:r>
            <a:endParaRPr lang="en-AU" altLang="zh-TW" sz="1800" dirty="0">
              <a:latin typeface="Arial" pitchFamily="34" charset="0"/>
              <a:ea typeface="新細明體" pitchFamily="18" charset="-12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zh-TW" dirty="0" err="1" smtClean="0"/>
              <a:t>iStent</a:t>
            </a:r>
            <a:r>
              <a:rPr lang="en-US" altLang="zh-TW" dirty="0" smtClean="0"/>
              <a:t>: how?</a:t>
            </a:r>
            <a:endParaRPr lang="zh-TW" altLang="en-US" dirty="0" smtClean="0"/>
          </a:p>
        </p:txBody>
      </p:sp>
      <p:sp>
        <p:nvSpPr>
          <p:cNvPr id="79875" name="Rectangle 3"/>
          <p:cNvSpPr>
            <a:spLocks noGrp="1" noChangeArrowheads="1"/>
          </p:cNvSpPr>
          <p:nvPr>
            <p:ph type="body" idx="1"/>
          </p:nvPr>
        </p:nvSpPr>
        <p:spPr/>
        <p:txBody>
          <a:bodyPr/>
          <a:lstStyle/>
          <a:p>
            <a:r>
              <a:rPr lang="en-US" altLang="zh-TW" dirty="0" smtClean="0"/>
              <a:t>Clear corneal incision*</a:t>
            </a:r>
          </a:p>
          <a:p>
            <a:r>
              <a:rPr lang="en-US" altLang="zh-TW" dirty="0" err="1" smtClean="0"/>
              <a:t>Visco</a:t>
            </a:r>
            <a:r>
              <a:rPr lang="en-US" altLang="zh-TW" dirty="0" smtClean="0"/>
              <a:t>-elastic injection</a:t>
            </a:r>
          </a:p>
          <a:p>
            <a:r>
              <a:rPr lang="en-US" altLang="zh-TW" dirty="0" err="1" smtClean="0"/>
              <a:t>Goniolens</a:t>
            </a:r>
            <a:r>
              <a:rPr lang="en-US" altLang="zh-TW" dirty="0" smtClean="0"/>
              <a:t> placement</a:t>
            </a:r>
          </a:p>
          <a:p>
            <a:r>
              <a:rPr lang="en-US" altLang="zh-TW" dirty="0" smtClean="0"/>
              <a:t>Insertion of the implant</a:t>
            </a:r>
          </a:p>
          <a:p>
            <a:r>
              <a:rPr lang="en-US" altLang="zh-TW" dirty="0" smtClean="0"/>
              <a:t>Irrigate and aspirate</a:t>
            </a:r>
          </a:p>
        </p:txBody>
      </p:sp>
      <p:sp>
        <p:nvSpPr>
          <p:cNvPr id="6" name="TextBox 5"/>
          <p:cNvSpPr txBox="1"/>
          <p:nvPr/>
        </p:nvSpPr>
        <p:spPr>
          <a:xfrm>
            <a:off x="707923" y="5442170"/>
            <a:ext cx="5279922" cy="646331"/>
          </a:xfrm>
          <a:prstGeom prst="rect">
            <a:avLst/>
          </a:prstGeom>
          <a:noFill/>
        </p:spPr>
        <p:txBody>
          <a:bodyPr wrap="square" rtlCol="0">
            <a:spAutoFit/>
          </a:bodyPr>
          <a:lstStyle/>
          <a:p>
            <a:pPr marL="176213" indent="-176213"/>
            <a:r>
              <a:rPr lang="en-US" altLang="zh-TW" sz="1800" dirty="0" smtClean="0">
                <a:latin typeface="Arial" pitchFamily="34" charset="0"/>
                <a:cs typeface="Arial" pitchFamily="34" charset="0"/>
              </a:rPr>
              <a:t>* The </a:t>
            </a:r>
            <a:r>
              <a:rPr lang="en-US" altLang="zh-TW" sz="1800" dirty="0" err="1" smtClean="0">
                <a:latin typeface="Arial" pitchFamily="34" charset="0"/>
                <a:cs typeface="Arial" pitchFamily="34" charset="0"/>
              </a:rPr>
              <a:t>iStent</a:t>
            </a:r>
            <a:r>
              <a:rPr lang="en-US" altLang="zh-TW" sz="1800" dirty="0" smtClean="0">
                <a:latin typeface="Arial" pitchFamily="34" charset="0"/>
                <a:cs typeface="Arial" pitchFamily="34" charset="0"/>
              </a:rPr>
              <a:t> is inserted following cataract surgery, through the </a:t>
            </a:r>
            <a:r>
              <a:rPr lang="en-US" altLang="zh-TW" sz="1800" dirty="0" err="1" smtClean="0">
                <a:latin typeface="Arial" pitchFamily="34" charset="0"/>
                <a:cs typeface="Arial" pitchFamily="34" charset="0"/>
              </a:rPr>
              <a:t>phaco</a:t>
            </a:r>
            <a:r>
              <a:rPr lang="en-US" altLang="zh-TW" sz="1800" dirty="0" smtClean="0">
                <a:latin typeface="Arial" pitchFamily="34" charset="0"/>
                <a:cs typeface="Arial" pitchFamily="34" charset="0"/>
              </a:rPr>
              <a:t> incision</a:t>
            </a:r>
          </a:p>
        </p:txBody>
      </p:sp>
      <p:sp>
        <p:nvSpPr>
          <p:cNvPr id="5" name="Text Box 5"/>
          <p:cNvSpPr txBox="1">
            <a:spLocks noChangeArrowheads="1"/>
          </p:cNvSpPr>
          <p:nvPr/>
        </p:nvSpPr>
        <p:spPr bwMode="auto">
          <a:xfrm>
            <a:off x="4483510" y="6291263"/>
            <a:ext cx="4617362" cy="535531"/>
          </a:xfrm>
          <a:prstGeom prst="rect">
            <a:avLst/>
          </a:prstGeom>
          <a:noFill/>
          <a:ln w="9525">
            <a:noFill/>
            <a:miter lim="800000"/>
            <a:headEnd/>
            <a:tailEnd/>
          </a:ln>
        </p:spPr>
        <p:txBody>
          <a:bodyPr wrap="square">
            <a:spAutoFit/>
          </a:bodyPr>
          <a:lstStyle/>
          <a:p>
            <a:pPr algn="r">
              <a:lnSpc>
                <a:spcPct val="90000"/>
              </a:lnSpc>
              <a:spcBef>
                <a:spcPts val="0"/>
              </a:spcBef>
            </a:pPr>
            <a:r>
              <a:rPr lang="en-NZ" altLang="zh-TW" sz="1600" dirty="0" smtClean="0">
                <a:latin typeface="Arial" pitchFamily="34" charset="0"/>
                <a:ea typeface="新細明體" pitchFamily="18" charset="-120"/>
              </a:rPr>
              <a:t>For details of the surgical procedure, see: www.glaukos.com/istent/surgical-procedure</a:t>
            </a:r>
            <a:endParaRPr lang="en-AU" altLang="zh-TW" sz="16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ea typeface="新細明體" pitchFamily="18" charset="-120"/>
              </a:rPr>
              <a:t>Ex-PRESS insertion: what?</a:t>
            </a:r>
            <a:endParaRPr lang="en-NZ" dirty="0"/>
          </a:p>
        </p:txBody>
      </p:sp>
      <p:pic>
        <p:nvPicPr>
          <p:cNvPr id="4" name="Content Placeholder 3"/>
          <p:cNvPicPr>
            <a:picLocks noGrp="1"/>
          </p:cNvPicPr>
          <p:nvPr>
            <p:ph idx="1"/>
          </p:nvPr>
        </p:nvPicPr>
        <p:blipFill>
          <a:blip r:embed="rId3"/>
          <a:srcRect l="5545" t="29027" r="5451" b="24721"/>
          <a:stretch>
            <a:fillRect/>
          </a:stretch>
        </p:blipFill>
        <p:spPr bwMode="auto">
          <a:xfrm>
            <a:off x="685800" y="2422991"/>
            <a:ext cx="7772400" cy="3231217"/>
          </a:xfrm>
          <a:prstGeom prst="rect">
            <a:avLst/>
          </a:prstGeom>
          <a:noFill/>
          <a:ln w="9525">
            <a:noFill/>
            <a:miter lim="800000"/>
            <a:headEnd/>
            <a:tailEnd/>
          </a:ln>
        </p:spPr>
      </p:pic>
      <p:sp>
        <p:nvSpPr>
          <p:cNvPr id="5" name="Rectangle 4"/>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6" name="Text Box 5"/>
          <p:cNvSpPr txBox="1">
            <a:spLocks noChangeArrowheads="1"/>
          </p:cNvSpPr>
          <p:nvPr/>
        </p:nvSpPr>
        <p:spPr bwMode="auto">
          <a:xfrm>
            <a:off x="1489605" y="5940025"/>
            <a:ext cx="6146198"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Image </a:t>
            </a:r>
            <a:r>
              <a:rPr lang="en-NZ" altLang="zh-TW" sz="1800" dirty="0">
                <a:latin typeface="Arial" pitchFamily="34" charset="0"/>
                <a:ea typeface="新細明體" pitchFamily="18" charset="-120"/>
              </a:rPr>
              <a:t>courtesy of </a:t>
            </a:r>
            <a:r>
              <a:rPr lang="en-NZ" altLang="zh-TW" sz="1800" dirty="0" smtClean="0">
                <a:latin typeface="Arial" pitchFamily="34" charset="0"/>
                <a:ea typeface="新細明體" pitchFamily="18" charset="-120"/>
              </a:rPr>
              <a:t>Alcon</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err="1" smtClean="0">
                <a:ea typeface="新細明體" pitchFamily="18" charset="-120"/>
              </a:rPr>
              <a:t>iStent</a:t>
            </a:r>
            <a:r>
              <a:rPr lang="en-US" altLang="zh-TW" dirty="0" smtClean="0">
                <a:solidFill>
                  <a:schemeClr val="bg1"/>
                </a:solidFill>
                <a:ea typeface="新細明體" pitchFamily="18" charset="-120"/>
              </a:rPr>
              <a:t>: how?</a:t>
            </a:r>
            <a:endParaRPr lang="en-NZ" dirty="0"/>
          </a:p>
        </p:txBody>
      </p:sp>
      <p:sp>
        <p:nvSpPr>
          <p:cNvPr id="10" name="Content Placeholder 9"/>
          <p:cNvSpPr>
            <a:spLocks noGrp="1"/>
          </p:cNvSpPr>
          <p:nvPr>
            <p:ph sz="half" idx="2"/>
          </p:nvPr>
        </p:nvSpPr>
        <p:spPr>
          <a:xfrm>
            <a:off x="4648200" y="2905432"/>
            <a:ext cx="3810000" cy="3190568"/>
          </a:xfrm>
        </p:spPr>
        <p:txBody>
          <a:bodyPr/>
          <a:lstStyle/>
          <a:p>
            <a:r>
              <a:rPr lang="en-NZ" dirty="0" smtClean="0"/>
              <a:t>Gonioscopic view of the implanted </a:t>
            </a:r>
            <a:r>
              <a:rPr lang="en-NZ" dirty="0" err="1" smtClean="0"/>
              <a:t>iStent</a:t>
            </a:r>
            <a:r>
              <a:rPr lang="en-NZ" dirty="0" smtClean="0"/>
              <a:t> device</a:t>
            </a:r>
            <a:endParaRPr lang="en-NZ" dirty="0"/>
          </a:p>
        </p:txBody>
      </p:sp>
      <p:sp>
        <p:nvSpPr>
          <p:cNvPr id="5" name="Rectangle 4"/>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81250" name="Picture 2"/>
          <p:cNvPicPr>
            <a:picLocks noChangeAspect="1" noChangeArrowheads="1"/>
          </p:cNvPicPr>
          <p:nvPr/>
        </p:nvPicPr>
        <p:blipFill>
          <a:blip r:embed="rId3" cstate="print"/>
          <a:srcRect/>
          <a:stretch>
            <a:fillRect/>
          </a:stretch>
        </p:blipFill>
        <p:spPr bwMode="auto">
          <a:xfrm>
            <a:off x="1229033" y="1995948"/>
            <a:ext cx="3108325" cy="4479925"/>
          </a:xfrm>
          <a:prstGeom prst="rect">
            <a:avLst/>
          </a:prstGeom>
          <a:noFill/>
          <a:ln w="9525">
            <a:noFill/>
            <a:miter lim="800000"/>
            <a:headEnd/>
            <a:tailEnd/>
          </a:ln>
          <a:effectLst/>
        </p:spPr>
      </p:pic>
      <p:sp>
        <p:nvSpPr>
          <p:cNvPr id="6" name="Text Box 5"/>
          <p:cNvSpPr txBox="1">
            <a:spLocks noChangeArrowheads="1"/>
          </p:cNvSpPr>
          <p:nvPr/>
        </p:nvSpPr>
        <p:spPr bwMode="auto">
          <a:xfrm>
            <a:off x="4557255" y="6146495"/>
            <a:ext cx="4262284"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Photo courtesy of Tom Samuelson, MD</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Hydrus micro-stent: what?</a:t>
            </a:r>
            <a:endParaRPr lang="en-NZ" dirty="0"/>
          </a:p>
        </p:txBody>
      </p:sp>
      <p:sp>
        <p:nvSpPr>
          <p:cNvPr id="4" name="Content Placeholder 3"/>
          <p:cNvSpPr>
            <a:spLocks noGrp="1"/>
          </p:cNvSpPr>
          <p:nvPr>
            <p:ph idx="1"/>
          </p:nvPr>
        </p:nvSpPr>
        <p:spPr>
          <a:xfrm>
            <a:off x="685799" y="1981200"/>
            <a:ext cx="8104239" cy="4114800"/>
          </a:xfrm>
        </p:spPr>
        <p:txBody>
          <a:bodyPr/>
          <a:lstStyle/>
          <a:p>
            <a:r>
              <a:rPr lang="en-NZ" dirty="0" smtClean="0"/>
              <a:t>Available in Europe; US trials ongoing</a:t>
            </a:r>
          </a:p>
          <a:p>
            <a:r>
              <a:rPr lang="en-NZ" dirty="0" smtClean="0"/>
              <a:t>Implantation is similar to </a:t>
            </a:r>
            <a:r>
              <a:rPr lang="en-NZ" dirty="0" err="1" smtClean="0"/>
              <a:t>iStent</a:t>
            </a:r>
            <a:endParaRPr lang="en-NZ" dirty="0"/>
          </a:p>
        </p:txBody>
      </p:sp>
      <p:pic>
        <p:nvPicPr>
          <p:cNvPr id="3" name="Picture 2"/>
          <p:cNvPicPr>
            <a:picLocks noChangeAspect="1" noChangeArrowheads="1"/>
          </p:cNvPicPr>
          <p:nvPr/>
        </p:nvPicPr>
        <p:blipFill>
          <a:blip r:embed="rId3"/>
          <a:srcRect l="2215" t="9664" r="4482" b="8389"/>
          <a:stretch>
            <a:fillRect/>
          </a:stretch>
        </p:blipFill>
        <p:spPr bwMode="auto">
          <a:xfrm>
            <a:off x="1592826" y="3303641"/>
            <a:ext cx="6194322" cy="2669458"/>
          </a:xfrm>
          <a:prstGeom prst="rect">
            <a:avLst/>
          </a:prstGeom>
          <a:noFill/>
          <a:ln w="9525">
            <a:noFill/>
            <a:miter lim="800000"/>
            <a:headEnd/>
            <a:tailEnd/>
          </a:ln>
          <a:effectLst/>
        </p:spPr>
      </p:pic>
      <p:sp>
        <p:nvSpPr>
          <p:cNvPr id="5" name="Text Box 5"/>
          <p:cNvSpPr txBox="1">
            <a:spLocks noChangeArrowheads="1"/>
          </p:cNvSpPr>
          <p:nvPr/>
        </p:nvSpPr>
        <p:spPr bwMode="auto">
          <a:xfrm>
            <a:off x="2669463" y="6164212"/>
            <a:ext cx="4262284"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Image courtesy of </a:t>
            </a:r>
            <a:r>
              <a:rPr lang="en-NZ" altLang="zh-TW" sz="1800" dirty="0" err="1" smtClean="0">
                <a:latin typeface="Arial" pitchFamily="34" charset="0"/>
                <a:ea typeface="新細明體" pitchFamily="18" charset="-120"/>
              </a:rPr>
              <a:t>Ivantis</a:t>
            </a:r>
            <a:r>
              <a:rPr lang="en-NZ" altLang="zh-TW" sz="1800" dirty="0" smtClean="0">
                <a:latin typeface="Arial" pitchFamily="34" charset="0"/>
                <a:ea typeface="新細明體" pitchFamily="18" charset="-120"/>
              </a:rPr>
              <a:t> </a:t>
            </a:r>
            <a:r>
              <a:rPr lang="en-NZ" altLang="zh-TW" sz="1800" dirty="0" smtClean="0">
                <a:solidFill>
                  <a:srgbClr val="FF0000"/>
                </a:solidFill>
                <a:latin typeface="Arial" pitchFamily="34" charset="0"/>
                <a:ea typeface="新細明體" pitchFamily="18" charset="-120"/>
              </a:rPr>
              <a:t>((</a:t>
            </a:r>
            <a:r>
              <a:rPr lang="en-NZ" altLang="zh-TW" sz="1800" dirty="0" err="1" smtClean="0">
                <a:solidFill>
                  <a:srgbClr val="FF0000"/>
                </a:solidFill>
                <a:latin typeface="Arial" pitchFamily="34" charset="0"/>
                <a:ea typeface="新細明體" pitchFamily="18" charset="-120"/>
              </a:rPr>
              <a:t>TBC</a:t>
            </a:r>
            <a:r>
              <a:rPr lang="en-NZ" altLang="zh-TW" sz="1800" dirty="0" smtClean="0">
                <a:solidFill>
                  <a:srgbClr val="FF0000"/>
                </a:solidFill>
                <a:latin typeface="Arial" pitchFamily="34" charset="0"/>
                <a:ea typeface="新細明體" pitchFamily="18" charset="-120"/>
              </a:rPr>
              <a:t>))</a:t>
            </a:r>
            <a:endParaRPr lang="en-AU" altLang="zh-TW" sz="1800" dirty="0">
              <a:solidFill>
                <a:srgbClr val="FF0000"/>
              </a:solidFill>
              <a:latin typeface="Arial" pitchFamily="34" charset="0"/>
              <a:ea typeface="新細明體" pitchFamily="18" charset="-120"/>
            </a:endParaRPr>
          </a:p>
        </p:txBody>
      </p:sp>
      <p:sp>
        <p:nvSpPr>
          <p:cNvPr id="8" name="Rectangle 7"/>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TW" dirty="0" err="1" smtClean="0">
                <a:solidFill>
                  <a:schemeClr val="bg1"/>
                </a:solidFill>
                <a:ea typeface="新細明體" pitchFamily="18" charset="-120"/>
              </a:rPr>
              <a:t>Uveal</a:t>
            </a:r>
            <a:r>
              <a:rPr lang="en-NZ" kern="1200" dirty="0" smtClean="0">
                <a:solidFill>
                  <a:schemeClr val="bg1"/>
                </a:solidFill>
                <a:latin typeface="Arial" charset="0"/>
              </a:rPr>
              <a:t>–</a:t>
            </a:r>
            <a:r>
              <a:rPr lang="en-US" altLang="zh-TW" dirty="0" smtClean="0">
                <a:solidFill>
                  <a:schemeClr val="bg1"/>
                </a:solidFill>
                <a:ea typeface="新細明體" pitchFamily="18" charset="-120"/>
              </a:rPr>
              <a:t>scleral</a:t>
            </a:r>
            <a:r>
              <a:rPr lang="en-US" altLang="zh-TW" dirty="0" smtClean="0">
                <a:ea typeface="新細明體" pitchFamily="18" charset="-120"/>
              </a:rPr>
              <a:t> drainage: </a:t>
            </a:r>
            <a:br>
              <a:rPr lang="en-US" altLang="zh-TW" dirty="0" smtClean="0">
                <a:ea typeface="新細明體" pitchFamily="18" charset="-120"/>
              </a:rPr>
            </a:br>
            <a:r>
              <a:rPr lang="en-US" altLang="zh-TW" dirty="0" smtClean="0">
                <a:ea typeface="新細明體" pitchFamily="18" charset="-120"/>
              </a:rPr>
              <a:t>what and why?</a:t>
            </a:r>
            <a:endParaRPr lang="zh-TW" altLang="en-US" dirty="0" smtClean="0">
              <a:ea typeface="新細明體" pitchFamily="18" charset="-120"/>
            </a:endParaRPr>
          </a:p>
        </p:txBody>
      </p:sp>
      <p:sp>
        <p:nvSpPr>
          <p:cNvPr id="82947" name="Rectangle 3"/>
          <p:cNvSpPr>
            <a:spLocks noGrp="1" noChangeArrowheads="1"/>
          </p:cNvSpPr>
          <p:nvPr>
            <p:ph type="body" idx="1"/>
          </p:nvPr>
        </p:nvSpPr>
        <p:spPr/>
        <p:txBody>
          <a:bodyPr/>
          <a:lstStyle/>
          <a:p>
            <a:r>
              <a:rPr lang="en-US" altLang="zh-TW" dirty="0" smtClean="0">
                <a:ea typeface="新細明體" pitchFamily="18" charset="-120"/>
              </a:rPr>
              <a:t>Creates an alternative drainage pathway to the suprachoroidal space</a:t>
            </a:r>
          </a:p>
          <a:p>
            <a:r>
              <a:rPr lang="en-US" altLang="zh-TW" dirty="0" smtClean="0">
                <a:ea typeface="新細明體" pitchFamily="18" charset="-120"/>
              </a:rPr>
              <a:t>No bleb is required</a:t>
            </a:r>
          </a:p>
          <a:p>
            <a:r>
              <a:rPr lang="en-US" altLang="zh-TW" dirty="0" smtClean="0">
                <a:ea typeface="新細明體" pitchFamily="18" charset="-120"/>
              </a:rPr>
              <a:t>However, it is a difficult surgical technique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zh-TW" dirty="0" err="1" smtClean="0">
                <a:solidFill>
                  <a:schemeClr val="bg1"/>
                </a:solidFill>
                <a:ea typeface="新細明體" pitchFamily="18" charset="-120"/>
              </a:rPr>
              <a:t>Uveal</a:t>
            </a:r>
            <a:r>
              <a:rPr lang="en-NZ" kern="1200" dirty="0" smtClean="0">
                <a:solidFill>
                  <a:schemeClr val="bg1"/>
                </a:solidFill>
                <a:latin typeface="Arial" charset="0"/>
              </a:rPr>
              <a:t>–</a:t>
            </a:r>
            <a:r>
              <a:rPr lang="en-US" altLang="zh-TW" dirty="0" smtClean="0">
                <a:solidFill>
                  <a:schemeClr val="bg1"/>
                </a:solidFill>
                <a:ea typeface="新細明體" pitchFamily="18" charset="-120"/>
              </a:rPr>
              <a:t>scleral</a:t>
            </a:r>
            <a:r>
              <a:rPr lang="en-US" altLang="zh-TW" dirty="0" smtClean="0">
                <a:ea typeface="新細明體" pitchFamily="18" charset="-120"/>
              </a:rPr>
              <a:t> </a:t>
            </a:r>
            <a:r>
              <a:rPr lang="en-US" altLang="zh-TW" dirty="0" smtClean="0">
                <a:solidFill>
                  <a:schemeClr val="bg1"/>
                </a:solidFill>
                <a:ea typeface="新細明體" pitchFamily="18" charset="-120"/>
              </a:rPr>
              <a:t>drainage: when?</a:t>
            </a:r>
            <a:endParaRPr lang="zh-TW" altLang="en-US" dirty="0" smtClean="0">
              <a:solidFill>
                <a:schemeClr val="bg1"/>
              </a:solidFill>
              <a:ea typeface="新細明體" pitchFamily="18" charset="-120"/>
            </a:endParaRPr>
          </a:p>
        </p:txBody>
      </p:sp>
      <p:sp>
        <p:nvSpPr>
          <p:cNvPr id="83971" name="Rectangle 3"/>
          <p:cNvSpPr>
            <a:spLocks noGrp="1" noChangeArrowheads="1"/>
          </p:cNvSpPr>
          <p:nvPr>
            <p:ph type="body" idx="1"/>
          </p:nvPr>
        </p:nvSpPr>
        <p:spPr>
          <a:xfrm>
            <a:off x="685800" y="2276475"/>
            <a:ext cx="7772400" cy="3819525"/>
          </a:xfrm>
        </p:spPr>
        <p:txBody>
          <a:bodyPr/>
          <a:lstStyle/>
          <a:p>
            <a:pPr eaLnBrk="1" hangingPunct="1"/>
            <a:r>
              <a:rPr lang="en-US" altLang="zh-TW" dirty="0" smtClean="0">
                <a:ea typeface="新細明體" pitchFamily="18" charset="-120"/>
              </a:rPr>
              <a:t>Failed filtering surgery</a:t>
            </a:r>
          </a:p>
          <a:p>
            <a:pPr eaLnBrk="1" hangingPunct="1"/>
            <a:r>
              <a:rPr lang="en-US" altLang="zh-TW" dirty="0" smtClean="0">
                <a:ea typeface="新細明體" pitchFamily="18" charset="-120"/>
              </a:rPr>
              <a:t>No adequate conjunctival tissues</a:t>
            </a:r>
          </a:p>
          <a:p>
            <a:pPr eaLnBrk="1" hangingPunct="1"/>
            <a:endParaRPr lang="en-US" altLang="zh-TW" dirty="0" smtClean="0">
              <a:ea typeface="新細明體" pitchFamily="18" charset="-12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TW" dirty="0" smtClean="0">
                <a:ea typeface="新細明體" pitchFamily="18" charset="-120"/>
              </a:rPr>
              <a:t>Gold micro-shunt: what?</a:t>
            </a:r>
            <a:endParaRPr lang="en-NZ" dirty="0"/>
          </a:p>
        </p:txBody>
      </p:sp>
      <p:sp>
        <p:nvSpPr>
          <p:cNvPr id="6" name="Text Placeholder 5"/>
          <p:cNvSpPr>
            <a:spLocks noGrp="1"/>
          </p:cNvSpPr>
          <p:nvPr>
            <p:ph type="body" sz="half" idx="1"/>
          </p:nvPr>
        </p:nvSpPr>
        <p:spPr>
          <a:xfrm>
            <a:off x="685800" y="1981200"/>
            <a:ext cx="8074742" cy="1145458"/>
          </a:xfrm>
        </p:spPr>
        <p:txBody>
          <a:bodyPr/>
          <a:lstStyle/>
          <a:p>
            <a:r>
              <a:rPr lang="en-US" altLang="zh-TW" dirty="0" smtClean="0">
                <a:ea typeface="新細明體" pitchFamily="18" charset="-120"/>
              </a:rPr>
              <a:t>Gold device drains aqueous humor from the anterior chamber to </a:t>
            </a:r>
            <a:r>
              <a:rPr lang="en-US" altLang="zh-TW" dirty="0" err="1" smtClean="0">
                <a:ea typeface="新細明體" pitchFamily="18" charset="-120"/>
              </a:rPr>
              <a:t>uveal</a:t>
            </a:r>
            <a:r>
              <a:rPr lang="en-US" altLang="zh-TW" dirty="0" smtClean="0">
                <a:ea typeface="新細明體" pitchFamily="18" charset="-120"/>
              </a:rPr>
              <a:t> tissue</a:t>
            </a:r>
          </a:p>
          <a:p>
            <a:endParaRPr lang="en-NZ" dirty="0"/>
          </a:p>
        </p:txBody>
      </p:sp>
      <p:pic>
        <p:nvPicPr>
          <p:cNvPr id="172034" name="Picture 2" descr="F:\r.pepperle\Allergan\IMAGE 2010 (AALA019)\8. Surgery\Images\SOLX\Gold Shunt on finger.jpg"/>
          <p:cNvPicPr>
            <a:picLocks noChangeAspect="1" noChangeArrowheads="1"/>
          </p:cNvPicPr>
          <p:nvPr/>
        </p:nvPicPr>
        <p:blipFill>
          <a:blip r:embed="rId3"/>
          <a:srcRect/>
          <a:stretch>
            <a:fillRect/>
          </a:stretch>
        </p:blipFill>
        <p:spPr bwMode="auto">
          <a:xfrm>
            <a:off x="4903121" y="3262778"/>
            <a:ext cx="3968750" cy="3103563"/>
          </a:xfrm>
          <a:prstGeom prst="rect">
            <a:avLst/>
          </a:prstGeom>
          <a:noFill/>
        </p:spPr>
      </p:pic>
      <p:sp>
        <p:nvSpPr>
          <p:cNvPr id="8" name="Text Box 5"/>
          <p:cNvSpPr txBox="1">
            <a:spLocks noChangeArrowheads="1"/>
          </p:cNvSpPr>
          <p:nvPr/>
        </p:nvSpPr>
        <p:spPr bwMode="auto">
          <a:xfrm>
            <a:off x="759865" y="6058014"/>
            <a:ext cx="3664655"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Images courtesy </a:t>
            </a:r>
            <a:r>
              <a:rPr lang="en-NZ" altLang="zh-TW" sz="1800" dirty="0">
                <a:latin typeface="Arial" pitchFamily="34" charset="0"/>
                <a:ea typeface="新細明體" pitchFamily="18" charset="-120"/>
              </a:rPr>
              <a:t>of </a:t>
            </a:r>
            <a:r>
              <a:rPr lang="en-NZ" altLang="zh-TW" sz="1800" dirty="0" err="1" smtClean="0">
                <a:latin typeface="Arial" pitchFamily="34" charset="0"/>
                <a:ea typeface="新細明體" pitchFamily="18" charset="-120"/>
              </a:rPr>
              <a:t>SOLX</a:t>
            </a:r>
            <a:r>
              <a:rPr lang="en-NZ" altLang="zh-TW" sz="1800" dirty="0" smtClean="0">
                <a:latin typeface="Arial" pitchFamily="34" charset="0"/>
                <a:ea typeface="新細明體" pitchFamily="18" charset="-120"/>
              </a:rPr>
              <a:t>, Inc. </a:t>
            </a:r>
            <a:endParaRPr lang="en-AU" altLang="zh-TW" sz="1800" dirty="0">
              <a:latin typeface="Arial" pitchFamily="34" charset="0"/>
              <a:ea typeface="新細明體" pitchFamily="18" charset="-120"/>
            </a:endParaRPr>
          </a:p>
        </p:txBody>
      </p:sp>
      <p:pic>
        <p:nvPicPr>
          <p:cNvPr id="7" name="Picture 3" descr="F:\r.pepperle\Allergan\IMAGE 2010 (AALA019)\8. Surgery\Images\SOLX\sGMS+ internal view.jpg"/>
          <p:cNvPicPr>
            <a:picLocks noChangeAspect="1" noChangeArrowheads="1"/>
          </p:cNvPicPr>
          <p:nvPr/>
        </p:nvPicPr>
        <p:blipFill>
          <a:blip r:embed="rId4"/>
          <a:srcRect/>
          <a:stretch>
            <a:fillRect/>
          </a:stretch>
        </p:blipFill>
        <p:spPr bwMode="auto">
          <a:xfrm>
            <a:off x="623887" y="3263242"/>
            <a:ext cx="3960000" cy="2642653"/>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zh-TW" dirty="0" smtClean="0">
                <a:ea typeface="新細明體" pitchFamily="18" charset="-120"/>
              </a:rPr>
              <a:t>Gold micro-shunt</a:t>
            </a:r>
            <a:r>
              <a:rPr lang="en-US" altLang="zh-TW" dirty="0" smtClean="0">
                <a:solidFill>
                  <a:schemeClr val="bg1"/>
                </a:solidFill>
                <a:ea typeface="新細明體" pitchFamily="18" charset="-120"/>
              </a:rPr>
              <a:t>: how?</a:t>
            </a:r>
          </a:p>
        </p:txBody>
      </p:sp>
      <p:sp>
        <p:nvSpPr>
          <p:cNvPr id="78851" name="Rectangle 3"/>
          <p:cNvSpPr>
            <a:spLocks noGrp="1" noChangeArrowheads="1"/>
          </p:cNvSpPr>
          <p:nvPr>
            <p:ph type="body" idx="1"/>
          </p:nvPr>
        </p:nvSpPr>
        <p:spPr/>
        <p:txBody>
          <a:bodyPr/>
          <a:lstStyle/>
          <a:p>
            <a:pPr eaLnBrk="1" hangingPunct="1"/>
            <a:r>
              <a:rPr lang="en-US" altLang="zh-TW" dirty="0" smtClean="0">
                <a:ea typeface="新細明體" pitchFamily="18" charset="-120"/>
              </a:rPr>
              <a:t>Conjunctival flap</a:t>
            </a:r>
          </a:p>
          <a:p>
            <a:pPr eaLnBrk="1" hangingPunct="1"/>
            <a:r>
              <a:rPr lang="en-US" altLang="zh-TW" dirty="0" smtClean="0">
                <a:ea typeface="新細明體" pitchFamily="18" charset="-120"/>
              </a:rPr>
              <a:t>Scleral incision</a:t>
            </a:r>
          </a:p>
          <a:p>
            <a:pPr eaLnBrk="1" hangingPunct="1"/>
            <a:r>
              <a:rPr lang="en-US" altLang="zh-TW" dirty="0" smtClean="0">
                <a:ea typeface="新細明體" pitchFamily="18" charset="-120"/>
              </a:rPr>
              <a:t>Scleral tunnel</a:t>
            </a:r>
          </a:p>
          <a:p>
            <a:pPr eaLnBrk="1" hangingPunct="1"/>
            <a:r>
              <a:rPr lang="en-US" altLang="zh-TW" dirty="0" smtClean="0">
                <a:ea typeface="新細明體" pitchFamily="18" charset="-120"/>
              </a:rPr>
              <a:t>Suprachoroidal exposure</a:t>
            </a:r>
          </a:p>
          <a:p>
            <a:pPr eaLnBrk="1" hangingPunct="1"/>
            <a:r>
              <a:rPr lang="en-US" altLang="zh-TW" dirty="0" smtClean="0">
                <a:ea typeface="新細明體" pitchFamily="18" charset="-120"/>
              </a:rPr>
              <a:t>Insertion of shunt</a:t>
            </a:r>
          </a:p>
          <a:p>
            <a:pPr eaLnBrk="1" hangingPunct="1"/>
            <a:r>
              <a:rPr lang="en-US" altLang="zh-TW" dirty="0" smtClean="0">
                <a:ea typeface="新細明體" pitchFamily="18" charset="-120"/>
              </a:rPr>
              <a:t>Positioning of shunt</a:t>
            </a:r>
          </a:p>
          <a:p>
            <a:pPr eaLnBrk="1" hangingPunct="1"/>
            <a:r>
              <a:rPr lang="en-US" altLang="zh-TW" dirty="0" smtClean="0">
                <a:ea typeface="新細明體" pitchFamily="18" charset="-120"/>
              </a:rPr>
              <a:t>Closure</a:t>
            </a:r>
          </a:p>
        </p:txBody>
      </p:sp>
      <p:sp>
        <p:nvSpPr>
          <p:cNvPr id="4" name="Rectangle 3"/>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CyPass</a:t>
            </a:r>
            <a:r>
              <a:rPr lang="en-NZ" dirty="0" smtClean="0"/>
              <a:t> micro-stent: what?</a:t>
            </a:r>
            <a:endParaRPr lang="en-NZ" dirty="0"/>
          </a:p>
        </p:txBody>
      </p:sp>
      <p:sp>
        <p:nvSpPr>
          <p:cNvPr id="3" name="Content Placeholder 2"/>
          <p:cNvSpPr>
            <a:spLocks noGrp="1"/>
          </p:cNvSpPr>
          <p:nvPr>
            <p:ph idx="1"/>
          </p:nvPr>
        </p:nvSpPr>
        <p:spPr/>
        <p:txBody>
          <a:bodyPr/>
          <a:lstStyle/>
          <a:p>
            <a:r>
              <a:rPr lang="en-NZ" dirty="0" smtClean="0"/>
              <a:t>Transcend </a:t>
            </a:r>
            <a:r>
              <a:rPr lang="en-NZ" dirty="0" err="1" smtClean="0"/>
              <a:t>CyPass</a:t>
            </a:r>
            <a:r>
              <a:rPr lang="en-NZ" baseline="30000" dirty="0" smtClean="0"/>
              <a:t>®</a:t>
            </a:r>
            <a:r>
              <a:rPr lang="en-NZ" dirty="0" smtClean="0"/>
              <a:t> </a:t>
            </a:r>
          </a:p>
          <a:p>
            <a:pPr lvl="1"/>
            <a:r>
              <a:rPr lang="en-NZ" dirty="0" smtClean="0"/>
              <a:t>Investigational device</a:t>
            </a:r>
          </a:p>
          <a:p>
            <a:pPr lvl="1"/>
            <a:r>
              <a:rPr lang="en-NZ" dirty="0" smtClean="0"/>
              <a:t>Polyimide micro-stent</a:t>
            </a:r>
          </a:p>
          <a:p>
            <a:pPr lvl="1"/>
            <a:r>
              <a:rPr lang="en-NZ" dirty="0" err="1" smtClean="0"/>
              <a:t>Ab</a:t>
            </a:r>
            <a:r>
              <a:rPr lang="en-NZ" dirty="0" smtClean="0"/>
              <a:t> </a:t>
            </a:r>
            <a:r>
              <a:rPr lang="en-NZ" dirty="0" err="1" smtClean="0"/>
              <a:t>interno</a:t>
            </a:r>
            <a:r>
              <a:rPr lang="en-NZ" dirty="0" smtClean="0"/>
              <a:t> insertion into </a:t>
            </a:r>
            <a:r>
              <a:rPr lang="en-NZ" dirty="0" err="1" smtClean="0"/>
              <a:t>supraciliary</a:t>
            </a:r>
            <a:r>
              <a:rPr lang="en-NZ" dirty="0" smtClean="0"/>
              <a:t> space</a:t>
            </a:r>
          </a:p>
          <a:p>
            <a:pPr lvl="1"/>
            <a:r>
              <a:rPr lang="en-NZ" dirty="0" smtClean="0"/>
              <a:t>Drainage into suprachoroidal space</a:t>
            </a:r>
          </a:p>
          <a:p>
            <a:pPr lvl="1"/>
            <a:r>
              <a:rPr lang="en-NZ" dirty="0" smtClean="0"/>
              <a:t>Clinical trials ongoing in US and Europe</a:t>
            </a:r>
          </a:p>
          <a:p>
            <a:endParaRPr lang="en-NZ" dirty="0" smtClean="0"/>
          </a:p>
          <a:p>
            <a:endParaRPr lang="en-NZ" dirty="0"/>
          </a:p>
        </p:txBody>
      </p:sp>
      <p:sp>
        <p:nvSpPr>
          <p:cNvPr id="4" name="Rectangle 3"/>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nvPr>
        </p:nvSpPr>
        <p:spPr/>
        <p:txBody>
          <a:bodyPr/>
          <a:lstStyle/>
          <a:p>
            <a:pPr eaLnBrk="1" hangingPunct="1"/>
            <a:endParaRPr lang="zh-TW" altLang="en-US" smtClean="0">
              <a:ea typeface="新細明體" pitchFamily="18" charset="-120"/>
            </a:endParaRPr>
          </a:p>
        </p:txBody>
      </p:sp>
      <p:sp>
        <p:nvSpPr>
          <p:cNvPr id="84995" name="Rectangle 5"/>
          <p:cNvSpPr>
            <a:spLocks noGrp="1" noChangeArrowheads="1"/>
          </p:cNvSpPr>
          <p:nvPr>
            <p:ph type="subTitle" idx="1"/>
          </p:nvPr>
        </p:nvSpPr>
        <p:spPr/>
        <p:txBody>
          <a:bodyPr/>
          <a:lstStyle/>
          <a:p>
            <a:pPr eaLnBrk="1" hangingPunct="1"/>
            <a:r>
              <a:rPr lang="en-US" altLang="zh-TW" sz="4400" b="1" smtClean="0">
                <a:ea typeface="新細明體" pitchFamily="18" charset="-120"/>
              </a:rPr>
              <a:t>Ciliary destruction</a:t>
            </a:r>
            <a:endParaRPr lang="zh-TW" altLang="en-US" sz="4400" b="1" smtClean="0">
              <a:ea typeface="新細明體" pitchFamily="18" charset="-12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zh-TW" dirty="0" smtClean="0">
                <a:solidFill>
                  <a:schemeClr val="bg1"/>
                </a:solidFill>
                <a:ea typeface="新細明體" pitchFamily="18" charset="-120"/>
              </a:rPr>
              <a:t>Ciliary destruction: what?</a:t>
            </a:r>
          </a:p>
        </p:txBody>
      </p:sp>
      <p:sp>
        <p:nvSpPr>
          <p:cNvPr id="86019" name="Rectangle 3"/>
          <p:cNvSpPr>
            <a:spLocks noGrp="1" noChangeArrowheads="1"/>
          </p:cNvSpPr>
          <p:nvPr>
            <p:ph type="body" idx="1"/>
          </p:nvPr>
        </p:nvSpPr>
        <p:spPr/>
        <p:txBody>
          <a:bodyPr/>
          <a:lstStyle/>
          <a:p>
            <a:pPr eaLnBrk="1" hangingPunct="1"/>
            <a:r>
              <a:rPr lang="en-US" altLang="zh-TW" dirty="0" smtClean="0">
                <a:ea typeface="新細明體" pitchFamily="18" charset="-120"/>
              </a:rPr>
              <a:t>Conventional trans-scleral ciliary destruction induces severe side effects</a:t>
            </a:r>
          </a:p>
          <a:p>
            <a:pPr eaLnBrk="1" hangingPunct="1"/>
            <a:r>
              <a:rPr lang="en-US" altLang="zh-TW" dirty="0" smtClean="0">
                <a:ea typeface="新細明體" pitchFamily="18" charset="-120"/>
              </a:rPr>
              <a:t>Endoscopic ciliary photocoagulation (</a:t>
            </a:r>
            <a:r>
              <a:rPr lang="en-US" altLang="zh-TW" dirty="0" err="1" smtClean="0">
                <a:ea typeface="新細明體" pitchFamily="18" charset="-120"/>
              </a:rPr>
              <a:t>ECP</a:t>
            </a:r>
            <a:r>
              <a:rPr lang="en-US" altLang="zh-TW" dirty="0" smtClean="0">
                <a:ea typeface="新細明體" pitchFamily="18" charset="-120"/>
              </a:rPr>
              <a:t>) may prove to be effective and relatively safe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zh-TW" smtClean="0">
                <a:ea typeface="新細明體" pitchFamily="18" charset="-120"/>
              </a:rPr>
              <a:t>Endoscopic ciliary photocoagulation: why?</a:t>
            </a:r>
            <a:endParaRPr lang="zh-TW" altLang="en-US" smtClean="0">
              <a:ea typeface="新細明體" pitchFamily="18" charset="-120"/>
            </a:endParaRPr>
          </a:p>
        </p:txBody>
      </p:sp>
      <p:sp>
        <p:nvSpPr>
          <p:cNvPr id="87043" name="Rectangle 3"/>
          <p:cNvSpPr>
            <a:spLocks noGrp="1" noChangeArrowheads="1"/>
          </p:cNvSpPr>
          <p:nvPr>
            <p:ph type="body" idx="1"/>
          </p:nvPr>
        </p:nvSpPr>
        <p:spPr/>
        <p:txBody>
          <a:bodyPr/>
          <a:lstStyle/>
          <a:p>
            <a:r>
              <a:rPr lang="en-US" altLang="zh-TW" dirty="0" smtClean="0">
                <a:ea typeface="新細明體" pitchFamily="18" charset="-120"/>
              </a:rPr>
              <a:t>Partial destruction of the ciliary body which produces the aqueous humor</a:t>
            </a:r>
          </a:p>
          <a:p>
            <a:r>
              <a:rPr lang="en-US" altLang="zh-TW" dirty="0" smtClean="0">
                <a:ea typeface="新細明體" pitchFamily="18" charset="-120"/>
              </a:rPr>
              <a:t>Reduced trauma to the adjacent normal tissues </a:t>
            </a:r>
          </a:p>
          <a:p>
            <a:endParaRPr lang="en-US" altLang="zh-TW" dirty="0" smtClean="0">
              <a:ea typeface="新細明體" pitchFamily="18" charset="-12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TW" smtClean="0">
                <a:solidFill>
                  <a:schemeClr val="bg1"/>
                </a:solidFill>
                <a:ea typeface="新細明體" pitchFamily="18" charset="-120"/>
              </a:rPr>
              <a:t>Ex-PRESS insertion: why?</a:t>
            </a:r>
            <a:endParaRPr lang="zh-TW" altLang="en-US" smtClean="0">
              <a:solidFill>
                <a:schemeClr val="bg1"/>
              </a:solidFill>
              <a:ea typeface="新細明體" pitchFamily="18" charset="-120"/>
            </a:endParaRPr>
          </a:p>
        </p:txBody>
      </p:sp>
      <p:sp>
        <p:nvSpPr>
          <p:cNvPr id="51203" name="Rectangle 3"/>
          <p:cNvSpPr>
            <a:spLocks noGrp="1" noChangeArrowheads="1"/>
          </p:cNvSpPr>
          <p:nvPr>
            <p:ph type="body" idx="1"/>
          </p:nvPr>
        </p:nvSpPr>
        <p:spPr/>
        <p:txBody>
          <a:bodyPr/>
          <a:lstStyle/>
          <a:p>
            <a:pPr eaLnBrk="1" hangingPunct="1"/>
            <a:r>
              <a:rPr lang="en-US" altLang="zh-TW" dirty="0" smtClean="0">
                <a:ea typeface="新細明體" pitchFamily="18" charset="-120"/>
              </a:rPr>
              <a:t>Creates a persistent channel to drain aqueous humor from the anterior chamber to the intra-scleral space</a:t>
            </a:r>
          </a:p>
          <a:p>
            <a:pPr eaLnBrk="1" hangingPunct="1"/>
            <a:r>
              <a:rPr lang="en-US" altLang="zh-TW" dirty="0" smtClean="0">
                <a:ea typeface="新細明體" pitchFamily="18" charset="-120"/>
              </a:rPr>
              <a:t>Less ocular inflammation and complications than trabeculectomy</a:t>
            </a:r>
          </a:p>
          <a:p>
            <a:pPr eaLnBrk="1" hangingPunct="1"/>
            <a:r>
              <a:rPr lang="en-US" altLang="zh-TW" dirty="0" smtClean="0">
                <a:ea typeface="新細明體" pitchFamily="18" charset="-120"/>
              </a:rPr>
              <a:t>Disadvantages include increased cost</a:t>
            </a:r>
          </a:p>
          <a:p>
            <a:pPr eaLnBrk="1" hangingPunct="1"/>
            <a:endParaRPr lang="en-US" altLang="zh-TW" dirty="0" smtClean="0">
              <a:ea typeface="新細明體" pitchFamily="18" charset="-12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zh-TW" dirty="0" smtClean="0">
                <a:ea typeface="新細明體" pitchFamily="18" charset="-120"/>
              </a:rPr>
              <a:t>Endoscopic ciliary photocoagulation</a:t>
            </a:r>
            <a:r>
              <a:rPr lang="en-US" altLang="zh-TW" dirty="0" smtClean="0">
                <a:solidFill>
                  <a:schemeClr val="bg1"/>
                </a:solidFill>
                <a:ea typeface="新細明體" pitchFamily="18" charset="-120"/>
              </a:rPr>
              <a:t>: when?</a:t>
            </a:r>
            <a:endParaRPr lang="zh-TW" altLang="en-US" dirty="0" smtClean="0">
              <a:solidFill>
                <a:schemeClr val="bg1"/>
              </a:solidFill>
              <a:ea typeface="新細明體" pitchFamily="18" charset="-120"/>
            </a:endParaRPr>
          </a:p>
        </p:txBody>
      </p:sp>
      <p:sp>
        <p:nvSpPr>
          <p:cNvPr id="88067" name="Rectangle 3"/>
          <p:cNvSpPr>
            <a:spLocks noGrp="1" noChangeArrowheads="1"/>
          </p:cNvSpPr>
          <p:nvPr>
            <p:ph type="body" idx="1"/>
          </p:nvPr>
        </p:nvSpPr>
        <p:spPr>
          <a:xfrm>
            <a:off x="685800" y="2166938"/>
            <a:ext cx="7772400" cy="3929062"/>
          </a:xfrm>
        </p:spPr>
        <p:txBody>
          <a:bodyPr/>
          <a:lstStyle/>
          <a:p>
            <a:pPr eaLnBrk="1" hangingPunct="1"/>
            <a:r>
              <a:rPr lang="en-US" altLang="zh-TW" dirty="0" smtClean="0">
                <a:ea typeface="新細明體" pitchFamily="18" charset="-120"/>
              </a:rPr>
              <a:t>Combined with lens extraction</a:t>
            </a:r>
          </a:p>
          <a:p>
            <a:pPr eaLnBrk="1" hangingPunct="1"/>
            <a:r>
              <a:rPr lang="en-US" altLang="zh-TW" dirty="0" smtClean="0">
                <a:ea typeface="新細明體" pitchFamily="18" charset="-120"/>
              </a:rPr>
              <a:t>Failed filtering surgery</a:t>
            </a:r>
          </a:p>
          <a:p>
            <a:pPr eaLnBrk="1" hangingPunct="1"/>
            <a:r>
              <a:rPr lang="en-US" altLang="zh-TW" dirty="0" smtClean="0">
                <a:ea typeface="新細明體" pitchFamily="18" charset="-120"/>
              </a:rPr>
              <a:t>No adequate conjunctival tissues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zh-TW" smtClean="0">
                <a:ea typeface="新細明體" pitchFamily="18" charset="-120"/>
              </a:rPr>
              <a:t>Endoscopic ciliary photocoagulation</a:t>
            </a:r>
            <a:r>
              <a:rPr lang="en-US" altLang="zh-TW" smtClean="0">
                <a:solidFill>
                  <a:schemeClr val="bg1"/>
                </a:solidFill>
                <a:ea typeface="新細明體" pitchFamily="18" charset="-120"/>
              </a:rPr>
              <a:t>: how?</a:t>
            </a:r>
            <a:endParaRPr lang="zh-TW" altLang="en-US" smtClean="0">
              <a:solidFill>
                <a:schemeClr val="bg1"/>
              </a:solidFill>
              <a:ea typeface="新細明體" pitchFamily="18" charset="-120"/>
            </a:endParaRPr>
          </a:p>
        </p:txBody>
      </p:sp>
      <p:sp>
        <p:nvSpPr>
          <p:cNvPr id="89091" name="Rectangle 3"/>
          <p:cNvSpPr>
            <a:spLocks noGrp="1" noChangeArrowheads="1"/>
          </p:cNvSpPr>
          <p:nvPr>
            <p:ph type="body" idx="1"/>
          </p:nvPr>
        </p:nvSpPr>
        <p:spPr>
          <a:xfrm>
            <a:off x="685800" y="2119313"/>
            <a:ext cx="7772400" cy="3976687"/>
          </a:xfrm>
        </p:spPr>
        <p:txBody>
          <a:bodyPr/>
          <a:lstStyle/>
          <a:p>
            <a:pPr eaLnBrk="1" hangingPunct="1"/>
            <a:r>
              <a:rPr lang="en-US" altLang="zh-TW" smtClean="0">
                <a:ea typeface="新細明體" pitchFamily="18" charset="-120"/>
              </a:rPr>
              <a:t>Insert the probe through the pars plana or clear corneal wound</a:t>
            </a:r>
          </a:p>
          <a:p>
            <a:pPr eaLnBrk="1" hangingPunct="1"/>
            <a:r>
              <a:rPr lang="en-US" altLang="zh-TW" smtClean="0">
                <a:ea typeface="新細明體" pitchFamily="18" charset="-120"/>
              </a:rPr>
              <a:t>Perform ciliary ablation over at least </a:t>
            </a:r>
            <a:br>
              <a:rPr lang="en-US" altLang="zh-TW" smtClean="0">
                <a:ea typeface="新細明體" pitchFamily="18" charset="-120"/>
              </a:rPr>
            </a:br>
            <a:r>
              <a:rPr lang="en-US" altLang="zh-TW" smtClean="0">
                <a:ea typeface="新細明體" pitchFamily="18" charset="-120"/>
              </a:rPr>
              <a:t>180 degrees </a:t>
            </a:r>
          </a:p>
          <a:p>
            <a:pPr eaLnBrk="1" hangingPunct="1"/>
            <a:r>
              <a:rPr lang="en-US" altLang="zh-TW" smtClean="0">
                <a:ea typeface="新細明體" pitchFamily="18" charset="-120"/>
              </a:rPr>
              <a:t>Maintain the IOP throughout the procedure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p:txBody>
          <a:bodyPr/>
          <a:lstStyle/>
          <a:p>
            <a:r>
              <a:rPr lang="en-US" altLang="zh-TW" smtClean="0">
                <a:ea typeface="新細明體" pitchFamily="18" charset="-120"/>
              </a:rPr>
              <a:t>Endoscopic ciliary photocoagulation</a:t>
            </a:r>
            <a:r>
              <a:rPr lang="en-US" altLang="zh-TW" smtClean="0">
                <a:solidFill>
                  <a:schemeClr val="bg1"/>
                </a:solidFill>
                <a:ea typeface="新細明體" pitchFamily="18" charset="-120"/>
              </a:rPr>
              <a:t>: how?</a:t>
            </a:r>
            <a:endParaRPr lang="zh-TW" altLang="en-US" smtClean="0">
              <a:ea typeface="新細明體" pitchFamily="18" charset="-120"/>
            </a:endParaRPr>
          </a:p>
        </p:txBody>
      </p:sp>
      <p:sp>
        <p:nvSpPr>
          <p:cNvPr id="90115" name="內容版面配置區 2"/>
          <p:cNvSpPr>
            <a:spLocks noGrp="1"/>
          </p:cNvSpPr>
          <p:nvPr>
            <p:ph sz="half" idx="1"/>
          </p:nvPr>
        </p:nvSpPr>
        <p:spPr/>
        <p:txBody>
          <a:bodyPr/>
          <a:lstStyle/>
          <a:p>
            <a:r>
              <a:rPr lang="en-US" altLang="zh-TW" dirty="0" smtClean="0">
                <a:ea typeface="新細明體" pitchFamily="18" charset="-120"/>
              </a:rPr>
              <a:t>Insertion of anterior chamber maintainer</a:t>
            </a:r>
            <a:endParaRPr lang="zh-TW" altLang="en-US" dirty="0" smtClean="0">
              <a:ea typeface="新細明體" pitchFamily="18" charset="-120"/>
            </a:endParaRPr>
          </a:p>
        </p:txBody>
      </p:sp>
      <p:sp>
        <p:nvSpPr>
          <p:cNvPr id="90116" name="內容版面配置區 3"/>
          <p:cNvSpPr>
            <a:spLocks noGrp="1"/>
          </p:cNvSpPr>
          <p:nvPr>
            <p:ph sz="half" idx="2"/>
          </p:nvPr>
        </p:nvSpPr>
        <p:spPr>
          <a:xfrm>
            <a:off x="4648200" y="1981200"/>
            <a:ext cx="4023852" cy="4114800"/>
          </a:xfrm>
        </p:spPr>
        <p:txBody>
          <a:bodyPr/>
          <a:lstStyle/>
          <a:p>
            <a:r>
              <a:rPr lang="en-US" altLang="zh-TW" dirty="0" smtClean="0">
                <a:ea typeface="新細明體" pitchFamily="18" charset="-120"/>
              </a:rPr>
              <a:t>Laser probe insertion via pars </a:t>
            </a:r>
            <a:r>
              <a:rPr lang="en-US" altLang="zh-TW" dirty="0" err="1" smtClean="0">
                <a:ea typeface="新細明體" pitchFamily="18" charset="-120"/>
              </a:rPr>
              <a:t>plana</a:t>
            </a:r>
            <a:r>
              <a:rPr lang="en-US" altLang="zh-TW" dirty="0" smtClean="0">
                <a:ea typeface="新細明體" pitchFamily="18" charset="-120"/>
              </a:rPr>
              <a:t> region</a:t>
            </a:r>
            <a:endParaRPr lang="zh-TW" altLang="en-US" dirty="0" smtClean="0">
              <a:ea typeface="新細明體" pitchFamily="18" charset="-120"/>
            </a:endParaRPr>
          </a:p>
        </p:txBody>
      </p:sp>
      <p:pic>
        <p:nvPicPr>
          <p:cNvPr id="90117" name="Picture 2" descr="C:\Users\Keane\Documents\CyberLink\PowerDirector\9.0\SnapShot.bmp"/>
          <p:cNvPicPr>
            <a:picLocks noChangeAspect="1" noChangeArrowheads="1"/>
          </p:cNvPicPr>
          <p:nvPr/>
        </p:nvPicPr>
        <p:blipFill>
          <a:blip r:embed="rId3" cstate="print"/>
          <a:srcRect/>
          <a:stretch>
            <a:fillRect/>
          </a:stretch>
        </p:blipFill>
        <p:spPr bwMode="auto">
          <a:xfrm>
            <a:off x="911225" y="3482975"/>
            <a:ext cx="3586163" cy="2689225"/>
          </a:xfrm>
          <a:prstGeom prst="rect">
            <a:avLst/>
          </a:prstGeom>
          <a:noFill/>
          <a:ln w="9525">
            <a:noFill/>
            <a:miter lim="800000"/>
            <a:headEnd/>
            <a:tailEnd/>
          </a:ln>
        </p:spPr>
      </p:pic>
      <p:pic>
        <p:nvPicPr>
          <p:cNvPr id="90118" name="Picture 3" descr="C:\Users\Keane\Documents\CyberLink\PowerDirector\9.0\SnapShot(0).bmp"/>
          <p:cNvPicPr>
            <a:picLocks noChangeAspect="1" noChangeArrowheads="1"/>
          </p:cNvPicPr>
          <p:nvPr/>
        </p:nvPicPr>
        <p:blipFill>
          <a:blip r:embed="rId4" cstate="print"/>
          <a:srcRect/>
          <a:stretch>
            <a:fillRect/>
          </a:stretch>
        </p:blipFill>
        <p:spPr bwMode="auto">
          <a:xfrm>
            <a:off x="4879103" y="3453479"/>
            <a:ext cx="3589337" cy="2692400"/>
          </a:xfrm>
          <a:prstGeom prst="rect">
            <a:avLst/>
          </a:prstGeom>
          <a:noFill/>
          <a:ln w="9525">
            <a:noFill/>
            <a:miter lim="800000"/>
            <a:headEnd/>
            <a:tailEnd/>
          </a:ln>
        </p:spPr>
      </p:pic>
      <p:sp>
        <p:nvSpPr>
          <p:cNvPr id="90119" name="Text Box 5"/>
          <p:cNvSpPr txBox="1">
            <a:spLocks noChangeArrowheads="1"/>
          </p:cNvSpPr>
          <p:nvPr/>
        </p:nvSpPr>
        <p:spPr bwMode="auto">
          <a:xfrm>
            <a:off x="4852223" y="6275388"/>
            <a:ext cx="3542430"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Photos courtesy </a:t>
            </a:r>
            <a:r>
              <a:rPr lang="en-NZ" altLang="zh-TW" sz="1800" dirty="0">
                <a:latin typeface="Arial" pitchFamily="34" charset="0"/>
                <a:ea typeface="新細明體" pitchFamily="18" charset="-120"/>
              </a:rPr>
              <a:t>of </a:t>
            </a:r>
            <a:r>
              <a:rPr lang="en-NZ" altLang="zh-TW" sz="1800" dirty="0" err="1">
                <a:latin typeface="Arial" pitchFamily="34" charset="0"/>
                <a:ea typeface="新細明體" pitchFamily="18" charset="-120"/>
              </a:rPr>
              <a:t>Da-wen</a:t>
            </a:r>
            <a:r>
              <a:rPr lang="en-NZ" altLang="zh-TW" sz="1800" dirty="0">
                <a:latin typeface="Arial" pitchFamily="34" charset="0"/>
                <a:ea typeface="新細明體" pitchFamily="18" charset="-120"/>
              </a:rPr>
              <a:t> Lu</a:t>
            </a:r>
            <a:endParaRPr lang="en-AU" altLang="zh-TW" sz="1800" dirty="0">
              <a:latin typeface="Arial" pitchFamily="34" charset="0"/>
              <a:ea typeface="新細明體" pitchFamily="18" charset="-12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r>
              <a:rPr lang="en-US" altLang="zh-TW" smtClean="0">
                <a:ea typeface="新細明體" pitchFamily="18" charset="-120"/>
              </a:rPr>
              <a:t>Endoscopic ciliary photocoagulation</a:t>
            </a:r>
            <a:r>
              <a:rPr lang="en-US" altLang="zh-TW" smtClean="0">
                <a:solidFill>
                  <a:schemeClr val="bg1"/>
                </a:solidFill>
                <a:ea typeface="新細明體" pitchFamily="18" charset="-120"/>
              </a:rPr>
              <a:t>: how?</a:t>
            </a:r>
            <a:endParaRPr lang="zh-TW" altLang="en-US" smtClean="0">
              <a:ea typeface="新細明體" pitchFamily="18" charset="-120"/>
            </a:endParaRPr>
          </a:p>
        </p:txBody>
      </p:sp>
      <p:sp>
        <p:nvSpPr>
          <p:cNvPr id="91139" name="內容版面配置區 2"/>
          <p:cNvSpPr>
            <a:spLocks noGrp="1"/>
          </p:cNvSpPr>
          <p:nvPr>
            <p:ph sz="half" idx="1"/>
          </p:nvPr>
        </p:nvSpPr>
        <p:spPr/>
        <p:txBody>
          <a:bodyPr/>
          <a:lstStyle/>
          <a:p>
            <a:r>
              <a:rPr lang="en-US" altLang="zh-TW" dirty="0" smtClean="0">
                <a:ea typeface="新細明體" pitchFamily="18" charset="-120"/>
              </a:rPr>
              <a:t>Viewing the ciliary process</a:t>
            </a:r>
            <a:endParaRPr lang="zh-TW" altLang="en-US" dirty="0" smtClean="0">
              <a:ea typeface="新細明體" pitchFamily="18" charset="-120"/>
            </a:endParaRPr>
          </a:p>
        </p:txBody>
      </p:sp>
      <p:sp>
        <p:nvSpPr>
          <p:cNvPr id="91140" name="內容版面配置區 3"/>
          <p:cNvSpPr>
            <a:spLocks noGrp="1"/>
          </p:cNvSpPr>
          <p:nvPr>
            <p:ph sz="half" idx="2"/>
          </p:nvPr>
        </p:nvSpPr>
        <p:spPr/>
        <p:txBody>
          <a:bodyPr/>
          <a:lstStyle/>
          <a:p>
            <a:r>
              <a:rPr lang="en-US" altLang="zh-TW" smtClean="0">
                <a:ea typeface="新細明體" pitchFamily="18" charset="-120"/>
              </a:rPr>
              <a:t>Burning by laser</a:t>
            </a:r>
            <a:endParaRPr lang="zh-TW" altLang="en-US" smtClean="0">
              <a:ea typeface="新細明體" pitchFamily="18" charset="-120"/>
            </a:endParaRPr>
          </a:p>
        </p:txBody>
      </p:sp>
      <p:pic>
        <p:nvPicPr>
          <p:cNvPr id="91141" name="Picture 2" descr="C:\Users\Keane\Documents\CyberLink\PowerDirector\9.0\SnapShot(3).bmp"/>
          <p:cNvPicPr>
            <a:picLocks noChangeAspect="1" noChangeArrowheads="1"/>
          </p:cNvPicPr>
          <p:nvPr/>
        </p:nvPicPr>
        <p:blipFill>
          <a:blip r:embed="rId3" cstate="print"/>
          <a:srcRect/>
          <a:stretch>
            <a:fillRect/>
          </a:stretch>
        </p:blipFill>
        <p:spPr bwMode="auto">
          <a:xfrm>
            <a:off x="4868863" y="3354388"/>
            <a:ext cx="3590925" cy="2690812"/>
          </a:xfrm>
          <a:prstGeom prst="rect">
            <a:avLst/>
          </a:prstGeom>
          <a:noFill/>
          <a:ln w="9525">
            <a:noFill/>
            <a:miter lim="800000"/>
            <a:headEnd/>
            <a:tailEnd/>
          </a:ln>
        </p:spPr>
      </p:pic>
      <p:pic>
        <p:nvPicPr>
          <p:cNvPr id="91142" name="Picture 3" descr="C:\Users\Keane\Documents\CyberLink\PowerDirector\9.0\SnapShot(2).bmp"/>
          <p:cNvPicPr>
            <a:picLocks noChangeAspect="1" noChangeArrowheads="1"/>
          </p:cNvPicPr>
          <p:nvPr/>
        </p:nvPicPr>
        <p:blipFill>
          <a:blip r:embed="rId4" cstate="print"/>
          <a:srcRect/>
          <a:stretch>
            <a:fillRect/>
          </a:stretch>
        </p:blipFill>
        <p:spPr bwMode="auto">
          <a:xfrm>
            <a:off x="760413" y="3332163"/>
            <a:ext cx="3603625" cy="2703512"/>
          </a:xfrm>
          <a:prstGeom prst="rect">
            <a:avLst/>
          </a:prstGeom>
          <a:noFill/>
          <a:ln w="9525">
            <a:noFill/>
            <a:miter lim="800000"/>
            <a:headEnd/>
            <a:tailEnd/>
          </a:ln>
        </p:spPr>
      </p:pic>
      <p:sp>
        <p:nvSpPr>
          <p:cNvPr id="91143" name="Text Box 5"/>
          <p:cNvSpPr txBox="1">
            <a:spLocks noChangeArrowheads="1"/>
          </p:cNvSpPr>
          <p:nvPr/>
        </p:nvSpPr>
        <p:spPr bwMode="auto">
          <a:xfrm>
            <a:off x="4925963" y="6200775"/>
            <a:ext cx="3538794"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Photos courtesy </a:t>
            </a:r>
            <a:r>
              <a:rPr lang="en-NZ" altLang="zh-TW" sz="1800" dirty="0">
                <a:latin typeface="Arial" pitchFamily="34" charset="0"/>
                <a:ea typeface="新細明體" pitchFamily="18" charset="-120"/>
              </a:rPr>
              <a:t>of </a:t>
            </a:r>
            <a:r>
              <a:rPr lang="en-NZ" altLang="zh-TW" sz="1800" dirty="0" err="1">
                <a:latin typeface="Arial" pitchFamily="34" charset="0"/>
                <a:ea typeface="新細明體" pitchFamily="18" charset="-120"/>
              </a:rPr>
              <a:t>Da-wen</a:t>
            </a:r>
            <a:r>
              <a:rPr lang="en-NZ" altLang="zh-TW" sz="1800" dirty="0">
                <a:latin typeface="Arial" pitchFamily="34" charset="0"/>
                <a:ea typeface="新細明體" pitchFamily="18" charset="-120"/>
              </a:rPr>
              <a:t> Lu</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TW" smtClean="0">
                <a:solidFill>
                  <a:schemeClr val="bg1"/>
                </a:solidFill>
                <a:ea typeface="新細明體" pitchFamily="18" charset="-120"/>
              </a:rPr>
              <a:t>Ex-PRESS insertion: when?</a:t>
            </a:r>
            <a:endParaRPr lang="zh-TW" altLang="en-US" smtClean="0">
              <a:solidFill>
                <a:schemeClr val="bg1"/>
              </a:solidFill>
              <a:ea typeface="新細明體" pitchFamily="18" charset="-120"/>
            </a:endParaRPr>
          </a:p>
        </p:txBody>
      </p:sp>
      <p:sp>
        <p:nvSpPr>
          <p:cNvPr id="52227" name="Rectangle 3"/>
          <p:cNvSpPr>
            <a:spLocks noGrp="1" noChangeArrowheads="1"/>
          </p:cNvSpPr>
          <p:nvPr>
            <p:ph type="body" idx="1"/>
          </p:nvPr>
        </p:nvSpPr>
        <p:spPr/>
        <p:txBody>
          <a:bodyPr/>
          <a:lstStyle/>
          <a:p>
            <a:pPr eaLnBrk="1" hangingPunct="1"/>
            <a:r>
              <a:rPr lang="en-US" altLang="zh-TW" dirty="0" smtClean="0">
                <a:ea typeface="新細明體" pitchFamily="18" charset="-120"/>
              </a:rPr>
              <a:t>As for trabeculectomy</a:t>
            </a:r>
          </a:p>
          <a:p>
            <a:pPr eaLnBrk="1" hangingPunct="1"/>
            <a:r>
              <a:rPr lang="en-US" altLang="zh-TW" dirty="0" smtClean="0">
                <a:ea typeface="新細明體" pitchFamily="18" charset="-120"/>
              </a:rPr>
              <a:t>Suitable for combined cataract and glaucoma surgery</a:t>
            </a:r>
          </a:p>
          <a:p>
            <a:pPr eaLnBrk="1" hangingPunct="1"/>
            <a:r>
              <a:rPr lang="en-US" altLang="zh-TW" dirty="0" smtClean="0">
                <a:ea typeface="新細明體" pitchFamily="18" charset="-120"/>
              </a:rPr>
              <a:t>Not suitable in angle-closure patients</a:t>
            </a:r>
            <a:endParaRPr lang="zh-TW" altLang="en-US" dirty="0" smtClean="0">
              <a:ea typeface="新細明體" pitchFamily="18" charset="-12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altLang="zh-TW" smtClean="0">
                <a:solidFill>
                  <a:schemeClr val="bg1"/>
                </a:solidFill>
                <a:ea typeface="新細明體" pitchFamily="18" charset="-120"/>
              </a:rPr>
              <a:t>Ex-PRESS insertion: how? (1)</a:t>
            </a:r>
            <a:endParaRPr lang="zh-TW" altLang="en-US" smtClean="0">
              <a:solidFill>
                <a:schemeClr val="bg1"/>
              </a:solidFill>
              <a:ea typeface="新細明體" pitchFamily="18" charset="-120"/>
            </a:endParaRPr>
          </a:p>
        </p:txBody>
      </p:sp>
      <p:sp>
        <p:nvSpPr>
          <p:cNvPr id="53251" name="Rectangle 5"/>
          <p:cNvSpPr>
            <a:spLocks noGrp="1" noChangeArrowheads="1"/>
          </p:cNvSpPr>
          <p:nvPr>
            <p:ph type="body" sz="half" idx="1"/>
          </p:nvPr>
        </p:nvSpPr>
        <p:spPr/>
        <p:txBody>
          <a:bodyPr/>
          <a:lstStyle/>
          <a:p>
            <a:r>
              <a:rPr lang="en-GB" altLang="zh-TW" smtClean="0">
                <a:ea typeface="新細明體" pitchFamily="18" charset="-120"/>
              </a:rPr>
              <a:t>Conjunctival flap</a:t>
            </a:r>
            <a:endParaRPr lang="zh-TW" altLang="en-US" smtClean="0">
              <a:ea typeface="新細明體" pitchFamily="18" charset="-120"/>
            </a:endParaRPr>
          </a:p>
        </p:txBody>
      </p:sp>
      <p:sp>
        <p:nvSpPr>
          <p:cNvPr id="53252" name="Rectangle 6"/>
          <p:cNvSpPr>
            <a:spLocks noGrp="1" noChangeArrowheads="1"/>
          </p:cNvSpPr>
          <p:nvPr>
            <p:ph type="body" sz="half" idx="2"/>
          </p:nvPr>
        </p:nvSpPr>
        <p:spPr/>
        <p:txBody>
          <a:bodyPr/>
          <a:lstStyle/>
          <a:p>
            <a:r>
              <a:rPr lang="en-GB" altLang="zh-TW" smtClean="0">
                <a:ea typeface="新細明體" pitchFamily="18" charset="-120"/>
              </a:rPr>
              <a:t>Scleral flap</a:t>
            </a:r>
            <a:endParaRPr lang="zh-TW" altLang="en-US" smtClean="0">
              <a:ea typeface="新細明體" pitchFamily="18" charset="-120"/>
            </a:endParaRPr>
          </a:p>
        </p:txBody>
      </p:sp>
      <p:pic>
        <p:nvPicPr>
          <p:cNvPr id="53253" name="Picture 7" descr="Snapshot"/>
          <p:cNvPicPr>
            <a:picLocks noChangeAspect="1" noChangeArrowheads="1"/>
          </p:cNvPicPr>
          <p:nvPr/>
        </p:nvPicPr>
        <p:blipFill>
          <a:blip r:embed="rId3" cstate="print"/>
          <a:srcRect/>
          <a:stretch>
            <a:fillRect/>
          </a:stretch>
        </p:blipFill>
        <p:spPr bwMode="auto">
          <a:xfrm>
            <a:off x="396875" y="2738183"/>
            <a:ext cx="4040188" cy="3030538"/>
          </a:xfrm>
          <a:prstGeom prst="rect">
            <a:avLst/>
          </a:prstGeom>
          <a:noFill/>
          <a:ln w="9525">
            <a:noFill/>
            <a:miter lim="800000"/>
            <a:headEnd/>
            <a:tailEnd/>
          </a:ln>
        </p:spPr>
      </p:pic>
      <p:pic>
        <p:nvPicPr>
          <p:cNvPr id="53254" name="Picture 8" descr="Snapshot(0)"/>
          <p:cNvPicPr>
            <a:picLocks noChangeAspect="1" noChangeArrowheads="1"/>
          </p:cNvPicPr>
          <p:nvPr/>
        </p:nvPicPr>
        <p:blipFill>
          <a:blip r:embed="rId4" cstate="print"/>
          <a:srcRect/>
          <a:stretch>
            <a:fillRect/>
          </a:stretch>
        </p:blipFill>
        <p:spPr bwMode="auto">
          <a:xfrm>
            <a:off x="4694238" y="2732500"/>
            <a:ext cx="4051300" cy="3038475"/>
          </a:xfrm>
          <a:prstGeom prst="rect">
            <a:avLst/>
          </a:prstGeom>
          <a:noFill/>
          <a:ln w="9525">
            <a:noFill/>
            <a:miter lim="800000"/>
            <a:headEnd/>
            <a:tailEnd/>
          </a:ln>
        </p:spPr>
      </p:pic>
      <p:sp>
        <p:nvSpPr>
          <p:cNvPr id="53255" name="Text Box 5"/>
          <p:cNvSpPr txBox="1">
            <a:spLocks noChangeArrowheads="1"/>
          </p:cNvSpPr>
          <p:nvPr/>
        </p:nvSpPr>
        <p:spPr bwMode="auto">
          <a:xfrm>
            <a:off x="5338917" y="6189663"/>
            <a:ext cx="3374872" cy="369332"/>
          </a:xfrm>
          <a:prstGeom prst="rect">
            <a:avLst/>
          </a:prstGeom>
          <a:noFill/>
          <a:ln w="9525">
            <a:noFill/>
            <a:miter lim="800000"/>
            <a:headEnd/>
            <a:tailEnd/>
          </a:ln>
        </p:spPr>
        <p:txBody>
          <a:bodyPr wrap="square">
            <a:spAutoFit/>
          </a:bodyPr>
          <a:lstStyle/>
          <a:p>
            <a:pPr>
              <a:spcBef>
                <a:spcPct val="50000"/>
              </a:spcBef>
            </a:pPr>
            <a:r>
              <a:rPr lang="en-NZ" altLang="zh-TW" sz="1800" dirty="0" smtClean="0">
                <a:latin typeface="Arial" pitchFamily="34" charset="0"/>
                <a:ea typeface="新細明體" pitchFamily="18" charset="-120"/>
              </a:rPr>
              <a:t>Photos </a:t>
            </a:r>
            <a:r>
              <a:rPr lang="en-NZ" altLang="zh-TW" sz="1800" dirty="0">
                <a:latin typeface="Arial" pitchFamily="34" charset="0"/>
                <a:ea typeface="新細明體" pitchFamily="18" charset="-120"/>
              </a:rPr>
              <a:t>courtesy of </a:t>
            </a:r>
            <a:r>
              <a:rPr lang="en-NZ" altLang="zh-TW" sz="1800" dirty="0" err="1">
                <a:latin typeface="Arial" pitchFamily="34" charset="0"/>
                <a:ea typeface="新細明體" pitchFamily="18" charset="-120"/>
              </a:rPr>
              <a:t>Da-wen</a:t>
            </a:r>
            <a:r>
              <a:rPr lang="en-NZ" altLang="zh-TW" sz="1800" dirty="0">
                <a:latin typeface="Arial" pitchFamily="34" charset="0"/>
                <a:ea typeface="新細明體" pitchFamily="18" charset="-120"/>
              </a:rPr>
              <a:t> Lu</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altLang="zh-TW" smtClean="0">
                <a:solidFill>
                  <a:schemeClr val="bg1"/>
                </a:solidFill>
                <a:ea typeface="新細明體" pitchFamily="18" charset="-120"/>
              </a:rPr>
              <a:t>Ex-PRESS insertion: how? (2)</a:t>
            </a:r>
            <a:endParaRPr lang="zh-TW" altLang="en-US" smtClean="0">
              <a:solidFill>
                <a:schemeClr val="bg1"/>
              </a:solidFill>
              <a:ea typeface="新細明體" pitchFamily="18" charset="-120"/>
            </a:endParaRPr>
          </a:p>
        </p:txBody>
      </p:sp>
      <p:sp>
        <p:nvSpPr>
          <p:cNvPr id="54275" name="Rectangle 5"/>
          <p:cNvSpPr>
            <a:spLocks noGrp="1" noChangeArrowheads="1"/>
          </p:cNvSpPr>
          <p:nvPr>
            <p:ph type="body" sz="half" idx="1"/>
          </p:nvPr>
        </p:nvSpPr>
        <p:spPr/>
        <p:txBody>
          <a:bodyPr/>
          <a:lstStyle/>
          <a:p>
            <a:r>
              <a:rPr lang="en-US" altLang="zh-TW" dirty="0" smtClean="0">
                <a:ea typeface="新細明體" pitchFamily="18" charset="-120"/>
              </a:rPr>
              <a:t>Needle puncture*</a:t>
            </a:r>
          </a:p>
        </p:txBody>
      </p:sp>
      <p:sp>
        <p:nvSpPr>
          <p:cNvPr id="54276" name="Rectangle 6"/>
          <p:cNvSpPr>
            <a:spLocks noGrp="1" noChangeArrowheads="1"/>
          </p:cNvSpPr>
          <p:nvPr>
            <p:ph type="body" sz="half" idx="2"/>
          </p:nvPr>
        </p:nvSpPr>
        <p:spPr/>
        <p:txBody>
          <a:bodyPr/>
          <a:lstStyle/>
          <a:p>
            <a:r>
              <a:rPr lang="en-GB" altLang="zh-TW" smtClean="0">
                <a:ea typeface="新細明體" pitchFamily="18" charset="-120"/>
              </a:rPr>
              <a:t>Device insertion</a:t>
            </a:r>
            <a:endParaRPr lang="zh-TW" altLang="en-US" smtClean="0">
              <a:ea typeface="新細明體" pitchFamily="18" charset="-120"/>
            </a:endParaRPr>
          </a:p>
        </p:txBody>
      </p:sp>
      <p:pic>
        <p:nvPicPr>
          <p:cNvPr id="54277" name="Picture 7" descr="Snapshot(1)"/>
          <p:cNvPicPr>
            <a:picLocks noChangeAspect="1" noChangeArrowheads="1"/>
          </p:cNvPicPr>
          <p:nvPr/>
        </p:nvPicPr>
        <p:blipFill>
          <a:blip r:embed="rId3" cstate="print"/>
          <a:srcRect/>
          <a:stretch>
            <a:fillRect/>
          </a:stretch>
        </p:blipFill>
        <p:spPr bwMode="auto">
          <a:xfrm>
            <a:off x="403225" y="2718321"/>
            <a:ext cx="4100513" cy="3074988"/>
          </a:xfrm>
          <a:prstGeom prst="rect">
            <a:avLst/>
          </a:prstGeom>
          <a:noFill/>
          <a:ln w="9525">
            <a:noFill/>
            <a:miter lim="800000"/>
            <a:headEnd/>
            <a:tailEnd/>
          </a:ln>
        </p:spPr>
      </p:pic>
      <p:pic>
        <p:nvPicPr>
          <p:cNvPr id="54278" name="Picture 8" descr="Snapshot(2)"/>
          <p:cNvPicPr>
            <a:picLocks noChangeAspect="1" noChangeArrowheads="1"/>
          </p:cNvPicPr>
          <p:nvPr/>
        </p:nvPicPr>
        <p:blipFill>
          <a:blip r:embed="rId4" cstate="print"/>
          <a:srcRect/>
          <a:stretch>
            <a:fillRect/>
          </a:stretch>
        </p:blipFill>
        <p:spPr bwMode="auto">
          <a:xfrm>
            <a:off x="4635500" y="2732609"/>
            <a:ext cx="4079875" cy="3060700"/>
          </a:xfrm>
          <a:prstGeom prst="rect">
            <a:avLst/>
          </a:prstGeom>
          <a:noFill/>
          <a:ln w="9525">
            <a:noFill/>
            <a:miter lim="800000"/>
            <a:headEnd/>
            <a:tailEnd/>
          </a:ln>
        </p:spPr>
      </p:pic>
      <p:sp>
        <p:nvSpPr>
          <p:cNvPr id="54279" name="Text Box 5"/>
          <p:cNvSpPr txBox="1">
            <a:spLocks noChangeArrowheads="1"/>
          </p:cNvSpPr>
          <p:nvPr/>
        </p:nvSpPr>
        <p:spPr bwMode="auto">
          <a:xfrm>
            <a:off x="5289550" y="6291263"/>
            <a:ext cx="3413125" cy="369887"/>
          </a:xfrm>
          <a:prstGeom prst="rect">
            <a:avLst/>
          </a:prstGeom>
          <a:noFill/>
          <a:ln w="9525">
            <a:noFill/>
            <a:miter lim="800000"/>
            <a:headEnd/>
            <a:tailEnd/>
          </a:ln>
        </p:spPr>
        <p:txBody>
          <a:bodyPr>
            <a:spAutoFit/>
          </a:bodyPr>
          <a:lstStyle/>
          <a:p>
            <a:pPr>
              <a:spcBef>
                <a:spcPct val="50000"/>
              </a:spcBef>
            </a:pPr>
            <a:r>
              <a:rPr lang="en-NZ" altLang="zh-TW" sz="1800" dirty="0">
                <a:latin typeface="Arial" pitchFamily="34" charset="0"/>
                <a:ea typeface="新細明體" pitchFamily="18" charset="-120"/>
              </a:rPr>
              <a:t>Photos courtesy of </a:t>
            </a:r>
            <a:r>
              <a:rPr lang="en-NZ" altLang="zh-TW" sz="1800" dirty="0" err="1">
                <a:latin typeface="Arial" pitchFamily="34" charset="0"/>
                <a:ea typeface="新細明體" pitchFamily="18" charset="-120"/>
              </a:rPr>
              <a:t>Da-wen</a:t>
            </a:r>
            <a:r>
              <a:rPr lang="en-NZ" altLang="zh-TW" sz="1800" dirty="0">
                <a:latin typeface="Arial" pitchFamily="34" charset="0"/>
                <a:ea typeface="新細明體" pitchFamily="18" charset="-120"/>
              </a:rPr>
              <a:t> Lu</a:t>
            </a:r>
            <a:endParaRPr lang="en-AU" altLang="zh-TW" sz="1800" dirty="0">
              <a:latin typeface="Arial" pitchFamily="34" charset="0"/>
              <a:ea typeface="新細明體" pitchFamily="18" charset="-120"/>
            </a:endParaRPr>
          </a:p>
        </p:txBody>
      </p:sp>
      <p:sp>
        <p:nvSpPr>
          <p:cNvPr id="8" name="TextBox 7"/>
          <p:cNvSpPr txBox="1"/>
          <p:nvPr/>
        </p:nvSpPr>
        <p:spPr>
          <a:xfrm>
            <a:off x="442454" y="6032098"/>
            <a:ext cx="3421623" cy="646331"/>
          </a:xfrm>
          <a:prstGeom prst="rect">
            <a:avLst/>
          </a:prstGeom>
          <a:noFill/>
        </p:spPr>
        <p:txBody>
          <a:bodyPr wrap="square" rtlCol="0">
            <a:spAutoFit/>
          </a:bodyPr>
          <a:lstStyle/>
          <a:p>
            <a:pPr marL="88900" indent="-88900"/>
            <a:r>
              <a:rPr lang="en-NZ" sz="1800" dirty="0" smtClean="0">
                <a:latin typeface="Arial" pitchFamily="34" charset="0"/>
                <a:cs typeface="Arial" pitchFamily="34" charset="0"/>
              </a:rPr>
              <a:t>* 25G or 27G, depending on Ex-PRESS model.</a:t>
            </a:r>
            <a:endParaRPr lang="en-NZ" sz="1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zh-TW" smtClean="0">
                <a:solidFill>
                  <a:schemeClr val="bg1"/>
                </a:solidFill>
                <a:ea typeface="新細明體" pitchFamily="18" charset="-120"/>
              </a:rPr>
              <a:t>Ex-PRESS insertion: how? (3)</a:t>
            </a:r>
            <a:endParaRPr lang="zh-TW" altLang="en-US" smtClean="0">
              <a:solidFill>
                <a:schemeClr val="bg1"/>
              </a:solidFill>
              <a:ea typeface="新細明體" pitchFamily="18" charset="-120"/>
            </a:endParaRPr>
          </a:p>
        </p:txBody>
      </p:sp>
      <p:sp>
        <p:nvSpPr>
          <p:cNvPr id="55299" name="Rectangle 5"/>
          <p:cNvSpPr>
            <a:spLocks noGrp="1" noChangeArrowheads="1"/>
          </p:cNvSpPr>
          <p:nvPr>
            <p:ph type="body" sz="half" idx="1"/>
          </p:nvPr>
        </p:nvSpPr>
        <p:spPr/>
        <p:txBody>
          <a:bodyPr/>
          <a:lstStyle/>
          <a:p>
            <a:r>
              <a:rPr lang="en-GB" altLang="zh-TW" smtClean="0">
                <a:ea typeface="新細明體" pitchFamily="18" charset="-120"/>
              </a:rPr>
              <a:t>Scleral flap closure</a:t>
            </a:r>
            <a:endParaRPr lang="zh-TW" altLang="en-US" smtClean="0">
              <a:ea typeface="新細明體" pitchFamily="18" charset="-120"/>
            </a:endParaRPr>
          </a:p>
        </p:txBody>
      </p:sp>
      <p:sp>
        <p:nvSpPr>
          <p:cNvPr id="55300" name="Rectangle 6"/>
          <p:cNvSpPr>
            <a:spLocks noGrp="1" noChangeArrowheads="1"/>
          </p:cNvSpPr>
          <p:nvPr>
            <p:ph type="body" sz="half" idx="2"/>
          </p:nvPr>
        </p:nvSpPr>
        <p:spPr/>
        <p:txBody>
          <a:bodyPr/>
          <a:lstStyle/>
          <a:p>
            <a:r>
              <a:rPr lang="en-GB" altLang="zh-TW" smtClean="0">
                <a:ea typeface="新細明體" pitchFamily="18" charset="-120"/>
              </a:rPr>
              <a:t>Conjunctival closure</a:t>
            </a:r>
            <a:endParaRPr lang="zh-TW" altLang="en-US" smtClean="0">
              <a:ea typeface="新細明體" pitchFamily="18" charset="-120"/>
            </a:endParaRPr>
          </a:p>
        </p:txBody>
      </p:sp>
      <p:pic>
        <p:nvPicPr>
          <p:cNvPr id="55301" name="Picture 7" descr="Snapshot(4)"/>
          <p:cNvPicPr>
            <a:picLocks noChangeAspect="1" noChangeArrowheads="1"/>
          </p:cNvPicPr>
          <p:nvPr/>
        </p:nvPicPr>
        <p:blipFill>
          <a:blip r:embed="rId3" cstate="print"/>
          <a:srcRect/>
          <a:stretch>
            <a:fillRect/>
          </a:stretch>
        </p:blipFill>
        <p:spPr bwMode="auto">
          <a:xfrm>
            <a:off x="4649788" y="2733627"/>
            <a:ext cx="4178300" cy="3133725"/>
          </a:xfrm>
          <a:prstGeom prst="rect">
            <a:avLst/>
          </a:prstGeom>
          <a:noFill/>
          <a:ln w="9525">
            <a:noFill/>
            <a:miter lim="800000"/>
            <a:headEnd/>
            <a:tailEnd/>
          </a:ln>
        </p:spPr>
      </p:pic>
      <p:pic>
        <p:nvPicPr>
          <p:cNvPr id="55302" name="Picture 8" descr="Snapshot(3)"/>
          <p:cNvPicPr>
            <a:picLocks noChangeAspect="1" noChangeArrowheads="1"/>
          </p:cNvPicPr>
          <p:nvPr/>
        </p:nvPicPr>
        <p:blipFill>
          <a:blip r:embed="rId4" cstate="print"/>
          <a:srcRect/>
          <a:stretch>
            <a:fillRect/>
          </a:stretch>
        </p:blipFill>
        <p:spPr bwMode="auto">
          <a:xfrm>
            <a:off x="269875" y="2732039"/>
            <a:ext cx="4208463" cy="3155950"/>
          </a:xfrm>
          <a:prstGeom prst="rect">
            <a:avLst/>
          </a:prstGeom>
          <a:noFill/>
          <a:ln w="9525">
            <a:noFill/>
            <a:miter lim="800000"/>
            <a:headEnd/>
            <a:tailEnd/>
          </a:ln>
        </p:spPr>
      </p:pic>
      <p:sp>
        <p:nvSpPr>
          <p:cNvPr id="55303" name="Text Box 5"/>
          <p:cNvSpPr txBox="1">
            <a:spLocks noChangeArrowheads="1"/>
          </p:cNvSpPr>
          <p:nvPr/>
        </p:nvSpPr>
        <p:spPr bwMode="auto">
          <a:xfrm>
            <a:off x="5412659" y="6253163"/>
            <a:ext cx="3409080" cy="369332"/>
          </a:xfrm>
          <a:prstGeom prst="rect">
            <a:avLst/>
          </a:prstGeom>
          <a:noFill/>
          <a:ln w="9525">
            <a:noFill/>
            <a:miter lim="800000"/>
            <a:headEnd/>
            <a:tailEnd/>
          </a:ln>
        </p:spPr>
        <p:txBody>
          <a:bodyPr wrap="square">
            <a:spAutoFit/>
          </a:bodyPr>
          <a:lstStyle/>
          <a:p>
            <a:pPr>
              <a:spcBef>
                <a:spcPct val="50000"/>
              </a:spcBef>
            </a:pPr>
            <a:r>
              <a:rPr lang="en-NZ" altLang="zh-TW" sz="1800" dirty="0" smtClean="0">
                <a:latin typeface="Arial" pitchFamily="34" charset="0"/>
                <a:ea typeface="新細明體" pitchFamily="18" charset="-120"/>
              </a:rPr>
              <a:t>Photos </a:t>
            </a:r>
            <a:r>
              <a:rPr lang="en-NZ" altLang="zh-TW" sz="1800" dirty="0">
                <a:latin typeface="Arial" pitchFamily="34" charset="0"/>
                <a:ea typeface="新細明體" pitchFamily="18" charset="-120"/>
              </a:rPr>
              <a:t>courtesy of </a:t>
            </a:r>
            <a:r>
              <a:rPr lang="en-NZ" altLang="zh-TW" sz="1800" dirty="0" err="1">
                <a:latin typeface="Arial" pitchFamily="34" charset="0"/>
                <a:ea typeface="新細明體" pitchFamily="18" charset="-120"/>
              </a:rPr>
              <a:t>Da-wen</a:t>
            </a:r>
            <a:r>
              <a:rPr lang="en-NZ" altLang="zh-TW" sz="1800" dirty="0">
                <a:latin typeface="Arial" pitchFamily="34" charset="0"/>
                <a:ea typeface="新細明體" pitchFamily="18" charset="-120"/>
              </a:rPr>
              <a:t> Lu</a:t>
            </a:r>
            <a:endParaRPr lang="en-AU" altLang="zh-TW" sz="1800" dirty="0">
              <a:latin typeface="Arial" pitchFamily="34" charset="0"/>
              <a:ea typeface="新細明體" pitchFamily="18" charset="-12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28600"/>
            <a:ext cx="6858000" cy="1295400"/>
          </a:xfrm>
        </p:spPr>
        <p:txBody>
          <a:bodyPr/>
          <a:lstStyle/>
          <a:p>
            <a:r>
              <a:rPr lang="en-US" dirty="0" smtClean="0"/>
              <a:t>Video: </a:t>
            </a:r>
            <a:br>
              <a:rPr lang="en-US" dirty="0" smtClean="0"/>
            </a:br>
            <a:r>
              <a:rPr lang="en-US" dirty="0" smtClean="0"/>
              <a:t>Ex-PRESS insertion</a:t>
            </a:r>
          </a:p>
        </p:txBody>
      </p:sp>
      <p:sp>
        <p:nvSpPr>
          <p:cNvPr id="7172" name="Text Box 5"/>
          <p:cNvSpPr txBox="1">
            <a:spLocks noChangeArrowheads="1"/>
          </p:cNvSpPr>
          <p:nvPr/>
        </p:nvSpPr>
        <p:spPr bwMode="auto">
          <a:xfrm>
            <a:off x="2811257" y="6371510"/>
            <a:ext cx="3581400" cy="338138"/>
          </a:xfrm>
          <a:prstGeom prst="rect">
            <a:avLst/>
          </a:prstGeom>
          <a:noFill/>
          <a:ln w="9525">
            <a:noFill/>
            <a:miter lim="800000"/>
            <a:headEnd/>
            <a:tailEnd/>
          </a:ln>
        </p:spPr>
        <p:txBody>
          <a:bodyPr>
            <a:spAutoFit/>
          </a:bodyPr>
          <a:lstStyle/>
          <a:p>
            <a:pPr algn="ctr">
              <a:spcBef>
                <a:spcPct val="50000"/>
              </a:spcBef>
            </a:pPr>
            <a:r>
              <a:rPr lang="en-NZ" altLang="ko-KR" sz="1600" dirty="0">
                <a:latin typeface="Arial" pitchFamily="34" charset="0"/>
                <a:ea typeface="굴림" pitchFamily="34" charset="-127"/>
              </a:rPr>
              <a:t>Video courtesy of </a:t>
            </a:r>
            <a:r>
              <a:rPr lang="en-NZ" altLang="ko-KR" sz="1600" dirty="0" smtClean="0">
                <a:latin typeface="Arial" pitchFamily="34" charset="0"/>
                <a:ea typeface="굴림" pitchFamily="34" charset="-127"/>
              </a:rPr>
              <a:t>L. </a:t>
            </a:r>
            <a:r>
              <a:rPr lang="en-NZ" altLang="ko-KR" sz="1600" dirty="0" err="1" smtClean="0">
                <a:latin typeface="Arial" pitchFamily="34" charset="0"/>
                <a:ea typeface="굴림" pitchFamily="34" charset="-127"/>
              </a:rPr>
              <a:t>Vijaya</a:t>
            </a:r>
            <a:endParaRPr lang="en-AU" altLang="ko-KR" sz="1600" dirty="0">
              <a:latin typeface="Arial" pitchFamily="34" charset="0"/>
              <a:ea typeface="굴림" pitchFamily="34" charset="-127"/>
            </a:endParaRPr>
          </a:p>
        </p:txBody>
      </p:sp>
      <p:sp>
        <p:nvSpPr>
          <p:cNvPr id="5" name="Rectangle 4"/>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pic>
        <p:nvPicPr>
          <p:cNvPr id="172034" name="Picture 2" descr="Q:\Allergan Asia Pacific\Glaucoma\AALA019 IMAGE Modules v2\Images and videos from KOLs\Screen shots\Dr Vijaya's Vids\Express GFD.bmp"/>
          <p:cNvPicPr>
            <a:picLocks noGrp="1" noChangeAspect="1" noChangeArrowheads="1"/>
          </p:cNvPicPr>
          <p:nvPr>
            <p:ph idx="1"/>
          </p:nvPr>
        </p:nvPicPr>
        <p:blipFill>
          <a:blip r:embed="rId3"/>
          <a:srcRect/>
          <a:stretch>
            <a:fillRect/>
          </a:stretch>
        </p:blipFill>
        <p:spPr bwMode="auto">
          <a:xfrm>
            <a:off x="1856650" y="2054940"/>
            <a:ext cx="5430700" cy="4114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Ex-PRESS insertion</a:t>
            </a:r>
            <a:endParaRPr lang="en-NZ" dirty="0"/>
          </a:p>
        </p:txBody>
      </p:sp>
      <p:pic>
        <p:nvPicPr>
          <p:cNvPr id="4" name="Content Placeholder 3"/>
          <p:cNvPicPr>
            <a:picLocks noGrp="1"/>
          </p:cNvPicPr>
          <p:nvPr>
            <p:ph idx="1"/>
          </p:nvPr>
        </p:nvPicPr>
        <p:blipFill>
          <a:blip r:embed="rId3"/>
          <a:srcRect t="10686" b="5852"/>
          <a:stretch>
            <a:fillRect/>
          </a:stretch>
        </p:blipFill>
        <p:spPr bwMode="auto">
          <a:xfrm>
            <a:off x="1490657" y="1981200"/>
            <a:ext cx="6162685" cy="4114800"/>
          </a:xfrm>
          <a:prstGeom prst="rect">
            <a:avLst/>
          </a:prstGeom>
          <a:noFill/>
          <a:ln w="9525">
            <a:noFill/>
            <a:miter lim="800000"/>
            <a:headEnd/>
            <a:tailEnd/>
          </a:ln>
        </p:spPr>
      </p:pic>
      <p:sp>
        <p:nvSpPr>
          <p:cNvPr id="5" name="Text Box 5"/>
          <p:cNvSpPr txBox="1">
            <a:spLocks noChangeArrowheads="1"/>
          </p:cNvSpPr>
          <p:nvPr/>
        </p:nvSpPr>
        <p:spPr bwMode="auto">
          <a:xfrm>
            <a:off x="1504353" y="6338221"/>
            <a:ext cx="6146198" cy="369332"/>
          </a:xfrm>
          <a:prstGeom prst="rect">
            <a:avLst/>
          </a:prstGeom>
          <a:noFill/>
          <a:ln w="9525">
            <a:noFill/>
            <a:miter lim="800000"/>
            <a:headEnd/>
            <a:tailEnd/>
          </a:ln>
        </p:spPr>
        <p:txBody>
          <a:bodyPr wrap="square">
            <a:spAutoFit/>
          </a:bodyPr>
          <a:lstStyle/>
          <a:p>
            <a:pPr algn="ctr">
              <a:spcBef>
                <a:spcPct val="50000"/>
              </a:spcBef>
            </a:pPr>
            <a:r>
              <a:rPr lang="en-NZ" altLang="zh-TW" sz="1800" dirty="0" smtClean="0">
                <a:latin typeface="Arial" pitchFamily="34" charset="0"/>
                <a:ea typeface="新細明體" pitchFamily="18" charset="-120"/>
              </a:rPr>
              <a:t>Courtesy </a:t>
            </a:r>
            <a:r>
              <a:rPr lang="en-NZ" altLang="zh-TW" sz="1800" dirty="0">
                <a:latin typeface="Arial" pitchFamily="34" charset="0"/>
                <a:ea typeface="新細明體" pitchFamily="18" charset="-120"/>
              </a:rPr>
              <a:t>of </a:t>
            </a:r>
            <a:r>
              <a:rPr lang="en-NZ" altLang="zh-TW" sz="1800" dirty="0" smtClean="0">
                <a:latin typeface="Arial" pitchFamily="34" charset="0"/>
                <a:ea typeface="新細明體" pitchFamily="18" charset="-120"/>
              </a:rPr>
              <a:t>Dr </a:t>
            </a:r>
            <a:r>
              <a:rPr lang="en-NZ" altLang="zh-TW" sz="1800" dirty="0" err="1" smtClean="0">
                <a:latin typeface="Arial" pitchFamily="34" charset="0"/>
                <a:ea typeface="新細明體" pitchFamily="18" charset="-120"/>
              </a:rPr>
              <a:t>Rouwen</a:t>
            </a:r>
            <a:r>
              <a:rPr lang="en-NZ" altLang="zh-TW" sz="1800" dirty="0" smtClean="0">
                <a:latin typeface="Arial" pitchFamily="34" charset="0"/>
                <a:ea typeface="新細明體" pitchFamily="18" charset="-120"/>
              </a:rPr>
              <a:t> </a:t>
            </a:r>
            <a:endParaRPr lang="en-AU" altLang="zh-TW" sz="1800" dirty="0">
              <a:latin typeface="Arial" pitchFamily="34" charset="0"/>
              <a:ea typeface="新細明體" pitchFamily="18" charset="-120"/>
            </a:endParaRPr>
          </a:p>
        </p:txBody>
      </p:sp>
      <p:sp>
        <p:nvSpPr>
          <p:cNvPr id="6" name="Rectangle 5"/>
          <p:cNvSpPr/>
          <p:nvPr/>
        </p:nvSpPr>
        <p:spPr>
          <a:xfrm>
            <a:off x="0" y="0"/>
            <a:ext cx="531813" cy="474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MAGE glaucoma">
  <a:themeElements>
    <a:clrScheme name="">
      <a:dk1>
        <a:srgbClr val="808080"/>
      </a:dk1>
      <a:lt1>
        <a:srgbClr val="FFFFFF"/>
      </a:lt1>
      <a:dk2>
        <a:srgbClr val="140587"/>
      </a:dk2>
      <a:lt2>
        <a:srgbClr val="FFFF00"/>
      </a:lt2>
      <a:accent1>
        <a:srgbClr val="FFE091"/>
      </a:accent1>
      <a:accent2>
        <a:srgbClr val="3333CC"/>
      </a:accent2>
      <a:accent3>
        <a:srgbClr val="AAAAC3"/>
      </a:accent3>
      <a:accent4>
        <a:srgbClr val="DADADA"/>
      </a:accent4>
      <a:accent5>
        <a:srgbClr val="FFEDC7"/>
      </a:accent5>
      <a:accent6>
        <a:srgbClr val="2D2DB9"/>
      </a:accent6>
      <a:hlink>
        <a:srgbClr val="CCCCFF"/>
      </a:hlink>
      <a:folHlink>
        <a:srgbClr val="B2B2B2"/>
      </a:folHlink>
    </a:clrScheme>
    <a:fontScheme name="IMAGE glauco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AGE glauco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MAGE glauco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MAGE glauco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MAGE glauco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MAGE glauco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MAGE glauco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MAGE glauco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454780F992A4C8096E6D2C94D0B4A" ma:contentTypeVersion="18" ma:contentTypeDescription="Create a new document." ma:contentTypeScope="" ma:versionID="989fc20eba6a047b3c1f99df6ff577bb">
  <xsd:schema xmlns:xsd="http://www.w3.org/2001/XMLSchema" xmlns:xs="http://www.w3.org/2001/XMLSchema" xmlns:p="http://schemas.microsoft.com/office/2006/metadata/properties" xmlns:ns2="4b8de850-2ddb-4a38-b1a8-cad8555fb9fe" xmlns:ns3="f29c146f-ca64-45cf-b82c-af0b7bc1ff21" targetNamespace="http://schemas.microsoft.com/office/2006/metadata/properties" ma:root="true" ma:fieldsID="c155fd4fed8d6496902cf09cead0cbab" ns2:_="" ns3:_="">
    <xsd:import namespace="4b8de850-2ddb-4a38-b1a8-cad8555fb9fe"/>
    <xsd:import namespace="f29c146f-ca64-45cf-b82c-af0b7bc1f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de850-2ddb-4a38-b1a8-cad8555fb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c146f-ca64-45cf-b82c-af0b7bc1ff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0d3c84-0159-4866-b544-a27e180b865b}" ma:internalName="TaxCatchAll" ma:showField="CatchAllData" ma:web="f29c146f-ca64-45cf-b82c-af0b7bc1ff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9c146f-ca64-45cf-b82c-af0b7bc1ff21" xsi:nil="true"/>
    <lcf76f155ced4ddcb4097134ff3c332f xmlns="4b8de850-2ddb-4a38-b1a8-cad8555fb9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1CBFEB-CE1B-4347-97FF-0C21FE925875}"/>
</file>

<file path=customXml/itemProps2.xml><?xml version="1.0" encoding="utf-8"?>
<ds:datastoreItem xmlns:ds="http://schemas.openxmlformats.org/officeDocument/2006/customXml" ds:itemID="{8ED80C70-1C5E-44F9-A801-1585F50BE96D}"/>
</file>

<file path=customXml/itemProps3.xml><?xml version="1.0" encoding="utf-8"?>
<ds:datastoreItem xmlns:ds="http://schemas.openxmlformats.org/officeDocument/2006/customXml" ds:itemID="{1B1DF9AB-F5A8-449E-B9EA-7ED276C66F68}"/>
</file>

<file path=docProps/app.xml><?xml version="1.0" encoding="utf-8"?>
<Properties xmlns="http://schemas.openxmlformats.org/officeDocument/2006/extended-properties" xmlns:vt="http://schemas.openxmlformats.org/officeDocument/2006/docPropsVTypes">
  <Template>C:\Documents and Settings\m.rosario\Application Data\Microsoft\Templates\IMAGE glaucoma.pot</Template>
  <TotalTime>56454</TotalTime>
  <Words>7659</Words>
  <Application>Microsoft Office PowerPoint</Application>
  <PresentationFormat>On-screen Show (4:3)</PresentationFormat>
  <Paragraphs>384</Paragraphs>
  <Slides>33</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IMAGE glaucoma</vt:lpstr>
      <vt:lpstr>Microsoft Office PowerPoint 97-2003 Presentation</vt:lpstr>
      <vt:lpstr>Ex-PRESS insertion: what?</vt:lpstr>
      <vt:lpstr>Ex-PRESS insertion: what?</vt:lpstr>
      <vt:lpstr>Ex-PRESS insertion: why?</vt:lpstr>
      <vt:lpstr>Ex-PRESS insertion: when?</vt:lpstr>
      <vt:lpstr>Ex-PRESS insertion: how? (1)</vt:lpstr>
      <vt:lpstr>Ex-PRESS insertion: how? (2)</vt:lpstr>
      <vt:lpstr>Ex-PRESS insertion: how? (3)</vt:lpstr>
      <vt:lpstr>Video:  Ex-PRESS insertion</vt:lpstr>
      <vt:lpstr>Ex-PRESS insertion</vt:lpstr>
      <vt:lpstr>Slide 10</vt:lpstr>
      <vt:lpstr>Minimally invasive glaucoma surgeries: what?</vt:lpstr>
      <vt:lpstr>Trabecular meshwork bypass: what?</vt:lpstr>
      <vt:lpstr>Trabecular meshwork bypass: why?</vt:lpstr>
      <vt:lpstr>Trabecular meshwork bypass: how?</vt:lpstr>
      <vt:lpstr>Trabectome: what?</vt:lpstr>
      <vt:lpstr>Trabectome: how?</vt:lpstr>
      <vt:lpstr>Trabectome: how?</vt:lpstr>
      <vt:lpstr>iStent: what?</vt:lpstr>
      <vt:lpstr>iStent: how?</vt:lpstr>
      <vt:lpstr>iStent: how?</vt:lpstr>
      <vt:lpstr>Hydrus micro-stent: what?</vt:lpstr>
      <vt:lpstr>Uveal–scleral drainage:  what and why?</vt:lpstr>
      <vt:lpstr>Uveal–scleral drainage: when?</vt:lpstr>
      <vt:lpstr>Gold micro-shunt: what?</vt:lpstr>
      <vt:lpstr>Gold micro-shunt: how?</vt:lpstr>
      <vt:lpstr>CyPass micro-stent: what?</vt:lpstr>
      <vt:lpstr>Slide 27</vt:lpstr>
      <vt:lpstr>Ciliary destruction: what?</vt:lpstr>
      <vt:lpstr>Endoscopic ciliary photocoagulation: why?</vt:lpstr>
      <vt:lpstr>Endoscopic ciliary photocoagulation: when?</vt:lpstr>
      <vt:lpstr>Endoscopic ciliary photocoagulation: how?</vt:lpstr>
      <vt:lpstr>Endoscopic ciliary photocoagulation: how?</vt:lpstr>
      <vt:lpstr>Endoscopic ciliary photocoagulation: how?</vt:lpstr>
    </vt:vector>
  </TitlesOfParts>
  <Company>Morris89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1</dc:title>
  <dc:creator>Morris89</dc:creator>
  <cp:lastModifiedBy>RP</cp:lastModifiedBy>
  <cp:revision>2436</cp:revision>
  <dcterms:created xsi:type="dcterms:W3CDTF">2004-04-02T06:03:51Z</dcterms:created>
  <dcterms:modified xsi:type="dcterms:W3CDTF">2012-07-27T07:58:30Z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0x0101001C2454780F992A4C8096E6D2C94D0B4A</vt:lpwstr>
  </property>
  <property fmtid="{D5CDD505-2E9C-101B-9397-08002B2CF9AE}" pid="3" name="Order">
    <vt:r8>174300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