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48"/>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64A9F"/>
    <a:srgbClr val="04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89881" autoAdjust="0"/>
  </p:normalViewPr>
  <p:slideViewPr>
    <p:cSldViewPr snapToGrid="0">
      <p:cViewPr varScale="1">
        <p:scale>
          <a:sx n="60" d="100"/>
          <a:sy n="60" d="100"/>
        </p:scale>
        <p:origin x="102" y="90"/>
      </p:cViewPr>
      <p:guideLst/>
    </p:cSldViewPr>
  </p:slideViewPr>
  <p:notesTextViewPr>
    <p:cViewPr>
      <p:scale>
        <a:sx n="1" d="1"/>
        <a:sy n="1" d="1"/>
      </p:scale>
      <p:origin x="0" y="0"/>
    </p:cViewPr>
  </p:notesTextViewPr>
  <p:notesViewPr>
    <p:cSldViewPr snapToGrid="0">
      <p:cViewPr varScale="1">
        <p:scale>
          <a:sx n="51" d="100"/>
          <a:sy n="51" d="100"/>
        </p:scale>
        <p:origin x="271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ECFE3-34BE-4D66-B6B2-57163712C1C8}" type="datetimeFigureOut">
              <a:rPr lang="zh-TW" altLang="en-US" smtClean="0"/>
              <a:t>2022/6/20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253E-91F6-47F4-AABB-D23C0F7D0857}" type="slidenum">
              <a:rPr lang="zh-TW" altLang="en-US" smtClean="0"/>
              <a:t>‹#›</a:t>
            </a:fld>
            <a:endParaRPr lang="zh-TW" altLang="en-US"/>
          </a:p>
        </p:txBody>
      </p:sp>
    </p:spTree>
    <p:extLst>
      <p:ext uri="{BB962C8B-B14F-4D97-AF65-F5344CB8AC3E}">
        <p14:creationId xmlns:p14="http://schemas.microsoft.com/office/powerpoint/2010/main" val="597682234"/>
      </p:ext>
    </p:extLst>
  </p:cSld>
  <p:clrMap bg1="lt1" tx1="dk1" bg2="lt2" tx2="dk2" accent1="accent1" accent2="accent2" accent3="accent3" accent4="accent4" accent5="accent5" accent6="accent6" hlink="hlink" folHlink="folHlink"/>
  <p:notesStyle>
    <a:lvl1pPr marL="0" algn="l" defTabSz="1522933" rtl="0" eaLnBrk="1" latinLnBrk="0" hangingPunct="1">
      <a:defRPr sz="1999" kern="1200">
        <a:solidFill>
          <a:schemeClr val="tx1"/>
        </a:solidFill>
        <a:latin typeface="+mn-lt"/>
        <a:ea typeface="+mn-ea"/>
        <a:cs typeface="+mn-cs"/>
      </a:defRPr>
    </a:lvl1pPr>
    <a:lvl2pPr marL="761467" algn="l" defTabSz="1522933" rtl="0" eaLnBrk="1" latinLnBrk="0" hangingPunct="1">
      <a:defRPr sz="1999" kern="1200">
        <a:solidFill>
          <a:schemeClr val="tx1"/>
        </a:solidFill>
        <a:latin typeface="+mn-lt"/>
        <a:ea typeface="+mn-ea"/>
        <a:cs typeface="+mn-cs"/>
      </a:defRPr>
    </a:lvl2pPr>
    <a:lvl3pPr marL="1522933" algn="l" defTabSz="1522933" rtl="0" eaLnBrk="1" latinLnBrk="0" hangingPunct="1">
      <a:defRPr sz="1999" kern="1200">
        <a:solidFill>
          <a:schemeClr val="tx1"/>
        </a:solidFill>
        <a:latin typeface="+mn-lt"/>
        <a:ea typeface="+mn-ea"/>
        <a:cs typeface="+mn-cs"/>
      </a:defRPr>
    </a:lvl3pPr>
    <a:lvl4pPr marL="2284400" algn="l" defTabSz="1522933" rtl="0" eaLnBrk="1" latinLnBrk="0" hangingPunct="1">
      <a:defRPr sz="1999" kern="1200">
        <a:solidFill>
          <a:schemeClr val="tx1"/>
        </a:solidFill>
        <a:latin typeface="+mn-lt"/>
        <a:ea typeface="+mn-ea"/>
        <a:cs typeface="+mn-cs"/>
      </a:defRPr>
    </a:lvl4pPr>
    <a:lvl5pPr marL="3045866" algn="l" defTabSz="1522933" rtl="0" eaLnBrk="1" latinLnBrk="0" hangingPunct="1">
      <a:defRPr sz="1999" kern="1200">
        <a:solidFill>
          <a:schemeClr val="tx1"/>
        </a:solidFill>
        <a:latin typeface="+mn-lt"/>
        <a:ea typeface="+mn-ea"/>
        <a:cs typeface="+mn-cs"/>
      </a:defRPr>
    </a:lvl5pPr>
    <a:lvl6pPr marL="3807333" algn="l" defTabSz="1522933" rtl="0" eaLnBrk="1" latinLnBrk="0" hangingPunct="1">
      <a:defRPr sz="1999" kern="1200">
        <a:solidFill>
          <a:schemeClr val="tx1"/>
        </a:solidFill>
        <a:latin typeface="+mn-lt"/>
        <a:ea typeface="+mn-ea"/>
        <a:cs typeface="+mn-cs"/>
      </a:defRPr>
    </a:lvl6pPr>
    <a:lvl7pPr marL="4568800" algn="l" defTabSz="1522933" rtl="0" eaLnBrk="1" latinLnBrk="0" hangingPunct="1">
      <a:defRPr sz="1999" kern="1200">
        <a:solidFill>
          <a:schemeClr val="tx1"/>
        </a:solidFill>
        <a:latin typeface="+mn-lt"/>
        <a:ea typeface="+mn-ea"/>
        <a:cs typeface="+mn-cs"/>
      </a:defRPr>
    </a:lvl7pPr>
    <a:lvl8pPr marL="5330266" algn="l" defTabSz="1522933" rtl="0" eaLnBrk="1" latinLnBrk="0" hangingPunct="1">
      <a:defRPr sz="1999" kern="1200">
        <a:solidFill>
          <a:schemeClr val="tx1"/>
        </a:solidFill>
        <a:latin typeface="+mn-lt"/>
        <a:ea typeface="+mn-ea"/>
        <a:cs typeface="+mn-cs"/>
      </a:defRPr>
    </a:lvl8pPr>
    <a:lvl9pPr marL="6091733" algn="l" defTabSz="1522933" rtl="0" eaLnBrk="1" latinLnBrk="0" hangingPunct="1">
      <a:defRPr sz="19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1522933" rtl="0" eaLnBrk="1" fontAlgn="auto" latinLnBrk="0" hangingPunct="1">
              <a:lnSpc>
                <a:spcPct val="100000"/>
              </a:lnSpc>
              <a:spcBef>
                <a:spcPts val="0"/>
              </a:spcBef>
              <a:spcAft>
                <a:spcPts val="0"/>
              </a:spcAft>
              <a:buClrTx/>
              <a:buSzTx/>
              <a:buFontTx/>
              <a:buNone/>
              <a:tabLst/>
              <a:defRPr/>
            </a:pPr>
            <a:r>
              <a:rPr lang="en-AU" altLang="en-US" dirty="0">
                <a:latin typeface="Arial" panose="020B0604020202020204" pitchFamily="34" charset="0"/>
              </a:rPr>
              <a:t>This </a:t>
            </a:r>
            <a:r>
              <a:rPr lang="en-US" altLang="en-US" dirty="0">
                <a:latin typeface="Arial" panose="020B0604020202020204" pitchFamily="34" charset="0"/>
              </a:rPr>
              <a:t>presentation</a:t>
            </a:r>
            <a:r>
              <a:rPr lang="en-AU" altLang="en-US" dirty="0">
                <a:latin typeface="Arial" panose="020B0604020202020204" pitchFamily="34" charset="0"/>
              </a:rPr>
              <a:t> aims to provide the practising ophthalmologist with an updated understanding of the </a:t>
            </a:r>
            <a:r>
              <a:rPr lang="en-US" altLang="en-US" dirty="0">
                <a:latin typeface="Arial" panose="020B0604020202020204" pitchFamily="34" charset="0"/>
              </a:rPr>
              <a:t>assessment of patients with glaucoma or those suspected of having glaucoma</a:t>
            </a:r>
            <a:r>
              <a:rPr lang="en-AU" altLang="en-US" dirty="0">
                <a:latin typeface="Arial" panose="020B0604020202020204" pitchFamily="34" charset="0"/>
              </a:rPr>
              <a:t>. </a:t>
            </a:r>
            <a:r>
              <a:rPr lang="en-US" altLang="en-US" dirty="0">
                <a:latin typeface="Arial" panose="020B0604020202020204" pitchFamily="34" charset="0"/>
              </a:rPr>
              <a:t>Following the concepts outlined here</a:t>
            </a:r>
            <a:r>
              <a:rPr lang="en-AU" altLang="en-US" dirty="0">
                <a:latin typeface="Arial" panose="020B0604020202020204" pitchFamily="34" charset="0"/>
              </a:rPr>
              <a:t> can translate into </a:t>
            </a:r>
            <a:r>
              <a:rPr lang="en-US" altLang="en-US" dirty="0">
                <a:latin typeface="Arial" panose="020B0604020202020204" pitchFamily="34" charset="0"/>
              </a:rPr>
              <a:t>improved detection and evaluation of glaucoma</a:t>
            </a:r>
            <a:r>
              <a:rPr lang="en-AU" altLang="en-US" dirty="0">
                <a:latin typeface="Arial" panose="020B0604020202020204" pitchFamily="34" charset="0"/>
              </a:rPr>
              <a:t> and</a:t>
            </a:r>
            <a:r>
              <a:rPr lang="en-US" altLang="en-US" dirty="0">
                <a:latin typeface="Arial" panose="020B0604020202020204" pitchFamily="34" charset="0"/>
              </a:rPr>
              <a:t>, ultimately,</a:t>
            </a:r>
            <a:r>
              <a:rPr lang="en-AU" altLang="en-US" dirty="0">
                <a:latin typeface="Arial" panose="020B0604020202020204" pitchFamily="34" charset="0"/>
              </a:rPr>
              <a:t> more effective prevention of visual loss and blindness.</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a:t>
            </a:fld>
            <a:endParaRPr lang="zh-TW" altLang="en-US"/>
          </a:p>
        </p:txBody>
      </p:sp>
    </p:spTree>
    <p:extLst>
      <p:ext uri="{BB962C8B-B14F-4D97-AF65-F5344CB8AC3E}">
        <p14:creationId xmlns:p14="http://schemas.microsoft.com/office/powerpoint/2010/main" val="421161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Certain factors in a patient’s medical history may be relevant to diagnosis. For example, the occurrence of a stroke or head injury, or the presence of pituitary lesions, may be related to visual field loss. Migraine may be considered as a differential diagnosis presenting with symptoms similar to those of glaucoma. In addition, vasospastic tendency (including migraine and Raynaud’s phenomenon) may be associated with an increased incidence and severity of glaucoma, especially normal-tension glaucoma. Diabetes, which is increasingly prevalent, has been associated with open-angle and neovascular glaucoma. </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CABG: </a:t>
            </a:r>
            <a:r>
              <a:rPr lang="en-AU" altLang="en-US" sz="800" dirty="0">
                <a:latin typeface="Arial" panose="020B0604020202020204" pitchFamily="34" charset="0"/>
              </a:rPr>
              <a:t>coronary artery bypass graft</a:t>
            </a:r>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10</a:t>
            </a:fld>
            <a:endParaRPr lang="zh-TW" altLang="en-US"/>
          </a:p>
        </p:txBody>
      </p:sp>
    </p:spTree>
    <p:extLst>
      <p:ext uri="{BB962C8B-B14F-4D97-AF65-F5344CB8AC3E}">
        <p14:creationId xmlns:p14="http://schemas.microsoft.com/office/powerpoint/2010/main" val="2961653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Other factors in a patient’s medical history may be relevant when making treatment decisions. For instance, cardiac arrhythmias may preclude the use of topical beta-blockers or </a:t>
            </a:r>
            <a:r>
              <a:rPr lang="en-US" altLang="en-US" sz="800" dirty="0">
                <a:latin typeface="Arial" panose="020B0604020202020204" pitchFamily="34" charset="0"/>
                <a:cs typeface="Arial" panose="020B0604020202020204" pitchFamily="34" charset="0"/>
              </a:rPr>
              <a:t>alpha</a:t>
            </a:r>
            <a:r>
              <a:rPr lang="en-US" altLang="en-US" sz="800" dirty="0">
                <a:latin typeface="Arial" panose="020B0604020202020204" pitchFamily="34" charset="0"/>
              </a:rPr>
              <a:t>-agonists. Over-treatment of systemic hypertension may worsen glaucoma risk and progression, while systemic beta-blockers may mask elevated IOP. The presence of asthma and chronic obstructive pulmonary disease associated with hyper-responsive airways and/or reduced lung capacity also limits the use of topical beta-blockers. Early dementia and depression can affect the patient’s adherence to treatment and their insight into the disease. The presence of urinary stones may limit the use of systemic carbonic anhydrase inhibitors. Arthritis may severely affect the ability to administer eye drops. Finally, all interventions need to be evaluated for potentially hazardous effects in women who are pregnant or breastfeeding.</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11</a:t>
            </a:fld>
            <a:endParaRPr lang="zh-TW" altLang="en-US"/>
          </a:p>
        </p:txBody>
      </p:sp>
    </p:spTree>
    <p:extLst>
      <p:ext uri="{BB962C8B-B14F-4D97-AF65-F5344CB8AC3E}">
        <p14:creationId xmlns:p14="http://schemas.microsoft.com/office/powerpoint/2010/main" val="1497346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P</a:t>
            </a:r>
            <a:r>
              <a:rPr lang="en-AU" altLang="en-US" sz="800" dirty="0" err="1">
                <a:latin typeface="Arial" panose="020B0604020202020204" pitchFamily="34" charset="0"/>
              </a:rPr>
              <a:t>atients</a:t>
            </a:r>
            <a:r>
              <a:rPr lang="en-AU" altLang="en-US" sz="800" dirty="0">
                <a:latin typeface="Arial" panose="020B0604020202020204" pitchFamily="34" charset="0"/>
              </a:rPr>
              <a:t> </a:t>
            </a:r>
            <a:r>
              <a:rPr lang="en-US" altLang="en-US" sz="800" dirty="0">
                <a:latin typeface="Arial" panose="020B0604020202020204" pitchFamily="34" charset="0"/>
              </a:rPr>
              <a:t>who have suffered from past </a:t>
            </a:r>
            <a:r>
              <a:rPr lang="en-US" altLang="en-US" sz="800" dirty="0" err="1">
                <a:latin typeface="Arial" panose="020B0604020202020204" pitchFamily="34" charset="0"/>
              </a:rPr>
              <a:t>haemodynamic</a:t>
            </a:r>
            <a:r>
              <a:rPr lang="en-US" altLang="en-US" sz="800" dirty="0">
                <a:latin typeface="Arial" panose="020B0604020202020204" pitchFamily="34" charset="0"/>
              </a:rPr>
              <a:t> compromise may have experienced </a:t>
            </a:r>
            <a:r>
              <a:rPr lang="en-AU" altLang="en-US" sz="800" dirty="0">
                <a:latin typeface="Arial" panose="020B0604020202020204" pitchFamily="34" charset="0"/>
              </a:rPr>
              <a:t>a sudden </a:t>
            </a:r>
            <a:r>
              <a:rPr lang="en-US" altLang="en-US" sz="800" dirty="0">
                <a:latin typeface="Arial" panose="020B0604020202020204" pitchFamily="34" charset="0"/>
              </a:rPr>
              <a:t>loss </a:t>
            </a:r>
            <a:r>
              <a:rPr lang="en-AU" altLang="en-US" sz="800" dirty="0">
                <a:latin typeface="Arial" panose="020B0604020202020204" pitchFamily="34" charset="0"/>
              </a:rPr>
              <a:t>of blood supply to the </a:t>
            </a:r>
            <a:r>
              <a:rPr lang="en-US" altLang="en-US" sz="800" dirty="0">
                <a:latin typeface="Arial" panose="020B0604020202020204" pitchFamily="34" charset="0"/>
              </a:rPr>
              <a:t>optic </a:t>
            </a:r>
            <a:r>
              <a:rPr lang="en-AU" altLang="en-US" sz="800" dirty="0">
                <a:latin typeface="Arial" panose="020B0604020202020204" pitchFamily="34" charset="0"/>
              </a:rPr>
              <a:t>nerve, </a:t>
            </a:r>
            <a:r>
              <a:rPr lang="en-US" altLang="en-US" sz="800" dirty="0">
                <a:latin typeface="Arial" panose="020B0604020202020204" pitchFamily="34" charset="0"/>
              </a:rPr>
              <a:t>leading to pallor and </a:t>
            </a:r>
            <a:r>
              <a:rPr lang="en-AU" altLang="en-US" sz="800" dirty="0">
                <a:latin typeface="Arial" panose="020B0604020202020204" pitchFamily="34" charset="0"/>
              </a:rPr>
              <a:t>cupping of the optic nerve </a:t>
            </a:r>
            <a:r>
              <a:rPr lang="en-US" altLang="en-US" sz="800" dirty="0">
                <a:latin typeface="Arial" panose="020B0604020202020204" pitchFamily="34" charset="0"/>
              </a:rPr>
              <a:t>as well as</a:t>
            </a:r>
            <a:r>
              <a:rPr lang="en-AU" altLang="en-US" sz="800" dirty="0">
                <a:latin typeface="Arial" panose="020B0604020202020204" pitchFamily="34" charset="0"/>
              </a:rPr>
              <a:t> visual field loss resembling that seen in chronic glaucoma</a:t>
            </a:r>
            <a:r>
              <a:rPr lang="en-US" altLang="en-US" sz="800" dirty="0">
                <a:latin typeface="Arial" panose="020B0604020202020204" pitchFamily="34" charset="0"/>
              </a:rPr>
              <a:t>. Although anterior </a:t>
            </a:r>
            <a:r>
              <a:rPr lang="en-US" altLang="en-US" sz="800" dirty="0" err="1">
                <a:latin typeface="Arial" panose="020B0604020202020204" pitchFamily="34" charset="0"/>
              </a:rPr>
              <a:t>ischaemic</a:t>
            </a:r>
            <a:r>
              <a:rPr lang="en-US" altLang="en-US" sz="800" dirty="0">
                <a:latin typeface="Arial" panose="020B0604020202020204" pitchFamily="34" charset="0"/>
              </a:rPr>
              <a:t> optic neuropathy may mimic glaucoma, it is not progressive.</a:t>
            </a: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12</a:t>
            </a:fld>
            <a:endParaRPr lang="zh-TW" altLang="en-US"/>
          </a:p>
        </p:txBody>
      </p:sp>
    </p:spTree>
    <p:extLst>
      <p:ext uri="{BB962C8B-B14F-4D97-AF65-F5344CB8AC3E}">
        <p14:creationId xmlns:p14="http://schemas.microsoft.com/office/powerpoint/2010/main" val="353672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Clinicians need to enquire about the use of all current medications to ensure there are no contraindications for glaucoma treatment, and to be aware of the potential for adverse effects. In addition, the past use of medications that may lead to glaucoma or glaucoma-like changes should be reviewed. This include steroids, which are associated with ocular hypertension and open-angle glaucoma. Note that some traditional medicines may contain steroids, and that steroids can increase IOP regardless of the route of administration. Anticholinergic drugs or tricyclic antidepressants can cause angle closure, as can the anticonvulsant topiramate, while vigabatrin use has been linked to nasal peripheral field loss without disc changes.</a:t>
            </a:r>
          </a:p>
          <a:p>
            <a:pPr eaLnBrk="1" hangingPunct="1"/>
            <a:r>
              <a:rPr lang="en-US" altLang="en-US" sz="800" dirty="0">
                <a:latin typeface="Arial" panose="020B0604020202020204" pitchFamily="34" charset="0"/>
              </a:rPr>
              <a:t>Drug classes that may induce angle closure include </a:t>
            </a:r>
            <a:r>
              <a:rPr lang="en-US" altLang="en-US" sz="800" dirty="0" err="1">
                <a:latin typeface="Arial" panose="020B0604020202020204" pitchFamily="34" charset="0"/>
              </a:rPr>
              <a:t>sulphur</a:t>
            </a:r>
            <a:r>
              <a:rPr lang="en-US" altLang="en-US" sz="800" dirty="0">
                <a:latin typeface="Arial" panose="020B0604020202020204" pitchFamily="34" charset="0"/>
              </a:rPr>
              <a:t>-based agents, agents producing pharmacological mydriasis (e.g., adrenergic agents, anticholinergic agents and histamine receptor antagonists), agents associated with </a:t>
            </a:r>
            <a:r>
              <a:rPr lang="en-US" altLang="en-US" sz="800" dirty="0" err="1">
                <a:latin typeface="Arial" panose="020B0604020202020204" pitchFamily="34" charset="0"/>
              </a:rPr>
              <a:t>haemorrhagic</a:t>
            </a:r>
            <a:r>
              <a:rPr lang="en-US" altLang="en-US" sz="800" dirty="0">
                <a:latin typeface="Arial" panose="020B0604020202020204" pitchFamily="34" charset="0"/>
              </a:rPr>
              <a:t> or serous choroidal effusion (including warfarin and candesartan), and cholinergic agents associated with ciliary block glaucoma. </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13</a:t>
            </a:fld>
            <a:endParaRPr lang="zh-TW" altLang="en-US"/>
          </a:p>
        </p:txBody>
      </p:sp>
    </p:spTree>
    <p:extLst>
      <p:ext uri="{BB962C8B-B14F-4D97-AF65-F5344CB8AC3E}">
        <p14:creationId xmlns:p14="http://schemas.microsoft.com/office/powerpoint/2010/main" val="7591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Prolonged use of ophthalmic solutions to lower IOP may increase the failure rate of trabeculectomy. Systemic beta-blockers or calcium channel blockers may interact with topical beta-blockers or mask raised IOP. Alpha-agonists are contraindicated in all patients taking MAOIs (which may be prescribed for depression, migraine prophylaxis or Parkinson’s disease), and in infants and children. Clinicians should check for </a:t>
            </a:r>
            <a:r>
              <a:rPr lang="en-US" altLang="en-US" sz="800" dirty="0" err="1">
                <a:latin typeface="Arial" panose="020B0604020202020204" pitchFamily="34" charset="0"/>
              </a:rPr>
              <a:t>sulpha</a:t>
            </a:r>
            <a:r>
              <a:rPr lang="en-US" altLang="en-US" sz="800" dirty="0">
                <a:latin typeface="Arial" panose="020B0604020202020204" pitchFamily="34" charset="0"/>
              </a:rPr>
              <a:t> allergy prior to prescribing CAIs.</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CAI: carbonic anhydrase inhibitor</a:t>
            </a:r>
          </a:p>
          <a:p>
            <a:pPr eaLnBrk="1" hangingPunct="1"/>
            <a:r>
              <a:rPr lang="en-US" altLang="en-US" sz="800" dirty="0">
                <a:latin typeface="Arial" panose="020B0604020202020204" pitchFamily="34" charset="0"/>
              </a:rPr>
              <a:t>MAOI: monoamine oxidase inhibitor</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14</a:t>
            </a:fld>
            <a:endParaRPr lang="zh-TW" altLang="en-US"/>
          </a:p>
        </p:txBody>
      </p:sp>
    </p:spTree>
    <p:extLst>
      <p:ext uri="{BB962C8B-B14F-4D97-AF65-F5344CB8AC3E}">
        <p14:creationId xmlns:p14="http://schemas.microsoft.com/office/powerpoint/2010/main" val="4051023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Practical considerations also need to be addressed when tailoring a management strategy for a patient with glaucoma. Answering the questions listed in this slide will help the clinician assess the impact of the condition on the patient, and guide decisions on the appropriate course of treatment.</a:t>
            </a: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15</a:t>
            </a:fld>
            <a:endParaRPr lang="zh-TW" altLang="en-US"/>
          </a:p>
        </p:txBody>
      </p:sp>
    </p:spTree>
    <p:extLst>
      <p:ext uri="{BB962C8B-B14F-4D97-AF65-F5344CB8AC3E}">
        <p14:creationId xmlns:p14="http://schemas.microsoft.com/office/powerpoint/2010/main" val="886492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As the goal of glaucoma therapy is to ensure that patients have minimal to no functional visual impairment due to glaucoma in their lifetime, the clinician must determine both how quickly their patients are approaching functional impairment and their probable life expectancy. </a:t>
            </a:r>
          </a:p>
          <a:p>
            <a:pPr eaLnBrk="1" hangingPunct="1"/>
            <a:r>
              <a:rPr lang="en-US" altLang="en-US" sz="800" dirty="0">
                <a:latin typeface="Arial" panose="020B0604020202020204" pitchFamily="34" charset="0"/>
              </a:rPr>
              <a:t>Lifestyle considerations include the patient’s choice of exercise (head-down or inverted yoga positions can potentially increase intraocular pressure [IOP], while </a:t>
            </a:r>
            <a:r>
              <a:rPr lang="en-US" altLang="en-US" sz="800" dirty="0">
                <a:latin typeface="Arial" panose="020B0604020202020204" pitchFamily="34" charset="0"/>
                <a:cs typeface="Arial" panose="020B0604020202020204" pitchFamily="34" charset="0"/>
              </a:rPr>
              <a:t>dehydration and/or acidosis associated with physical exertion can reduce it</a:t>
            </a:r>
            <a:r>
              <a:rPr lang="en-US" altLang="en-US" sz="800" dirty="0">
                <a:latin typeface="Arial" panose="020B0604020202020204" pitchFamily="34" charset="0"/>
              </a:rPr>
              <a:t>), pattern of water intake (rapid consumption of a large volume of water may elevate IOP) and </a:t>
            </a:r>
            <a:r>
              <a:rPr lang="en-US" altLang="en-US" sz="800" dirty="0">
                <a:latin typeface="Arial" panose="020B0604020202020204" pitchFamily="34" charset="0"/>
                <a:cs typeface="Arial" panose="020B0604020202020204" pitchFamily="34" charset="0"/>
              </a:rPr>
              <a:t>alcohol use (alcohol tends to reduce IOP levels).</a:t>
            </a:r>
          </a:p>
          <a:p>
            <a:pPr eaLnBrk="1" hangingPunct="1"/>
            <a:endParaRPr lang="en-US" altLang="en-US" sz="800" dirty="0">
              <a:latin typeface="Arial" panose="020B0604020202020204" pitchFamily="34" charset="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16</a:t>
            </a:fld>
            <a:endParaRPr lang="zh-TW" altLang="en-US"/>
          </a:p>
        </p:txBody>
      </p:sp>
    </p:spTree>
    <p:extLst>
      <p:ext uri="{BB962C8B-B14F-4D97-AF65-F5344CB8AC3E}">
        <p14:creationId xmlns:p14="http://schemas.microsoft.com/office/powerpoint/2010/main" val="303316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Glaucoma examination requires appropriate equipment, sufficient training in examination techniques, and accurate and reliable recording of findings. While resources vary widely across the Asia-Pacific region, this list of desirable resources required for examination has been agreed on.</a:t>
            </a:r>
          </a:p>
          <a:p>
            <a:pPr eaLnBrk="1" hangingPunct="1"/>
            <a:r>
              <a:rPr lang="en-NZ" altLang="en-US" sz="800" dirty="0" err="1">
                <a:latin typeface="Arial" panose="020B0604020202020204" pitchFamily="34" charset="0"/>
              </a:rPr>
              <a:t>Schiötz</a:t>
            </a:r>
            <a:r>
              <a:rPr lang="en-NZ" altLang="en-US" sz="800" dirty="0">
                <a:latin typeface="Arial" panose="020B0604020202020204" pitchFamily="34" charset="0"/>
              </a:rPr>
              <a:t> and </a:t>
            </a:r>
            <a:r>
              <a:rPr lang="en-NZ" altLang="en-US" sz="800" dirty="0" err="1">
                <a:latin typeface="Arial" panose="020B0604020202020204" pitchFamily="34" charset="0"/>
              </a:rPr>
              <a:t>Maklakov</a:t>
            </a:r>
            <a:r>
              <a:rPr lang="en-NZ" altLang="en-US" sz="800" dirty="0">
                <a:latin typeface="Arial" panose="020B0604020202020204" pitchFamily="34" charset="0"/>
              </a:rPr>
              <a:t> </a:t>
            </a:r>
            <a:r>
              <a:rPr lang="en-NZ" altLang="en-US" sz="800" dirty="0" err="1">
                <a:latin typeface="Arial" panose="020B0604020202020204" pitchFamily="34" charset="0"/>
              </a:rPr>
              <a:t>tonometers</a:t>
            </a:r>
            <a:r>
              <a:rPr lang="en-NZ" altLang="en-US" sz="800" dirty="0">
                <a:latin typeface="Arial" panose="020B0604020202020204" pitchFamily="34" charset="0"/>
              </a:rPr>
              <a:t> are not generally acceptable.</a:t>
            </a: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17</a:t>
            </a:fld>
            <a:endParaRPr lang="zh-TW" altLang="en-US"/>
          </a:p>
        </p:txBody>
      </p:sp>
    </p:spTree>
    <p:extLst>
      <p:ext uri="{BB962C8B-B14F-4D97-AF65-F5344CB8AC3E}">
        <p14:creationId xmlns:p14="http://schemas.microsoft.com/office/powerpoint/2010/main" val="263168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18</a:t>
            </a:fld>
            <a:endParaRPr lang="zh-TW" altLang="en-US"/>
          </a:p>
        </p:txBody>
      </p:sp>
    </p:spTree>
    <p:extLst>
      <p:ext uri="{BB962C8B-B14F-4D97-AF65-F5344CB8AC3E}">
        <p14:creationId xmlns:p14="http://schemas.microsoft.com/office/powerpoint/2010/main" val="957758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AU" altLang="en-US" sz="800" dirty="0">
                <a:latin typeface="Arial" panose="020B0604020202020204" pitchFamily="34" charset="0"/>
              </a:rPr>
              <a:t>A comprehensive eye examination may include slit lamp examination, applanation tonometry, gonioscopy and stereoscopic, dilated optic nerve examination if the angle width permits.</a:t>
            </a:r>
          </a:p>
          <a:p>
            <a:pPr eaLnBrk="1" hangingPunct="1"/>
            <a:endParaRPr lang="en-AU"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19</a:t>
            </a:fld>
            <a:endParaRPr lang="zh-TW" altLang="en-US"/>
          </a:p>
        </p:txBody>
      </p:sp>
    </p:spTree>
    <p:extLst>
      <p:ext uri="{BB962C8B-B14F-4D97-AF65-F5344CB8AC3E}">
        <p14:creationId xmlns:p14="http://schemas.microsoft.com/office/powerpoint/2010/main" val="297878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This module introduces the aims and key components of initial glaucoma assessment, followed by separate sections dedicated to history and examination/investigations. The final slide lists key take-home messages from the presentation.</a:t>
            </a:r>
          </a:p>
          <a:p>
            <a:pPr eaLnBrk="1" hangingPunct="1"/>
            <a:r>
              <a:rPr lang="en-US" altLang="en-US" dirty="0">
                <a:latin typeface="Arial" panose="020B0604020202020204" pitchFamily="34" charset="0"/>
              </a:rPr>
              <a:t>At the end of the presentation</a:t>
            </a:r>
            <a:r>
              <a:rPr lang="en-AU" altLang="en-US" dirty="0">
                <a:latin typeface="Arial" panose="020B0604020202020204" pitchFamily="34" charset="0"/>
              </a:rPr>
              <a:t>, </a:t>
            </a:r>
            <a:r>
              <a:rPr lang="en-US" altLang="en-US" dirty="0">
                <a:latin typeface="Arial" panose="020B0604020202020204" pitchFamily="34" charset="0"/>
              </a:rPr>
              <a:t>participating clinicians</a:t>
            </a:r>
            <a:r>
              <a:rPr lang="en-AU" altLang="en-US" dirty="0">
                <a:latin typeface="Arial" panose="020B0604020202020204" pitchFamily="34" charset="0"/>
              </a:rPr>
              <a:t> </a:t>
            </a:r>
            <a:r>
              <a:rPr lang="en-US" altLang="en-US" dirty="0">
                <a:latin typeface="Arial" panose="020B0604020202020204" pitchFamily="34" charset="0"/>
              </a:rPr>
              <a:t>should</a:t>
            </a:r>
            <a:r>
              <a:rPr lang="en-AU" altLang="en-US" dirty="0">
                <a:latin typeface="Arial" panose="020B0604020202020204" pitchFamily="34" charset="0"/>
              </a:rPr>
              <a:t> be able to:</a:t>
            </a:r>
          </a:p>
          <a:p>
            <a:pPr lvl="1" eaLnBrk="1" hangingPunct="1">
              <a:buFontTx/>
              <a:buChar char="•"/>
            </a:pPr>
            <a:r>
              <a:rPr lang="en-AU" altLang="en-US" dirty="0">
                <a:latin typeface="Arial" panose="020B0604020202020204" pitchFamily="34" charset="0"/>
              </a:rPr>
              <a:t>obtain a patient’s history in a logical, </a:t>
            </a:r>
            <a:r>
              <a:rPr lang="en-AU" altLang="en-US" dirty="0" err="1">
                <a:latin typeface="Arial" panose="020B0604020202020204" pitchFamily="34" charset="0"/>
              </a:rPr>
              <a:t>organi</a:t>
            </a:r>
            <a:r>
              <a:rPr lang="en-US" altLang="en-US" dirty="0">
                <a:latin typeface="Arial" panose="020B0604020202020204" pitchFamily="34" charset="0"/>
              </a:rPr>
              <a:t>s</a:t>
            </a:r>
            <a:r>
              <a:rPr lang="en-AU" altLang="en-US" dirty="0">
                <a:latin typeface="Arial" panose="020B0604020202020204" pitchFamily="34" charset="0"/>
              </a:rPr>
              <a:t>ed and thorough manner</a:t>
            </a:r>
            <a:endParaRPr lang="en-US" altLang="en-US" dirty="0">
              <a:latin typeface="Arial" panose="020B0604020202020204" pitchFamily="34" charset="0"/>
            </a:endParaRPr>
          </a:p>
          <a:p>
            <a:pPr lvl="1" eaLnBrk="1" hangingPunct="1">
              <a:buFontTx/>
              <a:buChar char="•"/>
            </a:pPr>
            <a:r>
              <a:rPr lang="en-US" altLang="en-US" dirty="0">
                <a:latin typeface="Arial" panose="020B0604020202020204" pitchFamily="34" charset="0"/>
              </a:rPr>
              <a:t>identify</a:t>
            </a:r>
            <a:r>
              <a:rPr lang="en-AU" altLang="en-US" dirty="0">
                <a:latin typeface="Arial" panose="020B0604020202020204" pitchFamily="34" charset="0"/>
              </a:rPr>
              <a:t> </a:t>
            </a:r>
            <a:r>
              <a:rPr lang="en-US" altLang="en-US" dirty="0">
                <a:latin typeface="Arial" panose="020B0604020202020204" pitchFamily="34" charset="0"/>
              </a:rPr>
              <a:t>points in the history that may be relevant to the diagnosis and treatment of </a:t>
            </a:r>
            <a:r>
              <a:rPr lang="en-AU" altLang="en-US" dirty="0">
                <a:latin typeface="Arial" panose="020B0604020202020204" pitchFamily="34" charset="0"/>
              </a:rPr>
              <a:t>glaucoma</a:t>
            </a:r>
            <a:endParaRPr lang="en-US" altLang="en-US" dirty="0">
              <a:latin typeface="Arial" panose="020B0604020202020204" pitchFamily="34" charset="0"/>
            </a:endParaRPr>
          </a:p>
          <a:p>
            <a:pPr lvl="1" eaLnBrk="1" hangingPunct="1">
              <a:buFontTx/>
              <a:buChar char="•"/>
            </a:pPr>
            <a:r>
              <a:rPr lang="en-US" altLang="en-US" dirty="0">
                <a:latin typeface="Arial" panose="020B0604020202020204" pitchFamily="34" charset="0"/>
              </a:rPr>
              <a:t>consider other factors that may impact on </a:t>
            </a:r>
            <a:r>
              <a:rPr lang="en-AU" altLang="en-US" dirty="0">
                <a:latin typeface="Arial" panose="020B0604020202020204" pitchFamily="34" charset="0"/>
              </a:rPr>
              <a:t>glaucoma management</a:t>
            </a:r>
            <a:endParaRPr lang="en-US" altLang="en-US" dirty="0">
              <a:latin typeface="Arial" panose="020B0604020202020204" pitchFamily="34" charset="0"/>
            </a:endParaRPr>
          </a:p>
          <a:p>
            <a:pPr lvl="1" eaLnBrk="1" hangingPunct="1">
              <a:buFontTx/>
              <a:buChar char="•"/>
            </a:pPr>
            <a:r>
              <a:rPr lang="en-AU" altLang="en-US" dirty="0">
                <a:latin typeface="Arial" panose="020B0604020202020204" pitchFamily="34" charset="0"/>
              </a:rPr>
              <a:t>describe the clinical work-up in the diagnosis of glaucoma</a:t>
            </a:r>
            <a:endParaRPr lang="en-US" altLang="en-US" dirty="0">
              <a:latin typeface="Arial" panose="020B0604020202020204" pitchFamily="34" charset="0"/>
            </a:endParaRPr>
          </a:p>
          <a:p>
            <a:pPr lvl="1" eaLnBrk="1" hangingPunct="1">
              <a:buFontTx/>
              <a:buChar char="•"/>
            </a:pPr>
            <a:r>
              <a:rPr lang="en-AU" altLang="en-US" dirty="0">
                <a:latin typeface="Arial" panose="020B0604020202020204" pitchFamily="34" charset="0"/>
              </a:rPr>
              <a:t>understand </a:t>
            </a:r>
            <a:r>
              <a:rPr lang="en-US" altLang="en-US" dirty="0">
                <a:latin typeface="Arial" panose="020B0604020202020204" pitchFamily="34" charset="0"/>
              </a:rPr>
              <a:t>the concepts behind </a:t>
            </a:r>
            <a:r>
              <a:rPr lang="en-AU" altLang="en-US" dirty="0">
                <a:latin typeface="Arial" panose="020B0604020202020204" pitchFamily="34" charset="0"/>
              </a:rPr>
              <a:t>the </a:t>
            </a:r>
            <a:r>
              <a:rPr lang="en-US" altLang="en-US" dirty="0">
                <a:latin typeface="Arial" panose="020B0604020202020204" pitchFamily="34" charset="0"/>
              </a:rPr>
              <a:t>different tests and procedures used to diagnose and evaluate </a:t>
            </a:r>
            <a:r>
              <a:rPr lang="en-AU" altLang="en-US" dirty="0">
                <a:latin typeface="Arial" panose="020B0604020202020204" pitchFamily="34" charset="0"/>
              </a:rPr>
              <a:t>glaucoma</a:t>
            </a:r>
            <a:r>
              <a:rPr lang="en-US" altLang="en-US" dirty="0">
                <a:latin typeface="Arial" panose="020B0604020202020204" pitchFamily="34" charset="0"/>
              </a:rPr>
              <a:t>.</a:t>
            </a:r>
            <a:endParaRPr lang="en-AU"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a:t>
            </a:fld>
            <a:endParaRPr lang="zh-TW" altLang="en-US"/>
          </a:p>
        </p:txBody>
      </p:sp>
    </p:spTree>
    <p:extLst>
      <p:ext uri="{BB962C8B-B14F-4D97-AF65-F5344CB8AC3E}">
        <p14:creationId xmlns:p14="http://schemas.microsoft.com/office/powerpoint/2010/main" val="142051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Elevated </a:t>
            </a:r>
            <a:r>
              <a:rPr lang="en-AU" altLang="en-US" sz="800" dirty="0">
                <a:latin typeface="Arial" panose="020B0604020202020204" pitchFamily="34" charset="0"/>
              </a:rPr>
              <a:t>IOP remains </a:t>
            </a:r>
            <a:r>
              <a:rPr lang="en-US" altLang="en-US" sz="800" dirty="0">
                <a:latin typeface="Arial" panose="020B0604020202020204" pitchFamily="34" charset="0"/>
              </a:rPr>
              <a:t>the only </a:t>
            </a:r>
            <a:r>
              <a:rPr lang="en-AU" altLang="en-US" sz="800" dirty="0">
                <a:latin typeface="Arial" panose="020B0604020202020204" pitchFamily="34" charset="0"/>
              </a:rPr>
              <a:t>modifiable risk factor for </a:t>
            </a:r>
            <a:r>
              <a:rPr lang="en-US" altLang="en-US" sz="800" dirty="0">
                <a:latin typeface="Arial" panose="020B0604020202020204" pitchFamily="34" charset="0"/>
              </a:rPr>
              <a:t>open-angle glaucoma, thus making tonometry an important aspect of glaucoma assessment and management. In tonometry, the eye is subjected to a force that flattens the cornea, which is then related to the IOP. </a:t>
            </a:r>
          </a:p>
          <a:p>
            <a:pPr eaLnBrk="1" hangingPunct="1"/>
            <a:r>
              <a:rPr lang="en-US" altLang="en-US" sz="800" dirty="0">
                <a:latin typeface="Arial" panose="020B0604020202020204" pitchFamily="34" charset="0"/>
              </a:rPr>
              <a:t>The standard instrument for measuring IOP is the GAT, which is attached to the slit lamp and measures the force needed to flatten an area of the cornea. Its use requires some training in interpreting the semicircular fluorescein rings seen through the biomicroscope. The </a:t>
            </a:r>
            <a:r>
              <a:rPr lang="en-US" altLang="en-US" sz="800" dirty="0" err="1">
                <a:latin typeface="Arial" panose="020B0604020202020204" pitchFamily="34" charset="0"/>
              </a:rPr>
              <a:t>Tono</a:t>
            </a:r>
            <a:r>
              <a:rPr lang="en-US" altLang="en-US" sz="800" dirty="0">
                <a:latin typeface="Arial" panose="020B0604020202020204" pitchFamily="34" charset="0"/>
              </a:rPr>
              <a:t>-Pen</a:t>
            </a:r>
            <a:r>
              <a:rPr lang="en-US" altLang="en-US" sz="800" baseline="30000" dirty="0">
                <a:latin typeface="Arial" panose="020B0604020202020204" pitchFamily="34" charset="0"/>
                <a:cs typeface="Arial" panose="020B0604020202020204" pitchFamily="34" charset="0"/>
              </a:rPr>
              <a:t>® </a:t>
            </a:r>
            <a:r>
              <a:rPr lang="en-NZ" altLang="en-US" sz="800" dirty="0">
                <a:latin typeface="Arial" panose="020B0604020202020204" pitchFamily="34" charset="0"/>
                <a:cs typeface="Times New Roman" panose="02020603050405020304" pitchFamily="18" charset="0"/>
              </a:rPr>
              <a:t>(Reichert, Inc.)</a:t>
            </a:r>
            <a:r>
              <a:rPr lang="en-US" altLang="en-US" sz="800" dirty="0">
                <a:latin typeface="Arial" panose="020B0604020202020204" pitchFamily="34" charset="0"/>
              </a:rPr>
              <a:t>, an electronic hand-held applanation tonometer with a tip covered by a disposable cover, can be used if there is no GAT available. This device allows the clinician to use a minimally invasive approach to obtain a rapid reliable reading. The </a:t>
            </a:r>
            <a:r>
              <a:rPr lang="en-US" altLang="en-US" sz="800" dirty="0" err="1">
                <a:latin typeface="Arial" panose="020B0604020202020204" pitchFamily="34" charset="0"/>
              </a:rPr>
              <a:t>Tono</a:t>
            </a:r>
            <a:r>
              <a:rPr lang="en-US" altLang="en-US" sz="800" dirty="0">
                <a:latin typeface="Arial" panose="020B0604020202020204" pitchFamily="34" charset="0"/>
              </a:rPr>
              <a:t>-Pen</a:t>
            </a:r>
            <a:r>
              <a:rPr lang="en-US" altLang="en-US" sz="800" baseline="30000" dirty="0">
                <a:latin typeface="Arial" panose="020B0604020202020204" pitchFamily="34" charset="0"/>
                <a:cs typeface="Arial" panose="020B0604020202020204" pitchFamily="34" charset="0"/>
              </a:rPr>
              <a:t>®</a:t>
            </a:r>
            <a:r>
              <a:rPr lang="en-US" altLang="en-US" sz="800" dirty="0">
                <a:latin typeface="Arial" panose="020B0604020202020204" pitchFamily="34" charset="0"/>
              </a:rPr>
              <a:t> must be calibrated appropriately before use.</a:t>
            </a:r>
          </a:p>
          <a:p>
            <a:pPr eaLnBrk="1" hangingPunct="1"/>
            <a:r>
              <a:rPr lang="en-US" altLang="en-US" sz="800" dirty="0">
                <a:latin typeface="Arial" panose="020B0604020202020204" pitchFamily="34" charset="0"/>
              </a:rPr>
              <a:t>The air puff non-contact tonometer also works on the applanation principle and shows reasonable agreement with GAT over the physiological IOP range. However, its variability is higher than GAT, which remains the gold standard.</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GAT: </a:t>
            </a:r>
            <a:r>
              <a:rPr lang="en-US" altLang="en-US" sz="800" dirty="0" err="1">
                <a:latin typeface="Arial" panose="020B0604020202020204" pitchFamily="34" charset="0"/>
              </a:rPr>
              <a:t>Goldmann</a:t>
            </a:r>
            <a:r>
              <a:rPr lang="en-US" altLang="en-US" sz="800" dirty="0">
                <a:latin typeface="Arial" panose="020B0604020202020204" pitchFamily="34" charset="0"/>
              </a:rPr>
              <a:t> applanation tonometer</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20</a:t>
            </a:fld>
            <a:endParaRPr lang="zh-TW" altLang="en-US"/>
          </a:p>
        </p:txBody>
      </p:sp>
    </p:spTree>
    <p:extLst>
      <p:ext uri="{BB962C8B-B14F-4D97-AF65-F5344CB8AC3E}">
        <p14:creationId xmlns:p14="http://schemas.microsoft.com/office/powerpoint/2010/main" val="136106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This slide lists tips on performing </a:t>
            </a:r>
            <a:r>
              <a:rPr lang="en-US" altLang="en-US" sz="800" dirty="0" err="1">
                <a:latin typeface="Arial" panose="020B0604020202020204" pitchFamily="34" charset="0"/>
              </a:rPr>
              <a:t>Goldmann</a:t>
            </a:r>
            <a:r>
              <a:rPr lang="en-US" altLang="en-US" sz="800" dirty="0">
                <a:latin typeface="Arial" panose="020B0604020202020204" pitchFamily="34" charset="0"/>
              </a:rPr>
              <a:t> applanation tonometry. The tonometer tip should be cleaned with wipes soaked in 70% isopropyl alcohol or 3% hydrogen peroxide. Time should be allowed for alcohol to evaporate. Sterile saline solution should be used to wash off hydrogen peroxide before the next patient to prevent iatrogenic corneal ulcers.</a:t>
            </a: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21</a:t>
            </a:fld>
            <a:endParaRPr lang="zh-TW" altLang="en-US"/>
          </a:p>
        </p:txBody>
      </p:sp>
    </p:spTree>
    <p:extLst>
      <p:ext uri="{BB962C8B-B14F-4D97-AF65-F5344CB8AC3E}">
        <p14:creationId xmlns:p14="http://schemas.microsoft.com/office/powerpoint/2010/main" val="60811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This slide lists tips on performing </a:t>
            </a:r>
            <a:r>
              <a:rPr lang="en-US" altLang="en-US" sz="800" dirty="0" err="1">
                <a:latin typeface="Arial" panose="020B0604020202020204" pitchFamily="34" charset="0"/>
              </a:rPr>
              <a:t>Goldmann</a:t>
            </a:r>
            <a:r>
              <a:rPr lang="en-US" altLang="en-US" sz="800" dirty="0">
                <a:latin typeface="Arial" panose="020B0604020202020204" pitchFamily="34" charset="0"/>
              </a:rPr>
              <a:t> applanation tonometry. </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22</a:t>
            </a:fld>
            <a:endParaRPr lang="zh-TW" altLang="en-US"/>
          </a:p>
        </p:txBody>
      </p:sp>
    </p:spTree>
    <p:extLst>
      <p:ext uri="{BB962C8B-B14F-4D97-AF65-F5344CB8AC3E}">
        <p14:creationId xmlns:p14="http://schemas.microsoft.com/office/powerpoint/2010/main" val="2339938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defRPr/>
            </a:pPr>
            <a:r>
              <a:rPr lang="en-US" altLang="zh-TW" dirty="0"/>
              <a:t>Many factors can affect the accuracy of an IOP reading.</a:t>
            </a:r>
          </a:p>
          <a:p>
            <a:pPr marL="92075" lvl="1" indent="-92075" eaLnBrk="1" hangingPunct="1">
              <a:buFontTx/>
              <a:buChar char="•"/>
              <a:defRPr/>
            </a:pPr>
            <a:r>
              <a:rPr lang="en-US" altLang="zh-TW" dirty="0"/>
              <a:t>Time of measurement </a:t>
            </a:r>
            <a:r>
              <a:rPr lang="en-US" altLang="zh-TW" dirty="0">
                <a:cs typeface="Arial" charset="0"/>
              </a:rPr>
              <a:t>– </a:t>
            </a:r>
            <a:r>
              <a:rPr lang="en-US" altLang="zh-TW" dirty="0"/>
              <a:t>IOP follows a circadian cycle, often with a peak in the morning and a trough in the evening. The normal diurnal variation is 3–6 mmHg. IOP also varies with posture. The effect of medication use just prior to measurement is another important consideration.</a:t>
            </a:r>
          </a:p>
          <a:p>
            <a:pPr marL="92075" lvl="1" indent="-92075" eaLnBrk="1" hangingPunct="1">
              <a:spcBef>
                <a:spcPts val="200"/>
              </a:spcBef>
              <a:buFontTx/>
              <a:buChar char="•"/>
              <a:defRPr/>
            </a:pPr>
            <a:r>
              <a:rPr lang="en-US" altLang="zh-TW" dirty="0"/>
              <a:t>Central corneal thickness </a:t>
            </a:r>
            <a:r>
              <a:rPr lang="en-US" altLang="zh-TW" dirty="0">
                <a:cs typeface="Arial" charset="0"/>
              </a:rPr>
              <a:t>– </a:t>
            </a:r>
            <a:r>
              <a:rPr lang="en-US" altLang="zh-TW" dirty="0"/>
              <a:t>thicker corneas are associated with artificially elevated IOP measurements; thinner corneas with artificially low IOP measurements. Correction nomograms based solely on corneal thickness are not useful in individual patients. </a:t>
            </a:r>
          </a:p>
          <a:p>
            <a:pPr marL="92075" lvl="1" indent="-92075" eaLnBrk="1" hangingPunct="1">
              <a:spcBef>
                <a:spcPts val="200"/>
              </a:spcBef>
              <a:buFontTx/>
              <a:buChar char="•"/>
              <a:defRPr/>
            </a:pPr>
            <a:r>
              <a:rPr lang="en-US" altLang="zh-TW" dirty="0"/>
              <a:t>Corneal oedema can cause a falsely low IOP reading. However, mild corneal oedema secondary to contact lens wear can cause a falsely high reading.</a:t>
            </a:r>
          </a:p>
          <a:p>
            <a:pPr marL="92075" lvl="1" indent="-92075" eaLnBrk="1" hangingPunct="1">
              <a:spcBef>
                <a:spcPts val="200"/>
              </a:spcBef>
              <a:buFontTx/>
              <a:buChar char="•"/>
              <a:defRPr/>
            </a:pPr>
            <a:r>
              <a:rPr lang="en-US" altLang="zh-TW" dirty="0"/>
              <a:t>Laser refractive surgery causes a falsely low IOP measurement.</a:t>
            </a:r>
          </a:p>
          <a:p>
            <a:pPr marL="92075" lvl="1" indent="-92075" eaLnBrk="1" hangingPunct="1">
              <a:spcBef>
                <a:spcPts val="200"/>
              </a:spcBef>
              <a:buFontTx/>
              <a:buChar char="•"/>
              <a:defRPr/>
            </a:pPr>
            <a:r>
              <a:rPr lang="en-US" altLang="zh-TW" dirty="0"/>
              <a:t>Blood pressure </a:t>
            </a:r>
            <a:r>
              <a:rPr lang="en-US" altLang="zh-TW" dirty="0">
                <a:cs typeface="Arial" charset="0"/>
              </a:rPr>
              <a:t>– IOP is positively associated with systemic blood pressure, particularly systolic pressure, but the relationship is not straightforward.</a:t>
            </a:r>
          </a:p>
          <a:p>
            <a:pPr marL="92075" lvl="1" indent="-92075" eaLnBrk="1" hangingPunct="1">
              <a:spcBef>
                <a:spcPts val="200"/>
              </a:spcBef>
              <a:buFontTx/>
              <a:buChar char="•"/>
              <a:defRPr/>
            </a:pPr>
            <a:r>
              <a:rPr lang="en-US" altLang="zh-TW" dirty="0">
                <a:cs typeface="Arial" charset="0"/>
              </a:rPr>
              <a:t>Intra-abdominal pressure – IOP is increased by intra-abdominal pressure associated with playing wind instruments or the Valsalva </a:t>
            </a:r>
            <a:r>
              <a:rPr lang="en-US" altLang="zh-TW" dirty="0" err="1">
                <a:cs typeface="Arial" charset="0"/>
              </a:rPr>
              <a:t>manoeuvre</a:t>
            </a:r>
            <a:r>
              <a:rPr lang="en-US" altLang="zh-TW" dirty="0">
                <a:cs typeface="Arial" charset="0"/>
              </a:rPr>
              <a:t>.</a:t>
            </a:r>
          </a:p>
          <a:p>
            <a:pPr marL="92075" lvl="1" indent="-92075" eaLnBrk="1" hangingPunct="1">
              <a:spcBef>
                <a:spcPts val="200"/>
              </a:spcBef>
              <a:buFontTx/>
              <a:buChar char="•"/>
              <a:defRPr/>
            </a:pPr>
            <a:r>
              <a:rPr lang="en-US" altLang="zh-TW" dirty="0">
                <a:cs typeface="Arial" charset="0"/>
              </a:rPr>
              <a:t>Age – increasing age is associated with increased IOP, although systemic hypertension may confound this relationship.</a:t>
            </a:r>
          </a:p>
          <a:p>
            <a:pPr marL="92075" lvl="1" indent="-92075" eaLnBrk="1" hangingPunct="1">
              <a:spcBef>
                <a:spcPts val="200"/>
              </a:spcBef>
              <a:buFontTx/>
              <a:buChar char="•"/>
              <a:defRPr/>
            </a:pPr>
            <a:r>
              <a:rPr lang="en-US" altLang="zh-TW" dirty="0">
                <a:cs typeface="Arial" charset="0"/>
              </a:rPr>
              <a:t>Exercise – exercise may increase (e.g. head-down positions during yoga) or reduce (by dehydration and/or acidosis) IOP by 2–6 mmHg.</a:t>
            </a:r>
          </a:p>
          <a:p>
            <a:pPr marL="92075" lvl="1" indent="-92075" eaLnBrk="1" hangingPunct="1">
              <a:spcBef>
                <a:spcPts val="200"/>
              </a:spcBef>
              <a:buFontTx/>
              <a:buChar char="•"/>
              <a:defRPr/>
            </a:pPr>
            <a:r>
              <a:rPr lang="en-US" altLang="zh-TW" dirty="0">
                <a:cs typeface="Arial" charset="0"/>
              </a:rPr>
              <a:t>Lifestyle – rapid intake of large volumes of fluid increases IOP; alcohol and marijuana have the opposite effect.</a:t>
            </a:r>
          </a:p>
          <a:p>
            <a:pPr marL="92075" lvl="1" indent="-92075" eaLnBrk="1" hangingPunct="1">
              <a:spcBef>
                <a:spcPts val="200"/>
              </a:spcBef>
              <a:buFontTx/>
              <a:buChar char="•"/>
              <a:defRPr/>
            </a:pPr>
            <a:r>
              <a:rPr lang="en-US" altLang="zh-TW" dirty="0">
                <a:cs typeface="Arial" charset="0"/>
              </a:rPr>
              <a:t>Posture – horizontal or head-down positions increase IOP.</a:t>
            </a:r>
          </a:p>
          <a:p>
            <a:pPr lvl="1" eaLnBrk="1" hangingPunct="1">
              <a:buFontTx/>
              <a:buNone/>
              <a:defRPr/>
            </a:pPr>
            <a:endParaRPr lang="en-US" altLang="zh-TW" sz="100" dirty="0">
              <a:cs typeface="Arial"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23</a:t>
            </a:fld>
            <a:endParaRPr lang="zh-TW" altLang="en-US"/>
          </a:p>
        </p:txBody>
      </p:sp>
    </p:spTree>
    <p:extLst>
      <p:ext uri="{BB962C8B-B14F-4D97-AF65-F5344CB8AC3E}">
        <p14:creationId xmlns:p14="http://schemas.microsoft.com/office/powerpoint/2010/main" val="290730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NZ" altLang="en-US" sz="800" dirty="0">
                <a:latin typeface="Arial" panose="020B0604020202020204" pitchFamily="34" charset="0"/>
              </a:rPr>
              <a:t>This slide shows some of the measurement errors potentially associated with GAT.</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24</a:t>
            </a:fld>
            <a:endParaRPr lang="zh-TW" altLang="en-US"/>
          </a:p>
        </p:txBody>
      </p:sp>
    </p:spTree>
    <p:extLst>
      <p:ext uri="{BB962C8B-B14F-4D97-AF65-F5344CB8AC3E}">
        <p14:creationId xmlns:p14="http://schemas.microsoft.com/office/powerpoint/2010/main" val="136206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I</a:t>
            </a:r>
            <a:r>
              <a:rPr lang="en-AU" altLang="en-US" sz="800" dirty="0">
                <a:latin typeface="Arial" panose="020B0604020202020204" pitchFamily="34" charset="0"/>
              </a:rPr>
              <a:t>t </a:t>
            </a:r>
            <a:r>
              <a:rPr lang="en-US" altLang="en-US" sz="800" dirty="0">
                <a:latin typeface="Arial" panose="020B0604020202020204" pitchFamily="34" charset="0"/>
              </a:rPr>
              <a:t>is </a:t>
            </a:r>
            <a:r>
              <a:rPr lang="en-AU" altLang="en-US" sz="800" dirty="0">
                <a:latin typeface="Arial" panose="020B0604020202020204" pitchFamily="34" charset="0"/>
              </a:rPr>
              <a:t>necessary to keep the </a:t>
            </a:r>
            <a:r>
              <a:rPr lang="en-US" altLang="en-US" sz="800" dirty="0">
                <a:latin typeface="Arial" panose="020B0604020202020204" pitchFamily="34" charset="0"/>
              </a:rPr>
              <a:t>GAT </a:t>
            </a:r>
            <a:r>
              <a:rPr lang="en-AU" altLang="en-US" sz="800" dirty="0">
                <a:latin typeface="Arial" panose="020B0604020202020204" pitchFamily="34" charset="0"/>
              </a:rPr>
              <a:t>well maintained, and to ensure that regular servicing and calibration is carried out.</a:t>
            </a:r>
            <a:r>
              <a:rPr lang="en-US" altLang="en-US" sz="800" dirty="0">
                <a:latin typeface="Arial" panose="020B0604020202020204" pitchFamily="34" charset="0"/>
              </a:rPr>
              <a:t> This slide and the subsequent video presentation will help </a:t>
            </a:r>
            <a:r>
              <a:rPr lang="en-US" altLang="en-US" sz="800" dirty="0" err="1">
                <a:latin typeface="Arial" panose="020B0604020202020204" pitchFamily="34" charset="0"/>
              </a:rPr>
              <a:t>familiarise</a:t>
            </a:r>
            <a:r>
              <a:rPr lang="en-US" altLang="en-US" sz="800" dirty="0">
                <a:latin typeface="Arial" panose="020B0604020202020204" pitchFamily="34" charset="0"/>
              </a:rPr>
              <a:t> clinicians with the steps involved in testing the calibration of a GAT.</a:t>
            </a:r>
          </a:p>
          <a:p>
            <a:pPr eaLnBrk="1" hangingPunct="1"/>
            <a:r>
              <a:rPr lang="en-US" altLang="en-US" sz="800" dirty="0">
                <a:latin typeface="Arial" panose="020B0604020202020204" pitchFamily="34" charset="0"/>
              </a:rPr>
              <a:t>The three threshold tension levels used to test the tonometer’s calibration are 0, 20 and 60 mmHg. At each of these thresholds, the dial can be gently twirled backwards and forwards, and the tension read as the head responds. These points should bracket the threshold level evenly – the higher the level being tested, the greater the interval is likely to be.</a:t>
            </a:r>
          </a:p>
          <a:p>
            <a:pPr eaLnBrk="1" hangingPunct="1"/>
            <a:r>
              <a:rPr lang="en-US" altLang="en-US" sz="800" i="1" dirty="0">
                <a:latin typeface="Arial" panose="020B0604020202020204" pitchFamily="34" charset="0"/>
              </a:rPr>
              <a:t>A hands-on demonstration, if possible, may be carried out at this point; alternatively, a video showing how to test the calibration of a GAT may be played.</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25</a:t>
            </a:fld>
            <a:endParaRPr lang="zh-TW" altLang="en-US"/>
          </a:p>
        </p:txBody>
      </p:sp>
    </p:spTree>
    <p:extLst>
      <p:ext uri="{BB962C8B-B14F-4D97-AF65-F5344CB8AC3E}">
        <p14:creationId xmlns:p14="http://schemas.microsoft.com/office/powerpoint/2010/main" val="1622321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NZ" altLang="en-US" dirty="0">
                <a:latin typeface="Arial" panose="020B0604020202020204" pitchFamily="34" charset="0"/>
              </a:rPr>
              <a:t>This slide and the following slide highlight areas of interest when examining the anterior segment. </a:t>
            </a:r>
          </a:p>
          <a:p>
            <a:r>
              <a:rPr lang="en-NZ" altLang="en-US" dirty="0">
                <a:latin typeface="Arial" panose="020B0604020202020204" pitchFamily="34" charset="0"/>
              </a:rPr>
              <a:t>When examining the cornea and anterior chamber, be aware of pigment on the corneal endothelium (pigment dispersion). The peripheral anterior chamber depth can be estimated using the Van </a:t>
            </a:r>
            <a:r>
              <a:rPr lang="en-NZ" altLang="en-US" dirty="0" err="1">
                <a:latin typeface="Arial" panose="020B0604020202020204" pitchFamily="34" charset="0"/>
              </a:rPr>
              <a:t>Herick</a:t>
            </a:r>
            <a:r>
              <a:rPr lang="en-NZ" altLang="en-US" dirty="0">
                <a:latin typeface="Arial" panose="020B0604020202020204" pitchFamily="34" charset="0"/>
              </a:rPr>
              <a:t> test, which is covered in more detail on subsequent slides. Signs of inflammation include </a:t>
            </a:r>
            <a:r>
              <a:rPr lang="en-NZ" altLang="en-US" dirty="0" err="1">
                <a:latin typeface="Arial" panose="020B0604020202020204" pitchFamily="34" charset="0"/>
              </a:rPr>
              <a:t>keratic</a:t>
            </a:r>
            <a:r>
              <a:rPr lang="en-NZ" altLang="en-US" dirty="0">
                <a:latin typeface="Arial" panose="020B0604020202020204" pitchFamily="34" charset="0"/>
              </a:rPr>
              <a:t> precipitates and anterior chamber flare and cells.</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26</a:t>
            </a:fld>
            <a:endParaRPr lang="zh-TW" altLang="en-US"/>
          </a:p>
        </p:txBody>
      </p:sp>
    </p:spTree>
    <p:extLst>
      <p:ext uri="{BB962C8B-B14F-4D97-AF65-F5344CB8AC3E}">
        <p14:creationId xmlns:p14="http://schemas.microsoft.com/office/powerpoint/2010/main" val="123501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NZ" altLang="en-US" dirty="0">
                <a:latin typeface="Arial" panose="020B0604020202020204" pitchFamily="34" charset="0"/>
              </a:rPr>
              <a:t>When examining the iris, pay attention to its configuration in relation to the lens, noting the presence of the following:</a:t>
            </a:r>
          </a:p>
          <a:p>
            <a:pPr>
              <a:buFontTx/>
              <a:buChar char="•"/>
            </a:pPr>
            <a:r>
              <a:rPr lang="en-NZ" altLang="en-US" dirty="0">
                <a:latin typeface="Arial" panose="020B0604020202020204" pitchFamily="34" charset="0"/>
              </a:rPr>
              <a:t> PXF material on the pupil edge</a:t>
            </a:r>
          </a:p>
          <a:p>
            <a:pPr>
              <a:buFontTx/>
              <a:buChar char="•"/>
            </a:pPr>
            <a:r>
              <a:rPr lang="en-NZ" altLang="en-US" dirty="0">
                <a:latin typeface="Arial" panose="020B0604020202020204" pitchFamily="34" charset="0"/>
              </a:rPr>
              <a:t> pigment deposits on the anterior surface (PXF or pigment dispersion)</a:t>
            </a:r>
          </a:p>
          <a:p>
            <a:pPr>
              <a:buFontTx/>
              <a:buChar char="•"/>
            </a:pPr>
            <a:r>
              <a:rPr lang="en-NZ" altLang="en-US" dirty="0">
                <a:latin typeface="Arial" panose="020B0604020202020204" pitchFamily="34" charset="0"/>
              </a:rPr>
              <a:t> transillumination defect (PXF – </a:t>
            </a:r>
            <a:r>
              <a:rPr lang="en-NZ" altLang="en-US" dirty="0" err="1">
                <a:latin typeface="Arial" panose="020B0604020202020204" pitchFamily="34" charset="0"/>
              </a:rPr>
              <a:t>peripupillary</a:t>
            </a:r>
            <a:r>
              <a:rPr lang="en-NZ" altLang="en-US" dirty="0">
                <a:latin typeface="Arial" panose="020B0604020202020204" pitchFamily="34" charset="0"/>
              </a:rPr>
              <a:t>; pigment dispersion – mid-peripheral)</a:t>
            </a:r>
          </a:p>
          <a:p>
            <a:pPr>
              <a:buFontTx/>
              <a:buChar char="•"/>
            </a:pPr>
            <a:r>
              <a:rPr lang="en-NZ" altLang="en-US" dirty="0">
                <a:latin typeface="Arial" panose="020B0604020202020204" pitchFamily="34" charset="0"/>
              </a:rPr>
              <a:t> loss of pupillary ruff (early sign of PXF).</a:t>
            </a:r>
          </a:p>
          <a:p>
            <a:r>
              <a:rPr lang="en-NZ" altLang="en-US" dirty="0">
                <a:latin typeface="Arial" panose="020B0604020202020204" pitchFamily="34" charset="0"/>
              </a:rPr>
              <a:t>A displaced pupil with iris atrophy and/or holes may be associated with ICE syndrome or </a:t>
            </a:r>
            <a:r>
              <a:rPr lang="en-NZ" altLang="en-US" dirty="0" err="1">
                <a:latin typeface="Arial" panose="020B0604020202020204" pitchFamily="34" charset="0"/>
              </a:rPr>
              <a:t>Axenfeld</a:t>
            </a:r>
            <a:r>
              <a:rPr lang="en-NZ" altLang="en-US" dirty="0">
                <a:latin typeface="Arial" panose="020B0604020202020204" pitchFamily="34" charset="0"/>
              </a:rPr>
              <a:t>–Rieger syndrome, while a pigmented iris nodule may occur with ICE syndrome of the Cogan-Reese type.</a:t>
            </a:r>
          </a:p>
          <a:p>
            <a:r>
              <a:rPr lang="en-NZ" altLang="en-US" dirty="0">
                <a:latin typeface="Arial" panose="020B0604020202020204" pitchFamily="34" charset="0"/>
              </a:rPr>
              <a:t>When examining the lens, the presence of </a:t>
            </a:r>
            <a:r>
              <a:rPr lang="en-NZ" altLang="en-US" dirty="0" err="1">
                <a:latin typeface="Arial" panose="020B0604020202020204" pitchFamily="34" charset="0"/>
              </a:rPr>
              <a:t>glaucomflecken</a:t>
            </a:r>
            <a:r>
              <a:rPr lang="en-NZ" altLang="en-US" dirty="0">
                <a:latin typeface="Arial" panose="020B0604020202020204" pitchFamily="34" charset="0"/>
              </a:rPr>
              <a:t> indicates past acute high IOP.</a:t>
            </a:r>
          </a:p>
          <a:p>
            <a:endParaRPr lang="en-NZ" altLang="en-US" dirty="0">
              <a:latin typeface="Arial" panose="020B0604020202020204" pitchFamily="34" charset="0"/>
            </a:endParaRPr>
          </a:p>
          <a:p>
            <a:r>
              <a:rPr lang="en-NZ" altLang="en-US" dirty="0">
                <a:latin typeface="Arial" panose="020B0604020202020204" pitchFamily="34" charset="0"/>
              </a:rPr>
              <a:t>ICE: iridocorneal endothelial</a:t>
            </a:r>
          </a:p>
          <a:p>
            <a:r>
              <a:rPr lang="en-NZ" altLang="en-US" dirty="0">
                <a:latin typeface="Arial" panose="020B0604020202020204" pitchFamily="34" charset="0"/>
              </a:rPr>
              <a:t>PXF: </a:t>
            </a:r>
            <a:r>
              <a:rPr lang="en-NZ" altLang="en-US" dirty="0" err="1">
                <a:latin typeface="Arial" panose="020B0604020202020204" pitchFamily="34" charset="0"/>
              </a:rPr>
              <a:t>pseudoexfoliation</a:t>
            </a:r>
            <a:endParaRPr lang="en-NZ" altLang="en-US" dirty="0">
              <a:latin typeface="Arial" panose="020B0604020202020204" pitchFamily="34" charset="0"/>
            </a:endParaRPr>
          </a:p>
          <a:p>
            <a:endParaRPr lang="en-NZ"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27</a:t>
            </a:fld>
            <a:endParaRPr lang="zh-TW" altLang="en-US"/>
          </a:p>
        </p:txBody>
      </p:sp>
    </p:spTree>
    <p:extLst>
      <p:ext uri="{BB962C8B-B14F-4D97-AF65-F5344CB8AC3E}">
        <p14:creationId xmlns:p14="http://schemas.microsoft.com/office/powerpoint/2010/main" val="4132116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The anatomy of the iridocorneal angle should be assessed prior to the instillation of mydriatic agents to avoid precipitation of acute iatrogenic glaucoma. Although gonioscopy provides the most accurate measurement of this angle, a technique described by van </a:t>
            </a:r>
            <a:r>
              <a:rPr lang="en-US" altLang="en-US" dirty="0" err="1">
                <a:latin typeface="Arial" panose="020B0604020202020204" pitchFamily="34" charset="0"/>
              </a:rPr>
              <a:t>Herick</a:t>
            </a:r>
            <a:r>
              <a:rPr lang="en-US" altLang="en-US" dirty="0">
                <a:latin typeface="Arial" panose="020B0604020202020204" pitchFamily="34" charset="0"/>
              </a:rPr>
              <a:t> enables a quick assessment of the limbal anterior chamber depth using a slit lamp without additional aids.</a:t>
            </a:r>
            <a:r>
              <a:rPr lang="en-US" altLang="en-US" baseline="30000" dirty="0">
                <a:latin typeface="Arial" panose="020B0604020202020204" pitchFamily="34" charset="0"/>
              </a:rPr>
              <a:t>1</a:t>
            </a:r>
          </a:p>
          <a:p>
            <a:pPr eaLnBrk="1" hangingPunct="1"/>
            <a:r>
              <a:rPr lang="en-NZ" altLang="en-US" dirty="0">
                <a:latin typeface="Arial" panose="020B0604020202020204" pitchFamily="34" charset="0"/>
              </a:rPr>
              <a:t>The van </a:t>
            </a:r>
            <a:r>
              <a:rPr lang="en-NZ" altLang="en-US" dirty="0" err="1">
                <a:latin typeface="Arial" panose="020B0604020202020204" pitchFamily="34" charset="0"/>
              </a:rPr>
              <a:t>Herick</a:t>
            </a:r>
            <a:r>
              <a:rPr lang="en-NZ" altLang="en-US" dirty="0">
                <a:latin typeface="Arial" panose="020B0604020202020204" pitchFamily="34" charset="0"/>
              </a:rPr>
              <a:t> test uses a slit beam to compare the peripheral anterior chamber depth with the corneal thickness. </a:t>
            </a:r>
            <a:r>
              <a:rPr lang="en-AU" altLang="en-US" dirty="0">
                <a:latin typeface="Arial" panose="020B0604020202020204" pitchFamily="34" charset="0"/>
              </a:rPr>
              <a:t>The reported sensitivity and specificity of the van </a:t>
            </a:r>
            <a:r>
              <a:rPr lang="en-AU" altLang="en-US" dirty="0" err="1">
                <a:latin typeface="Arial" panose="020B0604020202020204" pitchFamily="34" charset="0"/>
              </a:rPr>
              <a:t>Herick</a:t>
            </a:r>
            <a:r>
              <a:rPr lang="en-AU" altLang="en-US" dirty="0">
                <a:latin typeface="Arial" panose="020B0604020202020204" pitchFamily="34" charset="0"/>
              </a:rPr>
              <a:t> test ranges from 62% to 91% for sensitivity and 53% to 96% for specificity.</a:t>
            </a:r>
            <a:r>
              <a:rPr lang="en-AU" altLang="en-US" baseline="30000" dirty="0">
                <a:latin typeface="Arial" panose="020B0604020202020204" pitchFamily="34" charset="0"/>
              </a:rPr>
              <a:t>2,3 </a:t>
            </a:r>
            <a:r>
              <a:rPr lang="en-AU" altLang="en-US" dirty="0">
                <a:latin typeface="Arial" panose="020B0604020202020204" pitchFamily="34" charset="0"/>
              </a:rPr>
              <a:t> </a:t>
            </a:r>
            <a:r>
              <a:rPr lang="en-NZ" altLang="en-US" dirty="0">
                <a:latin typeface="Arial" panose="020B0604020202020204" pitchFamily="34" charset="0"/>
              </a:rPr>
              <a:t>Although the specificity increases to 99% if the van </a:t>
            </a:r>
            <a:r>
              <a:rPr lang="en-NZ" altLang="en-US" dirty="0" err="1">
                <a:latin typeface="Arial" panose="020B0604020202020204" pitchFamily="34" charset="0"/>
              </a:rPr>
              <a:t>Herick</a:t>
            </a:r>
            <a:r>
              <a:rPr lang="en-NZ" altLang="en-US" dirty="0">
                <a:latin typeface="Arial" panose="020B0604020202020204" pitchFamily="34" charset="0"/>
              </a:rPr>
              <a:t> test is positive and IOP is increased, this strategy is not appropriate for screening or diagnosis; gonioscopy is required.</a:t>
            </a:r>
            <a:r>
              <a:rPr lang="en-NZ" altLang="en-US" baseline="30000" dirty="0">
                <a:latin typeface="Arial" panose="020B0604020202020204" pitchFamily="34" charset="0"/>
              </a:rPr>
              <a:t>4</a:t>
            </a:r>
            <a:endParaRPr lang="en-US" altLang="en-US" baseline="30000"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References</a:t>
            </a:r>
          </a:p>
          <a:p>
            <a:pPr eaLnBrk="1" hangingPunct="1"/>
            <a:r>
              <a:rPr lang="en-US" altLang="en-US" sz="1800" dirty="0">
                <a:latin typeface="Arial" panose="020B0604020202020204" pitchFamily="34" charset="0"/>
              </a:rPr>
              <a:t>1. Van </a:t>
            </a:r>
            <a:r>
              <a:rPr lang="en-US" altLang="en-US" sz="1800" dirty="0" err="1">
                <a:latin typeface="Arial" panose="020B0604020202020204" pitchFamily="34" charset="0"/>
              </a:rPr>
              <a:t>Herick</a:t>
            </a:r>
            <a:r>
              <a:rPr lang="en-US" altLang="en-US" sz="1800" dirty="0">
                <a:latin typeface="Arial" panose="020B0604020202020204" pitchFamily="34" charset="0"/>
              </a:rPr>
              <a:t> W, Shaffer RN, Schwartz A. Estimation of width of angle of anterior chamber. Incidence and significance of the narrow angle. </a:t>
            </a:r>
            <a:r>
              <a:rPr lang="en-US" altLang="en-US" sz="1800" i="1" dirty="0">
                <a:latin typeface="Arial" panose="020B0604020202020204" pitchFamily="34" charset="0"/>
              </a:rPr>
              <a:t>Am J </a:t>
            </a:r>
            <a:r>
              <a:rPr lang="en-US" altLang="en-US" sz="1800" i="1" dirty="0" err="1">
                <a:latin typeface="Arial" panose="020B0604020202020204" pitchFamily="34" charset="0"/>
              </a:rPr>
              <a:t>Ophthalmol</a:t>
            </a:r>
            <a:r>
              <a:rPr lang="en-US" altLang="en-US" sz="1800" dirty="0">
                <a:latin typeface="Arial" panose="020B0604020202020204" pitchFamily="34" charset="0"/>
              </a:rPr>
              <a:t> 1969; 68: 626–9.</a:t>
            </a:r>
          </a:p>
          <a:p>
            <a:pPr eaLnBrk="1" hangingPunct="1"/>
            <a:r>
              <a:rPr lang="en-AU" altLang="en-US" sz="1800" dirty="0">
                <a:latin typeface="Arial" panose="020B0604020202020204" pitchFamily="34" charset="0"/>
              </a:rPr>
              <a:t>2. </a:t>
            </a:r>
            <a:r>
              <a:rPr lang="en-NZ" altLang="en-US" sz="1800" dirty="0">
                <a:latin typeface="Arial" panose="020B0604020202020204" pitchFamily="34" charset="0"/>
              </a:rPr>
              <a:t>Thomas R, George T, Braganza A, </a:t>
            </a:r>
            <a:r>
              <a:rPr lang="en-NZ" altLang="en-US" sz="1800" dirty="0" err="1">
                <a:latin typeface="Arial" panose="020B0604020202020204" pitchFamily="34" charset="0"/>
              </a:rPr>
              <a:t>Muliyil</a:t>
            </a:r>
            <a:r>
              <a:rPr lang="en-NZ" altLang="en-US" sz="1800" dirty="0">
                <a:latin typeface="Arial" panose="020B0604020202020204" pitchFamily="34" charset="0"/>
              </a:rPr>
              <a:t> J. The flashlight test and van </a:t>
            </a:r>
            <a:r>
              <a:rPr lang="en-NZ" altLang="en-US" sz="1800" dirty="0" err="1">
                <a:latin typeface="Arial" panose="020B0604020202020204" pitchFamily="34" charset="0"/>
              </a:rPr>
              <a:t>Herick's</a:t>
            </a:r>
            <a:r>
              <a:rPr lang="en-NZ" altLang="en-US" sz="1800" dirty="0">
                <a:latin typeface="Arial" panose="020B0604020202020204" pitchFamily="34" charset="0"/>
              </a:rPr>
              <a:t> test are poor predictors for </a:t>
            </a:r>
            <a:r>
              <a:rPr lang="en-NZ" altLang="en-US" sz="1800" dirty="0" err="1">
                <a:latin typeface="Arial" panose="020B0604020202020204" pitchFamily="34" charset="0"/>
              </a:rPr>
              <a:t>occludable</a:t>
            </a:r>
            <a:r>
              <a:rPr lang="en-NZ" altLang="en-US" sz="1800" dirty="0">
                <a:latin typeface="Arial" panose="020B0604020202020204" pitchFamily="34" charset="0"/>
              </a:rPr>
              <a:t> angles. </a:t>
            </a:r>
            <a:r>
              <a:rPr lang="en-NZ" altLang="en-US" sz="1800" i="1" dirty="0" err="1">
                <a:latin typeface="Arial" panose="020B0604020202020204" pitchFamily="34" charset="0"/>
              </a:rPr>
              <a:t>Aust</a:t>
            </a:r>
            <a:r>
              <a:rPr lang="en-NZ" altLang="en-US" sz="1800" i="1" dirty="0">
                <a:latin typeface="Arial" panose="020B0604020202020204" pitchFamily="34" charset="0"/>
              </a:rPr>
              <a:t> N Z J </a:t>
            </a:r>
            <a:r>
              <a:rPr lang="en-NZ" altLang="en-US" sz="1800" i="1" dirty="0" err="1">
                <a:latin typeface="Arial" panose="020B0604020202020204" pitchFamily="34" charset="0"/>
              </a:rPr>
              <a:t>Ophthalmol</a:t>
            </a:r>
            <a:r>
              <a:rPr lang="en-NZ" altLang="en-US" sz="1800" dirty="0">
                <a:latin typeface="Arial" panose="020B0604020202020204" pitchFamily="34" charset="0"/>
              </a:rPr>
              <a:t> 1996; 24: 251</a:t>
            </a:r>
            <a:r>
              <a:rPr lang="en-US" altLang="en-US" sz="1800" dirty="0">
                <a:latin typeface="Arial" panose="020B0604020202020204" pitchFamily="34" charset="0"/>
              </a:rPr>
              <a:t>–</a:t>
            </a:r>
            <a:r>
              <a:rPr lang="en-NZ" altLang="en-US" sz="1800" dirty="0">
                <a:latin typeface="Arial" panose="020B0604020202020204" pitchFamily="34" charset="0"/>
              </a:rPr>
              <a:t>6.</a:t>
            </a:r>
          </a:p>
          <a:p>
            <a:pPr eaLnBrk="1" hangingPunct="1"/>
            <a:r>
              <a:rPr lang="en-NZ" altLang="en-US" sz="1800" dirty="0">
                <a:latin typeface="Arial" panose="020B0604020202020204" pitchFamily="34" charset="0"/>
                <a:cs typeface="Times New Roman" panose="02020603050405020304" pitchFamily="18" charset="0"/>
              </a:rPr>
              <a:t>3. Pearson R. Optometric grading scales for use in everyday practice. </a:t>
            </a:r>
            <a:r>
              <a:rPr lang="en-NZ" altLang="en-US" sz="1800" i="1" dirty="0">
                <a:latin typeface="Arial" panose="020B0604020202020204" pitchFamily="34" charset="0"/>
                <a:cs typeface="Times New Roman" panose="02020603050405020304" pitchFamily="18" charset="0"/>
              </a:rPr>
              <a:t>Optometry Today</a:t>
            </a:r>
            <a:r>
              <a:rPr lang="en-NZ" altLang="en-US" sz="1800" dirty="0">
                <a:latin typeface="Arial" panose="020B0604020202020204" pitchFamily="34" charset="0"/>
                <a:cs typeface="Times New Roman" panose="02020603050405020304" pitchFamily="18" charset="0"/>
              </a:rPr>
              <a:t>, 17 October 2003: 39</a:t>
            </a:r>
            <a:r>
              <a:rPr lang="en-NZ" altLang="en-US" sz="1800" dirty="0">
                <a:latin typeface="Arial" panose="020B0604020202020204" pitchFamily="34" charset="0"/>
                <a:cs typeface="Arial" panose="020B0604020202020204" pitchFamily="34" charset="0"/>
              </a:rPr>
              <a:t>–42</a:t>
            </a:r>
            <a:r>
              <a:rPr lang="en-NZ" altLang="en-US" sz="1800" dirty="0">
                <a:latin typeface="Arial" panose="020B0604020202020204" pitchFamily="34" charset="0"/>
                <a:cs typeface="Times New Roman" panose="02020603050405020304" pitchFamily="18" charset="0"/>
              </a:rPr>
              <a:t>. Available at: www.optometry.co.uk/articles/docs/e022e939c23ddd43951691b84a1efa90_pearson20031017.pdf.</a:t>
            </a:r>
            <a:endParaRPr lang="en-AU" altLang="en-US" sz="1800" dirty="0">
              <a:latin typeface="Arial" panose="020B0604020202020204" pitchFamily="34" charset="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28</a:t>
            </a:fld>
            <a:endParaRPr lang="zh-TW" altLang="en-US"/>
          </a:p>
        </p:txBody>
      </p:sp>
    </p:spTree>
    <p:extLst>
      <p:ext uri="{BB962C8B-B14F-4D97-AF65-F5344CB8AC3E}">
        <p14:creationId xmlns:p14="http://schemas.microsoft.com/office/powerpoint/2010/main" val="2139442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In the van </a:t>
            </a:r>
            <a:r>
              <a:rPr lang="en-US" altLang="en-US" dirty="0" err="1">
                <a:latin typeface="Arial" panose="020B0604020202020204" pitchFamily="34" charset="0"/>
              </a:rPr>
              <a:t>Herick</a:t>
            </a:r>
            <a:r>
              <a:rPr lang="en-US" altLang="en-US" dirty="0">
                <a:latin typeface="Arial" panose="020B0604020202020204" pitchFamily="34" charset="0"/>
              </a:rPr>
              <a:t> test, a narrow slit of light is projected onto the peripheral cornea at an angle of 60° as closely as possible to the limbus. This results in a slit image on the surface of the cornea, the width of which is used as reference for the assessment of the conditions in the chamber angle. The width of the chamber angle can be described by the distance between the corneal slit image and the slit image on the iris.</a:t>
            </a:r>
          </a:p>
          <a:p>
            <a:pPr eaLnBrk="1" hangingPunct="1"/>
            <a:r>
              <a:rPr lang="en-US" altLang="en-US" i="1" dirty="0">
                <a:latin typeface="Arial" panose="020B0604020202020204" pitchFamily="34" charset="0"/>
              </a:rPr>
              <a:t>This slide has animation. Click the mouse while in slideshow to start.</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29</a:t>
            </a:fld>
            <a:endParaRPr lang="zh-TW" altLang="en-US"/>
          </a:p>
        </p:txBody>
      </p:sp>
    </p:spTree>
    <p:extLst>
      <p:ext uri="{BB962C8B-B14F-4D97-AF65-F5344CB8AC3E}">
        <p14:creationId xmlns:p14="http://schemas.microsoft.com/office/powerpoint/2010/main" val="359883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The initial consultation lays the foundation for successful management of glaucoma. Early, thorough evaluation of patients suspected of having glaucoma is essential, as the progression of g</a:t>
            </a:r>
            <a:r>
              <a:rPr lang="en-AU" altLang="en-US" dirty="0" err="1">
                <a:latin typeface="Arial" panose="020B0604020202020204" pitchFamily="34" charset="0"/>
              </a:rPr>
              <a:t>laucomatous</a:t>
            </a:r>
            <a:r>
              <a:rPr lang="en-AU" altLang="en-US" dirty="0">
                <a:latin typeface="Arial" panose="020B0604020202020204" pitchFamily="34" charset="0"/>
              </a:rPr>
              <a:t> </a:t>
            </a:r>
            <a:r>
              <a:rPr lang="en-US" altLang="en-US" dirty="0">
                <a:latin typeface="Arial" panose="020B0604020202020204" pitchFamily="34" charset="0"/>
              </a:rPr>
              <a:t>op</a:t>
            </a:r>
            <a:r>
              <a:rPr lang="en-AU" altLang="en-US" dirty="0">
                <a:latin typeface="Arial" panose="020B0604020202020204" pitchFamily="34" charset="0"/>
              </a:rPr>
              <a:t>tic </a:t>
            </a:r>
            <a:r>
              <a:rPr lang="en-US" altLang="en-US" dirty="0">
                <a:latin typeface="Arial" panose="020B0604020202020204" pitchFamily="34" charset="0"/>
              </a:rPr>
              <a:t>n</a:t>
            </a:r>
            <a:r>
              <a:rPr lang="en-AU" altLang="en-US" dirty="0" err="1">
                <a:latin typeface="Arial" panose="020B0604020202020204" pitchFamily="34" charset="0"/>
              </a:rPr>
              <a:t>europathy</a:t>
            </a:r>
            <a:r>
              <a:rPr lang="en-US" altLang="en-US" dirty="0">
                <a:latin typeface="Arial" panose="020B0604020202020204" pitchFamily="34" charset="0"/>
              </a:rPr>
              <a:t> and permanent blindness can be prevented by appropriate treatment.</a:t>
            </a:r>
          </a:p>
          <a:p>
            <a:pPr eaLnBrk="1" hangingPunct="1"/>
            <a:r>
              <a:rPr lang="en-US" altLang="en-US" dirty="0">
                <a:latin typeface="Arial" panose="020B0604020202020204" pitchFamily="34" charset="0"/>
              </a:rPr>
              <a:t>The aims during initial assessment are:</a:t>
            </a:r>
          </a:p>
          <a:p>
            <a:pPr lvl="1" eaLnBrk="1" hangingPunct="1">
              <a:buFontTx/>
              <a:buChar char="•"/>
            </a:pPr>
            <a:r>
              <a:rPr lang="en-US" altLang="en-US" dirty="0">
                <a:latin typeface="Arial" panose="020B0604020202020204" pitchFamily="34" charset="0"/>
              </a:rPr>
              <a:t>to determine whether or not glaucoma is present, or likely to develop or progress (i.e. assess risk factors)</a:t>
            </a:r>
          </a:p>
          <a:p>
            <a:pPr lvl="1" eaLnBrk="1" hangingPunct="1">
              <a:buFontTx/>
              <a:buChar char="•"/>
            </a:pPr>
            <a:r>
              <a:rPr lang="en-US" altLang="en-US" dirty="0">
                <a:latin typeface="Arial" panose="020B0604020202020204" pitchFamily="34" charset="0"/>
              </a:rPr>
              <a:t>to exclude or confirm alternative diagnoses</a:t>
            </a:r>
          </a:p>
          <a:p>
            <a:pPr lvl="1" eaLnBrk="1" hangingPunct="1">
              <a:buFontTx/>
              <a:buChar char="•"/>
            </a:pPr>
            <a:r>
              <a:rPr lang="en-US" altLang="en-US" dirty="0">
                <a:latin typeface="Arial" panose="020B0604020202020204" pitchFamily="34" charset="0"/>
              </a:rPr>
              <a:t>to identify the underlying mechanism(s) of damage in order to guide the choice of management</a:t>
            </a:r>
          </a:p>
          <a:p>
            <a:pPr lvl="1" eaLnBrk="1" hangingPunct="1">
              <a:buFontTx/>
              <a:buChar char="•"/>
            </a:pPr>
            <a:r>
              <a:rPr lang="en-US" altLang="en-US" dirty="0">
                <a:latin typeface="Arial" panose="020B0604020202020204" pitchFamily="34" charset="0"/>
              </a:rPr>
              <a:t>to begin planning a management strategy</a:t>
            </a:r>
          </a:p>
          <a:p>
            <a:pPr lvl="1" eaLnBrk="1" hangingPunct="1">
              <a:buFontTx/>
              <a:buChar char="•"/>
            </a:pPr>
            <a:r>
              <a:rPr lang="en-US" altLang="en-US" dirty="0">
                <a:latin typeface="Arial" panose="020B0604020202020204" pitchFamily="34" charset="0"/>
              </a:rPr>
              <a:t>to identify suitable forms of treatment, and to exclude those that are inappropriate.</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a:t>
            </a:fld>
            <a:endParaRPr lang="zh-TW" altLang="en-US"/>
          </a:p>
        </p:txBody>
      </p:sp>
    </p:spTree>
    <p:extLst>
      <p:ext uri="{BB962C8B-B14F-4D97-AF65-F5344CB8AC3E}">
        <p14:creationId xmlns:p14="http://schemas.microsoft.com/office/powerpoint/2010/main" val="26278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205C76D0-DAAE-460B-A8B0-CD2F898E42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DDD2BEF7-AD19-42E9-A774-C3EE3581AB80}" type="slidenum">
              <a:rPr lang="en-AU" altLang="en-US" sz="1200"/>
              <a:pPr eaLnBrk="1" hangingPunct="1"/>
              <a:t>30</a:t>
            </a:fld>
            <a:endParaRPr lang="en-AU" altLang="en-US" sz="1200"/>
          </a:p>
        </p:txBody>
      </p:sp>
      <p:sp>
        <p:nvSpPr>
          <p:cNvPr id="78851" name="Rectangle 2">
            <a:extLst>
              <a:ext uri="{FF2B5EF4-FFF2-40B4-BE49-F238E27FC236}">
                <a16:creationId xmlns:a16="http://schemas.microsoft.com/office/drawing/2014/main" id="{1A7F37FC-04D9-42C7-B567-E4D48F64B0E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8F69113-02FB-40C0-A4DC-0F2395DA5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If the optically empty region between the two slit images has at least the same width as the slit projected onto the cornea, the chamber angle is widely open and angle closure is very unlikely. Angle closure is possible if the distance between the posterior surface of the cornea and the iris is less than half the width of the corneal slit image. In this case, the </a:t>
            </a:r>
            <a:r>
              <a:rPr lang="en-AU" altLang="en-US" sz="800" dirty="0">
                <a:latin typeface="Arial" panose="020B0604020202020204" pitchFamily="34" charset="0"/>
              </a:rPr>
              <a:t>anterior chamber angle </a:t>
            </a:r>
            <a:r>
              <a:rPr lang="en-US" altLang="en-US" sz="800" dirty="0">
                <a:latin typeface="Arial" panose="020B0604020202020204" pitchFamily="34" charset="0"/>
              </a:rPr>
              <a:t>of the affected eye should be measured with a gonioscope.</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31</a:t>
            </a:fld>
            <a:endParaRPr lang="zh-TW" altLang="en-US"/>
          </a:p>
        </p:txBody>
      </p:sp>
    </p:spTree>
    <p:extLst>
      <p:ext uri="{BB962C8B-B14F-4D97-AF65-F5344CB8AC3E}">
        <p14:creationId xmlns:p14="http://schemas.microsoft.com/office/powerpoint/2010/main" val="1197720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These examples of slit lamp views using the van </a:t>
            </a:r>
            <a:r>
              <a:rPr lang="en-US" altLang="en-US" sz="800" dirty="0" err="1">
                <a:latin typeface="Arial" panose="020B0604020202020204" pitchFamily="34" charset="0"/>
              </a:rPr>
              <a:t>Herick</a:t>
            </a:r>
            <a:r>
              <a:rPr lang="en-US" altLang="en-US" sz="800" dirty="0">
                <a:latin typeface="Arial" panose="020B0604020202020204" pitchFamily="34" charset="0"/>
              </a:rPr>
              <a:t> test are intended to illustrate the difference between a grade of &lt; 50% (requiring gonioscopy) and one of &gt; 50%. </a:t>
            </a:r>
          </a:p>
          <a:p>
            <a:pPr eaLnBrk="1" hangingPunct="1"/>
            <a:endParaRPr lang="en-US" altLang="en-US" sz="800" i="1" dirty="0">
              <a:latin typeface="Arial" panose="020B0604020202020204" pitchFamily="34" charset="0"/>
            </a:endParaRPr>
          </a:p>
          <a:p>
            <a:pPr eaLnBrk="1" hangingPunct="1"/>
            <a:r>
              <a:rPr lang="en-US" altLang="en-US" sz="800" i="1" dirty="0">
                <a:latin typeface="Arial" panose="020B0604020202020204" pitchFamily="34" charset="0"/>
              </a:rPr>
              <a:t>Invite the audience to estimate the grade for each photo, then click the mouse to highlight slit lamp views showing a grade of &lt; 50%, representing a high risk for angle closure.</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32</a:t>
            </a:fld>
            <a:endParaRPr lang="zh-TW" altLang="en-US"/>
          </a:p>
        </p:txBody>
      </p:sp>
    </p:spTree>
    <p:extLst>
      <p:ext uri="{BB962C8B-B14F-4D97-AF65-F5344CB8AC3E}">
        <p14:creationId xmlns:p14="http://schemas.microsoft.com/office/powerpoint/2010/main" val="3162958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It must be stressed that the van </a:t>
            </a:r>
            <a:r>
              <a:rPr lang="en-US" altLang="en-US" sz="800" dirty="0" err="1">
                <a:latin typeface="Arial" panose="020B0604020202020204" pitchFamily="34" charset="0"/>
              </a:rPr>
              <a:t>Herick</a:t>
            </a:r>
            <a:r>
              <a:rPr lang="en-US" altLang="en-US" sz="800" dirty="0">
                <a:latin typeface="Arial" panose="020B0604020202020204" pitchFamily="34" charset="0"/>
              </a:rPr>
              <a:t> test only estimates the chamber angle and that the most accurate way to measure this angle is through gonioscopy. </a:t>
            </a:r>
            <a:r>
              <a:rPr lang="en-NZ" altLang="en-US" sz="800" dirty="0">
                <a:latin typeface="Arial" panose="020B0604020202020204" pitchFamily="34" charset="0"/>
              </a:rPr>
              <a:t>The</a:t>
            </a:r>
            <a:r>
              <a:rPr lang="en-US" altLang="en-US" sz="800" dirty="0">
                <a:latin typeface="Arial" panose="020B0604020202020204" pitchFamily="34" charset="0"/>
              </a:rPr>
              <a:t> van </a:t>
            </a:r>
            <a:r>
              <a:rPr lang="en-US" altLang="en-US" sz="800" dirty="0" err="1">
                <a:latin typeface="Arial" panose="020B0604020202020204" pitchFamily="34" charset="0"/>
              </a:rPr>
              <a:t>Herick</a:t>
            </a:r>
            <a:r>
              <a:rPr lang="en-US" altLang="en-US" sz="800" dirty="0">
                <a:latin typeface="Arial" panose="020B0604020202020204" pitchFamily="34" charset="0"/>
              </a:rPr>
              <a:t> test may be useful </a:t>
            </a:r>
            <a:r>
              <a:rPr lang="en-AU" altLang="en-US" sz="800" dirty="0">
                <a:latin typeface="Arial" panose="020B0604020202020204" pitchFamily="34" charset="0"/>
              </a:rPr>
              <a:t>as a screening tool </a:t>
            </a:r>
            <a:r>
              <a:rPr lang="en-US" altLang="en-US" sz="800" dirty="0">
                <a:latin typeface="Arial" panose="020B0604020202020204" pitchFamily="34" charset="0"/>
              </a:rPr>
              <a:t>to rule out </a:t>
            </a:r>
            <a:r>
              <a:rPr lang="en-AU" altLang="en-US" sz="800" dirty="0">
                <a:latin typeface="Arial" panose="020B0604020202020204" pitchFamily="34" charset="0"/>
              </a:rPr>
              <a:t>angle closure</a:t>
            </a:r>
            <a:r>
              <a:rPr lang="en-US" altLang="en-US" sz="800" dirty="0">
                <a:latin typeface="Arial" panose="020B0604020202020204" pitchFamily="34" charset="0"/>
              </a:rPr>
              <a:t> </a:t>
            </a:r>
            <a:r>
              <a:rPr lang="en-AU" altLang="en-US" sz="800" dirty="0">
                <a:latin typeface="Arial" panose="020B0604020202020204" pitchFamily="34" charset="0"/>
              </a:rPr>
              <a:t>prior to </a:t>
            </a:r>
            <a:r>
              <a:rPr lang="en-US" altLang="en-US" sz="800" dirty="0">
                <a:latin typeface="Arial" panose="020B0604020202020204" pitchFamily="34" charset="0"/>
              </a:rPr>
              <a:t>pupillary </a:t>
            </a:r>
            <a:r>
              <a:rPr lang="en-AU" altLang="en-US" sz="800" dirty="0">
                <a:latin typeface="Arial" panose="020B0604020202020204" pitchFamily="34" charset="0"/>
              </a:rPr>
              <a:t>dilatation and can serve as an effective teaching aid for gonioscopy.</a:t>
            </a:r>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33</a:t>
            </a:fld>
            <a:endParaRPr lang="zh-TW" altLang="en-US"/>
          </a:p>
        </p:txBody>
      </p:sp>
    </p:spTree>
    <p:extLst>
      <p:ext uri="{BB962C8B-B14F-4D97-AF65-F5344CB8AC3E}">
        <p14:creationId xmlns:p14="http://schemas.microsoft.com/office/powerpoint/2010/main" val="2256647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AU" altLang="en-US" sz="800" dirty="0">
                <a:latin typeface="Arial" panose="020B0604020202020204" pitchFamily="34" charset="0"/>
              </a:rPr>
              <a:t>Gonioscopy is covered in detail in a subsequent module.</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34</a:t>
            </a:fld>
            <a:endParaRPr lang="zh-TW" altLang="en-US"/>
          </a:p>
        </p:txBody>
      </p:sp>
    </p:spTree>
    <p:extLst>
      <p:ext uri="{BB962C8B-B14F-4D97-AF65-F5344CB8AC3E}">
        <p14:creationId xmlns:p14="http://schemas.microsoft.com/office/powerpoint/2010/main" val="47883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Examination of the optic nerve head and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 </a:t>
            </a:r>
            <a:r>
              <a:rPr lang="en-AU" altLang="en-US" sz="800" dirty="0">
                <a:latin typeface="Arial" panose="020B0604020202020204" pitchFamily="34" charset="0"/>
              </a:rPr>
              <a:t>provides clues as to whether structural damage </a:t>
            </a:r>
            <a:r>
              <a:rPr lang="en-US" altLang="en-US" sz="800" dirty="0">
                <a:latin typeface="Arial" panose="020B0604020202020204" pitchFamily="34" charset="0"/>
              </a:rPr>
              <a:t>due to glaucoma </a:t>
            </a:r>
            <a:r>
              <a:rPr lang="en-AU" altLang="en-US" sz="800" dirty="0">
                <a:latin typeface="Arial" panose="020B0604020202020204" pitchFamily="34" charset="0"/>
              </a:rPr>
              <a:t>has occurred. Characteristic </a:t>
            </a:r>
            <a:r>
              <a:rPr lang="en-US" altLang="en-US" sz="800" dirty="0">
                <a:latin typeface="Arial" panose="020B0604020202020204" pitchFamily="34" charset="0"/>
              </a:rPr>
              <a:t>features</a:t>
            </a:r>
            <a:r>
              <a:rPr lang="en-AU" altLang="en-US" sz="800" dirty="0">
                <a:latin typeface="Arial" panose="020B0604020202020204" pitchFamily="34" charset="0"/>
              </a:rPr>
              <a:t> include </a:t>
            </a:r>
            <a:r>
              <a:rPr lang="en-US" altLang="en-US" sz="800" dirty="0">
                <a:latin typeface="Arial" panose="020B0604020202020204" pitchFamily="34" charset="0"/>
              </a:rPr>
              <a:t>a high cup</a:t>
            </a:r>
            <a:r>
              <a:rPr lang="en-US" altLang="en-US" sz="800" dirty="0">
                <a:latin typeface="Arial" panose="020B0604020202020204" pitchFamily="34" charset="0"/>
                <a:cs typeface="Arial" panose="020B0604020202020204" pitchFamily="34" charset="0"/>
              </a:rPr>
              <a:t>–</a:t>
            </a:r>
            <a:r>
              <a:rPr lang="en-US" altLang="en-US" sz="800" dirty="0">
                <a:latin typeface="Arial" panose="020B0604020202020204" pitchFamily="34" charset="0"/>
              </a:rPr>
              <a:t>disc ratio, </a:t>
            </a:r>
            <a:r>
              <a:rPr lang="en-AU" altLang="en-US" sz="800" dirty="0">
                <a:latin typeface="Arial" panose="020B0604020202020204" pitchFamily="34" charset="0"/>
              </a:rPr>
              <a:t>narrowing or notching of the </a:t>
            </a:r>
            <a:r>
              <a:rPr lang="en-AU" altLang="en-US" sz="800" dirty="0" err="1">
                <a:latin typeface="Arial" panose="020B0604020202020204" pitchFamily="34" charset="0"/>
              </a:rPr>
              <a:t>neuroretinal</a:t>
            </a:r>
            <a:r>
              <a:rPr lang="en-AU" altLang="en-US" sz="800" dirty="0">
                <a:latin typeface="Arial" panose="020B0604020202020204" pitchFamily="34" charset="0"/>
              </a:rPr>
              <a:t> rim</a:t>
            </a:r>
            <a:r>
              <a:rPr lang="en-US" altLang="en-US" sz="800" dirty="0">
                <a:latin typeface="Arial" panose="020B0604020202020204" pitchFamily="34" charset="0"/>
              </a:rPr>
              <a:t>, the presence of optic disc </a:t>
            </a:r>
            <a:r>
              <a:rPr lang="en-US" altLang="en-US" sz="800" dirty="0" err="1">
                <a:latin typeface="Arial" panose="020B0604020202020204" pitchFamily="34" charset="0"/>
              </a:rPr>
              <a:t>haemorrhages</a:t>
            </a:r>
            <a:r>
              <a:rPr lang="en-US" altLang="en-US" sz="800" dirty="0">
                <a:latin typeface="Arial" panose="020B0604020202020204" pitchFamily="34" charset="0"/>
              </a:rPr>
              <a:t> (a very specific finding for glaucoma that suggests an active disease process),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 defects, peripapillary atrophy and changes in vascular pattern</a:t>
            </a:r>
            <a:r>
              <a:rPr lang="en-AU" altLang="en-US" sz="800" dirty="0">
                <a:latin typeface="Arial" panose="020B0604020202020204" pitchFamily="34" charset="0"/>
              </a:rPr>
              <a:t>.</a:t>
            </a:r>
            <a:r>
              <a:rPr lang="en-US" altLang="en-US" sz="800" dirty="0">
                <a:latin typeface="Arial" panose="020B0604020202020204" pitchFamily="34" charset="0"/>
              </a:rPr>
              <a:t> This examination should be performed at every patient visit.</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35</a:t>
            </a:fld>
            <a:endParaRPr lang="zh-TW" altLang="en-US"/>
          </a:p>
        </p:txBody>
      </p:sp>
    </p:spTree>
    <p:extLst>
      <p:ext uri="{BB962C8B-B14F-4D97-AF65-F5344CB8AC3E}">
        <p14:creationId xmlns:p14="http://schemas.microsoft.com/office/powerpoint/2010/main" val="1842258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It is important to consider non-glaucomatous optic neuropathies when faced with abnormal findings. Clinicians need to be able to differentiate glaucoma from compressive optic neuropathy and anterior </a:t>
            </a:r>
            <a:r>
              <a:rPr lang="en-US" altLang="en-US" sz="800" dirty="0" err="1">
                <a:latin typeface="Arial" panose="020B0604020202020204" pitchFamily="34" charset="0"/>
              </a:rPr>
              <a:t>ischaemic</a:t>
            </a:r>
            <a:r>
              <a:rPr lang="en-US" altLang="en-US" sz="800" dirty="0">
                <a:latin typeface="Arial" panose="020B0604020202020204" pitchFamily="34" charset="0"/>
              </a:rPr>
              <a:t> optic neuropathy (especially giant cell arteritis), as both can cause a pale, cupped disc and visual field loss. If the disc pallor is out of proportion with the cupping, the changes are more likely to be non-glaucomatous. Rim pallor is 94% specific for a non-glaucomatous disc.</a:t>
            </a:r>
          </a:p>
          <a:p>
            <a:pPr eaLnBrk="1" hangingPunct="1"/>
            <a:r>
              <a:rPr lang="en-US" altLang="en-US" sz="800" dirty="0">
                <a:latin typeface="Arial" panose="020B0604020202020204" pitchFamily="34" charset="0"/>
              </a:rPr>
              <a:t>Assessment of the optic disc and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 is described in detail in a subsequent module.</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ISNT rule: Inferior &gt; Superior &gt; Nasal &gt; Temporal</a:t>
            </a:r>
          </a:p>
          <a:p>
            <a:pPr eaLnBrk="1" hangingPunct="1"/>
            <a:r>
              <a:rPr lang="en-US" altLang="en-US" sz="800" dirty="0">
                <a:latin typeface="Arial" panose="020B0604020202020204" pitchFamily="34" charset="0"/>
              </a:rPr>
              <a:t>RNFL: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36</a:t>
            </a:fld>
            <a:endParaRPr lang="zh-TW" altLang="en-US"/>
          </a:p>
        </p:txBody>
      </p:sp>
    </p:spTree>
    <p:extLst>
      <p:ext uri="{BB962C8B-B14F-4D97-AF65-F5344CB8AC3E}">
        <p14:creationId xmlns:p14="http://schemas.microsoft.com/office/powerpoint/2010/main" val="568133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The most reliable way to detect glaucomatous optic nerve progression may be with serial optic nerve head photographs or imaging technologies. If a fundus camera is available, all suspected glaucoma patients should have their optic discs photographed (preferably stereoscopically) at the time of diagnosis. The resulting images should be used in follow-up examinations. </a:t>
            </a:r>
          </a:p>
          <a:p>
            <a:pPr eaLnBrk="1" hangingPunct="1"/>
            <a:r>
              <a:rPr lang="en-US" altLang="en-US" sz="800" dirty="0">
                <a:latin typeface="Arial" panose="020B0604020202020204" pitchFamily="34" charset="0"/>
              </a:rPr>
              <a:t>Three quantitative imaging technologies (HRT, OCT and </a:t>
            </a:r>
            <a:r>
              <a:rPr lang="en-US" altLang="en-US" sz="800" dirty="0" err="1">
                <a:latin typeface="Arial" panose="020B0604020202020204" pitchFamily="34" charset="0"/>
              </a:rPr>
              <a:t>GDx</a:t>
            </a:r>
            <a:r>
              <a:rPr lang="en-US" altLang="en-US" sz="800" dirty="0">
                <a:latin typeface="Arial" panose="020B0604020202020204" pitchFamily="34" charset="0"/>
              </a:rPr>
              <a:t>™ with variable corneal compensation) each have approximately 80% sensitivity and specificity for glaucoma diagnosis. Agreement between the three technologies is 25</a:t>
            </a:r>
            <a:r>
              <a:rPr lang="en-US" altLang="en-US" sz="800" dirty="0">
                <a:latin typeface="Arial" panose="020B0604020202020204" pitchFamily="34" charset="0"/>
                <a:cs typeface="Arial" panose="020B0604020202020204" pitchFamily="34" charset="0"/>
              </a:rPr>
              <a:t>–</a:t>
            </a:r>
            <a:r>
              <a:rPr lang="en-US" altLang="en-US" sz="800" dirty="0">
                <a:latin typeface="Arial" panose="020B0604020202020204" pitchFamily="34" charset="0"/>
              </a:rPr>
              <a:t>40%.</a:t>
            </a:r>
          </a:p>
          <a:p>
            <a:pPr eaLnBrk="1" hangingPunct="1"/>
            <a:r>
              <a:rPr lang="en-US" altLang="en-US" sz="800" dirty="0">
                <a:latin typeface="Arial" panose="020B0604020202020204" pitchFamily="34" charset="0"/>
              </a:rPr>
              <a:t>Where optic disc photography and imaging are not available, it is important to record the appearance of the optic disc and relevant findings using a drawing. Remind clinicians to use caution when attempting dilated pupillary examination on patients with narrow anterior chamber angles.</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HRT: Heidelberg Retina Tomograph – confocal scanning laser ophthalmoscopy</a:t>
            </a:r>
          </a:p>
          <a:p>
            <a:pPr eaLnBrk="1" hangingPunct="1"/>
            <a:r>
              <a:rPr lang="en-US" altLang="en-US" sz="800" dirty="0" err="1">
                <a:latin typeface="Arial" panose="020B0604020202020204" pitchFamily="34" charset="0"/>
              </a:rPr>
              <a:t>GDx</a:t>
            </a:r>
            <a:r>
              <a:rPr lang="en-US" altLang="en-US" sz="800" dirty="0">
                <a:latin typeface="Arial" panose="020B0604020202020204" pitchFamily="34" charset="0"/>
              </a:rPr>
              <a:t>™ with variable corneal compensation: scanning laser polarimetry</a:t>
            </a:r>
          </a:p>
          <a:p>
            <a:pPr eaLnBrk="1" hangingPunct="1"/>
            <a:r>
              <a:rPr lang="en-US" altLang="en-US" sz="800" dirty="0">
                <a:latin typeface="Arial" panose="020B0604020202020204" pitchFamily="34" charset="0"/>
              </a:rPr>
              <a:t>OCT: optical coherence tomography</a:t>
            </a:r>
          </a:p>
          <a:p>
            <a:pPr eaLnBrk="1" hangingPunct="1"/>
            <a:r>
              <a:rPr lang="en-US" altLang="en-US" sz="800" dirty="0">
                <a:latin typeface="Arial" panose="020B0604020202020204" pitchFamily="34" charset="0"/>
              </a:rPr>
              <a:t>WGA: World Glaucoma Association</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37</a:t>
            </a:fld>
            <a:endParaRPr lang="zh-TW" altLang="en-US"/>
          </a:p>
        </p:txBody>
      </p:sp>
    </p:spTree>
    <p:extLst>
      <p:ext uri="{BB962C8B-B14F-4D97-AF65-F5344CB8AC3E}">
        <p14:creationId xmlns:p14="http://schemas.microsoft.com/office/powerpoint/2010/main" val="4062246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Visual field deterioration is the final manifestation of glaucoma. Vision is first lost peripherally; central vision loss occurs at the end stage of the disease.</a:t>
            </a:r>
          </a:p>
          <a:p>
            <a:pPr eaLnBrk="1" hangingPunct="1"/>
            <a:r>
              <a:rPr lang="en-US" altLang="en-US" sz="800" dirty="0">
                <a:latin typeface="Arial" panose="020B0604020202020204" pitchFamily="34" charset="0"/>
              </a:rPr>
              <a:t>Static threshold perimetry is often used to evaluate the visual field. With this technique, the patient must identify white target lights of variable brightness</a:t>
            </a:r>
            <a:br>
              <a:rPr lang="en-US" altLang="en-US" sz="800" dirty="0">
                <a:latin typeface="Arial" panose="020B0604020202020204" pitchFamily="34" charset="0"/>
              </a:rPr>
            </a:br>
            <a:r>
              <a:rPr lang="en-US" altLang="en-US" sz="800" dirty="0">
                <a:latin typeface="Arial" panose="020B0604020202020204" pitchFamily="34" charset="0"/>
              </a:rPr>
              <a:t>in different locations of a dim 1-m bowl. Various data algorithms are then employed to compare any abnormality in the visual field with patterns that are characteristic of glaucoma. Note that automated perimetry requires 10–20 minutes per eye, and patient fatigue often reduces test reliability. </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38</a:t>
            </a:fld>
            <a:endParaRPr lang="zh-TW" altLang="en-US"/>
          </a:p>
        </p:txBody>
      </p:sp>
    </p:spTree>
    <p:extLst>
      <p:ext uri="{BB962C8B-B14F-4D97-AF65-F5344CB8AC3E}">
        <p14:creationId xmlns:p14="http://schemas.microsoft.com/office/powerpoint/2010/main" val="100260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This slide lists tips to </a:t>
            </a:r>
            <a:r>
              <a:rPr lang="en-US" altLang="en-US" dirty="0" err="1">
                <a:latin typeface="Arial" panose="020B0604020202020204" pitchFamily="34" charset="0"/>
              </a:rPr>
              <a:t>optimise</a:t>
            </a:r>
            <a:r>
              <a:rPr lang="en-US" altLang="en-US" dirty="0">
                <a:latin typeface="Arial" panose="020B0604020202020204" pitchFamily="34" charset="0"/>
              </a:rPr>
              <a:t> performance in subjective perimetry. </a:t>
            </a:r>
            <a:r>
              <a:rPr lang="en-AU" altLang="en-US" dirty="0">
                <a:latin typeface="Arial" panose="020B0604020202020204" pitchFamily="34" charset="0"/>
              </a:rPr>
              <a:t>For standard white-on-white automated perimetry, SITA </a:t>
            </a:r>
            <a:r>
              <a:rPr lang="en-US" altLang="en-US" dirty="0">
                <a:latin typeface="Arial" panose="020B0604020202020204" pitchFamily="34" charset="0"/>
              </a:rPr>
              <a:t>is the strategy of choice for most glaucoma patients and persons suspected of having glaucoma</a:t>
            </a:r>
            <a:r>
              <a:rPr lang="en-AU" altLang="en-US" dirty="0">
                <a:latin typeface="Arial" panose="020B0604020202020204" pitchFamily="34" charset="0"/>
              </a:rPr>
              <a:t>. </a:t>
            </a:r>
            <a:endParaRPr lang="en-US" altLang="en-US" dirty="0">
              <a:latin typeface="Arial" panose="020B0604020202020204" pitchFamily="34" charset="0"/>
            </a:endParaRPr>
          </a:p>
          <a:p>
            <a:pPr eaLnBrk="1" hangingPunct="1"/>
            <a:r>
              <a:rPr lang="en-US" altLang="en-US" dirty="0">
                <a:latin typeface="Arial" panose="020B0604020202020204" pitchFamily="34" charset="0"/>
              </a:rPr>
              <a:t>Patients generally find full perimetric testing of the visual fields long and tedious – this leads to fatigue and inattentiveness, which results in an unreliable test. SITA uses patient responses to </a:t>
            </a:r>
            <a:r>
              <a:rPr lang="en-US" altLang="en-US" dirty="0" err="1">
                <a:latin typeface="Arial" panose="020B0604020202020204" pitchFamily="34" charset="0"/>
              </a:rPr>
              <a:t>customise</a:t>
            </a:r>
            <a:r>
              <a:rPr lang="en-US" altLang="en-US" dirty="0">
                <a:latin typeface="Arial" panose="020B0604020202020204" pitchFamily="34" charset="0"/>
              </a:rPr>
              <a:t> the test for each patient during the procedure. The threshold values are estimated using normal visual field models, probability functions and mathematical analysis. At the end of the test, the algorithm corrects threshold values according to false-positive, false-negative and reaction time results, giving a reasonably reliable and accurate estimate of the threshold values while cutting the testing time significantly.</a:t>
            </a:r>
          </a:p>
          <a:p>
            <a:pPr eaLnBrk="1" hangingPunct="1"/>
            <a:r>
              <a:rPr lang="en-US" altLang="en-US" dirty="0">
                <a:latin typeface="Arial" panose="020B0604020202020204" pitchFamily="34" charset="0"/>
              </a:rPr>
              <a:t>Glaucomatous visual field defects are:</a:t>
            </a:r>
          </a:p>
          <a:p>
            <a:pPr lvl="1" eaLnBrk="1" hangingPunct="1">
              <a:spcBef>
                <a:spcPts val="300"/>
              </a:spcBef>
              <a:buFontTx/>
              <a:buChar char="•"/>
            </a:pPr>
            <a:r>
              <a:rPr lang="en-US" altLang="en-US" dirty="0">
                <a:latin typeface="Arial" panose="020B0604020202020204" pitchFamily="34" charset="0"/>
              </a:rPr>
              <a:t>asymmetrical across the horizontal midline in early/moderate cases</a:t>
            </a:r>
          </a:p>
          <a:p>
            <a:pPr lvl="1" eaLnBrk="1" hangingPunct="1">
              <a:spcBef>
                <a:spcPct val="0"/>
              </a:spcBef>
              <a:buFontTx/>
              <a:buChar char="•"/>
            </a:pPr>
            <a:r>
              <a:rPr lang="en-US" altLang="en-US" dirty="0">
                <a:latin typeface="Arial" panose="020B0604020202020204" pitchFamily="34" charset="0"/>
              </a:rPr>
              <a:t>located in the mid-periphery (5–25 degrees from fixation)</a:t>
            </a:r>
          </a:p>
          <a:p>
            <a:pPr lvl="1" eaLnBrk="1" hangingPunct="1">
              <a:spcBef>
                <a:spcPct val="0"/>
              </a:spcBef>
              <a:buFontTx/>
              <a:buChar char="•"/>
            </a:pPr>
            <a:r>
              <a:rPr lang="en-US" altLang="en-US" dirty="0">
                <a:latin typeface="Arial" panose="020B0604020202020204" pitchFamily="34" charset="0"/>
              </a:rPr>
              <a:t>reproducible</a:t>
            </a:r>
          </a:p>
          <a:p>
            <a:pPr lvl="1" eaLnBrk="1" hangingPunct="1">
              <a:spcBef>
                <a:spcPct val="0"/>
              </a:spcBef>
              <a:buFontTx/>
              <a:buChar char="•"/>
            </a:pPr>
            <a:r>
              <a:rPr lang="en-US" altLang="en-US" dirty="0">
                <a:latin typeface="Arial" panose="020B0604020202020204" pitchFamily="34" charset="0"/>
              </a:rPr>
              <a:t>not attributable to other pathology</a:t>
            </a:r>
          </a:p>
          <a:p>
            <a:pPr lvl="1" eaLnBrk="1" hangingPunct="1">
              <a:spcBef>
                <a:spcPct val="0"/>
              </a:spcBef>
              <a:buFontTx/>
              <a:buChar char="•"/>
            </a:pPr>
            <a:r>
              <a:rPr lang="en-US" altLang="en-US" dirty="0">
                <a:latin typeface="Arial" panose="020B0604020202020204" pitchFamily="34" charset="0"/>
              </a:rPr>
              <a:t>clustered in neighboring test points (</a:t>
            </a:r>
            <a:r>
              <a:rPr lang="en-US" altLang="en-US" dirty="0" err="1">
                <a:latin typeface="Arial" panose="020B0604020202020204" pitchFamily="34" charset="0"/>
              </a:rPr>
              <a:t>localised</a:t>
            </a:r>
            <a:r>
              <a:rPr lang="en-US" altLang="en-US" dirty="0">
                <a:latin typeface="Arial" panose="020B0604020202020204" pitchFamily="34" charset="0"/>
              </a:rPr>
              <a:t>).</a:t>
            </a:r>
          </a:p>
          <a:p>
            <a:pPr eaLnBrk="1" hangingPunct="1"/>
            <a:r>
              <a:rPr lang="en-US" altLang="en-US" dirty="0">
                <a:latin typeface="Arial" panose="020B0604020202020204" pitchFamily="34" charset="0"/>
              </a:rPr>
              <a:t>Visual field defects should correlate with the appearance of the optic disc and neighborhood.</a:t>
            </a:r>
          </a:p>
          <a:p>
            <a:pPr eaLnBrk="1" hangingPunct="1"/>
            <a:endParaRPr lang="en-US" altLang="en-US" dirty="0">
              <a:latin typeface="Arial" panose="020B0604020202020204" pitchFamily="34" charset="0"/>
            </a:endParaRPr>
          </a:p>
          <a:p>
            <a:pPr eaLnBrk="1" hangingPunct="1"/>
            <a:r>
              <a:rPr lang="en-AU" altLang="en-US" dirty="0">
                <a:latin typeface="Arial" panose="020B0604020202020204" pitchFamily="34" charset="0"/>
              </a:rPr>
              <a:t>SITA</a:t>
            </a:r>
            <a:r>
              <a:rPr lang="en-US" altLang="en-US" dirty="0">
                <a:latin typeface="Arial" panose="020B0604020202020204" pitchFamily="34" charset="0"/>
              </a:rPr>
              <a:t>:</a:t>
            </a:r>
            <a:r>
              <a:rPr lang="en-AU" altLang="en-US" dirty="0">
                <a:latin typeface="Arial" panose="020B0604020202020204" pitchFamily="34" charset="0"/>
              </a:rPr>
              <a:t> Swedish interactive threshold algorithm</a:t>
            </a: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39</a:t>
            </a:fld>
            <a:endParaRPr lang="zh-TW" altLang="en-US"/>
          </a:p>
        </p:txBody>
      </p:sp>
    </p:spTree>
    <p:extLst>
      <p:ext uri="{BB962C8B-B14F-4D97-AF65-F5344CB8AC3E}">
        <p14:creationId xmlns:p14="http://schemas.microsoft.com/office/powerpoint/2010/main" val="178046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The initial assessment of a patient suspected of having glaucoma can be divided into history-taking and examination/investigations.</a:t>
            </a:r>
          </a:p>
          <a:p>
            <a:pPr eaLnBrk="1" hangingPunct="1"/>
            <a:r>
              <a:rPr lang="en-US" altLang="en-US" dirty="0">
                <a:latin typeface="Arial" panose="020B0604020202020204" pitchFamily="34" charset="0"/>
              </a:rPr>
              <a:t>The points listed in this slide are intended to help clinicians develop a thorough, efficient and systematic approach to evaluating patients. The information obtained from a patient’s ophthalmic, medical, social and family history, combined with data from appropriate, properly executed and accurate examination of the eye will prove useful in diagnosing glaucoma and formulating a treatment strategy.</a:t>
            </a:r>
          </a:p>
          <a:p>
            <a:pPr eaLnBrk="1" hangingPunct="1"/>
            <a:endParaRPr lang="en-US"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a:t>
            </a:fld>
            <a:endParaRPr lang="zh-TW" altLang="en-US"/>
          </a:p>
        </p:txBody>
      </p:sp>
    </p:spTree>
    <p:extLst>
      <p:ext uri="{BB962C8B-B14F-4D97-AF65-F5344CB8AC3E}">
        <p14:creationId xmlns:p14="http://schemas.microsoft.com/office/powerpoint/2010/main" val="2478473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Once vision is lost from glaucoma, it can never be restored. Early detection of glaucoma, which is often asymptomatic until extremely advanced, is critical to prevent disease progression and permanent blindness. This requires a full eye examination.</a:t>
            </a:r>
          </a:p>
          <a:p>
            <a:pPr eaLnBrk="1" hangingPunct="1"/>
            <a:r>
              <a:rPr lang="en-US" altLang="en-US" sz="800" dirty="0">
                <a:latin typeface="Arial" panose="020B0604020202020204" pitchFamily="34" charset="0"/>
              </a:rPr>
              <a:t>The key points listed in this slide </a:t>
            </a:r>
            <a:r>
              <a:rPr lang="en-US" altLang="en-US" sz="800" dirty="0" err="1">
                <a:latin typeface="Arial" panose="020B0604020202020204" pitchFamily="34" charset="0"/>
              </a:rPr>
              <a:t>emphasise</a:t>
            </a:r>
            <a:r>
              <a:rPr lang="en-US" altLang="en-US" sz="800" dirty="0">
                <a:latin typeface="Arial" panose="020B0604020202020204" pitchFamily="34" charset="0"/>
              </a:rPr>
              <a:t> the importance of both history taking and examination in diagnosing glaucoma. </a:t>
            </a:r>
            <a:r>
              <a:rPr lang="en-AU" altLang="en-US" sz="800" dirty="0">
                <a:latin typeface="Arial" panose="020B0604020202020204" pitchFamily="34" charset="0"/>
              </a:rPr>
              <a:t>The</a:t>
            </a:r>
            <a:r>
              <a:rPr lang="en-US" altLang="en-US" sz="800" dirty="0">
                <a:latin typeface="Arial" panose="020B0604020202020204" pitchFamily="34" charset="0"/>
              </a:rPr>
              <a:t> information obtained from tonometry</a:t>
            </a:r>
            <a:r>
              <a:rPr lang="en-AU" altLang="en-US" sz="800" dirty="0">
                <a:latin typeface="Arial" panose="020B0604020202020204" pitchFamily="34" charset="0"/>
              </a:rPr>
              <a:t>, optic nerve evaluation and visual field testing must be considered together with the patient’s clinical profile in order to diagnose glaucoma and to evaluate </a:t>
            </a:r>
            <a:r>
              <a:rPr lang="en-US" altLang="en-US" sz="800" dirty="0">
                <a:latin typeface="Arial" panose="020B0604020202020204" pitchFamily="34" charset="0"/>
              </a:rPr>
              <a:t>the patient’s future risk. As structural damage generally precedes functional loss, examination of the optic nerve head and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 may be the most critical component of glaucoma assessment.</a:t>
            </a:r>
            <a:endParaRPr lang="en-AU"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40</a:t>
            </a:fld>
            <a:endParaRPr lang="zh-TW" altLang="en-US"/>
          </a:p>
        </p:txBody>
      </p:sp>
    </p:spTree>
    <p:extLst>
      <p:ext uri="{BB962C8B-B14F-4D97-AF65-F5344CB8AC3E}">
        <p14:creationId xmlns:p14="http://schemas.microsoft.com/office/powerpoint/2010/main" val="3079873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800" dirty="0"/>
              <a:t>Glaucoma damage areas including morphologic change of neuro-rim of optic disc, thinning of retinal nerve fiber layer and retinal ganglion cell </a:t>
            </a:r>
            <a:r>
              <a:rPr lang="en-US" altLang="zh-TW" sz="800" dirty="0" err="1"/>
              <a:t>aptosis</a:t>
            </a:r>
            <a:r>
              <a:rPr lang="en-US" altLang="zh-TW" sz="800" dirty="0"/>
              <a:t> in the macular area.</a:t>
            </a:r>
            <a:endParaRPr lang="zh-TW" altLang="en-US" sz="800" dirty="0"/>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41</a:t>
            </a:fld>
            <a:endParaRPr lang="zh-TW" altLang="en-US"/>
          </a:p>
        </p:txBody>
      </p:sp>
    </p:spTree>
    <p:extLst>
      <p:ext uri="{BB962C8B-B14F-4D97-AF65-F5344CB8AC3E}">
        <p14:creationId xmlns:p14="http://schemas.microsoft.com/office/powerpoint/2010/main" val="3526596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800" dirty="0"/>
              <a:t>Glaucoma damage areas including morphologic change of neuro-rim of optic disc, thinning of retinal nerve fiber layer and retinal ganglion cell </a:t>
            </a:r>
            <a:r>
              <a:rPr lang="en-US" altLang="zh-TW" sz="800" dirty="0" err="1"/>
              <a:t>aptosis</a:t>
            </a:r>
            <a:r>
              <a:rPr lang="en-US" altLang="zh-TW" sz="800" dirty="0"/>
              <a:t> in the macular area.</a:t>
            </a:r>
            <a:endParaRPr lang="zh-TW" altLang="en-US" sz="800" dirty="0"/>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42</a:t>
            </a:fld>
            <a:endParaRPr lang="zh-TW" altLang="en-US"/>
          </a:p>
        </p:txBody>
      </p:sp>
    </p:spTree>
    <p:extLst>
      <p:ext uri="{BB962C8B-B14F-4D97-AF65-F5344CB8AC3E}">
        <p14:creationId xmlns:p14="http://schemas.microsoft.com/office/powerpoint/2010/main" val="1090176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800" dirty="0"/>
              <a:t>Glaucoma damage areas including morphologic change of neuro-rim of optic disc, thinning of retinal nerve fiber layer and retinal ganglion cell </a:t>
            </a:r>
            <a:r>
              <a:rPr lang="en-US" altLang="zh-TW" sz="800" dirty="0" err="1"/>
              <a:t>aptosis</a:t>
            </a:r>
            <a:r>
              <a:rPr lang="en-US" altLang="zh-TW" sz="800" dirty="0"/>
              <a:t> in the macular area.</a:t>
            </a:r>
            <a:endParaRPr lang="zh-TW" altLang="en-US" sz="800" dirty="0"/>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43</a:t>
            </a:fld>
            <a:endParaRPr lang="zh-TW" altLang="en-US"/>
          </a:p>
        </p:txBody>
      </p:sp>
    </p:spTree>
    <p:extLst>
      <p:ext uri="{BB962C8B-B14F-4D97-AF65-F5344CB8AC3E}">
        <p14:creationId xmlns:p14="http://schemas.microsoft.com/office/powerpoint/2010/main" val="2595461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800" dirty="0"/>
              <a:t>Using a combination of structural and functional analyses enhances physicians’ ability to detect glaucoma and its progression. </a:t>
            </a:r>
            <a:endParaRPr lang="zh-TW" altLang="en-US" sz="800" dirty="0"/>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44</a:t>
            </a:fld>
            <a:endParaRPr lang="zh-TW" altLang="en-US"/>
          </a:p>
        </p:txBody>
      </p:sp>
    </p:spTree>
    <p:extLst>
      <p:ext uri="{BB962C8B-B14F-4D97-AF65-F5344CB8AC3E}">
        <p14:creationId xmlns:p14="http://schemas.microsoft.com/office/powerpoint/2010/main" val="992938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Once vision is lost from glaucoma, it can never be restored. Early detection of glaucoma, which is often asymptomatic until extremely advanced, is critical to prevent disease progression and permanent blindness. This requires a full eye examination.</a:t>
            </a:r>
          </a:p>
          <a:p>
            <a:pPr eaLnBrk="1" hangingPunct="1"/>
            <a:r>
              <a:rPr lang="en-US" altLang="en-US" sz="800" dirty="0">
                <a:latin typeface="Arial" panose="020B0604020202020204" pitchFamily="34" charset="0"/>
              </a:rPr>
              <a:t>The key points listed in this slide </a:t>
            </a:r>
            <a:r>
              <a:rPr lang="en-US" altLang="en-US" sz="800" dirty="0" err="1">
                <a:latin typeface="Arial" panose="020B0604020202020204" pitchFamily="34" charset="0"/>
              </a:rPr>
              <a:t>emphasise</a:t>
            </a:r>
            <a:r>
              <a:rPr lang="en-US" altLang="en-US" sz="800" dirty="0">
                <a:latin typeface="Arial" panose="020B0604020202020204" pitchFamily="34" charset="0"/>
              </a:rPr>
              <a:t> the importance of both history taking and examination in diagnosing glaucoma. </a:t>
            </a:r>
            <a:r>
              <a:rPr lang="en-AU" altLang="en-US" sz="800" dirty="0">
                <a:latin typeface="Arial" panose="020B0604020202020204" pitchFamily="34" charset="0"/>
              </a:rPr>
              <a:t>The</a:t>
            </a:r>
            <a:r>
              <a:rPr lang="en-US" altLang="en-US" sz="800" dirty="0">
                <a:latin typeface="Arial" panose="020B0604020202020204" pitchFamily="34" charset="0"/>
              </a:rPr>
              <a:t> information obtained from tonometry</a:t>
            </a:r>
            <a:r>
              <a:rPr lang="en-AU" altLang="en-US" sz="800" dirty="0">
                <a:latin typeface="Arial" panose="020B0604020202020204" pitchFamily="34" charset="0"/>
              </a:rPr>
              <a:t>, optic nerve evaluation and visual field testing must be considered together with the patient’s clinical profile in order to diagnose glaucoma and to evaluate </a:t>
            </a:r>
            <a:r>
              <a:rPr lang="en-US" altLang="en-US" sz="800" dirty="0">
                <a:latin typeface="Arial" panose="020B0604020202020204" pitchFamily="34" charset="0"/>
              </a:rPr>
              <a:t>the patient’s future risk. As structural damage generally precedes functional loss, examination of the optic nerve head and retinal nerve </a:t>
            </a:r>
            <a:r>
              <a:rPr lang="en-US" altLang="en-US" sz="800" dirty="0" err="1">
                <a:latin typeface="Arial" panose="020B0604020202020204" pitchFamily="34" charset="0"/>
              </a:rPr>
              <a:t>fibre</a:t>
            </a:r>
            <a:r>
              <a:rPr lang="en-US" altLang="en-US" sz="800" dirty="0">
                <a:latin typeface="Arial" panose="020B0604020202020204" pitchFamily="34" charset="0"/>
              </a:rPr>
              <a:t> layer may be the most critical component of glaucoma assessment.</a:t>
            </a:r>
            <a:endParaRPr lang="en-AU"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45</a:t>
            </a:fld>
            <a:endParaRPr lang="zh-TW" altLang="en-US"/>
          </a:p>
        </p:txBody>
      </p:sp>
    </p:spTree>
    <p:extLst>
      <p:ext uri="{BB962C8B-B14F-4D97-AF65-F5344CB8AC3E}">
        <p14:creationId xmlns:p14="http://schemas.microsoft.com/office/powerpoint/2010/main" val="24763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dirty="0">
                <a:latin typeface="Arial" panose="020B0604020202020204" pitchFamily="34" charset="0"/>
              </a:rPr>
              <a:t>The initial assessment of a patient suspected of having glaucoma can be divided into history-taking and examination/investigations.</a:t>
            </a:r>
          </a:p>
          <a:p>
            <a:pPr eaLnBrk="1" hangingPunct="1"/>
            <a:r>
              <a:rPr lang="en-US" altLang="en-US" dirty="0">
                <a:latin typeface="Arial" panose="020B0604020202020204" pitchFamily="34" charset="0"/>
              </a:rPr>
              <a:t>The information obtained from a patient’s ophthalmic, medical, social and family history, combined with data from appropriate, properly executed and accurate examinations of the eye will prove useful in diagnosing glaucoma and formulating a treatment strategy.</a:t>
            </a:r>
          </a:p>
          <a:p>
            <a:pPr eaLnBrk="1" hangingPunct="1"/>
            <a:endParaRPr lang="en-US"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5</a:t>
            </a:fld>
            <a:endParaRPr lang="zh-TW" altLang="en-US"/>
          </a:p>
        </p:txBody>
      </p:sp>
    </p:spTree>
    <p:extLst>
      <p:ext uri="{BB962C8B-B14F-4D97-AF65-F5344CB8AC3E}">
        <p14:creationId xmlns:p14="http://schemas.microsoft.com/office/powerpoint/2010/main" val="377362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NZ" altLang="en-US" sz="900" dirty="0">
                <a:latin typeface="Arial" panose="020B0604020202020204" pitchFamily="34" charset="0"/>
              </a:rPr>
              <a:t>A full medical history is essential, as a range of systemic diseases and treatments can affect intraocular pressure and glaucoma. It is important to establish whether there is a family history of glaucoma – a positive family history is associated with a 5-fold increase in the risk of glaucoma, with first-degree relatives at the highest risk. Note that younger patients will have a longer exposure to glaucoma and its treatment.</a:t>
            </a:r>
          </a:p>
          <a:p>
            <a:pPr eaLnBrk="1" hangingPunct="1"/>
            <a:endParaRPr lang="en-NZ" altLang="en-US" sz="900" dirty="0">
              <a:latin typeface="Arial" panose="020B0604020202020204" pitchFamily="34" charset="0"/>
            </a:endParaRPr>
          </a:p>
          <a:p>
            <a:pPr eaLnBrk="1" hangingPunct="1"/>
            <a:endParaRPr lang="en-US" altLang="en-US" sz="1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6</a:t>
            </a:fld>
            <a:endParaRPr lang="zh-TW" altLang="en-US"/>
          </a:p>
        </p:txBody>
      </p:sp>
    </p:spTree>
    <p:extLst>
      <p:ext uri="{BB962C8B-B14F-4D97-AF65-F5344CB8AC3E}">
        <p14:creationId xmlns:p14="http://schemas.microsoft.com/office/powerpoint/2010/main" val="87595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NZ" altLang="en-US" sz="900" dirty="0">
                <a:latin typeface="Arial" panose="020B0604020202020204" pitchFamily="34" charset="0"/>
              </a:rPr>
              <a:t>Additional risk factors for developing open-angle glaucoma include diabetes. thinner central corneal thickness, the presence of contralateral disease, optic disc haemorrhage, larger cup-to-disc ratio, higher visual field sensitivity deviation, vasospasm, and possibly sleep apnoea.</a:t>
            </a:r>
          </a:p>
          <a:p>
            <a:r>
              <a:rPr lang="en-NZ" altLang="en-US" sz="900" dirty="0">
                <a:latin typeface="Arial" panose="020B0604020202020204" pitchFamily="34" charset="0"/>
              </a:rPr>
              <a:t>The presence of multiple risk factors increases the glaucoma risk.</a:t>
            </a:r>
          </a:p>
          <a:p>
            <a:endParaRPr lang="en-NZ" altLang="en-US" sz="900" dirty="0">
              <a:latin typeface="Arial" panose="020B0604020202020204" pitchFamily="34" charset="0"/>
            </a:endParaRPr>
          </a:p>
          <a:p>
            <a:r>
              <a:rPr lang="en-US" altLang="en-US" sz="900" dirty="0">
                <a:latin typeface="Arial" panose="020B0604020202020204" pitchFamily="34" charset="0"/>
              </a:rPr>
              <a:t>IOP: intraocular pressure.</a:t>
            </a:r>
          </a:p>
          <a:p>
            <a:endParaRPr lang="en-NZ" altLang="en-US" sz="9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7</a:t>
            </a:fld>
            <a:endParaRPr lang="zh-TW" altLang="en-US"/>
          </a:p>
        </p:txBody>
      </p:sp>
    </p:spTree>
    <p:extLst>
      <p:ext uri="{BB962C8B-B14F-4D97-AF65-F5344CB8AC3E}">
        <p14:creationId xmlns:p14="http://schemas.microsoft.com/office/powerpoint/2010/main" val="362870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AU" altLang="en-US" sz="800" dirty="0">
                <a:latin typeface="Arial" panose="020B0604020202020204" pitchFamily="34" charset="0"/>
              </a:rPr>
              <a:t>M</a:t>
            </a:r>
            <a:r>
              <a:rPr lang="en-US" altLang="en-US" sz="800" dirty="0">
                <a:latin typeface="Arial" panose="020B0604020202020204" pitchFamily="34" charset="0"/>
              </a:rPr>
              <a:t>any patients </a:t>
            </a:r>
            <a:r>
              <a:rPr lang="en-AU" altLang="en-US" sz="800" dirty="0">
                <a:latin typeface="Arial" panose="020B0604020202020204" pitchFamily="34" charset="0"/>
              </a:rPr>
              <a:t>do not experience symptoms until their vision is compromised and extensive</a:t>
            </a:r>
            <a:r>
              <a:rPr lang="en-US" altLang="en-US" sz="800" dirty="0">
                <a:latin typeface="Arial" panose="020B0604020202020204" pitchFamily="34" charset="0"/>
              </a:rPr>
              <a:t> damage to the optic nerve has occurred. Patients may complain of blurred vision, eye discomfort, headache, </a:t>
            </a:r>
            <a:r>
              <a:rPr lang="en-US" altLang="en-US" sz="800" dirty="0" err="1">
                <a:latin typeface="Arial" panose="020B0604020202020204" pitchFamily="34" charset="0"/>
              </a:rPr>
              <a:t>coloured</a:t>
            </a:r>
            <a:r>
              <a:rPr lang="en-US" altLang="en-US" sz="800" dirty="0">
                <a:latin typeface="Arial" panose="020B0604020202020204" pitchFamily="34" charset="0"/>
              </a:rPr>
              <a:t> rings around lights, or glare. Clinicians may ask patients about their ability to adapt to different levels of illumination (e.g., difficulty seeing in the dark or bumping into objects), or problems detecting and tracking fast-moving objects, for example while playing sport.</a:t>
            </a:r>
          </a:p>
          <a:p>
            <a:pPr eaLnBrk="1" hangingPunct="1"/>
            <a:r>
              <a:rPr lang="en-US" altLang="en-US" sz="800" dirty="0">
                <a:latin typeface="Arial" panose="020B0604020202020204" pitchFamily="34" charset="0"/>
              </a:rPr>
              <a:t>Note that visual blurring and discomfort may be caused by a variety of conditions, including acute IOP elevation in the presence of angle closure, Posner</a:t>
            </a:r>
            <a:r>
              <a:rPr lang="en-US" altLang="en-US" sz="800" dirty="0">
                <a:latin typeface="Arial" panose="020B0604020202020204" pitchFamily="34" charset="0"/>
                <a:cs typeface="Arial" panose="020B0604020202020204" pitchFamily="34" charset="0"/>
              </a:rPr>
              <a:t>–</a:t>
            </a:r>
            <a:r>
              <a:rPr lang="en-US" altLang="en-US" sz="800" dirty="0" err="1">
                <a:latin typeface="Arial" panose="020B0604020202020204" pitchFamily="34" charset="0"/>
              </a:rPr>
              <a:t>Schlossman</a:t>
            </a:r>
            <a:r>
              <a:rPr lang="en-US" altLang="en-US" sz="800" dirty="0">
                <a:latin typeface="Arial" panose="020B0604020202020204" pitchFamily="34" charset="0"/>
              </a:rPr>
              <a:t> syndrome, pigment dispersion, or </a:t>
            </a:r>
            <a:r>
              <a:rPr lang="en-US" altLang="en-US" sz="800" dirty="0" err="1">
                <a:latin typeface="Arial" panose="020B0604020202020204" pitchFamily="34" charset="0"/>
              </a:rPr>
              <a:t>pseudoexfoliation</a:t>
            </a:r>
            <a:r>
              <a:rPr lang="en-US" altLang="en-US" sz="800" dirty="0">
                <a:latin typeface="Arial" panose="020B0604020202020204" pitchFamily="34" charset="0"/>
              </a:rPr>
              <a:t>. Migraine and cataracts may also be responsible for glare or the appearance of </a:t>
            </a:r>
            <a:r>
              <a:rPr lang="en-GB" altLang="en-US" sz="800" dirty="0">
                <a:latin typeface="Arial" panose="020B0604020202020204" pitchFamily="34" charset="0"/>
              </a:rPr>
              <a:t>coloured</a:t>
            </a:r>
            <a:r>
              <a:rPr lang="en-US" altLang="en-US" sz="800" dirty="0">
                <a:latin typeface="Arial" panose="020B0604020202020204" pitchFamily="34" charset="0"/>
              </a:rPr>
              <a:t> rings around lights, while poor light-dark adaptation and difficulty in tracking fast-moving objects may be due to retinal nerve </a:t>
            </a:r>
            <a:r>
              <a:rPr lang="en-US" altLang="en-US" sz="800" dirty="0" err="1">
                <a:latin typeface="Arial" panose="020B0604020202020204" pitchFamily="34" charset="0"/>
              </a:rPr>
              <a:t>fibre</a:t>
            </a:r>
            <a:r>
              <a:rPr lang="en-US" altLang="en-US" sz="800" dirty="0">
                <a:latin typeface="Arial" panose="020B0604020202020204" pitchFamily="34" charset="0"/>
              </a:rPr>
              <a:t> damage.</a:t>
            </a:r>
          </a:p>
          <a:p>
            <a:pPr eaLnBrk="1" hangingPunct="1"/>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8</a:t>
            </a:fld>
            <a:endParaRPr lang="zh-TW" altLang="en-US"/>
          </a:p>
        </p:txBody>
      </p:sp>
    </p:spTree>
    <p:extLst>
      <p:ext uri="{BB962C8B-B14F-4D97-AF65-F5344CB8AC3E}">
        <p14:creationId xmlns:p14="http://schemas.microsoft.com/office/powerpoint/2010/main" val="453387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en-US" altLang="en-US" sz="800" dirty="0">
                <a:latin typeface="Arial" panose="020B0604020202020204" pitchFamily="34" charset="0"/>
              </a:rPr>
              <a:t>LASIK: l</a:t>
            </a:r>
            <a:r>
              <a:rPr lang="en-AU" altLang="en-US" sz="800" dirty="0" err="1">
                <a:latin typeface="Arial" panose="020B0604020202020204" pitchFamily="34" charset="0"/>
              </a:rPr>
              <a:t>aser</a:t>
            </a:r>
            <a:r>
              <a:rPr lang="en-US" altLang="en-US" sz="800" dirty="0">
                <a:latin typeface="Arial" panose="020B0604020202020204" pitchFamily="34" charset="0"/>
              </a:rPr>
              <a:t>-</a:t>
            </a:r>
            <a:r>
              <a:rPr lang="en-AU" altLang="en-US" sz="800" dirty="0">
                <a:latin typeface="Arial" panose="020B0604020202020204" pitchFamily="34" charset="0"/>
              </a:rPr>
              <a:t>assisted </a:t>
            </a:r>
            <a:r>
              <a:rPr lang="en-AU" altLang="en-US" sz="800" i="1" dirty="0">
                <a:latin typeface="Arial" panose="020B0604020202020204" pitchFamily="34" charset="0"/>
              </a:rPr>
              <a:t>in</a:t>
            </a:r>
            <a:r>
              <a:rPr lang="en-US" altLang="en-US" sz="800" i="1" dirty="0">
                <a:latin typeface="Arial" panose="020B0604020202020204" pitchFamily="34" charset="0"/>
              </a:rPr>
              <a:t> </a:t>
            </a:r>
            <a:r>
              <a:rPr lang="en-AU" altLang="en-US" sz="800" i="1" dirty="0">
                <a:latin typeface="Arial" panose="020B0604020202020204" pitchFamily="34" charset="0"/>
              </a:rPr>
              <a:t>situ</a:t>
            </a:r>
            <a:r>
              <a:rPr lang="en-AU" altLang="en-US" sz="800" dirty="0">
                <a:latin typeface="Arial" panose="020B0604020202020204" pitchFamily="34" charset="0"/>
              </a:rPr>
              <a:t> keratomileusis</a:t>
            </a:r>
            <a:endParaRPr lang="en-US" altLang="en-US" sz="800"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205B253E-91F6-47F4-AABB-D23C0F7D0857}" type="slidenum">
              <a:rPr lang="zh-TW" altLang="en-US" smtClean="0"/>
              <a:t>9</a:t>
            </a:fld>
            <a:endParaRPr lang="zh-TW" altLang="en-US"/>
          </a:p>
        </p:txBody>
      </p:sp>
    </p:spTree>
    <p:extLst>
      <p:ext uri="{BB962C8B-B14F-4D97-AF65-F5344CB8AC3E}">
        <p14:creationId xmlns:p14="http://schemas.microsoft.com/office/powerpoint/2010/main" val="46507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09910" y="2895601"/>
            <a:ext cx="17651316" cy="6659162"/>
          </a:xfrm>
        </p:spPr>
        <p:txBody>
          <a:bodyPr anchor="b"/>
          <a:lstStyle>
            <a:lvl1pPr>
              <a:defRPr sz="14400"/>
            </a:lvl1pPr>
          </a:lstStyle>
          <a:p>
            <a:r>
              <a:rPr lang="zh-TW" altLang="en-US"/>
              <a:t>按一下以編輯母片標題樣式</a:t>
            </a:r>
            <a:endParaRPr lang="en-US" dirty="0"/>
          </a:p>
        </p:txBody>
      </p:sp>
      <p:sp>
        <p:nvSpPr>
          <p:cNvPr id="3" name="Subtitle 2"/>
          <p:cNvSpPr>
            <a:spLocks noGrp="1"/>
          </p:cNvSpPr>
          <p:nvPr>
            <p:ph type="subTitle" idx="1"/>
          </p:nvPr>
        </p:nvSpPr>
        <p:spPr>
          <a:xfrm>
            <a:off x="2309910" y="9554760"/>
            <a:ext cx="17651316" cy="1722840"/>
          </a:xfrm>
        </p:spPr>
        <p:txBody>
          <a:bodyPr anchor="t"/>
          <a:lstStyle>
            <a:lvl1pPr marL="0" indent="0" algn="l">
              <a:buNone/>
              <a:defRPr cap="all">
                <a:solidFill>
                  <a:schemeClr val="accent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260BD9DD-F4B2-4741-BFCD-7CA20A0292AC}"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06071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309913" y="9601174"/>
            <a:ext cx="17651314" cy="1133476"/>
          </a:xfrm>
        </p:spPr>
        <p:txBody>
          <a:bodyPr anchor="b">
            <a:normAutofit/>
          </a:bodyPr>
          <a:lstStyle>
            <a:lvl1pPr algn="l">
              <a:defRPr sz="4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309910" y="1371600"/>
            <a:ext cx="17651316" cy="728133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dirty="0"/>
          </a:p>
        </p:txBody>
      </p:sp>
      <p:sp>
        <p:nvSpPr>
          <p:cNvPr id="4" name="Text Placeholder 3"/>
          <p:cNvSpPr>
            <a:spLocks noGrp="1"/>
          </p:cNvSpPr>
          <p:nvPr>
            <p:ph type="body" sz="half" idx="2"/>
          </p:nvPr>
        </p:nvSpPr>
        <p:spPr>
          <a:xfrm>
            <a:off x="2309912" y="10734650"/>
            <a:ext cx="17651312" cy="987424"/>
          </a:xfrm>
        </p:spPr>
        <p:txBody>
          <a:bodyPr>
            <a:normAutofit/>
          </a:bodyPr>
          <a:lstStyle>
            <a:lvl1pPr marL="0" indent="0">
              <a:buNone/>
              <a:defRPr sz="24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77E807D-5D01-4B1D-B467-F8F909A40A91}" type="datetime1">
              <a:rPr lang="zh-TW" altLang="en-US" smtClean="0"/>
              <a:t>2022/6/20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368747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309909" y="2895600"/>
            <a:ext cx="17651318" cy="3962400"/>
          </a:xfrm>
        </p:spPr>
        <p:txBody>
          <a:bodyPr/>
          <a:lstStyle>
            <a:lvl1pPr>
              <a:defRPr sz="9600"/>
            </a:lvl1pPr>
          </a:lstStyle>
          <a:p>
            <a:r>
              <a:rPr lang="zh-TW" altLang="en-US"/>
              <a:t>按一下以編輯母片標題樣式</a:t>
            </a:r>
            <a:endParaRPr lang="en-US" dirty="0"/>
          </a:p>
        </p:txBody>
      </p:sp>
      <p:sp>
        <p:nvSpPr>
          <p:cNvPr id="8" name="Text Placeholder 3"/>
          <p:cNvSpPr>
            <a:spLocks noGrp="1"/>
          </p:cNvSpPr>
          <p:nvPr>
            <p:ph type="body" sz="half" idx="2"/>
          </p:nvPr>
        </p:nvSpPr>
        <p:spPr>
          <a:xfrm>
            <a:off x="2309909" y="7315200"/>
            <a:ext cx="17651318" cy="4724400"/>
          </a:xfrm>
        </p:spPr>
        <p:txBody>
          <a:bodyPr anchor="ctr">
            <a:normAutofit/>
          </a:bodyPr>
          <a:lstStyle>
            <a:lvl1pPr marL="0" indent="0">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569D0DD-BAFD-42FC-9A47-DB46077AFB56}"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10006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3149603" y="2895600"/>
            <a:ext cx="15998630" cy="4646748"/>
          </a:xfrm>
        </p:spPr>
        <p:txBody>
          <a:bodyPr/>
          <a:lstStyle>
            <a:lvl1pPr>
              <a:defRPr sz="9600"/>
            </a:lvl1pPr>
          </a:lstStyle>
          <a:p>
            <a:r>
              <a:rPr lang="zh-TW" altLang="en-US"/>
              <a:t>按一下以編輯母片標題樣式</a:t>
            </a:r>
            <a:endParaRPr lang="en-US" dirty="0"/>
          </a:p>
        </p:txBody>
      </p:sp>
      <p:sp>
        <p:nvSpPr>
          <p:cNvPr id="14" name="Text Placeholder 3"/>
          <p:cNvSpPr>
            <a:spLocks noGrp="1"/>
          </p:cNvSpPr>
          <p:nvPr>
            <p:ph type="body" sz="half" idx="13"/>
          </p:nvPr>
        </p:nvSpPr>
        <p:spPr>
          <a:xfrm>
            <a:off x="3860801" y="7542348"/>
            <a:ext cx="14559298" cy="684348"/>
          </a:xfrm>
        </p:spPr>
        <p:txBody>
          <a:bodyPr anchor="t">
            <a:normAutofit/>
          </a:bodyPr>
          <a:lstStyle>
            <a:lvl1pPr marL="0" indent="0">
              <a:buNone/>
              <a:defRPr lang="en-US" sz="2800" b="0" i="0" kern="1200" cap="small" dirty="0">
                <a:solidFill>
                  <a:schemeClr val="accent1"/>
                </a:solidFill>
                <a:latin typeface="+mj-lt"/>
                <a:ea typeface="+mj-ea"/>
                <a:cs typeface="+mj-cs"/>
              </a:defRPr>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10" name="Text Placeholder 3"/>
          <p:cNvSpPr>
            <a:spLocks noGrp="1"/>
          </p:cNvSpPr>
          <p:nvPr>
            <p:ph type="body" sz="half" idx="2"/>
          </p:nvPr>
        </p:nvSpPr>
        <p:spPr>
          <a:xfrm>
            <a:off x="2309909" y="8701314"/>
            <a:ext cx="17651318" cy="3352800"/>
          </a:xfrm>
        </p:spPr>
        <p:txBody>
          <a:bodyPr anchor="ctr">
            <a:normAutofit/>
          </a:bodyPr>
          <a:lstStyle>
            <a:lvl1pPr marL="0" indent="0">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3D2BFD7-6FBA-45AF-98E7-996159060865}"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
        <p:nvSpPr>
          <p:cNvPr id="9" name="TextBox 8"/>
          <p:cNvSpPr txBox="1"/>
          <p:nvPr/>
        </p:nvSpPr>
        <p:spPr>
          <a:xfrm>
            <a:off x="1796590" y="1942507"/>
            <a:ext cx="1603824" cy="384720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24400" dirty="0"/>
              <a:t>“</a:t>
            </a:r>
          </a:p>
        </p:txBody>
      </p:sp>
      <p:sp>
        <p:nvSpPr>
          <p:cNvPr id="13" name="TextBox 12"/>
          <p:cNvSpPr txBox="1"/>
          <p:nvPr/>
        </p:nvSpPr>
        <p:spPr>
          <a:xfrm>
            <a:off x="18660980" y="5227575"/>
            <a:ext cx="1603824" cy="384720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24400" dirty="0"/>
              <a:t>”</a:t>
            </a:r>
          </a:p>
        </p:txBody>
      </p:sp>
    </p:spTree>
    <p:extLst>
      <p:ext uri="{BB962C8B-B14F-4D97-AF65-F5344CB8AC3E}">
        <p14:creationId xmlns:p14="http://schemas.microsoft.com/office/powerpoint/2010/main" val="335862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309908" y="6248402"/>
            <a:ext cx="17651320" cy="3306360"/>
          </a:xfrm>
        </p:spPr>
        <p:txBody>
          <a:bodyPr anchor="b"/>
          <a:lstStyle>
            <a:lvl1pPr algn="l">
              <a:defRPr sz="8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309909" y="9554762"/>
            <a:ext cx="17651318" cy="1720800"/>
          </a:xfrm>
        </p:spPr>
        <p:txBody>
          <a:bodyPr anchor="t"/>
          <a:lstStyle>
            <a:lvl1pPr marL="0" indent="0" algn="l">
              <a:buNone/>
              <a:defRPr sz="4000" cap="none">
                <a:solidFill>
                  <a:schemeClr val="accent1"/>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0B19AD8-90DD-458E-AF39-C8BAD6B053F3}"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834595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400"/>
            </a:lvl1pPr>
          </a:lstStyle>
          <a:p>
            <a:r>
              <a:rPr lang="zh-TW" altLang="en-US"/>
              <a:t>按一下以編輯母片標題樣式</a:t>
            </a:r>
            <a:endParaRPr lang="en-US" dirty="0"/>
          </a:p>
        </p:txBody>
      </p:sp>
      <p:sp>
        <p:nvSpPr>
          <p:cNvPr id="3" name="Text Placeholder 2"/>
          <p:cNvSpPr>
            <a:spLocks noGrp="1"/>
          </p:cNvSpPr>
          <p:nvPr>
            <p:ph type="body" idx="1"/>
          </p:nvPr>
        </p:nvSpPr>
        <p:spPr>
          <a:xfrm>
            <a:off x="1265894" y="3962400"/>
            <a:ext cx="5893732"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16" name="Text Placeholder 3"/>
          <p:cNvSpPr>
            <a:spLocks noGrp="1"/>
          </p:cNvSpPr>
          <p:nvPr>
            <p:ph type="body" sz="half" idx="15"/>
          </p:nvPr>
        </p:nvSpPr>
        <p:spPr>
          <a:xfrm>
            <a:off x="1304926" y="5334000"/>
            <a:ext cx="5854700"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5" name="Text Placeholder 4"/>
          <p:cNvSpPr>
            <a:spLocks noGrp="1"/>
          </p:cNvSpPr>
          <p:nvPr>
            <p:ph type="body" sz="quarter" idx="3"/>
          </p:nvPr>
        </p:nvSpPr>
        <p:spPr>
          <a:xfrm>
            <a:off x="7767319" y="3962400"/>
            <a:ext cx="5872482"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19" name="Text Placeholder 3"/>
          <p:cNvSpPr>
            <a:spLocks noGrp="1"/>
          </p:cNvSpPr>
          <p:nvPr>
            <p:ph type="body" sz="half" idx="16"/>
          </p:nvPr>
        </p:nvSpPr>
        <p:spPr>
          <a:xfrm>
            <a:off x="7746212" y="5334000"/>
            <a:ext cx="5893588"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14" name="Text Placeholder 4"/>
          <p:cNvSpPr>
            <a:spLocks noGrp="1"/>
          </p:cNvSpPr>
          <p:nvPr>
            <p:ph type="body" sz="quarter" idx="13"/>
          </p:nvPr>
        </p:nvSpPr>
        <p:spPr>
          <a:xfrm>
            <a:off x="14249401" y="3962400"/>
            <a:ext cx="5864226"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20" name="Text Placeholder 3"/>
          <p:cNvSpPr>
            <a:spLocks noGrp="1"/>
          </p:cNvSpPr>
          <p:nvPr>
            <p:ph type="body" sz="half" idx="17"/>
          </p:nvPr>
        </p:nvSpPr>
        <p:spPr>
          <a:xfrm>
            <a:off x="14249401" y="5334000"/>
            <a:ext cx="5864226"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cxnSp>
        <p:nvCxnSpPr>
          <p:cNvPr id="17" name="Straight Connector 16"/>
          <p:cNvCxnSpPr/>
          <p:nvPr/>
        </p:nvCxnSpPr>
        <p:spPr>
          <a:xfrm>
            <a:off x="7452284" y="4267200"/>
            <a:ext cx="0" cy="7924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924454" y="4267200"/>
            <a:ext cx="0" cy="793376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304B05A-9FF5-4441-947A-69BB0B7D5D18}" type="datetime1">
              <a:rPr lang="zh-TW" altLang="en-US" smtClean="0"/>
              <a:t>2022/6/20</a:t>
            </a:fld>
            <a:endParaRPr lang="zh-TW" altLang="en-US"/>
          </a:p>
        </p:txBody>
      </p:sp>
      <p:sp>
        <p:nvSpPr>
          <p:cNvPr id="4"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3774256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400"/>
            </a:lvl1pPr>
          </a:lstStyle>
          <a:p>
            <a:r>
              <a:rPr lang="zh-TW" altLang="en-US"/>
              <a:t>按一下以編輯母片標題樣式</a:t>
            </a:r>
            <a:endParaRPr lang="en-US" dirty="0"/>
          </a:p>
        </p:txBody>
      </p:sp>
      <p:sp>
        <p:nvSpPr>
          <p:cNvPr id="3" name="Text Placeholder 2"/>
          <p:cNvSpPr>
            <a:spLocks noGrp="1"/>
          </p:cNvSpPr>
          <p:nvPr>
            <p:ph type="body" idx="1"/>
          </p:nvPr>
        </p:nvSpPr>
        <p:spPr>
          <a:xfrm>
            <a:off x="1304926" y="8501898"/>
            <a:ext cx="5880100"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29" name="Picture Placeholder 2"/>
          <p:cNvSpPr>
            <a:spLocks noGrp="1" noChangeAspect="1"/>
          </p:cNvSpPr>
          <p:nvPr>
            <p:ph type="pic" idx="15"/>
          </p:nvPr>
        </p:nvSpPr>
        <p:spPr>
          <a:xfrm>
            <a:off x="1304926" y="4419600"/>
            <a:ext cx="588010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dirty="0"/>
          </a:p>
        </p:txBody>
      </p:sp>
      <p:sp>
        <p:nvSpPr>
          <p:cNvPr id="22" name="Text Placeholder 3"/>
          <p:cNvSpPr>
            <a:spLocks noGrp="1"/>
          </p:cNvSpPr>
          <p:nvPr>
            <p:ph type="body" sz="half" idx="18"/>
          </p:nvPr>
        </p:nvSpPr>
        <p:spPr>
          <a:xfrm>
            <a:off x="1304926" y="9654423"/>
            <a:ext cx="5880100"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5" name="Text Placeholder 4"/>
          <p:cNvSpPr>
            <a:spLocks noGrp="1"/>
          </p:cNvSpPr>
          <p:nvPr>
            <p:ph type="body" sz="quarter" idx="3"/>
          </p:nvPr>
        </p:nvSpPr>
        <p:spPr>
          <a:xfrm>
            <a:off x="7778751" y="8501898"/>
            <a:ext cx="5861050"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30" name="Picture Placeholder 2"/>
          <p:cNvSpPr>
            <a:spLocks noGrp="1" noChangeAspect="1"/>
          </p:cNvSpPr>
          <p:nvPr>
            <p:ph type="pic" idx="21"/>
          </p:nvPr>
        </p:nvSpPr>
        <p:spPr>
          <a:xfrm>
            <a:off x="7778749" y="4419600"/>
            <a:ext cx="586105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dirty="0"/>
          </a:p>
        </p:txBody>
      </p:sp>
      <p:sp>
        <p:nvSpPr>
          <p:cNvPr id="23" name="Text Placeholder 3"/>
          <p:cNvSpPr>
            <a:spLocks noGrp="1"/>
          </p:cNvSpPr>
          <p:nvPr>
            <p:ph type="body" sz="half" idx="19"/>
          </p:nvPr>
        </p:nvSpPr>
        <p:spPr>
          <a:xfrm>
            <a:off x="7776044" y="9654421"/>
            <a:ext cx="5868812"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14" name="Text Placeholder 4"/>
          <p:cNvSpPr>
            <a:spLocks noGrp="1"/>
          </p:cNvSpPr>
          <p:nvPr>
            <p:ph type="body" sz="quarter" idx="13"/>
          </p:nvPr>
        </p:nvSpPr>
        <p:spPr>
          <a:xfrm>
            <a:off x="14249401" y="8501898"/>
            <a:ext cx="5864226"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31" name="Picture Placeholder 2"/>
          <p:cNvSpPr>
            <a:spLocks noGrp="1" noChangeAspect="1"/>
          </p:cNvSpPr>
          <p:nvPr>
            <p:ph type="pic" idx="22"/>
          </p:nvPr>
        </p:nvSpPr>
        <p:spPr>
          <a:xfrm>
            <a:off x="14249399" y="4419600"/>
            <a:ext cx="5864226"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dirty="0"/>
          </a:p>
        </p:txBody>
      </p:sp>
      <p:sp>
        <p:nvSpPr>
          <p:cNvPr id="24" name="Text Placeholder 3"/>
          <p:cNvSpPr>
            <a:spLocks noGrp="1"/>
          </p:cNvSpPr>
          <p:nvPr>
            <p:ph type="body" sz="half" idx="20"/>
          </p:nvPr>
        </p:nvSpPr>
        <p:spPr>
          <a:xfrm>
            <a:off x="14249151" y="9654417"/>
            <a:ext cx="5871994"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cxnSp>
        <p:nvCxnSpPr>
          <p:cNvPr id="17" name="Straight Connector 16"/>
          <p:cNvCxnSpPr/>
          <p:nvPr/>
        </p:nvCxnSpPr>
        <p:spPr>
          <a:xfrm>
            <a:off x="7452284" y="4267200"/>
            <a:ext cx="0" cy="7924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3924454" y="4267200"/>
            <a:ext cx="0" cy="793376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08E9B8-0E0C-4FD1-ACDD-17944D01859E}" type="datetime1">
              <a:rPr lang="zh-TW" altLang="en-US" smtClean="0"/>
              <a:t>2022/6/20</a:t>
            </a:fld>
            <a:endParaRPr lang="zh-TW" altLang="en-US"/>
          </a:p>
        </p:txBody>
      </p:sp>
      <p:sp>
        <p:nvSpPr>
          <p:cNvPr id="4"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686348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69CD706-23CB-4E47-BAC0-BFB574381CE3}"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38305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608425" y="860427"/>
            <a:ext cx="3505202" cy="11652250"/>
          </a:xfrm>
        </p:spPr>
        <p:txBody>
          <a:bodyPr vert="eaVert" anchor="b" anchorCtr="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04927" y="1774828"/>
            <a:ext cx="14846298" cy="1073784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D732F79-7F96-4FE7-BDCA-7EE94D89318C}"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19991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BF9DB14-6675-4C19-929C-250B75F2C69C}"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68200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309913" y="5723467"/>
            <a:ext cx="17651314" cy="3831294"/>
          </a:xfrm>
        </p:spPr>
        <p:txBody>
          <a:bodyPr anchor="b"/>
          <a:lstStyle>
            <a:lvl1pPr algn="l">
              <a:defRPr sz="8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309910" y="9554762"/>
            <a:ext cx="17651316" cy="1720800"/>
          </a:xfrm>
        </p:spPr>
        <p:txBody>
          <a:bodyPr anchor="t"/>
          <a:lstStyle>
            <a:lvl1pPr marL="0" indent="0" algn="l">
              <a:buNone/>
              <a:defRPr sz="4000" cap="all">
                <a:solidFill>
                  <a:schemeClr val="accent1"/>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A9038B31-D2F4-4268-82B2-A19DE1A6D3A1}" type="datetime1">
              <a:rPr lang="zh-TW" altLang="en-US" smtClean="0"/>
              <a:t>2022/6/20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7105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206625" y="4121151"/>
            <a:ext cx="8792678" cy="839152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11308987" y="4112185"/>
            <a:ext cx="8792682" cy="8400490"/>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DD3C628-D41D-4324-BFE9-C5EDEF15F0D8}" type="datetime1">
              <a:rPr lang="zh-TW" altLang="en-US" smtClean="0"/>
              <a:t>2022/6/20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39138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206626" y="3810000"/>
            <a:ext cx="8792676"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4" name="Content Placeholder 3"/>
          <p:cNvSpPr>
            <a:spLocks noGrp="1"/>
          </p:cNvSpPr>
          <p:nvPr>
            <p:ph sz="half" idx="2"/>
          </p:nvPr>
        </p:nvSpPr>
        <p:spPr>
          <a:xfrm>
            <a:off x="2206625" y="5029200"/>
            <a:ext cx="8792678" cy="748347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11308991" y="3810000"/>
            <a:ext cx="8792678" cy="1152524"/>
          </a:xfrm>
        </p:spPr>
        <p:txBody>
          <a:bodyPr anchor="b">
            <a:noAutofit/>
          </a:bodyPr>
          <a:lstStyle>
            <a:lvl1pPr marL="0" indent="0">
              <a:buNone/>
              <a:defRPr sz="4800" b="0">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按一下以編輯母片文字樣式</a:t>
            </a:r>
          </a:p>
        </p:txBody>
      </p:sp>
      <p:sp>
        <p:nvSpPr>
          <p:cNvPr id="6" name="Content Placeholder 5"/>
          <p:cNvSpPr>
            <a:spLocks noGrp="1"/>
          </p:cNvSpPr>
          <p:nvPr>
            <p:ph sz="quarter" idx="4"/>
          </p:nvPr>
        </p:nvSpPr>
        <p:spPr>
          <a:xfrm>
            <a:off x="11308991" y="5029200"/>
            <a:ext cx="8792678" cy="7483476"/>
          </a:xfrm>
        </p:spPr>
        <p:txBody>
          <a:bodyPr>
            <a:normAutofit/>
          </a:bodyPr>
          <a:lstStyle>
            <a:lvl1pPr>
              <a:defRPr sz="3600"/>
            </a:lvl1pPr>
            <a:lvl2pPr>
              <a:defRPr sz="3200"/>
            </a:lvl2pPr>
            <a:lvl3pPr>
              <a:defRPr sz="28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9FED68F-DFA3-48EA-9395-DDC6C145FBE8}" type="datetime1">
              <a:rPr lang="zh-TW" altLang="en-US" smtClean="0"/>
              <a:t>2022/6/20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396753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7" name="Date Placeholder 2"/>
          <p:cNvSpPr>
            <a:spLocks noGrp="1"/>
          </p:cNvSpPr>
          <p:nvPr>
            <p:ph type="dt" sz="half" idx="10"/>
          </p:nvPr>
        </p:nvSpPr>
        <p:spPr/>
        <p:txBody>
          <a:bodyPr/>
          <a:lstStyle/>
          <a:p>
            <a:fld id="{1F7584CB-7580-425B-854A-F0662D2050D9}" type="datetime1">
              <a:rPr lang="zh-TW" altLang="en-US" smtClean="0"/>
              <a:t>2022/6/20</a:t>
            </a:fld>
            <a:endParaRPr lang="zh-TW" altLang="en-US"/>
          </a:p>
        </p:txBody>
      </p:sp>
      <p:sp>
        <p:nvSpPr>
          <p:cNvPr id="5" name="Footer Placeholder 3"/>
          <p:cNvSpPr>
            <a:spLocks noGrp="1"/>
          </p:cNvSpPr>
          <p:nvPr>
            <p:ph type="ftr" sz="quarter" idx="11"/>
          </p:nvPr>
        </p:nvSpPr>
        <p:spPr/>
        <p:txBody>
          <a:bodyPr/>
          <a:lstStyle/>
          <a:p>
            <a:endParaRPr lang="zh-TW" altLang="en-US"/>
          </a:p>
        </p:txBody>
      </p:sp>
      <p:sp>
        <p:nvSpPr>
          <p:cNvPr id="6" name="Slide Number Placeholder 4"/>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92373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095B77-32A5-4E77-B609-4A0027B8298B}" type="datetime1">
              <a:rPr lang="zh-TW" altLang="en-US" smtClean="0"/>
              <a:t>2022/6/20</a:t>
            </a:fld>
            <a:endParaRPr lang="zh-TW" altLang="en-US"/>
          </a:p>
        </p:txBody>
      </p:sp>
      <p:sp>
        <p:nvSpPr>
          <p:cNvPr id="5" name="Footer Placeholder 2"/>
          <p:cNvSpPr>
            <a:spLocks noGrp="1"/>
          </p:cNvSpPr>
          <p:nvPr>
            <p:ph type="ftr" sz="quarter" idx="11"/>
          </p:nvPr>
        </p:nvSpPr>
        <p:spPr/>
        <p:txBody>
          <a:bodyPr/>
          <a:lstStyle/>
          <a:p>
            <a:endParaRPr lang="zh-TW" altLang="en-US"/>
          </a:p>
        </p:txBody>
      </p:sp>
      <p:sp>
        <p:nvSpPr>
          <p:cNvPr id="6" name="Slide Number Placeholder 3"/>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21643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309908" y="2895600"/>
            <a:ext cx="6802128" cy="2895600"/>
          </a:xfrm>
        </p:spPr>
        <p:txBody>
          <a:bodyPr anchor="b"/>
          <a:lstStyle>
            <a:lvl1pPr algn="l">
              <a:defRPr sz="4800" b="0"/>
            </a:lvl1pPr>
          </a:lstStyle>
          <a:p>
            <a:r>
              <a:rPr lang="zh-TW" altLang="en-US"/>
              <a:t>按一下以編輯母片標題樣式</a:t>
            </a:r>
            <a:endParaRPr lang="en-US" dirty="0"/>
          </a:p>
        </p:txBody>
      </p:sp>
      <p:sp>
        <p:nvSpPr>
          <p:cNvPr id="3" name="Content Placeholder 2"/>
          <p:cNvSpPr>
            <a:spLocks noGrp="1"/>
          </p:cNvSpPr>
          <p:nvPr>
            <p:ph idx="1"/>
          </p:nvPr>
        </p:nvSpPr>
        <p:spPr>
          <a:xfrm>
            <a:off x="9569233" y="2895600"/>
            <a:ext cx="10391994" cy="9144000"/>
          </a:xfrm>
        </p:spPr>
        <p:txBody>
          <a:bodyPr anchor="ctr">
            <a:normAutofit/>
          </a:bodyPr>
          <a:lstStyle>
            <a:lvl1pPr>
              <a:defRPr sz="4000"/>
            </a:lvl1pPr>
            <a:lvl2pPr>
              <a:defRPr sz="3600"/>
            </a:lvl2pPr>
            <a:lvl3pPr>
              <a:defRPr sz="3200"/>
            </a:lvl3pPr>
            <a:lvl4pPr>
              <a:defRPr sz="2800"/>
            </a:lvl4pPr>
            <a:lvl5pPr>
              <a:defRPr sz="2800"/>
            </a:lvl5pPr>
            <a:lvl6pPr>
              <a:defRPr sz="2800"/>
            </a:lvl6pPr>
            <a:lvl7pPr>
              <a:defRPr sz="2800"/>
            </a:lvl7pPr>
            <a:lvl8pPr>
              <a:defRPr sz="2800"/>
            </a:lvl8pPr>
            <a:lvl9pPr>
              <a:defRPr sz="2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309909" y="6258561"/>
            <a:ext cx="6802126" cy="5791198"/>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7" name="Date Placeholder 4"/>
          <p:cNvSpPr>
            <a:spLocks noGrp="1"/>
          </p:cNvSpPr>
          <p:nvPr>
            <p:ph type="dt" sz="half" idx="10"/>
          </p:nvPr>
        </p:nvSpPr>
        <p:spPr/>
        <p:txBody>
          <a:bodyPr/>
          <a:lstStyle/>
          <a:p>
            <a:fld id="{6A737A76-BAFF-4035-9EF2-BA31A69B7B41}" type="datetime1">
              <a:rPr lang="zh-TW" altLang="en-US" smtClean="0"/>
              <a:t>2022/6/20</a:t>
            </a:fld>
            <a:endParaRPr lang="zh-TW" altLang="en-US"/>
          </a:p>
        </p:txBody>
      </p:sp>
      <p:sp>
        <p:nvSpPr>
          <p:cNvPr id="5" name="Footer Placeholder 5"/>
          <p:cNvSpPr>
            <a:spLocks noGrp="1"/>
          </p:cNvSpPr>
          <p:nvPr>
            <p:ph type="ftr" sz="quarter" idx="11"/>
          </p:nvPr>
        </p:nvSpPr>
        <p:spPr/>
        <p:txBody>
          <a:bodyPr/>
          <a:lstStyle/>
          <a:p>
            <a:endParaRPr lang="zh-TW" altLang="en-US"/>
          </a:p>
        </p:txBody>
      </p:sp>
      <p:sp>
        <p:nvSpPr>
          <p:cNvPr id="6" name="Slide Number Placeholder 6"/>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248843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307814" y="3708384"/>
            <a:ext cx="10185812" cy="3149616"/>
          </a:xfrm>
        </p:spPr>
        <p:txBody>
          <a:bodyPr anchor="b">
            <a:normAutofit/>
          </a:bodyPr>
          <a:lstStyle>
            <a:lvl1pPr algn="l">
              <a:defRPr sz="7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899092" y="2286000"/>
            <a:ext cx="6400800" cy="914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dirty="0"/>
          </a:p>
        </p:txBody>
      </p:sp>
      <p:sp>
        <p:nvSpPr>
          <p:cNvPr id="4" name="Text Placeholder 3"/>
          <p:cNvSpPr>
            <a:spLocks noGrp="1"/>
          </p:cNvSpPr>
          <p:nvPr>
            <p:ph type="body" sz="half" idx="2"/>
          </p:nvPr>
        </p:nvSpPr>
        <p:spPr>
          <a:xfrm>
            <a:off x="2309909" y="7315200"/>
            <a:ext cx="10169958" cy="2743200"/>
          </a:xfrm>
        </p:spPr>
        <p:txBody>
          <a:bodyPr>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AC2E883-9452-44CB-85BE-33AB9CC32906}" type="datetime1">
              <a:rPr lang="zh-TW" altLang="en-US" smtClean="0"/>
              <a:t>2022/6/20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409682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5339371"/>
            <a:ext cx="8074024" cy="8376630"/>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5784695"/>
            <a:ext cx="3044824" cy="4730906"/>
          </a:xfrm>
          <a:prstGeom prst="rect">
            <a:avLst/>
          </a:prstGeom>
        </p:spPr>
      </p:pic>
      <p:sp>
        <p:nvSpPr>
          <p:cNvPr id="16" name="Oval 15"/>
          <p:cNvSpPr/>
          <p:nvPr/>
        </p:nvSpPr>
        <p:spPr>
          <a:xfrm>
            <a:off x="17218024" y="3352800"/>
            <a:ext cx="5638800" cy="56388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15998825" y="1"/>
            <a:ext cx="3206774" cy="2282814"/>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17218024" y="12192000"/>
            <a:ext cx="1987468" cy="1524000"/>
          </a:xfrm>
          <a:prstGeom prst="rect">
            <a:avLst/>
          </a:prstGeom>
        </p:spPr>
      </p:pic>
      <p:sp>
        <p:nvSpPr>
          <p:cNvPr id="14" name="Rectangle 13"/>
          <p:cNvSpPr/>
          <p:nvPr/>
        </p:nvSpPr>
        <p:spPr>
          <a:xfrm>
            <a:off x="20875624" y="0"/>
            <a:ext cx="1371600" cy="228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292223" y="905436"/>
            <a:ext cx="18809446" cy="2801060"/>
          </a:xfrm>
          <a:prstGeom prst="rect">
            <a:avLst/>
          </a:prstGeom>
        </p:spPr>
        <p:txBody>
          <a:bodyPr vert="horz" lIns="91440" tIns="45720" rIns="91440" bIns="45720" rtlCol="0" anchor="t">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06625" y="4105837"/>
            <a:ext cx="17893082" cy="839096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rot="5400000">
            <a:off x="20311279" y="3581403"/>
            <a:ext cx="1981198" cy="609598"/>
          </a:xfrm>
          <a:prstGeom prst="rect">
            <a:avLst/>
          </a:prstGeom>
        </p:spPr>
        <p:txBody>
          <a:bodyPr vert="horz" lIns="91440" tIns="45720" rIns="91440" bIns="45720" rtlCol="0" anchor="t"/>
          <a:lstStyle>
            <a:lvl1pPr algn="l">
              <a:defRPr sz="2200" b="0" i="0">
                <a:solidFill>
                  <a:schemeClr val="tx1">
                    <a:tint val="75000"/>
                    <a:alpha val="60000"/>
                  </a:schemeClr>
                </a:solidFill>
              </a:defRPr>
            </a:lvl1pPr>
          </a:lstStyle>
          <a:p>
            <a:fld id="{ECBF0D14-0077-4C2A-94F2-D113B6C33CAE}" type="datetime1">
              <a:rPr lang="zh-TW" altLang="en-US" smtClean="0"/>
              <a:t>2022/6/20</a:t>
            </a:fld>
            <a:endParaRPr lang="zh-TW" altLang="en-US"/>
          </a:p>
        </p:txBody>
      </p:sp>
      <p:sp>
        <p:nvSpPr>
          <p:cNvPr id="5" name="Footer Placeholder 4"/>
          <p:cNvSpPr>
            <a:spLocks noGrp="1"/>
          </p:cNvSpPr>
          <p:nvPr>
            <p:ph type="ftr" sz="quarter" idx="3"/>
          </p:nvPr>
        </p:nvSpPr>
        <p:spPr>
          <a:xfrm rot="5400000">
            <a:off x="17903147" y="6450595"/>
            <a:ext cx="7719590" cy="609602"/>
          </a:xfrm>
          <a:prstGeom prst="rect">
            <a:avLst/>
          </a:prstGeom>
        </p:spPr>
        <p:txBody>
          <a:bodyPr vert="horz" lIns="91440" tIns="45720" rIns="91440" bIns="45720" rtlCol="0" anchor="b"/>
          <a:lstStyle>
            <a:lvl1pPr algn="l">
              <a:defRPr sz="2200" b="0" i="0">
                <a:solidFill>
                  <a:schemeClr val="tx1">
                    <a:tint val="75000"/>
                    <a:alpha val="60000"/>
                  </a:schemeClr>
                </a:solidFill>
              </a:defRPr>
            </a:lvl1pPr>
          </a:lstStyle>
          <a:p>
            <a:endParaRPr lang="zh-TW" altLang="en-US"/>
          </a:p>
        </p:txBody>
      </p:sp>
      <p:sp>
        <p:nvSpPr>
          <p:cNvPr id="6" name="Slide Number Placeholder 5"/>
          <p:cNvSpPr>
            <a:spLocks noGrp="1"/>
          </p:cNvSpPr>
          <p:nvPr>
            <p:ph type="sldNum" sz="quarter" idx="4"/>
          </p:nvPr>
        </p:nvSpPr>
        <p:spPr>
          <a:xfrm>
            <a:off x="20705081" y="591459"/>
            <a:ext cx="1676398" cy="1535374"/>
          </a:xfrm>
          <a:prstGeom prst="rect">
            <a:avLst/>
          </a:prstGeom>
        </p:spPr>
        <p:txBody>
          <a:bodyPr vert="horz" lIns="91440" tIns="45720" rIns="91440" bIns="45720" rtlCol="0" anchor="b"/>
          <a:lstStyle>
            <a:lvl1pPr algn="ctr">
              <a:defRPr sz="5600" b="0" i="0">
                <a:solidFill>
                  <a:schemeClr val="tx1">
                    <a:tint val="75000"/>
                  </a:schemeClr>
                </a:solidFill>
              </a:defRPr>
            </a:lvl1pPr>
          </a:lstStyle>
          <a:p>
            <a:fld id="{695E8E6A-0C6A-47C5-B73A-F08AE31F0E27}" type="slidenum">
              <a:rPr lang="zh-TW" altLang="en-US" smtClean="0"/>
              <a:t>‹#›</a:t>
            </a:fld>
            <a:endParaRPr lang="zh-TW" altLang="en-US"/>
          </a:p>
        </p:txBody>
      </p:sp>
    </p:spTree>
    <p:extLst>
      <p:ext uri="{BB962C8B-B14F-4D97-AF65-F5344CB8AC3E}">
        <p14:creationId xmlns:p14="http://schemas.microsoft.com/office/powerpoint/2010/main" val="150163782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hdr="0" ftr="0" dt="0"/>
  <p:txStyles>
    <p:titleStyle>
      <a:lvl1pPr algn="l" defTabSz="914400" rtl="0" eaLnBrk="1" latinLnBrk="0" hangingPunct="1">
        <a:spcBef>
          <a:spcPct val="0"/>
        </a:spcBef>
        <a:buNone/>
        <a:defRPr sz="8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00" indent="-685800" algn="l" defTabSz="914400" rtl="0" eaLnBrk="1" latinLnBrk="0" hangingPunct="1">
        <a:spcBef>
          <a:spcPts val="2000"/>
        </a:spcBef>
        <a:spcAft>
          <a:spcPts val="0"/>
        </a:spcAft>
        <a:buClr>
          <a:schemeClr val="accent1"/>
        </a:buClr>
        <a:buSzPct val="80000"/>
        <a:buFont typeface="Wingdings 3" charset="2"/>
        <a:buChar char=""/>
        <a:defRPr sz="4000" b="0" i="0" kern="1200">
          <a:solidFill>
            <a:schemeClr val="tx1"/>
          </a:solidFill>
          <a:latin typeface="+mj-lt"/>
          <a:ea typeface="+mj-ea"/>
          <a:cs typeface="+mj-cs"/>
        </a:defRPr>
      </a:lvl1pPr>
      <a:lvl2pPr marL="1485900" indent="-571500" algn="l" defTabSz="914400" rtl="0" eaLnBrk="1" latinLnBrk="0" hangingPunct="1">
        <a:spcBef>
          <a:spcPts val="2000"/>
        </a:spcBef>
        <a:spcAft>
          <a:spcPts val="0"/>
        </a:spcAft>
        <a:buClr>
          <a:schemeClr val="accent1"/>
        </a:buClr>
        <a:buSzPct val="80000"/>
        <a:buFont typeface="Wingdings 3" charset="2"/>
        <a:buChar char=""/>
        <a:defRPr sz="3600" b="0" i="0" kern="1200">
          <a:solidFill>
            <a:schemeClr val="tx1"/>
          </a:solidFill>
          <a:latin typeface="+mj-lt"/>
          <a:ea typeface="+mj-ea"/>
          <a:cs typeface="+mj-cs"/>
        </a:defRPr>
      </a:lvl2pPr>
      <a:lvl3pPr marL="2286000" indent="-457200" algn="l" defTabSz="914400" rtl="0" eaLnBrk="1" latinLnBrk="0" hangingPunct="1">
        <a:spcBef>
          <a:spcPts val="2000"/>
        </a:spcBef>
        <a:spcAft>
          <a:spcPts val="0"/>
        </a:spcAft>
        <a:buClr>
          <a:schemeClr val="accent1"/>
        </a:buClr>
        <a:buSzPct val="80000"/>
        <a:buFont typeface="Wingdings 3" charset="2"/>
        <a:buChar char=""/>
        <a:defRPr sz="3200" b="0" i="0" kern="1200">
          <a:solidFill>
            <a:schemeClr val="tx1"/>
          </a:solidFill>
          <a:latin typeface="+mj-lt"/>
          <a:ea typeface="+mj-ea"/>
          <a:cs typeface="+mj-cs"/>
        </a:defRPr>
      </a:lvl3pPr>
      <a:lvl4pPr marL="3200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4pPr>
      <a:lvl5pPr marL="41148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5pPr>
      <a:lvl6pPr marL="50292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6pPr>
      <a:lvl7pPr marL="59436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7pPr>
      <a:lvl8pPr marL="68580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8pPr>
      <a:lvl9pPr marL="7772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ideo" Target="file:///\\server1\home\m.wang\Allergan%20Asia%20Pacific\AALA010%20IMAGE%20final%20slides%20June%2006\Images%20and%20videos%20from%20KOLs\van%20Herick%20classification%20system%2017082006_mpg%20format.mpg" TargetMode="External"/><Relationship Id="rId5" Type="http://schemas.openxmlformats.org/officeDocument/2006/relationships/image" Target="../media/image7.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620DA2-1CF9-DEA7-F842-B7C1EF17DA92}"/>
              </a:ext>
            </a:extLst>
          </p:cNvPr>
          <p:cNvSpPr>
            <a:spLocks noGrp="1"/>
          </p:cNvSpPr>
          <p:nvPr>
            <p:ph type="title"/>
          </p:nvPr>
        </p:nvSpPr>
        <p:spPr/>
        <p:txBody>
          <a:bodyPr/>
          <a:lstStyle/>
          <a:p>
            <a:r>
              <a:rPr lang="en-US" altLang="zh-TW" b="1" dirty="0">
                <a:latin typeface="Arial" panose="020B0604020202020204" pitchFamily="34" charset="0"/>
                <a:cs typeface="Arial" panose="020B0604020202020204" pitchFamily="34" charset="0"/>
              </a:rPr>
              <a:t>GLAUCOMA ASSESSMENT</a:t>
            </a:r>
            <a:endParaRPr lang="zh-TW" altLang="en-US" b="1" dirty="0">
              <a:latin typeface="Arial" panose="020B0604020202020204" pitchFamily="34" charset="0"/>
              <a:cs typeface="Arial" panose="020B0604020202020204" pitchFamily="34" charset="0"/>
            </a:endParaRPr>
          </a:p>
        </p:txBody>
      </p:sp>
      <p:sp>
        <p:nvSpPr>
          <p:cNvPr id="3" name="文字版面配置區 2">
            <a:extLst>
              <a:ext uri="{FF2B5EF4-FFF2-40B4-BE49-F238E27FC236}">
                <a16:creationId xmlns:a16="http://schemas.microsoft.com/office/drawing/2014/main" id="{481A83B3-82F6-5883-CE46-DE2D577BD1D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C2BDD77-946C-64A0-CB59-5DC280BB6E12}"/>
              </a:ext>
            </a:extLst>
          </p:cNvPr>
          <p:cNvSpPr>
            <a:spLocks noGrp="1"/>
          </p:cNvSpPr>
          <p:nvPr>
            <p:ph type="sldNum" sz="quarter" idx="12"/>
          </p:nvPr>
        </p:nvSpPr>
        <p:spPr/>
        <p:txBody>
          <a:bodyPr/>
          <a:lstStyle/>
          <a:p>
            <a:fld id="{695E8E6A-0C6A-47C5-B73A-F08AE31F0E27}" type="slidenum">
              <a:rPr lang="zh-TW" altLang="en-US" smtClean="0"/>
              <a:t>1</a:t>
            </a:fld>
            <a:endParaRPr lang="zh-TW" altLang="en-US" dirty="0"/>
          </a:p>
        </p:txBody>
      </p:sp>
    </p:spTree>
    <p:extLst>
      <p:ext uri="{BB962C8B-B14F-4D97-AF65-F5344CB8AC3E}">
        <p14:creationId xmlns:p14="http://schemas.microsoft.com/office/powerpoint/2010/main" val="287212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Medical history – diagnosis</a:t>
            </a:r>
            <a:endParaRPr lang="zh-TW" altLang="en-US" sz="6600"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2484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10</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
        <p:nvSpPr>
          <p:cNvPr id="9" name="Rectangle 138">
            <a:extLst>
              <a:ext uri="{FF2B5EF4-FFF2-40B4-BE49-F238E27FC236}">
                <a16:creationId xmlns:a16="http://schemas.microsoft.com/office/drawing/2014/main" id="{6F9FADEE-6082-36E9-6EBC-162D87F03B20}"/>
              </a:ext>
            </a:extLst>
          </p:cNvPr>
          <p:cNvSpPr txBox="1">
            <a:spLocks noChangeArrowheads="1"/>
          </p:cNvSpPr>
          <p:nvPr/>
        </p:nvSpPr>
        <p:spPr>
          <a:xfrm>
            <a:off x="2566021" y="3346176"/>
            <a:ext cx="16947819" cy="1498560"/>
          </a:xfrm>
          <a:prstGeom prst="rect">
            <a:avLst/>
          </a:prstGeom>
          <a:solidFill>
            <a:schemeClr val="tx1"/>
          </a:solidFill>
        </p:spPr>
        <p:txBody>
          <a:bodyPr vert="horz" lIns="91440" tIns="45720" rIns="91440" bIns="45720" rtlCol="0" anchor="ctr">
            <a:normAutofit/>
          </a:bodyPr>
          <a:lstStyle>
            <a:lvl1pPr marL="685800" indent="-685800" algn="l" defTabSz="914400" rtl="0" eaLnBrk="1" latinLnBrk="0" hangingPunct="1">
              <a:spcBef>
                <a:spcPts val="2000"/>
              </a:spcBef>
              <a:spcAft>
                <a:spcPts val="0"/>
              </a:spcAft>
              <a:buClr>
                <a:schemeClr val="accent1"/>
              </a:buClr>
              <a:buSzPct val="80000"/>
              <a:buFont typeface="Wingdings 3" charset="2"/>
              <a:buChar char=""/>
              <a:defRPr sz="4000" b="0" i="0" kern="1200">
                <a:solidFill>
                  <a:schemeClr val="tx1"/>
                </a:solidFill>
                <a:latin typeface="+mj-lt"/>
                <a:ea typeface="+mj-ea"/>
                <a:cs typeface="+mj-cs"/>
              </a:defRPr>
            </a:lvl1pPr>
            <a:lvl2pPr marL="1485900" indent="-571500" algn="l" defTabSz="914400" rtl="0" eaLnBrk="1" latinLnBrk="0" hangingPunct="1">
              <a:spcBef>
                <a:spcPts val="2000"/>
              </a:spcBef>
              <a:spcAft>
                <a:spcPts val="0"/>
              </a:spcAft>
              <a:buClr>
                <a:schemeClr val="accent1"/>
              </a:buClr>
              <a:buSzPct val="80000"/>
              <a:buFont typeface="Wingdings 3" charset="2"/>
              <a:buChar char=""/>
              <a:defRPr sz="3600" b="0" i="0" kern="1200">
                <a:solidFill>
                  <a:schemeClr val="tx1"/>
                </a:solidFill>
                <a:latin typeface="+mj-lt"/>
                <a:ea typeface="+mj-ea"/>
                <a:cs typeface="+mj-cs"/>
              </a:defRPr>
            </a:lvl2pPr>
            <a:lvl3pPr marL="2286000" indent="-457200" algn="l" defTabSz="914400" rtl="0" eaLnBrk="1" latinLnBrk="0" hangingPunct="1">
              <a:spcBef>
                <a:spcPts val="2000"/>
              </a:spcBef>
              <a:spcAft>
                <a:spcPts val="0"/>
              </a:spcAft>
              <a:buClr>
                <a:schemeClr val="accent1"/>
              </a:buClr>
              <a:buSzPct val="80000"/>
              <a:buFont typeface="Wingdings 3" charset="2"/>
              <a:buChar char=""/>
              <a:defRPr sz="3200" b="0" i="0" kern="1200">
                <a:solidFill>
                  <a:schemeClr val="tx1"/>
                </a:solidFill>
                <a:latin typeface="+mj-lt"/>
                <a:ea typeface="+mj-ea"/>
                <a:cs typeface="+mj-cs"/>
              </a:defRPr>
            </a:lvl3pPr>
            <a:lvl4pPr marL="3200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4pPr>
            <a:lvl5pPr marL="41148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5pPr>
            <a:lvl6pPr marL="50292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6pPr>
            <a:lvl7pPr marL="59436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7pPr>
            <a:lvl8pPr marL="68580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8pPr>
            <a:lvl9pPr marL="7772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9pPr>
          </a:lstStyle>
          <a:p>
            <a:pPr>
              <a:buFontTx/>
              <a:buNone/>
            </a:pPr>
            <a:r>
              <a:rPr lang="en-US" altLang="en-US" sz="6000" b="1" dirty="0">
                <a:solidFill>
                  <a:schemeClr val="bg1"/>
                </a:solidFill>
                <a:latin typeface="Arial" panose="020B0604020202020204" pitchFamily="34" charset="0"/>
                <a:cs typeface="Times New Roman" panose="02020603050405020304" pitchFamily="18" charset="0"/>
              </a:rPr>
              <a:t>Systemic conditions relevant to diagnosis</a:t>
            </a:r>
            <a:endParaRPr lang="en-AU" altLang="en-US" sz="6000" b="1" dirty="0">
              <a:solidFill>
                <a:schemeClr val="bg1"/>
              </a:solidFill>
              <a:latin typeface="Arial" panose="020B0604020202020204" pitchFamily="34" charset="0"/>
              <a:cs typeface="Times New Roman" panose="02020603050405020304" pitchFamily="18" charset="0"/>
            </a:endParaRPr>
          </a:p>
        </p:txBody>
      </p:sp>
      <p:graphicFrame>
        <p:nvGraphicFramePr>
          <p:cNvPr id="10" name="Group 224">
            <a:extLst>
              <a:ext uri="{FF2B5EF4-FFF2-40B4-BE49-F238E27FC236}">
                <a16:creationId xmlns:a16="http://schemas.microsoft.com/office/drawing/2014/main" id="{3DEEDD2D-4D16-4425-B88B-4F3B0ADAD5D7}"/>
              </a:ext>
            </a:extLst>
          </p:cNvPr>
          <p:cNvGraphicFramePr>
            <a:graphicFrameLocks/>
          </p:cNvGraphicFramePr>
          <p:nvPr>
            <p:extLst>
              <p:ext uri="{D42A27DB-BD31-4B8C-83A1-F6EECF244321}">
                <p14:modId xmlns:p14="http://schemas.microsoft.com/office/powerpoint/2010/main" val="2381073265"/>
              </p:ext>
            </p:extLst>
          </p:nvPr>
        </p:nvGraphicFramePr>
        <p:xfrm>
          <a:off x="2566021" y="4569817"/>
          <a:ext cx="17126236" cy="8368262"/>
        </p:xfrm>
        <a:graphic>
          <a:graphicData uri="http://schemas.openxmlformats.org/drawingml/2006/table">
            <a:tbl>
              <a:tblPr/>
              <a:tblGrid>
                <a:gridCol w="5430753">
                  <a:extLst>
                    <a:ext uri="{9D8B030D-6E8A-4147-A177-3AD203B41FA5}">
                      <a16:colId xmlns:a16="http://schemas.microsoft.com/office/drawing/2014/main" val="20000"/>
                    </a:ext>
                  </a:extLst>
                </a:gridCol>
                <a:gridCol w="11695483">
                  <a:extLst>
                    <a:ext uri="{9D8B030D-6E8A-4147-A177-3AD203B41FA5}">
                      <a16:colId xmlns:a16="http://schemas.microsoft.com/office/drawing/2014/main" val="20001"/>
                    </a:ext>
                  </a:extLst>
                </a:gridCol>
              </a:tblGrid>
              <a:tr h="3495604">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Cardiovascular system</a:t>
                      </a:r>
                      <a:endParaRPr kumimoji="0" lang="en-AU"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cap="flat">
                      <a:noFill/>
                    </a:lnL>
                    <a:lnR w="12700" cap="flat" cmpd="sng" algn="ctr">
                      <a:solidFill>
                        <a:schemeClr val="bg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err="1">
                          <a:ln>
                            <a:noFill/>
                          </a:ln>
                          <a:solidFill>
                            <a:schemeClr val="bg1"/>
                          </a:solidFill>
                          <a:effectLst/>
                          <a:latin typeface="Arial" panose="020B0604020202020204" pitchFamily="34" charset="0"/>
                          <a:cs typeface="Times New Roman" panose="02020603050405020304" pitchFamily="18" charset="0"/>
                        </a:rPr>
                        <a:t>Vasospastic</a:t>
                      </a:r>
                      <a:r>
                        <a:rPr kumimoji="0" lang="en-US"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 tendency, previous episodes of profound hypotension or blood loss, ischaemic heart disease, CABG</a:t>
                      </a:r>
                      <a:endParaRPr kumimoji="0" lang="en-AU"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w="12700" cap="flat" cmpd="sng" algn="ctr">
                      <a:solidFill>
                        <a:schemeClr val="bg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436329">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Central nervous system</a:t>
                      </a:r>
                      <a:endParaRPr kumimoji="0" lang="en-AU"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cap="flat">
                      <a:noFill/>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Previous cerebrovascular accident, head injury, pituitary lesions, migraine</a:t>
                      </a:r>
                      <a:endParaRPr kumimoji="0" lang="en-AU"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w="12700" cap="flat" cmpd="sng" algn="ctr">
                      <a:solidFill>
                        <a:schemeClr val="bg1"/>
                      </a:solidFill>
                      <a:prstDash val="sysDot"/>
                      <a:round/>
                      <a:headEnd type="none" w="med" len="med"/>
                      <a:tailEnd type="none" w="med" len="med"/>
                    </a:lnL>
                    <a:lnR cap="flat">
                      <a:noFill/>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436329">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Endocrine system</a:t>
                      </a:r>
                      <a:endParaRPr kumimoji="0" lang="en-AU" sz="4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cap="flat">
                      <a:noFill/>
                    </a:lnL>
                    <a:lnR w="12700" cap="flat" cmpd="sng" algn="ctr">
                      <a:solidFill>
                        <a:schemeClr val="bg1"/>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Diabetes, thyroid eye disease, pituitary </a:t>
                      </a:r>
                      <a:r>
                        <a:rPr kumimoji="0" lang="en-US" sz="4800" b="0" i="0" u="none" strike="noStrike" cap="none" normalizeH="0" baseline="0" dirty="0" err="1">
                          <a:ln>
                            <a:noFill/>
                          </a:ln>
                          <a:solidFill>
                            <a:schemeClr val="bg1"/>
                          </a:solidFill>
                          <a:effectLst/>
                          <a:latin typeface="Arial" panose="020B0604020202020204" pitchFamily="34" charset="0"/>
                          <a:cs typeface="Times New Roman" panose="02020603050405020304" pitchFamily="18" charset="0"/>
                        </a:rPr>
                        <a:t>tumours</a:t>
                      </a:r>
                      <a:endParaRPr kumimoji="0" lang="en-AU" sz="48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endParaRPr>
                    </a:p>
                  </a:txBody>
                  <a:tcPr marT="45715" marB="45715" anchor="ctr" horzOverflow="overflow">
                    <a:lnL w="12700" cap="flat" cmpd="sng" algn="ctr">
                      <a:solidFill>
                        <a:schemeClr val="bg1"/>
                      </a:solidFill>
                      <a:prstDash val="sysDot"/>
                      <a:round/>
                      <a:headEnd type="none" w="med" len="med"/>
                      <a:tailEnd type="none" w="med" len="med"/>
                    </a:lnL>
                    <a:lnR cap="flat">
                      <a:noFill/>
                    </a:lnR>
                    <a:lnT w="12700" cap="flat" cmpd="sng" algn="ctr">
                      <a:solidFill>
                        <a:schemeClr val="bg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3262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Medical history – treatment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11</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
        <p:nvSpPr>
          <p:cNvPr id="9" name="Rectangle 138">
            <a:extLst>
              <a:ext uri="{FF2B5EF4-FFF2-40B4-BE49-F238E27FC236}">
                <a16:creationId xmlns:a16="http://schemas.microsoft.com/office/drawing/2014/main" id="{6F9FADEE-6082-36E9-6EBC-162D87F03B20}"/>
              </a:ext>
            </a:extLst>
          </p:cNvPr>
          <p:cNvSpPr txBox="1">
            <a:spLocks noChangeArrowheads="1"/>
          </p:cNvSpPr>
          <p:nvPr/>
        </p:nvSpPr>
        <p:spPr>
          <a:xfrm>
            <a:off x="2566021" y="3346176"/>
            <a:ext cx="16947819" cy="1498560"/>
          </a:xfrm>
          <a:prstGeom prst="rect">
            <a:avLst/>
          </a:prstGeom>
          <a:solidFill>
            <a:schemeClr val="tx1"/>
          </a:solidFill>
        </p:spPr>
        <p:txBody>
          <a:bodyPr vert="horz" lIns="91440" tIns="45720" rIns="91440" bIns="45720" rtlCol="0" anchor="ctr">
            <a:normAutofit/>
          </a:bodyPr>
          <a:lstStyle>
            <a:lvl1pPr marL="685800" indent="-685800" algn="l" defTabSz="914400" rtl="0" eaLnBrk="1" latinLnBrk="0" hangingPunct="1">
              <a:spcBef>
                <a:spcPts val="2000"/>
              </a:spcBef>
              <a:spcAft>
                <a:spcPts val="0"/>
              </a:spcAft>
              <a:buClr>
                <a:schemeClr val="accent1"/>
              </a:buClr>
              <a:buSzPct val="80000"/>
              <a:buFont typeface="Wingdings 3" charset="2"/>
              <a:buChar char=""/>
              <a:defRPr sz="4000" b="0" i="0" kern="1200">
                <a:solidFill>
                  <a:schemeClr val="tx1"/>
                </a:solidFill>
                <a:latin typeface="+mj-lt"/>
                <a:ea typeface="+mj-ea"/>
                <a:cs typeface="+mj-cs"/>
              </a:defRPr>
            </a:lvl1pPr>
            <a:lvl2pPr marL="1485900" indent="-571500" algn="l" defTabSz="914400" rtl="0" eaLnBrk="1" latinLnBrk="0" hangingPunct="1">
              <a:spcBef>
                <a:spcPts val="2000"/>
              </a:spcBef>
              <a:spcAft>
                <a:spcPts val="0"/>
              </a:spcAft>
              <a:buClr>
                <a:schemeClr val="accent1"/>
              </a:buClr>
              <a:buSzPct val="80000"/>
              <a:buFont typeface="Wingdings 3" charset="2"/>
              <a:buChar char=""/>
              <a:defRPr sz="3600" b="0" i="0" kern="1200">
                <a:solidFill>
                  <a:schemeClr val="tx1"/>
                </a:solidFill>
                <a:latin typeface="+mj-lt"/>
                <a:ea typeface="+mj-ea"/>
                <a:cs typeface="+mj-cs"/>
              </a:defRPr>
            </a:lvl2pPr>
            <a:lvl3pPr marL="2286000" indent="-457200" algn="l" defTabSz="914400" rtl="0" eaLnBrk="1" latinLnBrk="0" hangingPunct="1">
              <a:spcBef>
                <a:spcPts val="2000"/>
              </a:spcBef>
              <a:spcAft>
                <a:spcPts val="0"/>
              </a:spcAft>
              <a:buClr>
                <a:schemeClr val="accent1"/>
              </a:buClr>
              <a:buSzPct val="80000"/>
              <a:buFont typeface="Wingdings 3" charset="2"/>
              <a:buChar char=""/>
              <a:defRPr sz="3200" b="0" i="0" kern="1200">
                <a:solidFill>
                  <a:schemeClr val="tx1"/>
                </a:solidFill>
                <a:latin typeface="+mj-lt"/>
                <a:ea typeface="+mj-ea"/>
                <a:cs typeface="+mj-cs"/>
              </a:defRPr>
            </a:lvl3pPr>
            <a:lvl4pPr marL="3200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4pPr>
            <a:lvl5pPr marL="41148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5pPr>
            <a:lvl6pPr marL="50292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6pPr>
            <a:lvl7pPr marL="59436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7pPr>
            <a:lvl8pPr marL="68580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8pPr>
            <a:lvl9pPr marL="7772400" indent="-457200" algn="l" defTabSz="914400" rtl="0" eaLnBrk="1" latinLnBrk="0" hangingPunct="1">
              <a:spcBef>
                <a:spcPts val="2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9pPr>
          </a:lstStyle>
          <a:p>
            <a:pPr>
              <a:buFontTx/>
              <a:buNone/>
            </a:pPr>
            <a:r>
              <a:rPr lang="en-US" altLang="en-US" sz="6000" b="1" dirty="0">
                <a:solidFill>
                  <a:schemeClr val="bg1"/>
                </a:solidFill>
                <a:latin typeface="Arial" panose="020B0604020202020204" pitchFamily="34" charset="0"/>
                <a:cs typeface="Times New Roman" panose="02020603050405020304" pitchFamily="18" charset="0"/>
              </a:rPr>
              <a:t>Systemic conditions relevant to treatment</a:t>
            </a:r>
          </a:p>
        </p:txBody>
      </p:sp>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3402279718"/>
              </p:ext>
            </p:extLst>
          </p:nvPr>
        </p:nvGraphicFramePr>
        <p:xfrm>
          <a:off x="2478934" y="4865366"/>
          <a:ext cx="19107268" cy="8526389"/>
        </p:xfrm>
        <a:graphic>
          <a:graphicData uri="http://schemas.openxmlformats.org/drawingml/2006/table">
            <a:tbl>
              <a:tblPr/>
              <a:tblGrid>
                <a:gridCol w="7675827">
                  <a:extLst>
                    <a:ext uri="{9D8B030D-6E8A-4147-A177-3AD203B41FA5}">
                      <a16:colId xmlns:a16="http://schemas.microsoft.com/office/drawing/2014/main" val="20000"/>
                    </a:ext>
                  </a:extLst>
                </a:gridCol>
                <a:gridCol w="11431441">
                  <a:extLst>
                    <a:ext uri="{9D8B030D-6E8A-4147-A177-3AD203B41FA5}">
                      <a16:colId xmlns:a16="http://schemas.microsoft.com/office/drawing/2014/main" val="20001"/>
                    </a:ext>
                  </a:extLst>
                </a:gridCol>
              </a:tblGrid>
              <a:tr h="159136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Cardiovascular system</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Cardiac arrhythmias, systemic hypertension, ischaemic heart disease</a:t>
                      </a:r>
                      <a:endParaRPr kumimoji="0" lang="en-AU" sz="4400" b="0"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487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Central nervous system</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Early dementia, depression, tremor</a:t>
                      </a:r>
                      <a:endParaRPr kumimoji="0" lang="en-AU" sz="4400" b="0"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599746">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Musculoskeletal system</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Osteoarthritis, rheumatoid arthritis</a:t>
                      </a:r>
                      <a:endParaRPr kumimoji="0" lang="el-GR" sz="4400" b="0" i="0" u="none" strike="noStrike" cap="none" normalizeH="0" baseline="0" dirty="0">
                        <a:ln>
                          <a:noFill/>
                        </a:ln>
                        <a:solidFill>
                          <a:schemeClr val="bg1"/>
                        </a:solidFill>
                        <a:effectLst/>
                        <a:latin typeface="Arial" panose="020B0604020202020204" pitchFamily="34" charset="0"/>
                        <a:cs typeface="Arial"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599746">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Respiratory system</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Asthma and other chronic obstructive pulmonary disease</a:t>
                      </a:r>
                      <a:endParaRPr kumimoji="0" lang="el-GR" sz="4400" b="0" i="0" u="none" strike="noStrike" cap="none" normalizeH="0" baseline="0" dirty="0">
                        <a:ln>
                          <a:noFill/>
                        </a:ln>
                        <a:solidFill>
                          <a:schemeClr val="bg1"/>
                        </a:solidFill>
                        <a:effectLst/>
                        <a:latin typeface="Arial" panose="020B0604020202020204" pitchFamily="34" charset="0"/>
                        <a:cs typeface="Arial"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1172587">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Urogenital system</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Urinary stones, renal disease</a:t>
                      </a:r>
                      <a:endParaRPr kumimoji="0" lang="en-AU" sz="4400" b="0"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93807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1" i="0" u="none" strike="noStrike" cap="none" normalizeH="0" baseline="0" dirty="0">
                          <a:ln>
                            <a:noFill/>
                          </a:ln>
                          <a:solidFill>
                            <a:schemeClr val="bg1"/>
                          </a:solidFill>
                          <a:effectLst/>
                          <a:latin typeface="Arial" panose="020B0604020202020204" pitchFamily="34" charset="0"/>
                        </a:rPr>
                        <a:t>Women</a:t>
                      </a:r>
                      <a:endParaRPr kumimoji="0" lang="en-AU" sz="4400" b="1" i="0" u="none" strike="noStrike" cap="none" normalizeH="0" baseline="0" dirty="0">
                        <a:ln>
                          <a:noFill/>
                        </a:ln>
                        <a:solidFill>
                          <a:schemeClr val="bg1"/>
                        </a:solidFill>
                        <a:effectLst/>
                        <a:latin typeface="Arial" panose="020B0604020202020204" pitchFamily="34" charset="0"/>
                      </a:endParaRPr>
                    </a:p>
                  </a:txBody>
                  <a:tcPr anchor="ctr" horzOverflow="overflow">
                    <a:lnL cap="flat">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400" b="0" i="0" u="none" strike="noStrike" cap="none" normalizeH="0" baseline="0" dirty="0">
                          <a:ln>
                            <a:noFill/>
                          </a:ln>
                          <a:solidFill>
                            <a:schemeClr val="bg1"/>
                          </a:solidFill>
                          <a:effectLst/>
                          <a:latin typeface="Arial" panose="020B0604020202020204" pitchFamily="34" charset="0"/>
                        </a:rPr>
                        <a:t>Present or possible pregnancy and lactation</a:t>
                      </a:r>
                      <a:endParaRPr kumimoji="0" lang="en-AU" sz="4400" b="0"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cap="flat">
                      <a:noFill/>
                    </a:lnR>
                    <a:lnT w="12700" cap="flat" cmpd="sng" algn="ctr">
                      <a:solidFill>
                        <a:schemeClr val="bg1"/>
                      </a:solidFill>
                      <a:prstDash val="sysDash"/>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3493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Medical history – </a:t>
            </a:r>
            <a:r>
              <a:rPr lang="en-US" altLang="zh-TW" dirty="0" err="1">
                <a:latin typeface="Arial" panose="020B0604020202020204" pitchFamily="34" charset="0"/>
                <a:cs typeface="Arial" panose="020B0604020202020204" pitchFamily="34" charset="0"/>
              </a:rPr>
              <a:t>haemodynamic</a:t>
            </a:r>
            <a:r>
              <a:rPr lang="en-US" altLang="zh-TW" dirty="0">
                <a:latin typeface="Arial" panose="020B0604020202020204" pitchFamily="34" charset="0"/>
                <a:cs typeface="Arial" panose="020B0604020202020204" pitchFamily="34" charset="0"/>
              </a:rPr>
              <a:t> crises</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Exclude past </a:t>
            </a:r>
            <a:r>
              <a:rPr lang="en-US" altLang="en-US" sz="6000" dirty="0" err="1">
                <a:solidFill>
                  <a:schemeClr val="bg1"/>
                </a:solidFill>
                <a:latin typeface="Arial" panose="020B0604020202020204" pitchFamily="34" charset="0"/>
                <a:cs typeface="Arial" panose="020B0604020202020204" pitchFamily="34" charset="0"/>
              </a:rPr>
              <a:t>haemodynamic</a:t>
            </a:r>
            <a:r>
              <a:rPr lang="en-US" altLang="en-US" sz="6000" dirty="0">
                <a:solidFill>
                  <a:schemeClr val="bg1"/>
                </a:solidFill>
                <a:latin typeface="Arial" panose="020B0604020202020204" pitchFamily="34" charset="0"/>
                <a:cs typeface="Arial" panose="020B0604020202020204" pitchFamily="34" charset="0"/>
              </a:rPr>
              <a:t> crises or intracranial pathology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postpartum </a:t>
            </a:r>
            <a:r>
              <a:rPr lang="en-US" altLang="en-US" sz="5600" dirty="0" err="1">
                <a:solidFill>
                  <a:schemeClr val="bg1"/>
                </a:solidFill>
                <a:latin typeface="Arial" panose="020B0604020202020204" pitchFamily="34" charset="0"/>
                <a:cs typeface="Arial" panose="020B0604020202020204" pitchFamily="34" charset="0"/>
              </a:rPr>
              <a:t>haemorrhage</a:t>
            </a:r>
            <a:endParaRPr lang="en-US" altLang="en-US" sz="5600" dirty="0">
              <a:solidFill>
                <a:schemeClr val="bg1"/>
              </a:solidFill>
              <a:latin typeface="Arial" panose="020B0604020202020204" pitchFamily="34" charset="0"/>
              <a:cs typeface="Arial" panose="020B0604020202020204" pitchFamily="34" charset="0"/>
            </a:endParaRP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ruptured abdominal aneurysm</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severe trauma</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major surgery (e.g. CABG)</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prior blood transfusions</a:t>
            </a:r>
          </a:p>
          <a:p>
            <a:pPr marL="1543050" indent="741600">
              <a:buClr>
                <a:schemeClr val="bg1"/>
              </a:buClr>
              <a:buFont typeface="Century Gothic" panose="020B0502020202020204" pitchFamily="34" charset="0"/>
              <a:buChar char="►"/>
            </a:pPr>
            <a:r>
              <a:rPr lang="en-US" altLang="en-US" sz="6000" dirty="0" err="1">
                <a:solidFill>
                  <a:schemeClr val="bg1"/>
                </a:solidFill>
                <a:latin typeface="Arial" panose="020B0604020202020204" pitchFamily="34" charset="0"/>
                <a:cs typeface="Arial" panose="020B0604020202020204" pitchFamily="34" charset="0"/>
              </a:rPr>
              <a:t>Haemodynamic</a:t>
            </a:r>
            <a:r>
              <a:rPr lang="en-US" altLang="en-US" sz="6000" dirty="0">
                <a:solidFill>
                  <a:schemeClr val="bg1"/>
                </a:solidFill>
                <a:latin typeface="Arial" panose="020B0604020202020204" pitchFamily="34" charset="0"/>
                <a:cs typeface="Arial" panose="020B0604020202020204" pitchFamily="34" charset="0"/>
              </a:rPr>
              <a:t> crises may cause optic disc pallor and cupping that mimics glaucoma, but is not progressive</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12</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420841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Medical history</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Medications that may lead to glaucoma or glaucoma-like changes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Steroids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Associated with ocular hypertension, open-angle glaucoma</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Anticholinergics/tricyclic antidepressants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Can cause angle closure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Anticonvulsants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Topiramate – can cause acute angle closure</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Vigabatrin – linked to nasal peripheral field loss without disc </a:t>
            </a:r>
          </a:p>
          <a:p>
            <a:pPr marL="3143250" lvl="2" indent="0">
              <a:buClr>
                <a:schemeClr val="bg1"/>
              </a:buClr>
              <a:buNone/>
            </a:pPr>
            <a:r>
              <a:rPr lang="en-US" altLang="en-US" sz="5200" dirty="0">
                <a:solidFill>
                  <a:schemeClr val="bg1"/>
                </a:solidFill>
                <a:latin typeface="Arial" panose="020B0604020202020204" pitchFamily="34" charset="0"/>
                <a:cs typeface="Arial" panose="020B0604020202020204" pitchFamily="34" charset="0"/>
              </a:rPr>
              <a:t>    changes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13</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167743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Medical history </a:t>
            </a:r>
            <a:r>
              <a:rPr lang="en-US" altLang="zh-TW" sz="6600" dirty="0">
                <a:latin typeface="Arial" panose="020B0604020202020204" pitchFamily="34" charset="0"/>
                <a:cs typeface="Arial" panose="020B0604020202020204" pitchFamily="34" charset="0"/>
              </a:rPr>
              <a:t>(cont.)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Medications that may have an impact on glaucoma treatment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Long-term use of glaucoma drops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May increase trabeculectomy failure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Systemic beta-blockers or calcium channel blockers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May interact with topical beta-blockers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May mask raised IOP</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Alpha-agonists are contraindicated for:</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Patients taking MAOIs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Infants and children</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Check for </a:t>
            </a:r>
            <a:r>
              <a:rPr lang="en-US" altLang="en-US" sz="5600" dirty="0" err="1">
                <a:solidFill>
                  <a:schemeClr val="bg1"/>
                </a:solidFill>
                <a:latin typeface="Arial" panose="020B0604020202020204" pitchFamily="34" charset="0"/>
                <a:cs typeface="Arial" panose="020B0604020202020204" pitchFamily="34" charset="0"/>
              </a:rPr>
              <a:t>sulpha</a:t>
            </a:r>
            <a:r>
              <a:rPr lang="en-US" altLang="en-US" sz="5600" dirty="0">
                <a:solidFill>
                  <a:schemeClr val="bg1"/>
                </a:solidFill>
                <a:latin typeface="Arial" panose="020B0604020202020204" pitchFamily="34" charset="0"/>
                <a:cs typeface="Arial" panose="020B0604020202020204" pitchFamily="34" charset="0"/>
              </a:rPr>
              <a:t> allergy before using CAIs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14</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02261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Further considerations</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Impact of glaucoma on the patient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How regularly can the patient attend the clinic?</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Can the patient afford and comply with treatment?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How will having glaucoma affect the patient’s life, work and family?</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Consider disease and treatment effects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15</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41217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Further considerations </a:t>
            </a:r>
            <a:r>
              <a:rPr lang="en-US" altLang="zh-TW" sz="6600" dirty="0">
                <a:latin typeface="Arial" panose="020B0604020202020204" pitchFamily="34" charset="0"/>
                <a:cs typeface="Arial" panose="020B0604020202020204" pitchFamily="34" charset="0"/>
              </a:rPr>
              <a:t>(cont.)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What is the patient’s life expectancy?</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What is the patient’s lifestyle?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Exercise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Water intake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Alcohol use</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Family history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What is the disease type and course in the patient’s family?</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16</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57270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Examination and investigations</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Desirable resources for examination</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 slit lamp with indirect lens between 60–90D and/or direct ophthalmoscope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Automated perimeter</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 gonioscope that allows indentation gonioscopy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 </a:t>
            </a:r>
            <a:r>
              <a:rPr lang="en-US" altLang="en-US" sz="5600" dirty="0" err="1">
                <a:solidFill>
                  <a:schemeClr val="bg1"/>
                </a:solidFill>
                <a:latin typeface="Arial" panose="020B0604020202020204" pitchFamily="34" charset="0"/>
                <a:cs typeface="Arial" panose="020B0604020202020204" pitchFamily="34" charset="0"/>
              </a:rPr>
              <a:t>Goldmann</a:t>
            </a:r>
            <a:r>
              <a:rPr lang="en-US" altLang="en-US" sz="5600" dirty="0">
                <a:solidFill>
                  <a:schemeClr val="bg1"/>
                </a:solidFill>
                <a:latin typeface="Arial" panose="020B0604020202020204" pitchFamily="34" charset="0"/>
                <a:cs typeface="Arial" panose="020B0604020202020204" pitchFamily="34" charset="0"/>
              </a:rPr>
              <a:t> applanation tonometer (GAT) or </a:t>
            </a:r>
            <a:r>
              <a:rPr lang="en-US" altLang="en-US" sz="5600" dirty="0" err="1">
                <a:solidFill>
                  <a:schemeClr val="bg1"/>
                </a:solidFill>
                <a:latin typeface="Arial" panose="020B0604020202020204" pitchFamily="34" charset="0"/>
                <a:cs typeface="Arial" panose="020B0604020202020204" pitchFamily="34" charset="0"/>
              </a:rPr>
              <a:t>Tono</a:t>
            </a:r>
            <a:r>
              <a:rPr lang="en-US" altLang="en-US" sz="5600" dirty="0">
                <a:solidFill>
                  <a:schemeClr val="bg1"/>
                </a:solidFill>
                <a:latin typeface="Arial" panose="020B0604020202020204" pitchFamily="34" charset="0"/>
                <a:cs typeface="Arial" panose="020B0604020202020204" pitchFamily="34" charset="0"/>
              </a:rPr>
              <a:t>-Pen</a:t>
            </a:r>
            <a:r>
              <a:rPr lang="en-US" altLang="en-US" sz="5600" baseline="30000" dirty="0">
                <a:solidFill>
                  <a:schemeClr val="bg1"/>
                </a:solidFill>
                <a:latin typeface="Arial" panose="020B0604020202020204" pitchFamily="34" charset="0"/>
                <a:cs typeface="Arial" panose="020B0604020202020204" pitchFamily="34" charset="0"/>
              </a:rPr>
              <a:t>®</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17</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62263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7200" dirty="0">
                <a:latin typeface="Arial" panose="020B0604020202020204" pitchFamily="34" charset="0"/>
                <a:cs typeface="Arial" panose="020B0604020202020204" pitchFamily="34" charset="0"/>
              </a:rPr>
              <a:t>When the patient cannot get to a slit lamp</a:t>
            </a:r>
            <a:endParaRPr lang="zh-TW" altLang="en-US" sz="72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A hand-held slit lamp may be very useful</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Anterior segment evaluation can also be accomplished using:</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 </a:t>
            </a:r>
            <a:r>
              <a:rPr lang="en-US" altLang="en-US" sz="5600" dirty="0" err="1">
                <a:solidFill>
                  <a:schemeClr val="bg1"/>
                </a:solidFill>
                <a:latin typeface="Arial" panose="020B0604020202020204" pitchFamily="34" charset="0"/>
                <a:cs typeface="Arial" panose="020B0604020202020204" pitchFamily="34" charset="0"/>
              </a:rPr>
              <a:t>jeweller’s</a:t>
            </a:r>
            <a:r>
              <a:rPr lang="en-US" altLang="en-US" sz="5600" dirty="0">
                <a:solidFill>
                  <a:schemeClr val="bg1"/>
                </a:solidFill>
                <a:latin typeface="Arial" panose="020B0604020202020204" pitchFamily="34" charset="0"/>
                <a:cs typeface="Arial" panose="020B0604020202020204" pitchFamily="34" charset="0"/>
              </a:rPr>
              <a:t> loop or an operating loop with a torchlight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 direct ophthalmoscope set at +10 to +12D</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In this setting, IOP is best measured using a </a:t>
            </a:r>
            <a:r>
              <a:rPr lang="en-US" altLang="en-US" sz="6000" dirty="0" err="1">
                <a:solidFill>
                  <a:schemeClr val="bg1"/>
                </a:solidFill>
                <a:latin typeface="Arial" panose="020B0604020202020204" pitchFamily="34" charset="0"/>
                <a:cs typeface="Arial" panose="020B0604020202020204" pitchFamily="34" charset="0"/>
              </a:rPr>
              <a:t>Tono</a:t>
            </a:r>
            <a:r>
              <a:rPr lang="en-US" altLang="en-US" sz="6000" dirty="0">
                <a:solidFill>
                  <a:schemeClr val="bg1"/>
                </a:solidFill>
                <a:latin typeface="Arial" panose="020B0604020202020204" pitchFamily="34" charset="0"/>
                <a:cs typeface="Arial" panose="020B0604020202020204" pitchFamily="34" charset="0"/>
              </a:rPr>
              <a:t>-Pen® or Perkins tonometer</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18</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89014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Full eye examination</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Every eye deserves a comprehensive examination, including:</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Slit lamp examination</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Applanation tonometry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Gonioscopy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Stereoscopic, dilated optic nerve examination*</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19</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
        <p:nvSpPr>
          <p:cNvPr id="7" name="Text Box 2052">
            <a:extLst>
              <a:ext uri="{FF2B5EF4-FFF2-40B4-BE49-F238E27FC236}">
                <a16:creationId xmlns:a16="http://schemas.microsoft.com/office/drawing/2014/main" id="{78ECA77D-E431-4D99-6D65-EE433BA2896B}"/>
              </a:ext>
            </a:extLst>
          </p:cNvPr>
          <p:cNvSpPr txBox="1">
            <a:spLocks noChangeArrowheads="1"/>
          </p:cNvSpPr>
          <p:nvPr/>
        </p:nvSpPr>
        <p:spPr bwMode="auto">
          <a:xfrm>
            <a:off x="2852057" y="9717117"/>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spcBef>
                <a:spcPct val="50000"/>
              </a:spcBef>
            </a:pPr>
            <a:r>
              <a:rPr lang="en-NZ" altLang="en-US" sz="3200" dirty="0">
                <a:solidFill>
                  <a:schemeClr val="bg1"/>
                </a:solidFill>
                <a:latin typeface="Arial" panose="020B0604020202020204" pitchFamily="34" charset="0"/>
              </a:rPr>
              <a:t>* If the angle permits.</a:t>
            </a:r>
            <a:endParaRPr lang="en-AU" altLang="en-US" sz="3200" dirty="0">
              <a:solidFill>
                <a:schemeClr val="bg1"/>
              </a:solidFill>
              <a:latin typeface="Arial" panose="020B0604020202020204" pitchFamily="34" charset="0"/>
            </a:endParaRPr>
          </a:p>
        </p:txBody>
      </p:sp>
    </p:spTree>
    <p:extLst>
      <p:ext uri="{BB962C8B-B14F-4D97-AF65-F5344CB8AC3E}">
        <p14:creationId xmlns:p14="http://schemas.microsoft.com/office/powerpoint/2010/main" val="355906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Glaucoma assessment</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lstStyle/>
          <a:p>
            <a:pPr marL="742950" indent="-742950">
              <a:buClr>
                <a:schemeClr val="bg1"/>
              </a:buClr>
              <a:buFont typeface="+mj-lt"/>
              <a:buAutoNum type="arabicPeriod"/>
            </a:pPr>
            <a:endParaRPr lang="en-US" altLang="zh-TW" dirty="0">
              <a:solidFill>
                <a:schemeClr val="bg1"/>
              </a:solidFill>
              <a:latin typeface="Arial" panose="020B0604020202020204" pitchFamily="34" charset="0"/>
              <a:cs typeface="Times New Roman" panose="02020603050405020304" pitchFamily="18" charset="0"/>
            </a:endParaRPr>
          </a:p>
          <a:p>
            <a:pPr marL="1623600" indent="-742950">
              <a:buClr>
                <a:schemeClr val="bg1"/>
              </a:buClr>
              <a:buFont typeface="+mj-lt"/>
              <a:buAutoNum type="arabicPeriod"/>
            </a:pPr>
            <a:endParaRPr lang="en-US" altLang="zh-TW" dirty="0">
              <a:solidFill>
                <a:schemeClr val="bg1"/>
              </a:solidFill>
              <a:latin typeface="Arial" panose="020B0604020202020204" pitchFamily="34" charset="0"/>
              <a:cs typeface="Times New Roman" panose="02020603050405020304" pitchFamily="18" charset="0"/>
            </a:endParaRPr>
          </a:p>
          <a:p>
            <a:pPr marL="1623600" indent="742950">
              <a:buClr>
                <a:schemeClr val="bg1"/>
              </a:buClr>
              <a:buFont typeface="+mj-lt"/>
              <a:buAutoNum type="arabicPeriod"/>
            </a:pPr>
            <a:r>
              <a:rPr lang="en-US" altLang="zh-TW" sz="5400" dirty="0">
                <a:solidFill>
                  <a:schemeClr val="bg1"/>
                </a:solidFill>
                <a:latin typeface="Arial" panose="020B0604020202020204" pitchFamily="34" charset="0"/>
                <a:cs typeface="Times New Roman" panose="02020603050405020304" pitchFamily="18" charset="0"/>
              </a:rPr>
              <a:t>Initial assessment</a:t>
            </a:r>
          </a:p>
          <a:p>
            <a:pPr marL="1623600" indent="742950">
              <a:buClr>
                <a:schemeClr val="bg1"/>
              </a:buClr>
              <a:buFont typeface="+mj-lt"/>
              <a:buAutoNum type="arabicPeriod"/>
            </a:pPr>
            <a:r>
              <a:rPr lang="en-US" altLang="zh-TW" sz="5400" dirty="0">
                <a:solidFill>
                  <a:schemeClr val="bg1"/>
                </a:solidFill>
                <a:latin typeface="Arial" panose="020B0604020202020204" pitchFamily="34" charset="0"/>
                <a:cs typeface="Times New Roman" panose="02020603050405020304" pitchFamily="18" charset="0"/>
              </a:rPr>
              <a:t>History</a:t>
            </a:r>
          </a:p>
          <a:p>
            <a:pPr marL="1623600" indent="742950">
              <a:buClr>
                <a:schemeClr val="bg1"/>
              </a:buClr>
              <a:buFont typeface="+mj-lt"/>
              <a:buAutoNum type="arabicPeriod"/>
            </a:pPr>
            <a:r>
              <a:rPr lang="en-US" altLang="zh-TW" sz="5400" dirty="0">
                <a:solidFill>
                  <a:schemeClr val="bg1"/>
                </a:solidFill>
                <a:latin typeface="Arial" panose="020B0604020202020204" pitchFamily="34" charset="0"/>
                <a:cs typeface="Times New Roman" panose="02020603050405020304" pitchFamily="18" charset="0"/>
              </a:rPr>
              <a:t>Examination/investigations</a:t>
            </a:r>
          </a:p>
          <a:p>
            <a:pPr marL="1623600" indent="742950">
              <a:buClr>
                <a:schemeClr val="bg1"/>
              </a:buClr>
              <a:buFont typeface="+mj-lt"/>
              <a:buAutoNum type="arabicPeriod"/>
            </a:pPr>
            <a:r>
              <a:rPr lang="en-US" altLang="zh-TW" sz="5400" dirty="0">
                <a:solidFill>
                  <a:schemeClr val="bg1"/>
                </a:solidFill>
                <a:latin typeface="Arial" panose="020B0604020202020204" pitchFamily="34" charset="0"/>
                <a:cs typeface="Times New Roman" panose="02020603050405020304" pitchFamily="18" charset="0"/>
              </a:rPr>
              <a:t>Key points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86915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Goldman applanation tonometer (GAT)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20</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1025990850"/>
              </p:ext>
            </p:extLst>
          </p:nvPr>
        </p:nvGraphicFramePr>
        <p:xfrm>
          <a:off x="3122469" y="4702354"/>
          <a:ext cx="18139061" cy="7119804"/>
        </p:xfrm>
        <a:graphic>
          <a:graphicData uri="http://schemas.openxmlformats.org/drawingml/2006/table">
            <a:tbl>
              <a:tblPr/>
              <a:tblGrid>
                <a:gridCol w="5522066">
                  <a:extLst>
                    <a:ext uri="{9D8B030D-6E8A-4147-A177-3AD203B41FA5}">
                      <a16:colId xmlns:a16="http://schemas.microsoft.com/office/drawing/2014/main" val="20000"/>
                    </a:ext>
                  </a:extLst>
                </a:gridCol>
                <a:gridCol w="12616995">
                  <a:extLst>
                    <a:ext uri="{9D8B030D-6E8A-4147-A177-3AD203B41FA5}">
                      <a16:colId xmlns:a16="http://schemas.microsoft.com/office/drawing/2014/main" val="20001"/>
                    </a:ext>
                  </a:extLst>
                </a:gridCol>
              </a:tblGrid>
              <a:tr h="276066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6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a:t>
                      </a:r>
                      <a:endParaRPr kumimoji="0" lang="en-AU" sz="6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IOP elevation is a major risk factor for glaucoma</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IOP lowering delays glaucoma progression</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19655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6000" b="0" i="0" u="none" strike="noStrike" cap="none" normalizeH="0" baseline="0">
                          <a:ln>
                            <a:noFill/>
                          </a:ln>
                          <a:solidFill>
                            <a:schemeClr val="bg1"/>
                          </a:solidFill>
                          <a:effectLst/>
                          <a:latin typeface="Arial" panose="020B0604020202020204" pitchFamily="34" charset="0"/>
                          <a:cs typeface="Arial" panose="020B0604020202020204" pitchFamily="34" charset="0"/>
                        </a:rPr>
                        <a:t>What to use?</a:t>
                      </a:r>
                      <a:endParaRPr kumimoji="0" lang="en-AU" sz="60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GAT</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Tono</a:t>
                      </a: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-Pen</a:t>
                      </a:r>
                      <a:r>
                        <a:rPr kumimoji="0" lang="en-US" sz="4800" b="0" i="0" u="none" strike="noStrike" cap="none" normalizeH="0" baseline="30000" dirty="0">
                          <a:ln>
                            <a:noFill/>
                          </a:ln>
                          <a:solidFill>
                            <a:schemeClr val="bg1"/>
                          </a:solidFill>
                          <a:effectLst/>
                          <a:latin typeface="Arial" panose="020B0604020202020204" pitchFamily="34" charset="0"/>
                          <a:cs typeface="Arial" panose="020B0604020202020204" pitchFamily="34" charset="0"/>
                        </a:rPr>
                        <a:t>®</a:t>
                      </a: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if GAT is not available</a:t>
                      </a: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16258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6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When?</a:t>
                      </a:r>
                      <a:endParaRPr kumimoji="0" lang="en-AU" sz="6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defRPr/>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Record the presenting or maximum IOP</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Every visit</a:t>
                      </a: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4119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Tonometry</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21</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3915437348"/>
              </p:ext>
            </p:extLst>
          </p:nvPr>
        </p:nvGraphicFramePr>
        <p:xfrm>
          <a:off x="3122469" y="4388177"/>
          <a:ext cx="18139061" cy="5797300"/>
        </p:xfrm>
        <a:graphic>
          <a:graphicData uri="http://schemas.openxmlformats.org/drawingml/2006/table">
            <a:tbl>
              <a:tblPr/>
              <a:tblGrid>
                <a:gridCol w="4127417">
                  <a:extLst>
                    <a:ext uri="{9D8B030D-6E8A-4147-A177-3AD203B41FA5}">
                      <a16:colId xmlns:a16="http://schemas.microsoft.com/office/drawing/2014/main" val="20000"/>
                    </a:ext>
                  </a:extLst>
                </a:gridCol>
                <a:gridCol w="14011644">
                  <a:extLst>
                    <a:ext uri="{9D8B030D-6E8A-4147-A177-3AD203B41FA5}">
                      <a16:colId xmlns:a16="http://schemas.microsoft.com/office/drawing/2014/main" val="20001"/>
                    </a:ext>
                  </a:extLst>
                </a:gridCol>
              </a:tblGrid>
              <a:tr h="276066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6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a:t>
                      </a:r>
                    </a:p>
                  </a:txBody>
                  <a:tcPr marT="45722" marB="45722"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Ensure tonometer is calibrated</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Disinfect prism tip and remove disinfectant</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Keep eyelashes out of the way</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If the upper lid needs to be retracted, do this without pressuring the globe</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Ensure the patient does not </a:t>
                      </a:r>
                      <a:r>
                        <a:rPr kumimoji="0" lang="en-US" sz="48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valsalva</a:t>
                      </a: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and continues to breathe during IOP measurement.</a:t>
                      </a: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3315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Tonometry </a:t>
            </a:r>
            <a:r>
              <a:rPr lang="en-US" altLang="zh-TW" sz="6600" dirty="0">
                <a:latin typeface="Arial" panose="020B0604020202020204" pitchFamily="34" charset="0"/>
                <a:cs typeface="Arial" panose="020B0604020202020204" pitchFamily="34" charset="0"/>
              </a:rPr>
              <a:t>(cont.)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22</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2945588128"/>
              </p:ext>
            </p:extLst>
          </p:nvPr>
        </p:nvGraphicFramePr>
        <p:xfrm>
          <a:off x="1714807" y="4646890"/>
          <a:ext cx="20954386" cy="6260596"/>
        </p:xfrm>
        <a:graphic>
          <a:graphicData uri="http://schemas.openxmlformats.org/drawingml/2006/table">
            <a:tbl>
              <a:tblPr/>
              <a:tblGrid>
                <a:gridCol w="4768025">
                  <a:extLst>
                    <a:ext uri="{9D8B030D-6E8A-4147-A177-3AD203B41FA5}">
                      <a16:colId xmlns:a16="http://schemas.microsoft.com/office/drawing/2014/main" val="20000"/>
                    </a:ext>
                  </a:extLst>
                </a:gridCol>
                <a:gridCol w="16186361">
                  <a:extLst>
                    <a:ext uri="{9D8B030D-6E8A-4147-A177-3AD203B41FA5}">
                      <a16:colId xmlns:a16="http://schemas.microsoft.com/office/drawing/2014/main" val="20001"/>
                    </a:ext>
                  </a:extLst>
                </a:gridCol>
              </a:tblGrid>
              <a:tr h="276066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6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a:t>
                      </a:r>
                    </a:p>
                  </a:txBody>
                  <a:tcPr marT="45722" marB="45722"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Anaesthetise</a:t>
                      </a: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the cornea and </a:t>
                      </a:r>
                      <a:r>
                        <a:rPr kumimoji="0" lang="en-US" sz="48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instil</a:t>
                      </a: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fluorescein</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Gently touch the tip to the central cornea</a:t>
                      </a:r>
                    </a:p>
                    <a:p>
                      <a:pPr marL="1486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Look through the slit-lamp eyepiece just prior to the tip making contact</a:t>
                      </a:r>
                    </a:p>
                    <a:p>
                      <a:pPr marL="1486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Watch for the white split ring that fluoresces when the tip touches the cornea</a:t>
                      </a:r>
                    </a:p>
                    <a:p>
                      <a:pPr marL="685800" marR="0" lvl="0" indent="-6858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Adjust the gauge until the split tear meniscus just touches on the inside</a:t>
                      </a:r>
                    </a:p>
                  </a:txBody>
                  <a:tcPr marT="45722" marB="45722"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43429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A86A0-E993-E2CE-38B0-A7B7DFFEC829}"/>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Factors affecting IOP measurement</a:t>
            </a:r>
            <a:endParaRPr lang="zh-TW" altLang="en-US"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89CD9A5-7E6A-4EEB-FDF3-7EC80483A98E}"/>
              </a:ext>
            </a:extLst>
          </p:cNvPr>
          <p:cNvSpPr>
            <a:spLocks noGrp="1"/>
          </p:cNvSpPr>
          <p:nvPr>
            <p:ph sz="half" idx="1"/>
          </p:nvPr>
        </p:nvSpPr>
        <p:spPr>
          <a:xfrm>
            <a:off x="-1" y="2808000"/>
            <a:ext cx="12192000" cy="10908000"/>
          </a:xfrm>
          <a:solidFill>
            <a:schemeClr val="tx1"/>
          </a:solidFill>
        </p:spPr>
        <p:txBody>
          <a:bodyPr>
            <a:normAutofit/>
          </a:bodyPr>
          <a:lstStyle/>
          <a:p>
            <a:pPr marL="1544400">
              <a:spcBef>
                <a:spcPts val="2500"/>
              </a:spcBef>
              <a:buClr>
                <a:srgbClr val="041A56"/>
              </a:buClr>
              <a:buFont typeface="Wingdings" panose="05000000000000000000" pitchFamily="2" charset="2"/>
              <a:buChar char="Ø"/>
            </a:pPr>
            <a:endParaRPr lang="en-US" altLang="zh-TW" sz="5400" dirty="0">
              <a:solidFill>
                <a:schemeClr val="bg1"/>
              </a:solidFill>
              <a:latin typeface="Arial" panose="020B0604020202020204" pitchFamily="34" charset="0"/>
              <a:cs typeface="Arial" panose="020B0604020202020204" pitchFamily="34" charset="0"/>
            </a:endParaRP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Time of measurement</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Circadian cycle</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Timing of medication</a:t>
            </a: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Central corneal thickness</a:t>
            </a: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Corneal oedema</a:t>
            </a: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Laser refractive surgery</a:t>
            </a: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Blood pressure</a:t>
            </a: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Intra-abdominal pressure</a:t>
            </a:r>
          </a:p>
        </p:txBody>
      </p:sp>
      <p:sp>
        <p:nvSpPr>
          <p:cNvPr id="4" name="內容版面配置區 3">
            <a:extLst>
              <a:ext uri="{FF2B5EF4-FFF2-40B4-BE49-F238E27FC236}">
                <a16:creationId xmlns:a16="http://schemas.microsoft.com/office/drawing/2014/main" id="{66B2DF4A-34CE-D7AE-3364-A2DE95D66749}"/>
              </a:ext>
            </a:extLst>
          </p:cNvPr>
          <p:cNvSpPr>
            <a:spLocks noGrp="1"/>
          </p:cNvSpPr>
          <p:nvPr>
            <p:ph sz="half" idx="2"/>
          </p:nvPr>
        </p:nvSpPr>
        <p:spPr>
          <a:xfrm>
            <a:off x="12192001" y="2808000"/>
            <a:ext cx="12192000" cy="10908000"/>
          </a:xfrm>
          <a:solidFill>
            <a:schemeClr val="tx1"/>
          </a:solidFill>
        </p:spPr>
        <p:txBody>
          <a:bodyPr>
            <a:normAutofit/>
          </a:bodyPr>
          <a:lstStyle/>
          <a:p>
            <a:pPr>
              <a:buClr>
                <a:srgbClr val="041A56"/>
              </a:buClr>
              <a:buFont typeface="Wingdings" panose="05000000000000000000" pitchFamily="2" charset="2"/>
              <a:buChar char="Ø"/>
            </a:pPr>
            <a:endParaRPr lang="en-US" altLang="zh-TW" sz="5400" dirty="0">
              <a:solidFill>
                <a:schemeClr val="bg1"/>
              </a:solidFill>
              <a:latin typeface="Arial" panose="020B0604020202020204" pitchFamily="34" charset="0"/>
              <a:cs typeface="Arial" panose="020B0604020202020204" pitchFamily="34" charset="0"/>
            </a:endParaRPr>
          </a:p>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Age</a:t>
            </a:r>
          </a:p>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Exercise</a:t>
            </a:r>
          </a:p>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Lifestyle</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Wind instruments</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Yoga</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Goggle</a:t>
            </a:r>
          </a:p>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Posture</a:t>
            </a:r>
          </a:p>
        </p:txBody>
      </p:sp>
      <p:sp>
        <p:nvSpPr>
          <p:cNvPr id="5" name="投影片編號版面配置區 4">
            <a:extLst>
              <a:ext uri="{FF2B5EF4-FFF2-40B4-BE49-F238E27FC236}">
                <a16:creationId xmlns:a16="http://schemas.microsoft.com/office/drawing/2014/main" id="{4E3026FE-FE4F-1EE5-B82D-94B6DEB5D2BC}"/>
              </a:ext>
            </a:extLst>
          </p:cNvPr>
          <p:cNvSpPr>
            <a:spLocks noGrp="1"/>
          </p:cNvSpPr>
          <p:nvPr>
            <p:ph type="sldNum" sz="quarter" idx="12"/>
          </p:nvPr>
        </p:nvSpPr>
        <p:spPr/>
        <p:txBody>
          <a:bodyPr/>
          <a:lstStyle/>
          <a:p>
            <a:fld id="{695E8E6A-0C6A-47C5-B73A-F08AE31F0E27}" type="slidenum">
              <a:rPr lang="zh-TW" altLang="en-US" smtClean="0"/>
              <a:t>23</a:t>
            </a:fld>
            <a:endParaRPr lang="zh-TW" altLang="en-US"/>
          </a:p>
        </p:txBody>
      </p:sp>
      <p:pic>
        <p:nvPicPr>
          <p:cNvPr id="6" name="Picture 10" descr="Picture 10">
            <a:extLst>
              <a:ext uri="{FF2B5EF4-FFF2-40B4-BE49-F238E27FC236}">
                <a16:creationId xmlns:a16="http://schemas.microsoft.com/office/drawing/2014/main" id="{4B312B1D-6E35-3EF0-8CC1-5E7C4EA57BA6}"/>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290401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Measurement errors with GAT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24</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3909662513"/>
              </p:ext>
            </p:extLst>
          </p:nvPr>
        </p:nvGraphicFramePr>
        <p:xfrm>
          <a:off x="2644969" y="3108932"/>
          <a:ext cx="19094063" cy="10152965"/>
        </p:xfrm>
        <a:graphic>
          <a:graphicData uri="http://schemas.openxmlformats.org/drawingml/2006/table">
            <a:tbl>
              <a:tblPr/>
              <a:tblGrid>
                <a:gridCol w="5522066">
                  <a:extLst>
                    <a:ext uri="{9D8B030D-6E8A-4147-A177-3AD203B41FA5}">
                      <a16:colId xmlns:a16="http://schemas.microsoft.com/office/drawing/2014/main" val="20000"/>
                    </a:ext>
                  </a:extLst>
                </a:gridCol>
                <a:gridCol w="13571997">
                  <a:extLst>
                    <a:ext uri="{9D8B030D-6E8A-4147-A177-3AD203B41FA5}">
                      <a16:colId xmlns:a16="http://schemas.microsoft.com/office/drawing/2014/main" val="20001"/>
                    </a:ext>
                  </a:extLst>
                </a:gridCol>
              </a:tblGrid>
              <a:tr h="284480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IOP reading artificially low</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93675" marR="0" lvl="0" indent="-19367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Insufficient fluorescein in tear film</a:t>
                      </a:r>
                    </a:p>
                    <a:p>
                      <a:pPr marL="193675" marR="0" lvl="0" indent="-19367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Microcystic</a:t>
                      </a: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epithelial corneal oedema</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93056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IOP reading artificially high</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93675" marR="0" lvl="0" indent="-19367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Excessive fluorescein in tear film</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Eyelid or digital pressure on globe</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Obese patient</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defRPr/>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Patient holding breath, wearing constricting clothes, </a:t>
                      </a:r>
                      <a:b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or straining to reach chin/forehead rest</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defRPr/>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Hair lying across cornea distorting mires</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Lens</a:t>
                      </a:r>
                      <a:r>
                        <a:rPr lang="en-NZ" sz="4000" kern="1200" dirty="0">
                          <a:solidFill>
                            <a:schemeClr val="bg1"/>
                          </a:solidFill>
                          <a:latin typeface="Arial" panose="020B0604020202020204" pitchFamily="34" charset="0"/>
                          <a:ea typeface="+mn-ea"/>
                          <a:cs typeface="Arial" panose="020B0604020202020204" pitchFamily="34" charset="0"/>
                        </a:rPr>
                        <a:t>–</a:t>
                      </a: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corneal apposition</a:t>
                      </a: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82251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Technical difficulties</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Corneal abnormalities or marked corneal astigmatism</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Small </a:t>
                      </a:r>
                      <a:r>
                        <a:rPr kumimoji="0" lang="en-US"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palpebral</a:t>
                      </a: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aperture</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Nystagmus</a:t>
                      </a:r>
                    </a:p>
                    <a:p>
                      <a:pPr marL="187325" marR="0" lvl="0" indent="-187325" algn="l" defTabSz="914400" rtl="0" eaLnBrk="1" fontAlgn="base" latinLnBrk="0" hangingPunct="1">
                        <a:lnSpc>
                          <a:spcPct val="100000"/>
                        </a:lnSpc>
                        <a:spcBef>
                          <a:spcPts val="200"/>
                        </a:spcBef>
                        <a:spcAft>
                          <a:spcPct val="0"/>
                        </a:spcAft>
                        <a:buClr>
                          <a:srgbClr val="041A56"/>
                        </a:buClr>
                        <a:buSzTx/>
                        <a:buFontTx/>
                        <a:buChar char="•"/>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Tremor</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7" marB="45727"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8382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Tonometry – calibration</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Testing the calibration of a GAT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Threshold tension levels</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0 mmHg</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20 mmHg</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cs typeface="Arial" panose="020B0604020202020204" pitchFamily="34" charset="0"/>
              </a:rPr>
              <a:t>60 mmHg</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Demonstration</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25</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pic>
        <p:nvPicPr>
          <p:cNvPr id="8" name="圖片 7">
            <a:extLst>
              <a:ext uri="{FF2B5EF4-FFF2-40B4-BE49-F238E27FC236}">
                <a16:creationId xmlns:a16="http://schemas.microsoft.com/office/drawing/2014/main" id="{A1401C6A-13BE-472F-7A84-B9EF4C5AD60F}"/>
              </a:ext>
            </a:extLst>
          </p:cNvPr>
          <p:cNvPicPr>
            <a:picLocks noChangeAspect="1"/>
          </p:cNvPicPr>
          <p:nvPr/>
        </p:nvPicPr>
        <p:blipFill rotWithShape="1">
          <a:blip r:embed="rId4">
            <a:extLst>
              <a:ext uri="{28A0092B-C50C-407E-A947-70E740481C1C}">
                <a14:useLocalDpi xmlns:a14="http://schemas.microsoft.com/office/drawing/2010/main" val="0"/>
              </a:ext>
            </a:extLst>
          </a:blip>
          <a:srcRect r="20757"/>
          <a:stretch/>
        </p:blipFill>
        <p:spPr>
          <a:xfrm>
            <a:off x="11497732" y="5951114"/>
            <a:ext cx="5435601" cy="6859450"/>
          </a:xfrm>
          <a:prstGeom prst="rect">
            <a:avLst/>
          </a:prstGeom>
        </p:spPr>
      </p:pic>
    </p:spTree>
    <p:extLst>
      <p:ext uri="{BB962C8B-B14F-4D97-AF65-F5344CB8AC3E}">
        <p14:creationId xmlns:p14="http://schemas.microsoft.com/office/powerpoint/2010/main" val="254358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A86A0-E993-E2CE-38B0-A7B7DFFEC829}"/>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Examining the anterior segment</a:t>
            </a:r>
            <a:endParaRPr lang="zh-TW" altLang="en-US"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89CD9A5-7E6A-4EEB-FDF3-7EC80483A98E}"/>
              </a:ext>
            </a:extLst>
          </p:cNvPr>
          <p:cNvSpPr>
            <a:spLocks noGrp="1"/>
          </p:cNvSpPr>
          <p:nvPr>
            <p:ph sz="half" idx="1"/>
          </p:nvPr>
        </p:nvSpPr>
        <p:spPr>
          <a:xfrm>
            <a:off x="-1" y="2808000"/>
            <a:ext cx="12192000" cy="10908000"/>
          </a:xfrm>
          <a:solidFill>
            <a:schemeClr val="tx1"/>
          </a:solidFill>
        </p:spPr>
        <p:txBody>
          <a:bodyPr>
            <a:normAutofit/>
          </a:bodyPr>
          <a:lstStyle/>
          <a:p>
            <a:pPr marL="1544400">
              <a:spcBef>
                <a:spcPts val="2500"/>
              </a:spcBef>
              <a:buClr>
                <a:srgbClr val="041A56"/>
              </a:buClr>
              <a:buFont typeface="Wingdings" panose="05000000000000000000" pitchFamily="2" charset="2"/>
              <a:buChar char="Ø"/>
            </a:pPr>
            <a:endParaRPr lang="en-US" altLang="zh-TW" sz="5400" dirty="0">
              <a:solidFill>
                <a:schemeClr val="bg1"/>
              </a:solidFill>
              <a:latin typeface="Arial" panose="020B0604020202020204" pitchFamily="34" charset="0"/>
              <a:cs typeface="Arial" panose="020B0604020202020204" pitchFamily="34" charset="0"/>
            </a:endParaRPr>
          </a:p>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Globe surface</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Episcleral blood vessels</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Conjunctival injection</a:t>
            </a:r>
            <a:br>
              <a:rPr lang="en-US" altLang="zh-TW" sz="5000" dirty="0">
                <a:solidFill>
                  <a:schemeClr val="bg1"/>
                </a:solidFill>
                <a:latin typeface="Arial" panose="020B0604020202020204" pitchFamily="34" charset="0"/>
                <a:cs typeface="Arial" panose="020B0604020202020204" pitchFamily="34" charset="0"/>
              </a:rPr>
            </a:br>
            <a:r>
              <a:rPr lang="en-US" altLang="zh-TW" sz="5000" dirty="0">
                <a:solidFill>
                  <a:schemeClr val="bg1"/>
                </a:solidFill>
                <a:latin typeface="Arial" panose="020B0604020202020204" pitchFamily="34" charset="0"/>
                <a:cs typeface="Arial" panose="020B0604020202020204" pitchFamily="34" charset="0"/>
              </a:rPr>
              <a:t>(papillae or follicles)</a:t>
            </a:r>
          </a:p>
        </p:txBody>
      </p:sp>
      <p:sp>
        <p:nvSpPr>
          <p:cNvPr id="4" name="內容版面配置區 3">
            <a:extLst>
              <a:ext uri="{FF2B5EF4-FFF2-40B4-BE49-F238E27FC236}">
                <a16:creationId xmlns:a16="http://schemas.microsoft.com/office/drawing/2014/main" id="{66B2DF4A-34CE-D7AE-3364-A2DE95D66749}"/>
              </a:ext>
            </a:extLst>
          </p:cNvPr>
          <p:cNvSpPr>
            <a:spLocks noGrp="1"/>
          </p:cNvSpPr>
          <p:nvPr>
            <p:ph sz="half" idx="2"/>
          </p:nvPr>
        </p:nvSpPr>
        <p:spPr>
          <a:xfrm>
            <a:off x="12192001" y="2808000"/>
            <a:ext cx="12192000" cy="10908000"/>
          </a:xfrm>
          <a:solidFill>
            <a:schemeClr val="tx1"/>
          </a:solidFill>
        </p:spPr>
        <p:txBody>
          <a:bodyPr>
            <a:normAutofit/>
          </a:bodyPr>
          <a:lstStyle/>
          <a:p>
            <a:pPr>
              <a:buClr>
                <a:srgbClr val="041A56"/>
              </a:buClr>
              <a:buFont typeface="Wingdings" panose="05000000000000000000" pitchFamily="2" charset="2"/>
              <a:buChar char="Ø"/>
            </a:pPr>
            <a:endParaRPr lang="en-US" altLang="zh-TW" sz="5400" dirty="0">
              <a:solidFill>
                <a:schemeClr val="bg1"/>
              </a:solidFill>
              <a:latin typeface="Arial" panose="020B0604020202020204" pitchFamily="34" charset="0"/>
              <a:cs typeface="Arial" panose="020B0604020202020204" pitchFamily="34" charset="0"/>
            </a:endParaRPr>
          </a:p>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Cornea and anterior chamber</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Pigment dispersion</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Anterior chamber depth</a:t>
            </a:r>
          </a:p>
          <a:p>
            <a:pPr lvl="2">
              <a:buClr>
                <a:srgbClr val="041A56"/>
              </a:buClr>
              <a:buFont typeface="Wingdings" panose="05000000000000000000" pitchFamily="2" charset="2"/>
              <a:buChar char="Ø"/>
            </a:pPr>
            <a:r>
              <a:rPr lang="en-US" altLang="zh-TW" sz="4600" dirty="0">
                <a:solidFill>
                  <a:schemeClr val="bg1"/>
                </a:solidFill>
                <a:latin typeface="Arial" panose="020B0604020202020204" pitchFamily="34" charset="0"/>
                <a:cs typeface="Arial" panose="020B0604020202020204" pitchFamily="34" charset="0"/>
              </a:rPr>
              <a:t>Peripheral – Van </a:t>
            </a:r>
            <a:r>
              <a:rPr lang="en-US" altLang="zh-TW" sz="4600" dirty="0" err="1">
                <a:solidFill>
                  <a:schemeClr val="bg1"/>
                </a:solidFill>
                <a:latin typeface="Arial" panose="020B0604020202020204" pitchFamily="34" charset="0"/>
                <a:cs typeface="Arial" panose="020B0604020202020204" pitchFamily="34" charset="0"/>
              </a:rPr>
              <a:t>Herick</a:t>
            </a:r>
            <a:r>
              <a:rPr lang="en-US" altLang="zh-TW" sz="4600" dirty="0">
                <a:solidFill>
                  <a:schemeClr val="bg1"/>
                </a:solidFill>
                <a:latin typeface="Arial" panose="020B0604020202020204" pitchFamily="34" charset="0"/>
                <a:cs typeface="Arial" panose="020B0604020202020204" pitchFamily="34" charset="0"/>
              </a:rPr>
              <a:t> test</a:t>
            </a:r>
          </a:p>
          <a:p>
            <a:pPr lvl="2">
              <a:buClr>
                <a:srgbClr val="041A56"/>
              </a:buClr>
              <a:buFont typeface="Wingdings" panose="05000000000000000000" pitchFamily="2" charset="2"/>
              <a:buChar char="Ø"/>
            </a:pPr>
            <a:r>
              <a:rPr lang="en-US" altLang="zh-TW" sz="4600" dirty="0">
                <a:solidFill>
                  <a:schemeClr val="bg1"/>
                </a:solidFill>
                <a:latin typeface="Arial" panose="020B0604020202020204" pitchFamily="34" charset="0"/>
                <a:cs typeface="Arial" panose="020B0604020202020204" pitchFamily="34" charset="0"/>
              </a:rPr>
              <a:t>Central</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Inflammation</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Descemet’s membrane rupture (Haab’s striae)</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Corneal diameter and curvature</a:t>
            </a:r>
          </a:p>
        </p:txBody>
      </p:sp>
      <p:sp>
        <p:nvSpPr>
          <p:cNvPr id="5" name="投影片編號版面配置區 4">
            <a:extLst>
              <a:ext uri="{FF2B5EF4-FFF2-40B4-BE49-F238E27FC236}">
                <a16:creationId xmlns:a16="http://schemas.microsoft.com/office/drawing/2014/main" id="{4E3026FE-FE4F-1EE5-B82D-94B6DEB5D2BC}"/>
              </a:ext>
            </a:extLst>
          </p:cNvPr>
          <p:cNvSpPr>
            <a:spLocks noGrp="1"/>
          </p:cNvSpPr>
          <p:nvPr>
            <p:ph type="sldNum" sz="quarter" idx="12"/>
          </p:nvPr>
        </p:nvSpPr>
        <p:spPr/>
        <p:txBody>
          <a:bodyPr/>
          <a:lstStyle/>
          <a:p>
            <a:fld id="{695E8E6A-0C6A-47C5-B73A-F08AE31F0E27}" type="slidenum">
              <a:rPr lang="zh-TW" altLang="en-US" smtClean="0"/>
              <a:t>26</a:t>
            </a:fld>
            <a:endParaRPr lang="zh-TW" altLang="en-US"/>
          </a:p>
        </p:txBody>
      </p:sp>
      <p:pic>
        <p:nvPicPr>
          <p:cNvPr id="6" name="Picture 10" descr="Picture 10">
            <a:extLst>
              <a:ext uri="{FF2B5EF4-FFF2-40B4-BE49-F238E27FC236}">
                <a16:creationId xmlns:a16="http://schemas.microsoft.com/office/drawing/2014/main" id="{4B312B1D-6E35-3EF0-8CC1-5E7C4EA57BA6}"/>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836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A86A0-E993-E2CE-38B0-A7B7DFFEC829}"/>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Examining the anterior segment</a:t>
            </a:r>
            <a:r>
              <a:rPr lang="zh-TW" altLang="en-US" dirty="0">
                <a:latin typeface="Arial" panose="020B0604020202020204" pitchFamily="34" charset="0"/>
                <a:cs typeface="Arial" panose="020B0604020202020204" pitchFamily="34" charset="0"/>
              </a:rPr>
              <a:t> </a:t>
            </a:r>
            <a:r>
              <a:rPr lang="en-US" altLang="zh-TW" sz="6600" dirty="0">
                <a:latin typeface="Arial" panose="020B0604020202020204" pitchFamily="34" charset="0"/>
                <a:cs typeface="Arial" panose="020B0604020202020204" pitchFamily="34" charset="0"/>
              </a:rPr>
              <a:t>(cont.)</a:t>
            </a:r>
            <a:endParaRPr lang="zh-TW" altLang="en-US"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89CD9A5-7E6A-4EEB-FDF3-7EC80483A98E}"/>
              </a:ext>
            </a:extLst>
          </p:cNvPr>
          <p:cNvSpPr>
            <a:spLocks noGrp="1"/>
          </p:cNvSpPr>
          <p:nvPr>
            <p:ph sz="half" idx="1"/>
          </p:nvPr>
        </p:nvSpPr>
        <p:spPr>
          <a:xfrm>
            <a:off x="-1" y="2808000"/>
            <a:ext cx="12192000" cy="10908000"/>
          </a:xfrm>
          <a:solidFill>
            <a:schemeClr val="tx1"/>
          </a:solidFill>
        </p:spPr>
        <p:txBody>
          <a:bodyPr>
            <a:normAutofit lnSpcReduction="10000"/>
          </a:bodyPr>
          <a:lstStyle/>
          <a:p>
            <a:pPr marL="1544400">
              <a:spcBef>
                <a:spcPts val="2500"/>
              </a:spcBef>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Iris</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Mid-dilated poorly reactive (post-angle closure attack)</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Patch atrophy or </a:t>
            </a:r>
            <a:r>
              <a:rPr lang="en-US" altLang="zh-TW" sz="5000" dirty="0" err="1">
                <a:solidFill>
                  <a:schemeClr val="bg1"/>
                </a:solidFill>
                <a:latin typeface="Arial" panose="020B0604020202020204" pitchFamily="34" charset="0"/>
                <a:cs typeface="Arial" panose="020B0604020202020204" pitchFamily="34" charset="0"/>
              </a:rPr>
              <a:t>spiralling</a:t>
            </a:r>
            <a:endParaRPr lang="en-US" altLang="zh-TW" sz="5000" dirty="0">
              <a:solidFill>
                <a:schemeClr val="bg1"/>
              </a:solidFill>
              <a:latin typeface="Arial" panose="020B0604020202020204" pitchFamily="34" charset="0"/>
              <a:cs typeface="Arial" panose="020B0604020202020204" pitchFamily="34" charset="0"/>
            </a:endParaRP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Rubeosis iridis</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Synechiae</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Ectropion uvea</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Configuration relative to lens</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Displaced pupil with iris atrophy and/or holes</a:t>
            </a:r>
          </a:p>
          <a:p>
            <a:pPr marL="2344500" lvl="1">
              <a:spcBef>
                <a:spcPts val="2500"/>
              </a:spcBef>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Pigmented iris nodule</a:t>
            </a:r>
          </a:p>
        </p:txBody>
      </p:sp>
      <p:sp>
        <p:nvSpPr>
          <p:cNvPr id="4" name="內容版面配置區 3">
            <a:extLst>
              <a:ext uri="{FF2B5EF4-FFF2-40B4-BE49-F238E27FC236}">
                <a16:creationId xmlns:a16="http://schemas.microsoft.com/office/drawing/2014/main" id="{66B2DF4A-34CE-D7AE-3364-A2DE95D66749}"/>
              </a:ext>
            </a:extLst>
          </p:cNvPr>
          <p:cNvSpPr>
            <a:spLocks noGrp="1"/>
          </p:cNvSpPr>
          <p:nvPr>
            <p:ph sz="half" idx="2"/>
          </p:nvPr>
        </p:nvSpPr>
        <p:spPr>
          <a:xfrm>
            <a:off x="12192001" y="2808000"/>
            <a:ext cx="12192000" cy="10908000"/>
          </a:xfrm>
          <a:solidFill>
            <a:schemeClr val="tx1"/>
          </a:solidFill>
        </p:spPr>
        <p:txBody>
          <a:bodyPr>
            <a:normAutofit lnSpcReduction="10000"/>
          </a:bodyPr>
          <a:lstStyle/>
          <a:p>
            <a:pPr>
              <a:buClr>
                <a:srgbClr val="041A56"/>
              </a:buClr>
              <a:buFont typeface="Wingdings" panose="05000000000000000000" pitchFamily="2" charset="2"/>
              <a:buChar char="Ø"/>
            </a:pPr>
            <a:r>
              <a:rPr lang="en-US" altLang="zh-TW" sz="5400" dirty="0">
                <a:solidFill>
                  <a:schemeClr val="bg1"/>
                </a:solidFill>
                <a:latin typeface="Arial" panose="020B0604020202020204" pitchFamily="34" charset="0"/>
                <a:cs typeface="Arial" panose="020B0604020202020204" pitchFamily="34" charset="0"/>
              </a:rPr>
              <a:t>Lens</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PXF material</a:t>
            </a: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Lens opacity</a:t>
            </a:r>
          </a:p>
          <a:p>
            <a:pPr lvl="1">
              <a:buClr>
                <a:srgbClr val="041A56"/>
              </a:buClr>
              <a:buFont typeface="Wingdings" panose="05000000000000000000" pitchFamily="2" charset="2"/>
              <a:buChar char="Ø"/>
            </a:pPr>
            <a:r>
              <a:rPr lang="en-US" altLang="zh-TW" sz="5000" dirty="0" err="1">
                <a:solidFill>
                  <a:schemeClr val="bg1"/>
                </a:solidFill>
                <a:latin typeface="Arial" panose="020B0604020202020204" pitchFamily="34" charset="0"/>
                <a:cs typeface="Arial" panose="020B0604020202020204" pitchFamily="34" charset="0"/>
              </a:rPr>
              <a:t>Phacodonesis</a:t>
            </a:r>
            <a:endParaRPr lang="en-US" altLang="zh-TW" sz="5000" dirty="0">
              <a:solidFill>
                <a:schemeClr val="bg1"/>
              </a:solidFill>
              <a:latin typeface="Arial" panose="020B0604020202020204" pitchFamily="34" charset="0"/>
              <a:cs typeface="Arial" panose="020B0604020202020204" pitchFamily="34" charset="0"/>
            </a:endParaRPr>
          </a:p>
          <a:p>
            <a:pPr lvl="1">
              <a:buClr>
                <a:srgbClr val="041A56"/>
              </a:buClr>
              <a:buFont typeface="Wingdings" panose="05000000000000000000" pitchFamily="2" charset="2"/>
              <a:buChar char="Ø"/>
            </a:pPr>
            <a:r>
              <a:rPr lang="en-US" altLang="zh-TW" sz="5000" dirty="0" err="1">
                <a:solidFill>
                  <a:schemeClr val="bg1"/>
                </a:solidFill>
                <a:latin typeface="Arial" panose="020B0604020202020204" pitchFamily="34" charset="0"/>
                <a:cs typeface="Arial" panose="020B0604020202020204" pitchFamily="34" charset="0"/>
              </a:rPr>
              <a:t>Glaukomflecken</a:t>
            </a:r>
            <a:endParaRPr lang="en-US" altLang="zh-TW" sz="5000" dirty="0">
              <a:solidFill>
                <a:schemeClr val="bg1"/>
              </a:solidFill>
              <a:latin typeface="Arial" panose="020B0604020202020204" pitchFamily="34" charset="0"/>
              <a:cs typeface="Arial" panose="020B0604020202020204" pitchFamily="34" charset="0"/>
            </a:endParaRPr>
          </a:p>
          <a:p>
            <a:pPr lvl="1">
              <a:buClr>
                <a:srgbClr val="041A56"/>
              </a:buClr>
              <a:buFont typeface="Wingdings" panose="05000000000000000000" pitchFamily="2" charset="2"/>
              <a:buChar char="Ø"/>
            </a:pPr>
            <a:r>
              <a:rPr lang="en-US" altLang="zh-TW" sz="5000" dirty="0">
                <a:solidFill>
                  <a:schemeClr val="bg1"/>
                </a:solidFill>
                <a:latin typeface="Arial" panose="020B0604020202020204" pitchFamily="34" charset="0"/>
                <a:cs typeface="Arial" panose="020B0604020202020204" pitchFamily="34" charset="0"/>
              </a:rPr>
              <a:t>Early PXF changes after pupillary dilatation</a:t>
            </a:r>
          </a:p>
        </p:txBody>
      </p:sp>
      <p:sp>
        <p:nvSpPr>
          <p:cNvPr id="5" name="投影片編號版面配置區 4">
            <a:extLst>
              <a:ext uri="{FF2B5EF4-FFF2-40B4-BE49-F238E27FC236}">
                <a16:creationId xmlns:a16="http://schemas.microsoft.com/office/drawing/2014/main" id="{4E3026FE-FE4F-1EE5-B82D-94B6DEB5D2BC}"/>
              </a:ext>
            </a:extLst>
          </p:cNvPr>
          <p:cNvSpPr>
            <a:spLocks noGrp="1"/>
          </p:cNvSpPr>
          <p:nvPr>
            <p:ph type="sldNum" sz="quarter" idx="12"/>
          </p:nvPr>
        </p:nvSpPr>
        <p:spPr/>
        <p:txBody>
          <a:bodyPr/>
          <a:lstStyle/>
          <a:p>
            <a:fld id="{695E8E6A-0C6A-47C5-B73A-F08AE31F0E27}" type="slidenum">
              <a:rPr lang="zh-TW" altLang="en-US" smtClean="0"/>
              <a:t>27</a:t>
            </a:fld>
            <a:endParaRPr lang="zh-TW" altLang="en-US"/>
          </a:p>
        </p:txBody>
      </p:sp>
      <p:pic>
        <p:nvPicPr>
          <p:cNvPr id="6" name="Picture 10" descr="Picture 10">
            <a:extLst>
              <a:ext uri="{FF2B5EF4-FFF2-40B4-BE49-F238E27FC236}">
                <a16:creationId xmlns:a16="http://schemas.microsoft.com/office/drawing/2014/main" id="{4B312B1D-6E35-3EF0-8CC1-5E7C4EA57BA6}"/>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23405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A86A0-E993-E2CE-38B0-A7B7DFFEC829}"/>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Van </a:t>
            </a:r>
            <a:r>
              <a:rPr lang="en-US" altLang="zh-TW" dirty="0" err="1">
                <a:latin typeface="Arial" panose="020B0604020202020204" pitchFamily="34" charset="0"/>
                <a:cs typeface="Arial" panose="020B0604020202020204" pitchFamily="34" charset="0"/>
              </a:rPr>
              <a:t>Herick</a:t>
            </a:r>
            <a:r>
              <a:rPr lang="en-US" altLang="zh-TW" dirty="0">
                <a:latin typeface="Arial" panose="020B0604020202020204" pitchFamily="34" charset="0"/>
                <a:cs typeface="Arial" panose="020B0604020202020204" pitchFamily="34" charset="0"/>
              </a:rPr>
              <a:t> test</a:t>
            </a:r>
            <a:endParaRPr lang="zh-TW" altLang="en-US"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89CD9A5-7E6A-4EEB-FDF3-7EC80483A98E}"/>
              </a:ext>
            </a:extLst>
          </p:cNvPr>
          <p:cNvSpPr>
            <a:spLocks noGrp="1"/>
          </p:cNvSpPr>
          <p:nvPr>
            <p:ph sz="half" idx="1"/>
          </p:nvPr>
        </p:nvSpPr>
        <p:spPr>
          <a:xfrm>
            <a:off x="-1" y="2808000"/>
            <a:ext cx="12192000" cy="10908000"/>
          </a:xfrm>
          <a:solidFill>
            <a:schemeClr val="tx1"/>
          </a:solidFill>
        </p:spPr>
        <p:txBody>
          <a:bodyPr>
            <a:normAutofit/>
          </a:bodyPr>
          <a:lstStyle/>
          <a:p>
            <a:pPr marL="858600" indent="0">
              <a:spcBef>
                <a:spcPts val="2500"/>
              </a:spcBef>
              <a:buClr>
                <a:srgbClr val="041A56"/>
              </a:buClr>
              <a:buNone/>
            </a:pPr>
            <a:endParaRPr lang="en-US" altLang="zh-TW" sz="5400" dirty="0">
              <a:solidFill>
                <a:schemeClr val="bg1"/>
              </a:solidFill>
              <a:latin typeface="Times New Roman" panose="02020603050405020304" pitchFamily="18" charset="0"/>
            </a:endParaRPr>
          </a:p>
        </p:txBody>
      </p:sp>
      <p:sp>
        <p:nvSpPr>
          <p:cNvPr id="4" name="內容版面配置區 3">
            <a:extLst>
              <a:ext uri="{FF2B5EF4-FFF2-40B4-BE49-F238E27FC236}">
                <a16:creationId xmlns:a16="http://schemas.microsoft.com/office/drawing/2014/main" id="{66B2DF4A-34CE-D7AE-3364-A2DE95D66749}"/>
              </a:ext>
            </a:extLst>
          </p:cNvPr>
          <p:cNvSpPr>
            <a:spLocks noGrp="1"/>
          </p:cNvSpPr>
          <p:nvPr>
            <p:ph sz="half" idx="2"/>
          </p:nvPr>
        </p:nvSpPr>
        <p:spPr>
          <a:xfrm>
            <a:off x="12192001" y="2808000"/>
            <a:ext cx="12192000" cy="10908000"/>
          </a:xfrm>
          <a:solidFill>
            <a:schemeClr val="tx1"/>
          </a:solidFill>
        </p:spPr>
        <p:txBody>
          <a:bodyPr>
            <a:normAutofit/>
          </a:bodyPr>
          <a:lstStyle/>
          <a:p>
            <a:pPr>
              <a:buClr>
                <a:srgbClr val="041A56"/>
              </a:buClr>
              <a:buFont typeface="Wingdings" panose="05000000000000000000" pitchFamily="2" charset="2"/>
              <a:buChar char="Ø"/>
            </a:pPr>
            <a:endParaRPr lang="en-US" altLang="zh-TW" sz="5400" dirty="0">
              <a:solidFill>
                <a:schemeClr val="bg1"/>
              </a:solidFill>
              <a:latin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4E3026FE-FE4F-1EE5-B82D-94B6DEB5D2BC}"/>
              </a:ext>
            </a:extLst>
          </p:cNvPr>
          <p:cNvSpPr>
            <a:spLocks noGrp="1"/>
          </p:cNvSpPr>
          <p:nvPr>
            <p:ph type="sldNum" sz="quarter" idx="12"/>
          </p:nvPr>
        </p:nvSpPr>
        <p:spPr/>
        <p:txBody>
          <a:bodyPr/>
          <a:lstStyle/>
          <a:p>
            <a:fld id="{695E8E6A-0C6A-47C5-B73A-F08AE31F0E27}" type="slidenum">
              <a:rPr lang="zh-TW" altLang="en-US" smtClean="0"/>
              <a:t>28</a:t>
            </a:fld>
            <a:endParaRPr lang="zh-TW" altLang="en-US"/>
          </a:p>
        </p:txBody>
      </p:sp>
      <p:pic>
        <p:nvPicPr>
          <p:cNvPr id="6" name="Picture 10" descr="Picture 10">
            <a:extLst>
              <a:ext uri="{FF2B5EF4-FFF2-40B4-BE49-F238E27FC236}">
                <a16:creationId xmlns:a16="http://schemas.microsoft.com/office/drawing/2014/main" id="{4B312B1D-6E35-3EF0-8CC1-5E7C4EA57BA6}"/>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pic>
        <p:nvPicPr>
          <p:cNvPr id="8" name="Picture 4" descr="MVC-037S">
            <a:extLst>
              <a:ext uri="{FF2B5EF4-FFF2-40B4-BE49-F238E27FC236}">
                <a16:creationId xmlns:a16="http://schemas.microsoft.com/office/drawing/2014/main" id="{D48249C1-F8C0-3521-8685-97CC67188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99"/>
          <a:stretch>
            <a:fillRect/>
          </a:stretch>
        </p:blipFill>
        <p:spPr bwMode="auto">
          <a:xfrm>
            <a:off x="1589617" y="3706496"/>
            <a:ext cx="9107329" cy="803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ABFA2198-5A33-42A5-2D84-10EC75C3239A}"/>
              </a:ext>
            </a:extLst>
          </p:cNvPr>
          <p:cNvSpPr>
            <a:spLocks noChangeArrowheads="1"/>
          </p:cNvSpPr>
          <p:nvPr/>
        </p:nvSpPr>
        <p:spPr bwMode="auto">
          <a:xfrm>
            <a:off x="1589617" y="11979567"/>
            <a:ext cx="39571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800" dirty="0" err="1">
                <a:solidFill>
                  <a:schemeClr val="bg1"/>
                </a:solidFill>
                <a:latin typeface="Arial" panose="020B0604020202020204" pitchFamily="34" charset="0"/>
              </a:rPr>
              <a:t>Leuenberger</a:t>
            </a:r>
            <a:r>
              <a:rPr lang="en-US" altLang="en-US" sz="2800" dirty="0">
                <a:solidFill>
                  <a:schemeClr val="bg1"/>
                </a:solidFill>
                <a:latin typeface="Arial" panose="020B0604020202020204" pitchFamily="34" charset="0"/>
              </a:rPr>
              <a:t> EU</a:t>
            </a:r>
          </a:p>
          <a:p>
            <a:pPr eaLnBrk="1" hangingPunct="1"/>
            <a:r>
              <a:rPr lang="en-US" altLang="en-US" sz="2800" dirty="0">
                <a:solidFill>
                  <a:schemeClr val="bg1"/>
                </a:solidFill>
                <a:latin typeface="Arial" panose="020B0604020202020204" pitchFamily="34" charset="0"/>
              </a:rPr>
              <a:t>Asian Eye Institute</a:t>
            </a:r>
          </a:p>
        </p:txBody>
      </p:sp>
      <p:graphicFrame>
        <p:nvGraphicFramePr>
          <p:cNvPr id="11" name="Object 0">
            <a:extLst>
              <a:ext uri="{FF2B5EF4-FFF2-40B4-BE49-F238E27FC236}">
                <a16:creationId xmlns:a16="http://schemas.microsoft.com/office/drawing/2014/main" id="{0970DE7F-41B4-8510-EF58-876AE695E11A}"/>
              </a:ext>
            </a:extLst>
          </p:cNvPr>
          <p:cNvGraphicFramePr>
            <a:graphicFrameLocks noChangeAspect="1"/>
          </p:cNvGraphicFramePr>
          <p:nvPr>
            <p:extLst>
              <p:ext uri="{D42A27DB-BD31-4B8C-83A1-F6EECF244321}">
                <p14:modId xmlns:p14="http://schemas.microsoft.com/office/powerpoint/2010/main" val="4122258235"/>
              </p:ext>
            </p:extLst>
          </p:nvPr>
        </p:nvGraphicFramePr>
        <p:xfrm>
          <a:off x="12926103" y="3706496"/>
          <a:ext cx="10521844" cy="8038800"/>
        </p:xfrm>
        <a:graphic>
          <a:graphicData uri="http://schemas.openxmlformats.org/presentationml/2006/ole">
            <mc:AlternateContent xmlns:mc="http://schemas.openxmlformats.org/markup-compatibility/2006">
              <mc:Choice xmlns:v="urn:schemas-microsoft-com:vml" Requires="v">
                <p:oleObj name="Picture" r:id="rId5" imgW="8903160" imgH="5347440" progId="Word.Picture.8">
                  <p:embed/>
                </p:oleObj>
              </mc:Choice>
              <mc:Fallback>
                <p:oleObj name="Picture" r:id="rId5" imgW="8903160" imgH="5347440" progId="Word.Picture.8">
                  <p:embed/>
                  <p:pic>
                    <p:nvPicPr>
                      <p:cNvPr id="224256" name="Object 0">
                        <a:extLst>
                          <a:ext uri="{FF2B5EF4-FFF2-40B4-BE49-F238E27FC236}">
                            <a16:creationId xmlns:a16="http://schemas.microsoft.com/office/drawing/2014/main" id="{78B9EB55-5586-45C5-ADAC-23B76FF97E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9344" t="57407" r="14944" b="24075"/>
                      <a:stretch>
                        <a:fillRect/>
                      </a:stretch>
                    </p:blipFill>
                    <p:spPr bwMode="auto">
                      <a:xfrm>
                        <a:off x="12926103" y="3706496"/>
                        <a:ext cx="10521844" cy="8038800"/>
                      </a:xfrm>
                      <a:prstGeom prst="rect">
                        <a:avLst/>
                      </a:prstGeom>
                      <a:noFill/>
                      <a:ln>
                        <a:noFill/>
                      </a:ln>
                    </p:spPr>
                  </p:pic>
                </p:oleObj>
              </mc:Fallback>
            </mc:AlternateContent>
          </a:graphicData>
        </a:graphic>
      </p:graphicFrame>
      <p:sp>
        <p:nvSpPr>
          <p:cNvPr id="12" name="Rectangle 9">
            <a:extLst>
              <a:ext uri="{FF2B5EF4-FFF2-40B4-BE49-F238E27FC236}">
                <a16:creationId xmlns:a16="http://schemas.microsoft.com/office/drawing/2014/main" id="{BC513CD0-CCCF-69DF-9A00-EDE931AC8D0E}"/>
              </a:ext>
            </a:extLst>
          </p:cNvPr>
          <p:cNvSpPr>
            <a:spLocks noChangeArrowheads="1"/>
          </p:cNvSpPr>
          <p:nvPr/>
        </p:nvSpPr>
        <p:spPr bwMode="auto">
          <a:xfrm>
            <a:off x="12926103" y="12164853"/>
            <a:ext cx="1623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800" dirty="0">
                <a:solidFill>
                  <a:schemeClr val="bg1"/>
                </a:solidFill>
                <a:latin typeface="Arial" panose="020B0604020202020204" pitchFamily="34" charset="0"/>
              </a:rPr>
              <a:t>Foster P</a:t>
            </a:r>
          </a:p>
        </p:txBody>
      </p:sp>
    </p:spTree>
    <p:extLst>
      <p:ext uri="{BB962C8B-B14F-4D97-AF65-F5344CB8AC3E}">
        <p14:creationId xmlns:p14="http://schemas.microsoft.com/office/powerpoint/2010/main" val="4209862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A86A0-E993-E2CE-38B0-A7B7DFFEC829}"/>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Van </a:t>
            </a:r>
            <a:r>
              <a:rPr lang="en-US" altLang="zh-TW" dirty="0" err="1">
                <a:latin typeface="Arial" panose="020B0604020202020204" pitchFamily="34" charset="0"/>
                <a:cs typeface="Arial" panose="020B0604020202020204" pitchFamily="34" charset="0"/>
              </a:rPr>
              <a:t>Herick</a:t>
            </a:r>
            <a:r>
              <a:rPr lang="en-US" altLang="zh-TW" dirty="0">
                <a:latin typeface="Arial" panose="020B0604020202020204" pitchFamily="34" charset="0"/>
                <a:cs typeface="Arial" panose="020B0604020202020204" pitchFamily="34" charset="0"/>
              </a:rPr>
              <a:t> test </a:t>
            </a:r>
            <a:r>
              <a:rPr lang="en-US" altLang="zh-TW" sz="6600" dirty="0">
                <a:latin typeface="Arial" panose="020B0604020202020204" pitchFamily="34" charset="0"/>
                <a:cs typeface="Arial" panose="020B0604020202020204" pitchFamily="34" charset="0"/>
              </a:rPr>
              <a:t>(cont.)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89CD9A5-7E6A-4EEB-FDF3-7EC80483A98E}"/>
              </a:ext>
            </a:extLst>
          </p:cNvPr>
          <p:cNvSpPr>
            <a:spLocks noGrp="1"/>
          </p:cNvSpPr>
          <p:nvPr>
            <p:ph sz="half" idx="1"/>
          </p:nvPr>
        </p:nvSpPr>
        <p:spPr>
          <a:xfrm>
            <a:off x="-2" y="2808000"/>
            <a:ext cx="24384001" cy="10908000"/>
          </a:xfrm>
          <a:solidFill>
            <a:schemeClr val="tx1"/>
          </a:solidFill>
        </p:spPr>
        <p:txBody>
          <a:bodyPr>
            <a:normAutofit/>
          </a:bodyPr>
          <a:lstStyle/>
          <a:p>
            <a:pPr marL="858600" indent="0">
              <a:spcBef>
                <a:spcPts val="2500"/>
              </a:spcBef>
              <a:buClr>
                <a:srgbClr val="041A56"/>
              </a:buClr>
              <a:buNone/>
            </a:pPr>
            <a:endParaRPr lang="en-US" altLang="zh-TW" sz="5400" dirty="0">
              <a:solidFill>
                <a:schemeClr val="bg1"/>
              </a:solidFill>
              <a:latin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4E3026FE-FE4F-1EE5-B82D-94B6DEB5D2BC}"/>
              </a:ext>
            </a:extLst>
          </p:cNvPr>
          <p:cNvSpPr>
            <a:spLocks noGrp="1"/>
          </p:cNvSpPr>
          <p:nvPr>
            <p:ph type="sldNum" sz="quarter" idx="12"/>
          </p:nvPr>
        </p:nvSpPr>
        <p:spPr/>
        <p:txBody>
          <a:bodyPr/>
          <a:lstStyle/>
          <a:p>
            <a:fld id="{695E8E6A-0C6A-47C5-B73A-F08AE31F0E27}" type="slidenum">
              <a:rPr lang="zh-TW" altLang="en-US" smtClean="0"/>
              <a:t>29</a:t>
            </a:fld>
            <a:endParaRPr lang="zh-TW" altLang="en-US"/>
          </a:p>
        </p:txBody>
      </p:sp>
      <p:pic>
        <p:nvPicPr>
          <p:cNvPr id="6" name="Picture 10" descr="Picture 10">
            <a:extLst>
              <a:ext uri="{FF2B5EF4-FFF2-40B4-BE49-F238E27FC236}">
                <a16:creationId xmlns:a16="http://schemas.microsoft.com/office/drawing/2014/main" id="{4B312B1D-6E35-3EF0-8CC1-5E7C4EA57BA6}"/>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pSp>
        <p:nvGrpSpPr>
          <p:cNvPr id="13" name="群組 12">
            <a:extLst>
              <a:ext uri="{FF2B5EF4-FFF2-40B4-BE49-F238E27FC236}">
                <a16:creationId xmlns:a16="http://schemas.microsoft.com/office/drawing/2014/main" id="{B384BD85-A1D9-3DED-A667-D53A7440D3C3}"/>
              </a:ext>
            </a:extLst>
          </p:cNvPr>
          <p:cNvGrpSpPr/>
          <p:nvPr/>
        </p:nvGrpSpPr>
        <p:grpSpPr>
          <a:xfrm>
            <a:off x="3073398" y="4387663"/>
            <a:ext cx="16670867" cy="7907908"/>
            <a:chOff x="127000" y="2133600"/>
            <a:chExt cx="8509000" cy="3910688"/>
          </a:xfrm>
        </p:grpSpPr>
        <p:sp>
          <p:nvSpPr>
            <p:cNvPr id="14" name="Rectangle 5">
              <a:extLst>
                <a:ext uri="{FF2B5EF4-FFF2-40B4-BE49-F238E27FC236}">
                  <a16:creationId xmlns:a16="http://schemas.microsoft.com/office/drawing/2014/main" id="{98B3FDA3-C6B5-EC08-7EFA-2485ED9AEDAB}"/>
                </a:ext>
              </a:extLst>
            </p:cNvPr>
            <p:cNvSpPr>
              <a:spLocks noChangeAspect="1" noChangeArrowheads="1"/>
            </p:cNvSpPr>
            <p:nvPr/>
          </p:nvSpPr>
          <p:spPr bwMode="auto">
            <a:xfrm>
              <a:off x="3505200" y="2743200"/>
              <a:ext cx="5130800" cy="29019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15" name="Oval 6">
              <a:extLst>
                <a:ext uri="{FF2B5EF4-FFF2-40B4-BE49-F238E27FC236}">
                  <a16:creationId xmlns:a16="http://schemas.microsoft.com/office/drawing/2014/main" id="{3C99EAD6-8993-7AD7-6A4B-6C430774E3B7}"/>
                </a:ext>
              </a:extLst>
            </p:cNvPr>
            <p:cNvSpPr>
              <a:spLocks noChangeAspect="1" noChangeArrowheads="1"/>
            </p:cNvSpPr>
            <p:nvPr/>
          </p:nvSpPr>
          <p:spPr bwMode="auto">
            <a:xfrm>
              <a:off x="5110163" y="3176588"/>
              <a:ext cx="1874837" cy="2019300"/>
            </a:xfrm>
            <a:prstGeom prst="ellipse">
              <a:avLst/>
            </a:prstGeom>
            <a:gradFill rotWithShape="0">
              <a:gsLst>
                <a:gs pos="0">
                  <a:srgbClr val="FFE0A1"/>
                </a:gs>
                <a:gs pos="100000">
                  <a:srgbClr val="3E1F00"/>
                </a:gs>
              </a:gsLst>
              <a:path path="shape">
                <a:fillToRect l="50000" t="50000" r="50000" b="50000"/>
              </a:path>
            </a:gradFill>
            <a:ln w="28575">
              <a:solidFill>
                <a:srgbClr val="000000"/>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16" name="Freeform 7">
              <a:extLst>
                <a:ext uri="{FF2B5EF4-FFF2-40B4-BE49-F238E27FC236}">
                  <a16:creationId xmlns:a16="http://schemas.microsoft.com/office/drawing/2014/main" id="{C7405F10-BD9B-BEB4-3541-77FD2FA774DB}"/>
                </a:ext>
              </a:extLst>
            </p:cNvPr>
            <p:cNvSpPr>
              <a:spLocks noChangeAspect="1"/>
            </p:cNvSpPr>
            <p:nvPr/>
          </p:nvSpPr>
          <p:spPr bwMode="auto">
            <a:xfrm>
              <a:off x="3925888" y="3143250"/>
              <a:ext cx="3946525" cy="2084388"/>
            </a:xfrm>
            <a:custGeom>
              <a:avLst/>
              <a:gdLst>
                <a:gd name="T0" fmla="*/ 2147483647 w 2176"/>
                <a:gd name="T1" fmla="*/ 2147483647 h 1024"/>
                <a:gd name="T2" fmla="*/ 2147483647 w 2176"/>
                <a:gd name="T3" fmla="*/ 2147483647 h 1024"/>
                <a:gd name="T4" fmla="*/ 2147483647 w 2176"/>
                <a:gd name="T5" fmla="*/ 2147483647 h 1024"/>
                <a:gd name="T6" fmla="*/ 2147483647 w 2176"/>
                <a:gd name="T7" fmla="*/ 2147483647 h 1024"/>
                <a:gd name="T8" fmla="*/ 2147483647 w 2176"/>
                <a:gd name="T9" fmla="*/ 2147483647 h 1024"/>
                <a:gd name="T10" fmla="*/ 2147483647 w 2176"/>
                <a:gd name="T11" fmla="*/ 2147483647 h 1024"/>
                <a:gd name="T12" fmla="*/ 2147483647 w 2176"/>
                <a:gd name="T13" fmla="*/ 2147483647 h 1024"/>
                <a:gd name="T14" fmla="*/ 2147483647 w 2176"/>
                <a:gd name="T15" fmla="*/ 2147483647 h 1024"/>
                <a:gd name="T16" fmla="*/ 2147483647 w 2176"/>
                <a:gd name="T17" fmla="*/ 2147483647 h 1024"/>
                <a:gd name="T18" fmla="*/ 2147483647 w 2176"/>
                <a:gd name="T19" fmla="*/ 2147483647 h 1024"/>
                <a:gd name="T20" fmla="*/ 2147483647 w 2176"/>
                <a:gd name="T21" fmla="*/ 2147483647 h 1024"/>
                <a:gd name="T22" fmla="*/ 2147483647 w 2176"/>
                <a:gd name="T23" fmla="*/ 2147483647 h 1024"/>
                <a:gd name="T24" fmla="*/ 2147483647 w 2176"/>
                <a:gd name="T25" fmla="*/ 2147483647 h 10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76"/>
                <a:gd name="T40" fmla="*/ 0 h 1024"/>
                <a:gd name="T41" fmla="*/ 2176 w 2176"/>
                <a:gd name="T42" fmla="*/ 1024 h 10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76" h="1024">
                  <a:moveTo>
                    <a:pt x="216" y="584"/>
                  </a:moveTo>
                  <a:cubicBezTo>
                    <a:pt x="88" y="496"/>
                    <a:pt x="0" y="456"/>
                    <a:pt x="24" y="392"/>
                  </a:cubicBezTo>
                  <a:cubicBezTo>
                    <a:pt x="48" y="328"/>
                    <a:pt x="232" y="256"/>
                    <a:pt x="360" y="200"/>
                  </a:cubicBezTo>
                  <a:cubicBezTo>
                    <a:pt x="488" y="144"/>
                    <a:pt x="656" y="88"/>
                    <a:pt x="792" y="56"/>
                  </a:cubicBezTo>
                  <a:cubicBezTo>
                    <a:pt x="928" y="24"/>
                    <a:pt x="1040" y="0"/>
                    <a:pt x="1176" y="8"/>
                  </a:cubicBezTo>
                  <a:cubicBezTo>
                    <a:pt x="1312" y="16"/>
                    <a:pt x="1488" y="56"/>
                    <a:pt x="1608" y="104"/>
                  </a:cubicBezTo>
                  <a:cubicBezTo>
                    <a:pt x="1728" y="152"/>
                    <a:pt x="1808" y="224"/>
                    <a:pt x="1896" y="296"/>
                  </a:cubicBezTo>
                  <a:cubicBezTo>
                    <a:pt x="1984" y="368"/>
                    <a:pt x="2104" y="472"/>
                    <a:pt x="2136" y="536"/>
                  </a:cubicBezTo>
                  <a:cubicBezTo>
                    <a:pt x="2168" y="600"/>
                    <a:pt x="2176" y="608"/>
                    <a:pt x="2088" y="680"/>
                  </a:cubicBezTo>
                  <a:cubicBezTo>
                    <a:pt x="2000" y="752"/>
                    <a:pt x="1760" y="912"/>
                    <a:pt x="1608" y="968"/>
                  </a:cubicBezTo>
                  <a:cubicBezTo>
                    <a:pt x="1456" y="1024"/>
                    <a:pt x="1312" y="1024"/>
                    <a:pt x="1176" y="1016"/>
                  </a:cubicBezTo>
                  <a:cubicBezTo>
                    <a:pt x="1040" y="1008"/>
                    <a:pt x="952" y="992"/>
                    <a:pt x="792" y="920"/>
                  </a:cubicBezTo>
                  <a:cubicBezTo>
                    <a:pt x="632" y="848"/>
                    <a:pt x="344" y="672"/>
                    <a:pt x="216" y="584"/>
                  </a:cubicBezTo>
                  <a:close/>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17" name="Oval 8">
              <a:extLst>
                <a:ext uri="{FF2B5EF4-FFF2-40B4-BE49-F238E27FC236}">
                  <a16:creationId xmlns:a16="http://schemas.microsoft.com/office/drawing/2014/main" id="{5EAC070D-2A25-5DBF-F3B0-C38A03073DA2}"/>
                </a:ext>
              </a:extLst>
            </p:cNvPr>
            <p:cNvSpPr>
              <a:spLocks noChangeAspect="1" noChangeArrowheads="1"/>
            </p:cNvSpPr>
            <p:nvPr/>
          </p:nvSpPr>
          <p:spPr bwMode="auto">
            <a:xfrm>
              <a:off x="5635625" y="3743325"/>
              <a:ext cx="749300" cy="850900"/>
            </a:xfrm>
            <a:prstGeom prst="ellipse">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18" name="AutoShape 9">
              <a:extLst>
                <a:ext uri="{FF2B5EF4-FFF2-40B4-BE49-F238E27FC236}">
                  <a16:creationId xmlns:a16="http://schemas.microsoft.com/office/drawing/2014/main" id="{2D1484E2-09FA-44DD-01EB-854CB653D8B9}"/>
                </a:ext>
              </a:extLst>
            </p:cNvPr>
            <p:cNvSpPr>
              <a:spLocks noChangeAspect="1" noChangeArrowheads="1"/>
            </p:cNvSpPr>
            <p:nvPr/>
          </p:nvSpPr>
          <p:spPr bwMode="auto">
            <a:xfrm>
              <a:off x="5307013" y="3343275"/>
              <a:ext cx="177800" cy="1701800"/>
            </a:xfrm>
            <a:prstGeom prst="moon">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19" name="Arc 10">
              <a:extLst>
                <a:ext uri="{FF2B5EF4-FFF2-40B4-BE49-F238E27FC236}">
                  <a16:creationId xmlns:a16="http://schemas.microsoft.com/office/drawing/2014/main" id="{97E3EA15-56C1-E574-EE9E-B8DD589ACE39}"/>
                </a:ext>
              </a:extLst>
            </p:cNvPr>
            <p:cNvSpPr>
              <a:spLocks noChangeAspect="1"/>
            </p:cNvSpPr>
            <p:nvPr/>
          </p:nvSpPr>
          <p:spPr bwMode="auto">
            <a:xfrm rot="429505">
              <a:off x="7212013" y="4230688"/>
              <a:ext cx="809625" cy="282575"/>
            </a:xfrm>
            <a:custGeom>
              <a:avLst/>
              <a:gdLst>
                <a:gd name="T0" fmla="*/ 2147483647 w 21600"/>
                <a:gd name="T1" fmla="*/ 0 h 30479"/>
                <a:gd name="T2" fmla="*/ 2147483647 w 21600"/>
                <a:gd name="T3" fmla="*/ 2147483647 h 30479"/>
                <a:gd name="T4" fmla="*/ 0 w 21600"/>
                <a:gd name="T5" fmla="*/ 2147483647 h 30479"/>
                <a:gd name="T6" fmla="*/ 0 60000 65536"/>
                <a:gd name="T7" fmla="*/ 0 60000 65536"/>
                <a:gd name="T8" fmla="*/ 0 60000 65536"/>
                <a:gd name="T9" fmla="*/ 0 w 21600"/>
                <a:gd name="T10" fmla="*/ 0 h 30479"/>
                <a:gd name="T11" fmla="*/ 21600 w 21600"/>
                <a:gd name="T12" fmla="*/ 30479 h 30479"/>
              </a:gdLst>
              <a:ahLst/>
              <a:cxnLst>
                <a:cxn ang="T6">
                  <a:pos x="T0" y="T1"/>
                </a:cxn>
                <a:cxn ang="T7">
                  <a:pos x="T2" y="T3"/>
                </a:cxn>
                <a:cxn ang="T8">
                  <a:pos x="T4" y="T5"/>
                </a:cxn>
              </a:cxnLst>
              <a:rect l="T9" t="T10" r="T11" b="T12"/>
              <a:pathLst>
                <a:path w="21600" h="30479" fill="none" extrusionOk="0">
                  <a:moveTo>
                    <a:pt x="15935" y="0"/>
                  </a:moveTo>
                  <a:cubicBezTo>
                    <a:pt x="19579" y="3982"/>
                    <a:pt x="21600" y="9183"/>
                    <a:pt x="21600" y="14581"/>
                  </a:cubicBezTo>
                  <a:cubicBezTo>
                    <a:pt x="21600" y="20623"/>
                    <a:pt x="19069" y="26388"/>
                    <a:pt x="14622" y="30479"/>
                  </a:cubicBezTo>
                </a:path>
                <a:path w="21600" h="30479" stroke="0" extrusionOk="0">
                  <a:moveTo>
                    <a:pt x="15935" y="0"/>
                  </a:moveTo>
                  <a:cubicBezTo>
                    <a:pt x="19579" y="3982"/>
                    <a:pt x="21600" y="9183"/>
                    <a:pt x="21600" y="14581"/>
                  </a:cubicBezTo>
                  <a:cubicBezTo>
                    <a:pt x="21600" y="20623"/>
                    <a:pt x="19069" y="26388"/>
                    <a:pt x="14622" y="30479"/>
                  </a:cubicBezTo>
                  <a:lnTo>
                    <a:pt x="0" y="14581"/>
                  </a:lnTo>
                  <a:close/>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20" name="Oval 11">
              <a:extLst>
                <a:ext uri="{FF2B5EF4-FFF2-40B4-BE49-F238E27FC236}">
                  <a16:creationId xmlns:a16="http://schemas.microsoft.com/office/drawing/2014/main" id="{52C47F84-0C5F-CFD9-09EE-4906A67A17D4}"/>
                </a:ext>
              </a:extLst>
            </p:cNvPr>
            <p:cNvSpPr>
              <a:spLocks noChangeAspect="1" noChangeArrowheads="1"/>
            </p:cNvSpPr>
            <p:nvPr/>
          </p:nvSpPr>
          <p:spPr bwMode="auto">
            <a:xfrm>
              <a:off x="5672138" y="3759200"/>
              <a:ext cx="750887" cy="852488"/>
            </a:xfrm>
            <a:prstGeom prst="ellipse">
              <a:avLst/>
            </a:prstGeom>
            <a:solidFill>
              <a:schemeClr val="bg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21" name="AutoShape 12">
              <a:extLst>
                <a:ext uri="{FF2B5EF4-FFF2-40B4-BE49-F238E27FC236}">
                  <a16:creationId xmlns:a16="http://schemas.microsoft.com/office/drawing/2014/main" id="{D32E8BA3-FC2F-4BE0-98FA-F567B2F4B6CB}"/>
                </a:ext>
              </a:extLst>
            </p:cNvPr>
            <p:cNvSpPr>
              <a:spLocks noChangeAspect="1" noChangeArrowheads="1"/>
            </p:cNvSpPr>
            <p:nvPr/>
          </p:nvSpPr>
          <p:spPr bwMode="auto">
            <a:xfrm>
              <a:off x="4975225" y="3343275"/>
              <a:ext cx="539750" cy="1701800"/>
            </a:xfrm>
            <a:prstGeom prst="moon">
              <a:avLst>
                <a:gd name="adj" fmla="val 3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22" name="AutoShape 21">
              <a:extLst>
                <a:ext uri="{FF2B5EF4-FFF2-40B4-BE49-F238E27FC236}">
                  <a16:creationId xmlns:a16="http://schemas.microsoft.com/office/drawing/2014/main" id="{FC68637E-B9A2-1F87-BCA8-96B1CDE65577}"/>
                </a:ext>
              </a:extLst>
            </p:cNvPr>
            <p:cNvSpPr>
              <a:spLocks noChangeAspect="1" noChangeArrowheads="1"/>
            </p:cNvSpPr>
            <p:nvPr/>
          </p:nvSpPr>
          <p:spPr bwMode="auto">
            <a:xfrm>
              <a:off x="5205413" y="3409950"/>
              <a:ext cx="196850" cy="1603375"/>
            </a:xfrm>
            <a:prstGeom prst="moon">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a:solidFill>
                  <a:schemeClr val="bg1"/>
                </a:solidFill>
              </a:endParaRPr>
            </a:p>
          </p:txBody>
        </p:sp>
        <p:sp>
          <p:nvSpPr>
            <p:cNvPr id="23" name="AutoShape 13">
              <a:extLst>
                <a:ext uri="{FF2B5EF4-FFF2-40B4-BE49-F238E27FC236}">
                  <a16:creationId xmlns:a16="http://schemas.microsoft.com/office/drawing/2014/main" id="{86CBE97E-086D-B8B3-1511-208E8887A2E5}"/>
                </a:ext>
              </a:extLst>
            </p:cNvPr>
            <p:cNvSpPr>
              <a:spLocks/>
            </p:cNvSpPr>
            <p:nvPr/>
          </p:nvSpPr>
          <p:spPr bwMode="auto">
            <a:xfrm>
              <a:off x="533400" y="2133600"/>
              <a:ext cx="2362200" cy="791344"/>
            </a:xfrm>
            <a:prstGeom prst="accentCallout2">
              <a:avLst>
                <a:gd name="adj1" fmla="val 18750"/>
                <a:gd name="adj2" fmla="val 103227"/>
                <a:gd name="adj3" fmla="val 18750"/>
                <a:gd name="adj4" fmla="val 122380"/>
                <a:gd name="adj5" fmla="val 278384"/>
                <a:gd name="adj6" fmla="val 191736"/>
              </a:avLst>
            </a:prstGeom>
            <a:solidFill>
              <a:srgbClr val="FFFFFF"/>
            </a:solidFill>
            <a:ln w="28575">
              <a:solidFill>
                <a:srgbClr val="FF0000"/>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AU" altLang="en-US" sz="3600" dirty="0">
                  <a:solidFill>
                    <a:schemeClr val="bg1"/>
                  </a:solidFill>
                  <a:latin typeface="Arial" panose="020B0604020202020204" pitchFamily="34" charset="0"/>
                </a:rPr>
                <a:t>Slit image on surface of cornea</a:t>
              </a:r>
            </a:p>
          </p:txBody>
        </p:sp>
        <p:sp>
          <p:nvSpPr>
            <p:cNvPr id="24" name="AutoShape 14">
              <a:extLst>
                <a:ext uri="{FF2B5EF4-FFF2-40B4-BE49-F238E27FC236}">
                  <a16:creationId xmlns:a16="http://schemas.microsoft.com/office/drawing/2014/main" id="{D6645BBE-BB11-F2FC-A3C9-3C872B0864A9}"/>
                </a:ext>
              </a:extLst>
            </p:cNvPr>
            <p:cNvSpPr>
              <a:spLocks/>
            </p:cNvSpPr>
            <p:nvPr/>
          </p:nvSpPr>
          <p:spPr bwMode="auto">
            <a:xfrm>
              <a:off x="533400" y="3429000"/>
              <a:ext cx="2349500" cy="457200"/>
            </a:xfrm>
            <a:prstGeom prst="accentCallout2">
              <a:avLst>
                <a:gd name="adj1" fmla="val 25000"/>
                <a:gd name="adj2" fmla="val 103245"/>
                <a:gd name="adj3" fmla="val 25000"/>
                <a:gd name="adj4" fmla="val 123782"/>
                <a:gd name="adj5" fmla="val 189236"/>
                <a:gd name="adj6" fmla="val 19790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AU" altLang="en-US">
                  <a:solidFill>
                    <a:schemeClr val="bg1"/>
                  </a:solidFill>
                  <a:latin typeface="Arial" panose="020B0604020202020204" pitchFamily="34" charset="0"/>
                </a:rPr>
                <a:t>Chamber angle</a:t>
              </a:r>
            </a:p>
          </p:txBody>
        </p:sp>
        <p:sp>
          <p:nvSpPr>
            <p:cNvPr id="25" name="AutoShape 15">
              <a:extLst>
                <a:ext uri="{FF2B5EF4-FFF2-40B4-BE49-F238E27FC236}">
                  <a16:creationId xmlns:a16="http://schemas.microsoft.com/office/drawing/2014/main" id="{2ECF6D1F-C2BD-6B06-0C2F-FED2558CCCF9}"/>
                </a:ext>
              </a:extLst>
            </p:cNvPr>
            <p:cNvSpPr>
              <a:spLocks/>
            </p:cNvSpPr>
            <p:nvPr/>
          </p:nvSpPr>
          <p:spPr bwMode="auto">
            <a:xfrm>
              <a:off x="533400" y="5434688"/>
              <a:ext cx="2362200" cy="609600"/>
            </a:xfrm>
            <a:prstGeom prst="accentCallout2">
              <a:avLst>
                <a:gd name="adj1" fmla="val 18750"/>
                <a:gd name="adj2" fmla="val 103227"/>
                <a:gd name="adj3" fmla="val 18750"/>
                <a:gd name="adj4" fmla="val 125269"/>
                <a:gd name="adj5" fmla="val -64065"/>
                <a:gd name="adj6" fmla="val 204907"/>
              </a:avLst>
            </a:prstGeom>
            <a:solidFill>
              <a:srgbClr val="FFFFFF"/>
            </a:solidFill>
            <a:ln w="28575">
              <a:solidFill>
                <a:srgbClr val="FF0000"/>
              </a:solidFill>
              <a:miter lim="800000"/>
              <a:headEnd/>
              <a:tailEnd/>
            </a:ln>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AU" altLang="en-US" sz="3600" dirty="0">
                  <a:solidFill>
                    <a:schemeClr val="bg1"/>
                  </a:solidFill>
                  <a:latin typeface="Arial" panose="020B0604020202020204" pitchFamily="34" charset="0"/>
                </a:rPr>
                <a:t>Slit image on surface of the iris</a:t>
              </a:r>
            </a:p>
          </p:txBody>
        </p:sp>
        <p:sp>
          <p:nvSpPr>
            <p:cNvPr id="26" name="Text Box 27">
              <a:extLst>
                <a:ext uri="{FF2B5EF4-FFF2-40B4-BE49-F238E27FC236}">
                  <a16:creationId xmlns:a16="http://schemas.microsoft.com/office/drawing/2014/main" id="{057E8A2D-FD3A-D5E7-3063-D5A16134F150}"/>
                </a:ext>
              </a:extLst>
            </p:cNvPr>
            <p:cNvSpPr txBox="1">
              <a:spLocks noChangeArrowheads="1"/>
            </p:cNvSpPr>
            <p:nvPr/>
          </p:nvSpPr>
          <p:spPr bwMode="auto">
            <a:xfrm>
              <a:off x="127000" y="3276600"/>
              <a:ext cx="2819400" cy="14155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dirty="0">
                  <a:solidFill>
                    <a:schemeClr val="bg1"/>
                  </a:solidFill>
                  <a:latin typeface="Arial" panose="020B0604020202020204" pitchFamily="34" charset="0"/>
                </a:rPr>
                <a:t>Width of chamber angle less than half</a:t>
              </a:r>
              <a:br>
                <a:rPr lang="en-US" altLang="en-US" sz="3600" dirty="0">
                  <a:solidFill>
                    <a:schemeClr val="bg1"/>
                  </a:solidFill>
                  <a:latin typeface="Arial" panose="020B0604020202020204" pitchFamily="34" charset="0"/>
                </a:rPr>
              </a:br>
              <a:r>
                <a:rPr lang="en-US" altLang="en-US" sz="3600" dirty="0">
                  <a:solidFill>
                    <a:schemeClr val="bg1"/>
                  </a:solidFill>
                  <a:latin typeface="Arial" panose="020B0604020202020204" pitchFamily="34" charset="0"/>
                </a:rPr>
                <a:t> the width of the corneal slit image </a:t>
              </a:r>
              <a:r>
                <a:rPr lang="en-US" altLang="en-US" sz="3600" dirty="0">
                  <a:solidFill>
                    <a:schemeClr val="bg1"/>
                  </a:solidFill>
                  <a:latin typeface="Arial" panose="020B0604020202020204" pitchFamily="34" charset="0"/>
                  <a:cs typeface="Arial" panose="020B0604020202020204" pitchFamily="34" charset="0"/>
                </a:rPr>
                <a:t>–</a:t>
              </a:r>
              <a:r>
                <a:rPr lang="en-US" altLang="en-US" sz="3600" dirty="0">
                  <a:solidFill>
                    <a:schemeClr val="bg1"/>
                  </a:solidFill>
                  <a:latin typeface="Arial" panose="020B0604020202020204" pitchFamily="34" charset="0"/>
                </a:rPr>
                <a:t> possible angle closure</a:t>
              </a:r>
              <a:endParaRPr lang="en-AU" altLang="en-US" sz="360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297293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Initial assessment</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sz="4800" dirty="0">
              <a:solidFill>
                <a:schemeClr val="bg1"/>
              </a:solidFill>
              <a:latin typeface="Arial" panose="020B0604020202020204" pitchFamily="34" charset="0"/>
              <a:ea typeface="標楷體" panose="03000509000000000000" pitchFamily="65" charset="-120"/>
            </a:endParaRPr>
          </a:p>
          <a:p>
            <a:pPr lvl="1" indent="741600">
              <a:buClr>
                <a:schemeClr val="bg1"/>
              </a:buClr>
              <a:buFont typeface="Century Gothic" panose="020B0502020202020204" pitchFamily="34" charset="0"/>
              <a:buChar char="►"/>
            </a:pPr>
            <a:r>
              <a:rPr lang="en-GB" altLang="en-US" sz="5400" dirty="0">
                <a:solidFill>
                  <a:schemeClr val="bg1"/>
                </a:solidFill>
                <a:latin typeface="Arial" panose="020B0604020202020204" pitchFamily="34" charset="0"/>
                <a:ea typeface="標楷體" panose="03000509000000000000" pitchFamily="65" charset="-120"/>
              </a:rPr>
              <a:t>Ask yourself:</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Is glaucoma present or not?</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Will glaucoma develop in the future?</a:t>
            </a:r>
          </a:p>
          <a:p>
            <a:pPr lvl="3" indent="741600">
              <a:buClr>
                <a:schemeClr val="bg1"/>
              </a:buClr>
              <a:buFont typeface="Century Gothic" panose="020B0502020202020204" pitchFamily="34" charset="0"/>
              <a:buChar char="►"/>
            </a:pPr>
            <a:r>
              <a:rPr lang="en-GB" altLang="en-US" sz="4400" dirty="0">
                <a:solidFill>
                  <a:schemeClr val="bg1"/>
                </a:solidFill>
                <a:latin typeface="Arial" panose="020B0604020202020204" pitchFamily="34" charset="0"/>
                <a:ea typeface="標楷體" panose="03000509000000000000" pitchFamily="65" charset="-120"/>
              </a:rPr>
              <a:t>Assess risk factors</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Alternative diagnoses?</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What is the mechanism of damage?</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What is the plan </a:t>
            </a:r>
            <a:r>
              <a:rPr lang="en-NZ" altLang="en-US" sz="4800" dirty="0">
                <a:solidFill>
                  <a:schemeClr val="bg1"/>
                </a:solidFill>
                <a:latin typeface="Arial" panose="020B0604020202020204" pitchFamily="34" charset="0"/>
                <a:ea typeface="標楷體" panose="03000509000000000000" pitchFamily="65" charset="-120"/>
              </a:rPr>
              <a:t>for</a:t>
            </a:r>
            <a:r>
              <a:rPr lang="en-GB" altLang="en-US" sz="4800" dirty="0">
                <a:solidFill>
                  <a:schemeClr val="bg1"/>
                </a:solidFill>
                <a:latin typeface="Arial" panose="020B0604020202020204" pitchFamily="34" charset="0"/>
                <a:ea typeface="標楷體" panose="03000509000000000000" pitchFamily="65" charset="-120"/>
              </a:rPr>
              <a:t> management?</a:t>
            </a:r>
          </a:p>
          <a:p>
            <a:pPr lvl="2" indent="741600">
              <a:buClr>
                <a:schemeClr val="bg1"/>
              </a:buClr>
              <a:buFont typeface="Century Gothic" panose="020B0502020202020204" pitchFamily="34" charset="0"/>
              <a:buChar char="►"/>
            </a:pPr>
            <a:r>
              <a:rPr lang="en-GB" altLang="en-US" sz="4800" dirty="0">
                <a:solidFill>
                  <a:schemeClr val="bg1"/>
                </a:solidFill>
                <a:latin typeface="Arial" panose="020B0604020202020204" pitchFamily="34" charset="0"/>
                <a:ea typeface="標楷體" panose="03000509000000000000" pitchFamily="65" charset="-120"/>
              </a:rPr>
              <a:t>Which treatment is most suitable?</a:t>
            </a:r>
            <a:endParaRPr lang="en-GB" altLang="en-US" sz="4000" dirty="0">
              <a:solidFill>
                <a:schemeClr val="bg1"/>
              </a:solidFill>
              <a:latin typeface="Arial" panose="020B0604020202020204" pitchFamily="34"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69160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542CEF4-434A-9472-37BF-EF8C37DDD096}"/>
              </a:ext>
            </a:extLst>
          </p:cNvPr>
          <p:cNvSpPr/>
          <p:nvPr/>
        </p:nvSpPr>
        <p:spPr>
          <a:xfrm>
            <a:off x="0" y="2808000"/>
            <a:ext cx="24384000" cy="109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866" name="Rectangle 2">
            <a:extLst>
              <a:ext uri="{FF2B5EF4-FFF2-40B4-BE49-F238E27FC236}">
                <a16:creationId xmlns:a16="http://schemas.microsoft.com/office/drawing/2014/main" id="{0AFE4DE2-4CB8-4D8E-AE77-9A9011A35B30}"/>
              </a:ext>
            </a:extLst>
          </p:cNvPr>
          <p:cNvSpPr>
            <a:spLocks noGrp="1" noChangeArrowheads="1"/>
          </p:cNvSpPr>
          <p:nvPr>
            <p:ph type="title"/>
          </p:nvPr>
        </p:nvSpPr>
        <p:spPr/>
        <p:txBody>
          <a:bodyPr/>
          <a:lstStyle/>
          <a:p>
            <a:pPr eaLnBrk="1" hangingPunct="1"/>
            <a:r>
              <a:rPr lang="en-AU" altLang="en-US" dirty="0">
                <a:latin typeface="Arial" panose="020B0604020202020204" pitchFamily="34" charset="0"/>
                <a:cs typeface="Arial" panose="020B0604020202020204" pitchFamily="34" charset="0"/>
              </a:rPr>
              <a:t>Van </a:t>
            </a:r>
            <a:r>
              <a:rPr lang="en-AU" altLang="en-US" dirty="0" err="1">
                <a:latin typeface="Arial" panose="020B0604020202020204" pitchFamily="34" charset="0"/>
                <a:cs typeface="Arial" panose="020B0604020202020204" pitchFamily="34" charset="0"/>
              </a:rPr>
              <a:t>Herick</a:t>
            </a:r>
            <a:r>
              <a:rPr lang="en-AU" altLang="en-US" dirty="0">
                <a:latin typeface="Arial" panose="020B0604020202020204" pitchFamily="34" charset="0"/>
                <a:cs typeface="Arial" panose="020B0604020202020204" pitchFamily="34" charset="0"/>
              </a:rPr>
              <a:t> video</a:t>
            </a:r>
          </a:p>
        </p:txBody>
      </p:sp>
      <p:pic>
        <p:nvPicPr>
          <p:cNvPr id="4" name="van Herick classification system 17082006_mpg format.mpg">
            <a:hlinkClick r:id="" action="ppaction://media"/>
            <a:extLst>
              <a:ext uri="{FF2B5EF4-FFF2-40B4-BE49-F238E27FC236}">
                <a16:creationId xmlns:a16="http://schemas.microsoft.com/office/drawing/2014/main" id="{4EF787B4-7673-46A7-9A53-5144FC63DAB5}"/>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095667" y="3706496"/>
            <a:ext cx="10192666" cy="8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9">
            <a:extLst>
              <a:ext uri="{FF2B5EF4-FFF2-40B4-BE49-F238E27FC236}">
                <a16:creationId xmlns:a16="http://schemas.microsoft.com/office/drawing/2014/main" id="{E09A7E26-6540-416B-887D-931ED5731061}"/>
              </a:ext>
            </a:extLst>
          </p:cNvPr>
          <p:cNvSpPr>
            <a:spLocks noChangeArrowheads="1"/>
          </p:cNvSpPr>
          <p:nvPr/>
        </p:nvSpPr>
        <p:spPr bwMode="auto">
          <a:xfrm>
            <a:off x="7693027" y="12045950"/>
            <a:ext cx="8982074"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95000"/>
              </a:lnSpc>
            </a:pPr>
            <a:r>
              <a:rPr lang="en-NZ" altLang="en-US" sz="2400">
                <a:latin typeface="Arial" panose="020B0604020202020204" pitchFamily="34" charset="0"/>
              </a:rPr>
              <a:t>Video courtesy of Sankara Nethralaya eye hospital, Chennai, India (www.sankaranethralaya.org).</a:t>
            </a:r>
            <a:endParaRPr lang="en-US" altLang="en-US" sz="2400">
              <a:latin typeface="Arial" panose="020B0604020202020204" pitchFamily="34" charset="0"/>
            </a:endParaRPr>
          </a:p>
        </p:txBody>
      </p:sp>
      <p:sp>
        <p:nvSpPr>
          <p:cNvPr id="2" name="投影片編號版面配置區 1">
            <a:extLst>
              <a:ext uri="{FF2B5EF4-FFF2-40B4-BE49-F238E27FC236}">
                <a16:creationId xmlns:a16="http://schemas.microsoft.com/office/drawing/2014/main" id="{D4629F7F-2252-076A-8740-5F27B6720481}"/>
              </a:ext>
            </a:extLst>
          </p:cNvPr>
          <p:cNvSpPr>
            <a:spLocks noGrp="1"/>
          </p:cNvSpPr>
          <p:nvPr>
            <p:ph type="sldNum" sz="quarter" idx="12"/>
          </p:nvPr>
        </p:nvSpPr>
        <p:spPr/>
        <p:txBody>
          <a:bodyPr/>
          <a:lstStyle/>
          <a:p>
            <a:fld id="{695E8E6A-0C6A-47C5-B73A-F08AE31F0E27}" type="slidenum">
              <a:rPr lang="zh-TW" altLang="en-US" smtClean="0"/>
              <a:t>30</a:t>
            </a:fld>
            <a:endParaRPr lang="zh-TW" altLang="en-US"/>
          </a:p>
        </p:txBody>
      </p:sp>
      <p:sp>
        <p:nvSpPr>
          <p:cNvPr id="7" name="Rectangle 9">
            <a:extLst>
              <a:ext uri="{FF2B5EF4-FFF2-40B4-BE49-F238E27FC236}">
                <a16:creationId xmlns:a16="http://schemas.microsoft.com/office/drawing/2014/main" id="{90EC86FD-E5D9-97AC-62DA-A0DD8A0A7B7C}"/>
              </a:ext>
            </a:extLst>
          </p:cNvPr>
          <p:cNvSpPr>
            <a:spLocks noChangeArrowheads="1"/>
          </p:cNvSpPr>
          <p:nvPr/>
        </p:nvSpPr>
        <p:spPr bwMode="auto">
          <a:xfrm>
            <a:off x="7095667" y="12417801"/>
            <a:ext cx="7331533"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lnSpc>
                <a:spcPct val="95000"/>
              </a:lnSpc>
            </a:pPr>
            <a:r>
              <a:rPr lang="en-NZ" altLang="en-US" sz="1800">
                <a:solidFill>
                  <a:schemeClr val="bg1"/>
                </a:solidFill>
                <a:latin typeface="Arial" panose="020B0604020202020204" pitchFamily="34" charset="0"/>
              </a:rPr>
              <a:t>Video courtesy of Sankara Nethralaya eye hospital, Chennai, India (www.sankaranethralaya.org).</a:t>
            </a:r>
            <a:endParaRPr lang="en-US" altLang="en-US" sz="1800">
              <a:solidFill>
                <a:schemeClr val="bg1"/>
              </a:solidFill>
              <a:latin typeface="Arial" panose="020B0604020202020204" pitchFamily="34" charset="0"/>
            </a:endParaRPr>
          </a:p>
        </p:txBody>
      </p:sp>
      <p:pic>
        <p:nvPicPr>
          <p:cNvPr id="8" name="Picture 10" descr="Picture 10">
            <a:extLst>
              <a:ext uri="{FF2B5EF4-FFF2-40B4-BE49-F238E27FC236}">
                <a16:creationId xmlns:a16="http://schemas.microsoft.com/office/drawing/2014/main" id="{AD14FF56-3D0F-E342-EEF6-864431E199EE}"/>
              </a:ext>
            </a:extLst>
          </p:cNvPr>
          <p:cNvPicPr>
            <a:picLocks noChangeAspect="1"/>
          </p:cNvPicPr>
          <p:nvPr/>
        </p:nvPicPr>
        <p:blipFill>
          <a:blip r:embed="rId5"/>
          <a:stretch>
            <a:fillRect/>
          </a:stretch>
        </p:blipFill>
        <p:spPr>
          <a:xfrm>
            <a:off x="21893347" y="11606348"/>
            <a:ext cx="2183508" cy="1838432"/>
          </a:xfrm>
          <a:prstGeom prst="rect">
            <a:avLst/>
          </a:prstGeom>
          <a:ln w="12700">
            <a:miter lim="400000"/>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Simplified van </a:t>
            </a:r>
            <a:r>
              <a:rPr lang="en-US" altLang="zh-TW" dirty="0" err="1">
                <a:latin typeface="Arial" panose="020B0604020202020204" pitchFamily="34" charset="0"/>
                <a:cs typeface="Arial" panose="020B0604020202020204" pitchFamily="34" charset="0"/>
              </a:rPr>
              <a:t>Herick</a:t>
            </a:r>
            <a:r>
              <a:rPr lang="en-US" altLang="zh-TW" dirty="0">
                <a:latin typeface="Arial" panose="020B0604020202020204" pitchFamily="34" charset="0"/>
                <a:cs typeface="Arial" panose="020B0604020202020204" pitchFamily="34" charset="0"/>
              </a:rPr>
              <a:t> test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31</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pSp>
        <p:nvGrpSpPr>
          <p:cNvPr id="16" name="群組 15">
            <a:extLst>
              <a:ext uri="{FF2B5EF4-FFF2-40B4-BE49-F238E27FC236}">
                <a16:creationId xmlns:a16="http://schemas.microsoft.com/office/drawing/2014/main" id="{1AABD32B-1813-DF14-9ACC-8978B12F0B9F}"/>
              </a:ext>
            </a:extLst>
          </p:cNvPr>
          <p:cNvGrpSpPr/>
          <p:nvPr/>
        </p:nvGrpSpPr>
        <p:grpSpPr>
          <a:xfrm>
            <a:off x="2909162" y="4388177"/>
            <a:ext cx="16272933" cy="7860930"/>
            <a:chOff x="1066800" y="2873375"/>
            <a:chExt cx="7145338" cy="3078163"/>
          </a:xfrm>
        </p:grpSpPr>
        <p:sp>
          <p:nvSpPr>
            <p:cNvPr id="17" name="Line 3">
              <a:extLst>
                <a:ext uri="{FF2B5EF4-FFF2-40B4-BE49-F238E27FC236}">
                  <a16:creationId xmlns:a16="http://schemas.microsoft.com/office/drawing/2014/main" id="{2D4373B9-2D3D-4445-7356-C5C746C8B320}"/>
                </a:ext>
              </a:extLst>
            </p:cNvPr>
            <p:cNvSpPr>
              <a:spLocks noChangeAspect="1" noChangeShapeType="1"/>
            </p:cNvSpPr>
            <p:nvPr/>
          </p:nvSpPr>
          <p:spPr bwMode="auto">
            <a:xfrm flipV="1">
              <a:off x="4170363" y="3552825"/>
              <a:ext cx="0" cy="837552"/>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p>
              <a:endParaRPr lang="en-US" sz="3200">
                <a:solidFill>
                  <a:schemeClr val="bg1"/>
                </a:solidFill>
                <a:latin typeface="Times New Roman" panose="02020603050405020304" pitchFamily="18" charset="0"/>
                <a:cs typeface="Times New Roman" panose="02020603050405020304" pitchFamily="18" charset="0"/>
              </a:endParaRPr>
            </a:p>
          </p:txBody>
        </p:sp>
        <p:sp>
          <p:nvSpPr>
            <p:cNvPr id="18" name="AutoShape 4">
              <a:extLst>
                <a:ext uri="{FF2B5EF4-FFF2-40B4-BE49-F238E27FC236}">
                  <a16:creationId xmlns:a16="http://schemas.microsoft.com/office/drawing/2014/main" id="{AB67357B-A26A-5225-0C3B-A1543730CFFB}"/>
                </a:ext>
              </a:extLst>
            </p:cNvPr>
            <p:cNvSpPr>
              <a:spLocks noChangeAspect="1" noChangeArrowheads="1"/>
            </p:cNvSpPr>
            <p:nvPr/>
          </p:nvSpPr>
          <p:spPr bwMode="auto">
            <a:xfrm>
              <a:off x="1306513" y="2873375"/>
              <a:ext cx="5751512" cy="663575"/>
            </a:xfrm>
            <a:prstGeom prst="roundRect">
              <a:avLst>
                <a:gd name="adj" fmla="val 16667"/>
              </a:avLst>
            </a:prstGeom>
            <a:solidFill>
              <a:srgbClr val="FFE091"/>
            </a:solidFill>
            <a:ln w="12700">
              <a:solidFill>
                <a:schemeClr val="hlink"/>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4400" b="1" dirty="0">
                  <a:solidFill>
                    <a:schemeClr val="bg1"/>
                  </a:solidFill>
                  <a:latin typeface="Arial" panose="020B0604020202020204" pitchFamily="34" charset="0"/>
                  <a:cs typeface="Arial" panose="020B0604020202020204" pitchFamily="34" charset="0"/>
                </a:rPr>
                <a:t>Is the result &gt; 50% corneal thickness?</a:t>
              </a:r>
              <a:endParaRPr lang="en-AU" altLang="en-US" sz="4400" b="1" dirty="0">
                <a:solidFill>
                  <a:schemeClr val="bg1"/>
                </a:solidFill>
                <a:latin typeface="Arial" panose="020B0604020202020204" pitchFamily="34" charset="0"/>
                <a:cs typeface="Arial" panose="020B0604020202020204" pitchFamily="34" charset="0"/>
              </a:endParaRPr>
            </a:p>
          </p:txBody>
        </p:sp>
        <p:sp>
          <p:nvSpPr>
            <p:cNvPr id="19" name="AutoShape 5">
              <a:extLst>
                <a:ext uri="{FF2B5EF4-FFF2-40B4-BE49-F238E27FC236}">
                  <a16:creationId xmlns:a16="http://schemas.microsoft.com/office/drawing/2014/main" id="{084A2DF0-A55E-5BD3-B344-E94807EE0974}"/>
                </a:ext>
              </a:extLst>
            </p:cNvPr>
            <p:cNvSpPr>
              <a:spLocks noChangeAspect="1" noChangeArrowheads="1"/>
            </p:cNvSpPr>
            <p:nvPr/>
          </p:nvSpPr>
          <p:spPr bwMode="auto">
            <a:xfrm>
              <a:off x="1066800" y="4452316"/>
              <a:ext cx="2438400" cy="360017"/>
            </a:xfrm>
            <a:prstGeom prst="roundRect">
              <a:avLst>
                <a:gd name="adj" fmla="val 16667"/>
              </a:avLst>
            </a:prstGeom>
            <a:solidFill>
              <a:srgbClr val="FFE091"/>
            </a:solidFill>
            <a:ln w="12700">
              <a:solidFill>
                <a:schemeClr val="hlink"/>
              </a:solidFill>
              <a:round/>
              <a:headEnd/>
              <a:tailEnd/>
            </a:ln>
          </p:spPr>
          <p:txBody>
            <a:bodyPr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4800" b="1" dirty="0">
                  <a:solidFill>
                    <a:schemeClr val="bg1"/>
                  </a:solidFill>
                  <a:latin typeface="Arial" panose="020B0604020202020204" pitchFamily="34" charset="0"/>
                  <a:cs typeface="Arial" panose="020B0604020202020204" pitchFamily="34" charset="0"/>
                </a:rPr>
                <a:t>Yes</a:t>
              </a:r>
              <a:endParaRPr lang="en-AU" altLang="en-US" sz="4000" dirty="0">
                <a:solidFill>
                  <a:schemeClr val="bg1"/>
                </a:solidFill>
                <a:latin typeface="Arial" panose="020B0604020202020204" pitchFamily="34" charset="0"/>
                <a:cs typeface="Arial" panose="020B0604020202020204" pitchFamily="34" charset="0"/>
              </a:endParaRPr>
            </a:p>
          </p:txBody>
        </p:sp>
        <p:sp>
          <p:nvSpPr>
            <p:cNvPr id="20" name="AutoShape 6">
              <a:extLst>
                <a:ext uri="{FF2B5EF4-FFF2-40B4-BE49-F238E27FC236}">
                  <a16:creationId xmlns:a16="http://schemas.microsoft.com/office/drawing/2014/main" id="{0FD47ED9-D0F5-8B3C-E12A-34E8BEE724A6}"/>
                </a:ext>
              </a:extLst>
            </p:cNvPr>
            <p:cNvSpPr>
              <a:spLocks noChangeAspect="1" noChangeArrowheads="1"/>
            </p:cNvSpPr>
            <p:nvPr/>
          </p:nvSpPr>
          <p:spPr bwMode="auto">
            <a:xfrm>
              <a:off x="4005263" y="4452316"/>
              <a:ext cx="4206875" cy="360017"/>
            </a:xfrm>
            <a:prstGeom prst="roundRect">
              <a:avLst>
                <a:gd name="adj" fmla="val 16667"/>
              </a:avLst>
            </a:prstGeom>
            <a:solidFill>
              <a:srgbClr val="FFE091"/>
            </a:solidFill>
            <a:ln w="12700">
              <a:solidFill>
                <a:schemeClr val="hlink"/>
              </a:solidFill>
              <a:round/>
              <a:headEnd/>
              <a:tailEnd/>
            </a:ln>
          </p:spPr>
          <p:txBody>
            <a:bodyPr anchor="ctr">
              <a:spAutoFit/>
            </a:bodyPr>
            <a:lstStyle>
              <a:lvl1pPr marL="101600" indent="-101600"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No</a:t>
              </a:r>
            </a:p>
          </p:txBody>
        </p:sp>
        <p:cxnSp>
          <p:nvCxnSpPr>
            <p:cNvPr id="21" name="AutoShape 7">
              <a:extLst>
                <a:ext uri="{FF2B5EF4-FFF2-40B4-BE49-F238E27FC236}">
                  <a16:creationId xmlns:a16="http://schemas.microsoft.com/office/drawing/2014/main" id="{0BCBF016-CC2D-5F15-5594-A528EE72E622}"/>
                </a:ext>
              </a:extLst>
            </p:cNvPr>
            <p:cNvCxnSpPr>
              <a:cxnSpLocks noChangeAspect="1" noChangeShapeType="1"/>
              <a:stCxn id="19" idx="0"/>
              <a:endCxn id="20" idx="0"/>
            </p:cNvCxnSpPr>
            <p:nvPr/>
          </p:nvCxnSpPr>
          <p:spPr bwMode="auto">
            <a:xfrm rot="5400000" flipH="1" flipV="1">
              <a:off x="4197652" y="2540966"/>
              <a:ext cx="4973" cy="3822700"/>
            </a:xfrm>
            <a:prstGeom prst="bentConnector3">
              <a:avLst>
                <a:gd name="adj1" fmla="val 1800000"/>
              </a:avLst>
            </a:prstGeom>
            <a:ln>
              <a:headEnd type="triangle" w="med" len="med"/>
              <a:tailEnd type="triangle" w="med" len="me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cxnSp>
        <p:sp>
          <p:nvSpPr>
            <p:cNvPr id="22" name="Text Box 8">
              <a:extLst>
                <a:ext uri="{FF2B5EF4-FFF2-40B4-BE49-F238E27FC236}">
                  <a16:creationId xmlns:a16="http://schemas.microsoft.com/office/drawing/2014/main" id="{21C335E8-A840-D8F9-189C-352C7F672E08}"/>
                </a:ext>
              </a:extLst>
            </p:cNvPr>
            <p:cNvSpPr txBox="1">
              <a:spLocks noChangeArrowheads="1"/>
            </p:cNvSpPr>
            <p:nvPr/>
          </p:nvSpPr>
          <p:spPr bwMode="auto">
            <a:xfrm>
              <a:off x="1125538" y="5095875"/>
              <a:ext cx="2379662" cy="84931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zh-TW" sz="4400" dirty="0">
                  <a:solidFill>
                    <a:schemeClr val="bg1"/>
                  </a:solidFill>
                  <a:latin typeface="Arial" panose="020B0604020202020204" pitchFamily="34" charset="0"/>
                  <a:cs typeface="Arial" panose="020B0604020202020204" pitchFamily="34" charset="0"/>
                </a:rPr>
                <a:t>A</a:t>
              </a:r>
              <a:r>
                <a:rPr lang="en-US" altLang="en-US" sz="4400" dirty="0">
                  <a:solidFill>
                    <a:schemeClr val="bg1"/>
                  </a:solidFill>
                  <a:latin typeface="Arial" panose="020B0604020202020204" pitchFamily="34" charset="0"/>
                  <a:cs typeface="Arial" panose="020B0604020202020204" pitchFamily="34" charset="0"/>
                </a:rPr>
                <a:t>ngle closure less likely</a:t>
              </a:r>
              <a:endParaRPr lang="en-AU" altLang="en-US" sz="4400" dirty="0">
                <a:solidFill>
                  <a:schemeClr val="bg1"/>
                </a:solidFill>
                <a:latin typeface="Arial" panose="020B0604020202020204" pitchFamily="34" charset="0"/>
                <a:cs typeface="Arial" panose="020B0604020202020204" pitchFamily="34" charset="0"/>
              </a:endParaRPr>
            </a:p>
          </p:txBody>
        </p:sp>
        <p:sp>
          <p:nvSpPr>
            <p:cNvPr id="23" name="Text Box 9">
              <a:extLst>
                <a:ext uri="{FF2B5EF4-FFF2-40B4-BE49-F238E27FC236}">
                  <a16:creationId xmlns:a16="http://schemas.microsoft.com/office/drawing/2014/main" id="{10208D16-BFAA-BC73-21B1-060B0E2CC5ED}"/>
                </a:ext>
              </a:extLst>
            </p:cNvPr>
            <p:cNvSpPr txBox="1">
              <a:spLocks noChangeArrowheads="1"/>
            </p:cNvSpPr>
            <p:nvPr/>
          </p:nvSpPr>
          <p:spPr bwMode="auto">
            <a:xfrm>
              <a:off x="4014788" y="5102225"/>
              <a:ext cx="4191000" cy="84931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4400">
                  <a:solidFill>
                    <a:schemeClr val="bg1"/>
                  </a:solidFill>
                  <a:latin typeface="Arial" panose="020B0604020202020204" pitchFamily="34" charset="0"/>
                  <a:cs typeface="Arial" panose="020B0604020202020204" pitchFamily="34" charset="0"/>
                </a:rPr>
                <a:t>Gonioscopy essential to determine angle closure risk</a:t>
              </a:r>
            </a:p>
          </p:txBody>
        </p:sp>
      </p:grpSp>
    </p:spTree>
    <p:extLst>
      <p:ext uri="{BB962C8B-B14F-4D97-AF65-F5344CB8AC3E}">
        <p14:creationId xmlns:p14="http://schemas.microsoft.com/office/powerpoint/2010/main" val="104571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Van </a:t>
            </a:r>
            <a:r>
              <a:rPr lang="en-US" altLang="zh-TW" dirty="0" err="1">
                <a:latin typeface="Arial" panose="020B0604020202020204" pitchFamily="34" charset="0"/>
                <a:cs typeface="Arial" panose="020B0604020202020204" pitchFamily="34" charset="0"/>
              </a:rPr>
              <a:t>Herick</a:t>
            </a:r>
            <a:r>
              <a:rPr lang="en-US" altLang="zh-TW" dirty="0">
                <a:latin typeface="Arial" panose="020B0604020202020204" pitchFamily="34" charset="0"/>
                <a:cs typeface="Arial" panose="020B0604020202020204" pitchFamily="34" charset="0"/>
              </a:rPr>
              <a:t> grading</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en-US" sz="5600"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32</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pSp>
        <p:nvGrpSpPr>
          <p:cNvPr id="7" name="群組 6">
            <a:extLst>
              <a:ext uri="{FF2B5EF4-FFF2-40B4-BE49-F238E27FC236}">
                <a16:creationId xmlns:a16="http://schemas.microsoft.com/office/drawing/2014/main" id="{AC8DEDE8-38EB-0064-6D66-E0C844E73564}"/>
              </a:ext>
            </a:extLst>
          </p:cNvPr>
          <p:cNvGrpSpPr/>
          <p:nvPr/>
        </p:nvGrpSpPr>
        <p:grpSpPr>
          <a:xfrm>
            <a:off x="3300254" y="3861340"/>
            <a:ext cx="15868279" cy="8572030"/>
            <a:chOff x="466725" y="1938338"/>
            <a:chExt cx="8175625" cy="4587283"/>
          </a:xfrm>
        </p:grpSpPr>
        <p:grpSp>
          <p:nvGrpSpPr>
            <p:cNvPr id="9" name="Group 57">
              <a:extLst>
                <a:ext uri="{FF2B5EF4-FFF2-40B4-BE49-F238E27FC236}">
                  <a16:creationId xmlns:a16="http://schemas.microsoft.com/office/drawing/2014/main" id="{38856B96-E16E-575F-ADF9-700282250FB1}"/>
                </a:ext>
              </a:extLst>
            </p:cNvPr>
            <p:cNvGrpSpPr>
              <a:grpSpLocks/>
            </p:cNvGrpSpPr>
            <p:nvPr/>
          </p:nvGrpSpPr>
          <p:grpSpPr bwMode="auto">
            <a:xfrm>
              <a:off x="538163" y="1938338"/>
              <a:ext cx="8104187" cy="4316412"/>
              <a:chOff x="339" y="1221"/>
              <a:chExt cx="5105" cy="2719"/>
            </a:xfrm>
          </p:grpSpPr>
          <p:grpSp>
            <p:nvGrpSpPr>
              <p:cNvPr id="20" name="Group 47">
                <a:extLst>
                  <a:ext uri="{FF2B5EF4-FFF2-40B4-BE49-F238E27FC236}">
                    <a16:creationId xmlns:a16="http://schemas.microsoft.com/office/drawing/2014/main" id="{8085CC05-FFA1-ACA7-5FD3-BDF6614435DC}"/>
                  </a:ext>
                </a:extLst>
              </p:cNvPr>
              <p:cNvGrpSpPr>
                <a:grpSpLocks/>
              </p:cNvGrpSpPr>
              <p:nvPr/>
            </p:nvGrpSpPr>
            <p:grpSpPr bwMode="auto">
              <a:xfrm>
                <a:off x="339" y="1221"/>
                <a:ext cx="5105" cy="2719"/>
                <a:chOff x="339" y="1221"/>
                <a:chExt cx="5105" cy="2719"/>
              </a:xfrm>
            </p:grpSpPr>
            <p:grpSp>
              <p:nvGrpSpPr>
                <p:cNvPr id="22" name="Group 19">
                  <a:extLst>
                    <a:ext uri="{FF2B5EF4-FFF2-40B4-BE49-F238E27FC236}">
                      <a16:creationId xmlns:a16="http://schemas.microsoft.com/office/drawing/2014/main" id="{75FB2CB7-0E48-6605-1D04-27851F9706A8}"/>
                    </a:ext>
                  </a:extLst>
                </p:cNvPr>
                <p:cNvGrpSpPr>
                  <a:grpSpLocks/>
                </p:cNvGrpSpPr>
                <p:nvPr/>
              </p:nvGrpSpPr>
              <p:grpSpPr bwMode="auto">
                <a:xfrm>
                  <a:off x="339" y="1221"/>
                  <a:ext cx="5105" cy="2719"/>
                  <a:chOff x="339" y="1221"/>
                  <a:chExt cx="5105" cy="2719"/>
                </a:xfrm>
              </p:grpSpPr>
              <p:pic>
                <p:nvPicPr>
                  <p:cNvPr id="29" name="Picture 8">
                    <a:extLst>
                      <a:ext uri="{FF2B5EF4-FFF2-40B4-BE49-F238E27FC236}">
                        <a16:creationId xmlns:a16="http://schemas.microsoft.com/office/drawing/2014/main" id="{2CAEB7BF-2BEB-76EE-4BDC-70B7AAC06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94" t="14594" r="9492" b="12923"/>
                  <a:stretch>
                    <a:fillRect/>
                  </a:stretch>
                </p:blipFill>
                <p:spPr bwMode="auto">
                  <a:xfrm>
                    <a:off x="339" y="1221"/>
                    <a:ext cx="5105" cy="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8">
                    <a:extLst>
                      <a:ext uri="{FF2B5EF4-FFF2-40B4-BE49-F238E27FC236}">
                        <a16:creationId xmlns:a16="http://schemas.microsoft.com/office/drawing/2014/main" id="{5839CC45-8290-6BD8-878A-DB3201B9ABAE}"/>
                      </a:ext>
                    </a:extLst>
                  </p:cNvPr>
                  <p:cNvSpPr>
                    <a:spLocks noChangeArrowheads="1"/>
                  </p:cNvSpPr>
                  <p:nvPr/>
                </p:nvSpPr>
                <p:spPr bwMode="auto">
                  <a:xfrm>
                    <a:off x="480" y="2736"/>
                    <a:ext cx="1488" cy="11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grpSp>
            <p:grpSp>
              <p:nvGrpSpPr>
                <p:cNvPr id="23" name="Group 31">
                  <a:extLst>
                    <a:ext uri="{FF2B5EF4-FFF2-40B4-BE49-F238E27FC236}">
                      <a16:creationId xmlns:a16="http://schemas.microsoft.com/office/drawing/2014/main" id="{1A9C9439-6C36-BFAC-5628-DE73E1E8E784}"/>
                    </a:ext>
                  </a:extLst>
                </p:cNvPr>
                <p:cNvGrpSpPr>
                  <a:grpSpLocks/>
                </p:cNvGrpSpPr>
                <p:nvPr/>
              </p:nvGrpSpPr>
              <p:grpSpPr bwMode="auto">
                <a:xfrm>
                  <a:off x="912" y="2256"/>
                  <a:ext cx="4080" cy="1584"/>
                  <a:chOff x="912" y="2256"/>
                  <a:chExt cx="4080" cy="1584"/>
                </a:xfrm>
              </p:grpSpPr>
              <p:sp>
                <p:nvSpPr>
                  <p:cNvPr id="24" name="Rectangle 21">
                    <a:extLst>
                      <a:ext uri="{FF2B5EF4-FFF2-40B4-BE49-F238E27FC236}">
                        <a16:creationId xmlns:a16="http://schemas.microsoft.com/office/drawing/2014/main" id="{9DB13432-6747-7923-7133-0F1016A88ABB}"/>
                      </a:ext>
                    </a:extLst>
                  </p:cNvPr>
                  <p:cNvSpPr>
                    <a:spLocks noChangeArrowheads="1"/>
                  </p:cNvSpPr>
                  <p:nvPr/>
                </p:nvSpPr>
                <p:spPr bwMode="auto">
                  <a:xfrm>
                    <a:off x="4176" y="3648"/>
                    <a:ext cx="76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sp>
                <p:nvSpPr>
                  <p:cNvPr id="25" name="Rectangle 27">
                    <a:extLst>
                      <a:ext uri="{FF2B5EF4-FFF2-40B4-BE49-F238E27FC236}">
                        <a16:creationId xmlns:a16="http://schemas.microsoft.com/office/drawing/2014/main" id="{54563FB9-E0E2-7BAC-24A6-5BF091ADBBA1}"/>
                      </a:ext>
                    </a:extLst>
                  </p:cNvPr>
                  <p:cNvSpPr>
                    <a:spLocks noChangeArrowheads="1"/>
                  </p:cNvSpPr>
                  <p:nvPr/>
                </p:nvSpPr>
                <p:spPr bwMode="auto">
                  <a:xfrm>
                    <a:off x="2544" y="3648"/>
                    <a:ext cx="76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sp>
                <p:nvSpPr>
                  <p:cNvPr id="26" name="Rectangle 28">
                    <a:extLst>
                      <a:ext uri="{FF2B5EF4-FFF2-40B4-BE49-F238E27FC236}">
                        <a16:creationId xmlns:a16="http://schemas.microsoft.com/office/drawing/2014/main" id="{AA7F7B45-FB23-D4E8-78B0-5D1C4A74779A}"/>
                      </a:ext>
                    </a:extLst>
                  </p:cNvPr>
                  <p:cNvSpPr>
                    <a:spLocks noChangeArrowheads="1"/>
                  </p:cNvSpPr>
                  <p:nvPr/>
                </p:nvSpPr>
                <p:spPr bwMode="auto">
                  <a:xfrm>
                    <a:off x="4224" y="2256"/>
                    <a:ext cx="76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sp>
                <p:nvSpPr>
                  <p:cNvPr id="27" name="Rectangle 29">
                    <a:extLst>
                      <a:ext uri="{FF2B5EF4-FFF2-40B4-BE49-F238E27FC236}">
                        <a16:creationId xmlns:a16="http://schemas.microsoft.com/office/drawing/2014/main" id="{479F7E1D-7784-DF83-F1D7-C1A5A8C1F5E2}"/>
                      </a:ext>
                    </a:extLst>
                  </p:cNvPr>
                  <p:cNvSpPr>
                    <a:spLocks noChangeArrowheads="1"/>
                  </p:cNvSpPr>
                  <p:nvPr/>
                </p:nvSpPr>
                <p:spPr bwMode="auto">
                  <a:xfrm>
                    <a:off x="2544" y="2256"/>
                    <a:ext cx="76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sp>
                <p:nvSpPr>
                  <p:cNvPr id="28" name="Rectangle 30">
                    <a:extLst>
                      <a:ext uri="{FF2B5EF4-FFF2-40B4-BE49-F238E27FC236}">
                        <a16:creationId xmlns:a16="http://schemas.microsoft.com/office/drawing/2014/main" id="{0F97F182-3EC8-F86D-4B9A-8D97A82AA4C4}"/>
                      </a:ext>
                    </a:extLst>
                  </p:cNvPr>
                  <p:cNvSpPr>
                    <a:spLocks noChangeArrowheads="1"/>
                  </p:cNvSpPr>
                  <p:nvPr/>
                </p:nvSpPr>
                <p:spPr bwMode="auto">
                  <a:xfrm>
                    <a:off x="912" y="2256"/>
                    <a:ext cx="768"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grpSp>
          </p:grpSp>
          <p:pic>
            <p:nvPicPr>
              <p:cNvPr id="21" name="Picture 56" descr="J:\IVC Exchange\Allergan Asia Pacific\Glaucoma\AALA010 IMAGE final slides June 06\Edited slides\Module 1 Slide24.JPG">
                <a:extLst>
                  <a:ext uri="{FF2B5EF4-FFF2-40B4-BE49-F238E27FC236}">
                    <a16:creationId xmlns:a16="http://schemas.microsoft.com/office/drawing/2014/main" id="{881763E0-A67A-2F6D-659F-CAB4A7517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808"/>
                <a:ext cx="1288"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6">
              <a:extLst>
                <a:ext uri="{FF2B5EF4-FFF2-40B4-BE49-F238E27FC236}">
                  <a16:creationId xmlns:a16="http://schemas.microsoft.com/office/drawing/2014/main" id="{3AAA146E-3FA1-A965-38E3-BB01BE3B0311}"/>
                </a:ext>
              </a:extLst>
            </p:cNvPr>
            <p:cNvGrpSpPr>
              <a:grpSpLocks/>
            </p:cNvGrpSpPr>
            <p:nvPr/>
          </p:nvGrpSpPr>
          <p:grpSpPr bwMode="auto">
            <a:xfrm>
              <a:off x="693738" y="2008188"/>
              <a:ext cx="7823200" cy="4135437"/>
              <a:chOff x="437" y="1265"/>
              <a:chExt cx="4928" cy="2605"/>
            </a:xfrm>
          </p:grpSpPr>
          <p:sp>
            <p:nvSpPr>
              <p:cNvPr id="18" name="Rectangle 4">
                <a:extLst>
                  <a:ext uri="{FF2B5EF4-FFF2-40B4-BE49-F238E27FC236}">
                    <a16:creationId xmlns:a16="http://schemas.microsoft.com/office/drawing/2014/main" id="{8C19DC4C-F9FC-0DB0-21A1-2F5B7A8558D6}"/>
                  </a:ext>
                </a:extLst>
              </p:cNvPr>
              <p:cNvSpPr>
                <a:spLocks noChangeArrowheads="1"/>
              </p:cNvSpPr>
              <p:nvPr/>
            </p:nvSpPr>
            <p:spPr bwMode="auto">
              <a:xfrm>
                <a:off x="437" y="1265"/>
                <a:ext cx="4928" cy="127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sp>
            <p:nvSpPr>
              <p:cNvPr id="19" name="Rectangle 5">
                <a:extLst>
                  <a:ext uri="{FF2B5EF4-FFF2-40B4-BE49-F238E27FC236}">
                    <a16:creationId xmlns:a16="http://schemas.microsoft.com/office/drawing/2014/main" id="{4BC3C3ED-FAB0-2B4B-B200-7E3E5DAA6AB4}"/>
                  </a:ext>
                </a:extLst>
              </p:cNvPr>
              <p:cNvSpPr>
                <a:spLocks noChangeArrowheads="1"/>
              </p:cNvSpPr>
              <p:nvPr/>
            </p:nvSpPr>
            <p:spPr bwMode="auto">
              <a:xfrm>
                <a:off x="437" y="2656"/>
                <a:ext cx="1609" cy="121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NZ" altLang="en-US" sz="4000">
                  <a:solidFill>
                    <a:schemeClr val="bg1"/>
                  </a:solidFill>
                </a:endParaRPr>
              </a:p>
            </p:txBody>
          </p:sp>
        </p:grpSp>
        <p:sp>
          <p:nvSpPr>
            <p:cNvPr id="11" name="Rectangle 9">
              <a:extLst>
                <a:ext uri="{FF2B5EF4-FFF2-40B4-BE49-F238E27FC236}">
                  <a16:creationId xmlns:a16="http://schemas.microsoft.com/office/drawing/2014/main" id="{96049501-7601-2DB1-D644-981A539562D7}"/>
                </a:ext>
              </a:extLst>
            </p:cNvPr>
            <p:cNvSpPr>
              <a:spLocks noChangeArrowheads="1"/>
            </p:cNvSpPr>
            <p:nvPr/>
          </p:nvSpPr>
          <p:spPr bwMode="auto">
            <a:xfrm>
              <a:off x="466725" y="6278563"/>
              <a:ext cx="1752600" cy="24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altLang="en-US" sz="2400">
                  <a:solidFill>
                    <a:schemeClr val="bg1"/>
                  </a:solidFill>
                  <a:latin typeface="Arial" panose="020B0604020202020204" pitchFamily="34" charset="0"/>
                </a:rPr>
                <a:t>Foster P</a:t>
              </a:r>
            </a:p>
          </p:txBody>
        </p:sp>
        <p:sp>
          <p:nvSpPr>
            <p:cNvPr id="12" name="Text Box 49">
              <a:extLst>
                <a:ext uri="{FF2B5EF4-FFF2-40B4-BE49-F238E27FC236}">
                  <a16:creationId xmlns:a16="http://schemas.microsoft.com/office/drawing/2014/main" id="{EB44DB13-1A7F-009D-0294-CF71AE8D90EF}"/>
                </a:ext>
              </a:extLst>
            </p:cNvPr>
            <p:cNvSpPr txBox="1">
              <a:spLocks noChangeArrowheads="1"/>
            </p:cNvSpPr>
            <p:nvPr/>
          </p:nvSpPr>
          <p:spPr bwMode="auto">
            <a:xfrm>
              <a:off x="1226230" y="3590925"/>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NZ" altLang="en-US" sz="3600">
                  <a:solidFill>
                    <a:schemeClr val="bg1"/>
                  </a:solidFill>
                  <a:latin typeface="Arial" panose="020B0604020202020204" pitchFamily="34" charset="0"/>
                </a:rPr>
                <a:t>&lt; 50% grade</a:t>
              </a:r>
              <a:endParaRPr lang="en-AU" altLang="en-US" sz="3600">
                <a:solidFill>
                  <a:schemeClr val="bg1"/>
                </a:solidFill>
                <a:latin typeface="Arial" panose="020B0604020202020204" pitchFamily="34" charset="0"/>
              </a:endParaRPr>
            </a:p>
          </p:txBody>
        </p:sp>
        <p:sp>
          <p:nvSpPr>
            <p:cNvPr id="13" name="Text Box 50">
              <a:extLst>
                <a:ext uri="{FF2B5EF4-FFF2-40B4-BE49-F238E27FC236}">
                  <a16:creationId xmlns:a16="http://schemas.microsoft.com/office/drawing/2014/main" id="{0889BDEF-2B34-D8BF-D06B-5D6B21A85E94}"/>
                </a:ext>
              </a:extLst>
            </p:cNvPr>
            <p:cNvSpPr txBox="1">
              <a:spLocks noChangeArrowheads="1"/>
            </p:cNvSpPr>
            <p:nvPr/>
          </p:nvSpPr>
          <p:spPr bwMode="auto">
            <a:xfrm>
              <a:off x="3829050" y="3590925"/>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3600">
                  <a:solidFill>
                    <a:schemeClr val="bg1"/>
                  </a:solidFill>
                  <a:latin typeface="Arial" panose="020B0604020202020204" pitchFamily="34" charset="0"/>
                </a:rPr>
                <a:t>&lt; 50% grade</a:t>
              </a:r>
              <a:endParaRPr lang="en-AU" altLang="en-US" sz="3600">
                <a:solidFill>
                  <a:schemeClr val="bg1"/>
                </a:solidFill>
                <a:latin typeface="Arial" panose="020B0604020202020204" pitchFamily="34" charset="0"/>
              </a:endParaRPr>
            </a:p>
          </p:txBody>
        </p:sp>
        <p:sp>
          <p:nvSpPr>
            <p:cNvPr id="14" name="Text Box 51">
              <a:extLst>
                <a:ext uri="{FF2B5EF4-FFF2-40B4-BE49-F238E27FC236}">
                  <a16:creationId xmlns:a16="http://schemas.microsoft.com/office/drawing/2014/main" id="{6CEFAB21-46D1-BAB8-589C-24EA1138F8C1}"/>
                </a:ext>
              </a:extLst>
            </p:cNvPr>
            <p:cNvSpPr txBox="1">
              <a:spLocks noChangeArrowheads="1"/>
            </p:cNvSpPr>
            <p:nvPr/>
          </p:nvSpPr>
          <p:spPr bwMode="auto">
            <a:xfrm>
              <a:off x="6494463" y="3590925"/>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3600">
                  <a:solidFill>
                    <a:schemeClr val="bg1"/>
                  </a:solidFill>
                  <a:latin typeface="Arial" panose="020B0604020202020204" pitchFamily="34" charset="0"/>
                </a:rPr>
                <a:t>&lt; 50% grade</a:t>
              </a:r>
              <a:endParaRPr lang="en-AU" altLang="en-US" sz="3600">
                <a:solidFill>
                  <a:schemeClr val="bg1"/>
                </a:solidFill>
                <a:latin typeface="Arial" panose="020B0604020202020204" pitchFamily="34" charset="0"/>
              </a:endParaRPr>
            </a:p>
          </p:txBody>
        </p:sp>
        <p:sp>
          <p:nvSpPr>
            <p:cNvPr id="15" name="Text Box 52">
              <a:extLst>
                <a:ext uri="{FF2B5EF4-FFF2-40B4-BE49-F238E27FC236}">
                  <a16:creationId xmlns:a16="http://schemas.microsoft.com/office/drawing/2014/main" id="{08E0F7DE-CF1C-022A-AEAE-363D864273B1}"/>
                </a:ext>
              </a:extLst>
            </p:cNvPr>
            <p:cNvSpPr txBox="1">
              <a:spLocks noChangeArrowheads="1"/>
            </p:cNvSpPr>
            <p:nvPr/>
          </p:nvSpPr>
          <p:spPr bwMode="auto">
            <a:xfrm>
              <a:off x="1208088" y="5761038"/>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3600">
                  <a:solidFill>
                    <a:schemeClr val="bg1"/>
                  </a:solidFill>
                  <a:latin typeface="Arial" panose="020B0604020202020204" pitchFamily="34" charset="0"/>
                </a:rPr>
                <a:t>&lt; 50% grade</a:t>
              </a:r>
              <a:endParaRPr lang="en-AU" altLang="en-US" sz="3600">
                <a:solidFill>
                  <a:schemeClr val="bg1"/>
                </a:solidFill>
                <a:latin typeface="Arial" panose="020B0604020202020204" pitchFamily="34" charset="0"/>
              </a:endParaRPr>
            </a:p>
          </p:txBody>
        </p:sp>
        <p:sp>
          <p:nvSpPr>
            <p:cNvPr id="16" name="Text Box 53">
              <a:extLst>
                <a:ext uri="{FF2B5EF4-FFF2-40B4-BE49-F238E27FC236}">
                  <a16:creationId xmlns:a16="http://schemas.microsoft.com/office/drawing/2014/main" id="{23B6C95E-B823-A775-02A7-5FFF6DC7F384}"/>
                </a:ext>
              </a:extLst>
            </p:cNvPr>
            <p:cNvSpPr txBox="1">
              <a:spLocks noChangeArrowheads="1"/>
            </p:cNvSpPr>
            <p:nvPr/>
          </p:nvSpPr>
          <p:spPr bwMode="auto">
            <a:xfrm>
              <a:off x="3829050" y="5762625"/>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3600">
                  <a:solidFill>
                    <a:schemeClr val="bg1"/>
                  </a:solidFill>
                  <a:latin typeface="Arial" panose="020B0604020202020204" pitchFamily="34" charset="0"/>
                </a:rPr>
                <a:t>&gt; 50% grade</a:t>
              </a:r>
              <a:endParaRPr lang="en-AU" altLang="en-US" sz="3600">
                <a:solidFill>
                  <a:schemeClr val="bg1"/>
                </a:solidFill>
                <a:latin typeface="Arial" panose="020B0604020202020204" pitchFamily="34" charset="0"/>
              </a:endParaRPr>
            </a:p>
          </p:txBody>
        </p:sp>
        <p:sp>
          <p:nvSpPr>
            <p:cNvPr id="17" name="Text Box 54">
              <a:extLst>
                <a:ext uri="{FF2B5EF4-FFF2-40B4-BE49-F238E27FC236}">
                  <a16:creationId xmlns:a16="http://schemas.microsoft.com/office/drawing/2014/main" id="{3BCFF624-B68A-1A4C-C56D-A6D6D1D3431E}"/>
                </a:ext>
              </a:extLst>
            </p:cNvPr>
            <p:cNvSpPr txBox="1">
              <a:spLocks noChangeArrowheads="1"/>
            </p:cNvSpPr>
            <p:nvPr/>
          </p:nvSpPr>
          <p:spPr bwMode="auto">
            <a:xfrm>
              <a:off x="6494463" y="5761038"/>
              <a:ext cx="1449613" cy="3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NZ" altLang="en-US" sz="3600">
                  <a:solidFill>
                    <a:schemeClr val="bg1"/>
                  </a:solidFill>
                  <a:latin typeface="Arial" panose="020B0604020202020204" pitchFamily="34" charset="0"/>
                </a:rPr>
                <a:t>&gt; 50% grade</a:t>
              </a:r>
              <a:endParaRPr lang="en-AU" altLang="en-US" sz="3600">
                <a:solidFill>
                  <a:schemeClr val="bg1"/>
                </a:solidFill>
                <a:latin typeface="Arial" panose="020B0604020202020204" pitchFamily="34" charset="0"/>
              </a:endParaRPr>
            </a:p>
          </p:txBody>
        </p:sp>
      </p:grpSp>
    </p:spTree>
    <p:extLst>
      <p:ext uri="{BB962C8B-B14F-4D97-AF65-F5344CB8AC3E}">
        <p14:creationId xmlns:p14="http://schemas.microsoft.com/office/powerpoint/2010/main" val="3012285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Van </a:t>
            </a:r>
            <a:r>
              <a:rPr lang="en-US" altLang="zh-TW" dirty="0" err="1">
                <a:latin typeface="Arial" panose="020B0604020202020204" pitchFamily="34" charset="0"/>
                <a:cs typeface="Arial" panose="020B0604020202020204" pitchFamily="34" charset="0"/>
              </a:rPr>
              <a:t>Herick</a:t>
            </a:r>
            <a:r>
              <a:rPr lang="en-US" altLang="zh-TW" dirty="0">
                <a:latin typeface="Arial" panose="020B0604020202020204" pitchFamily="34" charset="0"/>
                <a:cs typeface="Arial" panose="020B0604020202020204" pitchFamily="34" charset="0"/>
              </a:rPr>
              <a:t> test and gonioscopy</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Not a substitute for gonioscopy</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Useful when </a:t>
            </a:r>
            <a:r>
              <a:rPr lang="en-US" altLang="en-US" sz="6000" dirty="0" err="1">
                <a:solidFill>
                  <a:schemeClr val="bg1"/>
                </a:solidFill>
                <a:latin typeface="Arial" panose="020B0604020202020204" pitchFamily="34" charset="0"/>
                <a:cs typeface="Arial" panose="020B0604020202020204" pitchFamily="34" charset="0"/>
              </a:rPr>
              <a:t>gonioscopic</a:t>
            </a:r>
            <a:r>
              <a:rPr lang="en-US" altLang="en-US" sz="6000" dirty="0">
                <a:solidFill>
                  <a:schemeClr val="bg1"/>
                </a:solidFill>
                <a:latin typeface="Arial" panose="020B0604020202020204" pitchFamily="34" charset="0"/>
                <a:cs typeface="Arial" panose="020B0604020202020204" pitchFamily="34" charset="0"/>
              </a:rPr>
              <a:t> view is hazy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e.g., corneal oedema, guttata, scarring</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Only an estimate of angle depth</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Pre-dilation evaluation when lens not available</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cs typeface="Arial" panose="020B0604020202020204" pitchFamily="34" charset="0"/>
              </a:rPr>
              <a:t>Can miss clinically significant signs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cs typeface="Arial" panose="020B0604020202020204" pitchFamily="34" charset="0"/>
              </a:rPr>
              <a:t>e.g., angle recession, </a:t>
            </a:r>
            <a:r>
              <a:rPr lang="en-US" altLang="en-US" sz="5600" dirty="0" err="1">
                <a:solidFill>
                  <a:schemeClr val="bg1"/>
                </a:solidFill>
                <a:latin typeface="Arial" panose="020B0604020202020204" pitchFamily="34" charset="0"/>
                <a:cs typeface="Arial" panose="020B0604020202020204" pitchFamily="34" charset="0"/>
              </a:rPr>
              <a:t>keratic</a:t>
            </a:r>
            <a:r>
              <a:rPr lang="en-US" altLang="en-US" sz="5600" dirty="0">
                <a:solidFill>
                  <a:schemeClr val="bg1"/>
                </a:solidFill>
                <a:latin typeface="Arial" panose="020B0604020202020204" pitchFamily="34" charset="0"/>
                <a:cs typeface="Arial" panose="020B0604020202020204" pitchFamily="34" charset="0"/>
              </a:rPr>
              <a:t> precipitates, synechiae, abnormal pigments, ghost cells, </a:t>
            </a:r>
            <a:r>
              <a:rPr lang="en-US" altLang="en-US" sz="5600" dirty="0" err="1">
                <a:solidFill>
                  <a:schemeClr val="bg1"/>
                </a:solidFill>
                <a:latin typeface="Arial" panose="020B0604020202020204" pitchFamily="34" charset="0"/>
                <a:cs typeface="Arial" panose="020B0604020202020204" pitchFamily="34" charset="0"/>
              </a:rPr>
              <a:t>tumours</a:t>
            </a:r>
            <a:endParaRPr lang="en-US" altLang="en-US" sz="5600" dirty="0">
              <a:solidFill>
                <a:schemeClr val="bg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33</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445123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Gonioscopy</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34</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2181724900"/>
              </p:ext>
            </p:extLst>
          </p:nvPr>
        </p:nvGraphicFramePr>
        <p:xfrm>
          <a:off x="3122469" y="3621061"/>
          <a:ext cx="18139061" cy="8557196"/>
        </p:xfrm>
        <a:graphic>
          <a:graphicData uri="http://schemas.openxmlformats.org/drawingml/2006/table">
            <a:tbl>
              <a:tblPr/>
              <a:tblGrid>
                <a:gridCol w="3461211">
                  <a:extLst>
                    <a:ext uri="{9D8B030D-6E8A-4147-A177-3AD203B41FA5}">
                      <a16:colId xmlns:a16="http://schemas.microsoft.com/office/drawing/2014/main" val="20000"/>
                    </a:ext>
                  </a:extLst>
                </a:gridCol>
                <a:gridCol w="14677850">
                  <a:extLst>
                    <a:ext uri="{9D8B030D-6E8A-4147-A177-3AD203B41FA5}">
                      <a16:colId xmlns:a16="http://schemas.microsoft.com/office/drawing/2014/main" val="20001"/>
                    </a:ext>
                  </a:extLst>
                </a:gridCol>
              </a:tblGrid>
              <a:tr h="237489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a:t>
                      </a:r>
                      <a:endPar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93675" marR="0" lvl="0" indent="-193675" algn="l" defTabSz="914400" rtl="0" eaLnBrk="1" fontAlgn="base" latinLnBrk="0" hangingPunct="1">
                        <a:lnSpc>
                          <a:spcPct val="100000"/>
                        </a:lnSpc>
                        <a:spcBef>
                          <a:spcPct val="20000"/>
                        </a:spcBef>
                        <a:spcAft>
                          <a:spcPct val="0"/>
                        </a:spcAft>
                        <a:buClr>
                          <a:srgbClr val="041A56"/>
                        </a:buClr>
                        <a:buSzTx/>
                        <a:buFontTx/>
                        <a:buChar char="•"/>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Detect angle closure and secondary </a:t>
                      </a:r>
                      <a:r>
                        <a:rPr kumimoji="0" lang="en-US" sz="48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glaucomas</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88961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What?</a:t>
                      </a:r>
                      <a:endPar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87325" marR="0" lvl="0" indent="-187325" algn="l" defTabSz="914400" rtl="0" eaLnBrk="1" fontAlgn="base" latinLnBrk="0" hangingPunct="1">
                        <a:lnSpc>
                          <a:spcPct val="100000"/>
                        </a:lnSpc>
                        <a:spcBef>
                          <a:spcPct val="20000"/>
                        </a:spcBef>
                        <a:spcAft>
                          <a:spcPct val="0"/>
                        </a:spcAft>
                        <a:buClr>
                          <a:srgbClr val="041A56"/>
                        </a:buClr>
                        <a:buSzTx/>
                        <a:buFontTx/>
                        <a:buChar char="•"/>
                        <a:tabLst/>
                      </a:pPr>
                      <a:r>
                        <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Angle width and characteristics</a:t>
                      </a: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a:ln>
                            <a:noFill/>
                          </a:ln>
                          <a:solidFill>
                            <a:schemeClr val="bg1"/>
                          </a:solidFill>
                          <a:effectLst/>
                          <a:latin typeface="Arial" panose="020B0604020202020204" pitchFamily="34" charset="0"/>
                          <a:cs typeface="Arial" panose="020B0604020202020204" pitchFamily="34" charset="0"/>
                        </a:rPr>
                        <a:t>When?</a:t>
                      </a:r>
                      <a:endParaRPr kumimoji="0" lang="en-AU"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87325" marR="0" lvl="0" indent="-187325" algn="l" defTabSz="914400" rtl="0" eaLnBrk="1" fontAlgn="base" latinLnBrk="0" hangingPunct="1">
                        <a:lnSpc>
                          <a:spcPct val="100000"/>
                        </a:lnSpc>
                        <a:spcBef>
                          <a:spcPct val="20000"/>
                        </a:spcBef>
                        <a:spcAft>
                          <a:spcPct val="0"/>
                        </a:spcAft>
                        <a:buClr>
                          <a:srgbClr val="041A56"/>
                        </a:buClr>
                        <a:buSzTx/>
                        <a:buFontTx/>
                        <a:buChar char="•"/>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Initially for all patients</a:t>
                      </a:r>
                    </a:p>
                    <a:p>
                      <a:pPr marL="187325" marR="0" lvl="0" indent="-187325" algn="l" defTabSz="914400" rtl="0" eaLnBrk="1" fontAlgn="base" latinLnBrk="0" hangingPunct="1">
                        <a:lnSpc>
                          <a:spcPct val="100000"/>
                        </a:lnSpc>
                        <a:spcBef>
                          <a:spcPct val="20000"/>
                        </a:spcBef>
                        <a:spcAft>
                          <a:spcPct val="0"/>
                        </a:spcAft>
                        <a:buClr>
                          <a:srgbClr val="041A56"/>
                        </a:buClr>
                        <a:buSzTx/>
                        <a:buFontTx/>
                        <a:buChar char="•"/>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Repeated more frequently for patients with angle closure</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a:t>
                      </a: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187325" marR="0" lvl="0" indent="-187325" algn="l" defTabSz="914400" rtl="0" eaLnBrk="1" fontAlgn="base" latinLnBrk="0" hangingPunct="1">
                        <a:lnSpc>
                          <a:spcPct val="100000"/>
                        </a:lnSpc>
                        <a:spcBef>
                          <a:spcPct val="20000"/>
                        </a:spcBef>
                        <a:spcAft>
                          <a:spcPct val="0"/>
                        </a:spcAft>
                        <a:buClr>
                          <a:srgbClr val="041A56"/>
                        </a:buClr>
                        <a:buSzTx/>
                        <a:buFontTx/>
                        <a:buChar char="•"/>
                        <a:tabLst/>
                      </a:pPr>
                      <a:r>
                        <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See Module 2: </a:t>
                      </a:r>
                      <a:r>
                        <a:rPr kumimoji="0" lang="en-AU" sz="48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Angle Assessment</a:t>
                      </a: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424756025"/>
                  </a:ext>
                </a:extLst>
              </a:tr>
            </a:tbl>
          </a:graphicData>
        </a:graphic>
      </p:graphicFrame>
    </p:spTree>
    <p:extLst>
      <p:ext uri="{BB962C8B-B14F-4D97-AF65-F5344CB8AC3E}">
        <p14:creationId xmlns:p14="http://schemas.microsoft.com/office/powerpoint/2010/main" val="2662708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7200" dirty="0">
                <a:latin typeface="Arial" panose="020B0604020202020204" pitchFamily="34" charset="0"/>
                <a:cs typeface="Arial" panose="020B0604020202020204" pitchFamily="34" charset="0"/>
              </a:rPr>
              <a:t>Optic nerve head and retinal nerve </a:t>
            </a:r>
            <a:r>
              <a:rPr lang="en-US" altLang="zh-TW" sz="7200" dirty="0" err="1">
                <a:latin typeface="Arial" panose="020B0604020202020204" pitchFamily="34" charset="0"/>
                <a:cs typeface="Arial" panose="020B0604020202020204" pitchFamily="34" charset="0"/>
              </a:rPr>
              <a:t>fibre</a:t>
            </a:r>
            <a:r>
              <a:rPr lang="en-US" altLang="zh-TW" sz="7200" dirty="0">
                <a:latin typeface="Arial" panose="020B0604020202020204" pitchFamily="34" charset="0"/>
                <a:cs typeface="Arial" panose="020B0604020202020204" pitchFamily="34" charset="0"/>
              </a:rPr>
              <a:t> layer</a:t>
            </a:r>
            <a:endParaRPr lang="zh-TW" altLang="en-US" sz="54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35</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185499866"/>
              </p:ext>
            </p:extLst>
          </p:nvPr>
        </p:nvGraphicFramePr>
        <p:xfrm>
          <a:off x="3122469" y="2948687"/>
          <a:ext cx="18139061" cy="9971733"/>
        </p:xfrm>
        <a:graphic>
          <a:graphicData uri="http://schemas.openxmlformats.org/drawingml/2006/table">
            <a:tbl>
              <a:tblPr/>
              <a:tblGrid>
                <a:gridCol w="3461211">
                  <a:extLst>
                    <a:ext uri="{9D8B030D-6E8A-4147-A177-3AD203B41FA5}">
                      <a16:colId xmlns:a16="http://schemas.microsoft.com/office/drawing/2014/main" val="20000"/>
                    </a:ext>
                  </a:extLst>
                </a:gridCol>
                <a:gridCol w="14677850">
                  <a:extLst>
                    <a:ext uri="{9D8B030D-6E8A-4147-A177-3AD203B41FA5}">
                      <a16:colId xmlns:a16="http://schemas.microsoft.com/office/drawing/2014/main" val="20001"/>
                    </a:ext>
                  </a:extLst>
                </a:gridCol>
              </a:tblGrid>
              <a:tr h="237489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Defines glaucoma</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88961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What to look for?</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Scleral ring (disc size and shape)</a:t>
                      </a:r>
                    </a:p>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Neuroretinal rim</a:t>
                      </a:r>
                    </a:p>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Disc haemorrhage</a:t>
                      </a:r>
                    </a:p>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Retinal nerve fibre layer (RNFL) defect</a:t>
                      </a:r>
                    </a:p>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Peripapillary atrophy</a:t>
                      </a:r>
                    </a:p>
                    <a:p>
                      <a:pPr marL="342900" marR="0" lvl="0" indent="-342900" algn="l" defTabSz="914400" rtl="0" eaLnBrk="1" fontAlgn="base" latinLnBrk="0" hangingPunct="1">
                        <a:lnSpc>
                          <a:spcPct val="100000"/>
                        </a:lnSpc>
                        <a:spcBef>
                          <a:spcPts val="200"/>
                        </a:spcBef>
                        <a:spcAft>
                          <a:spcPct val="0"/>
                        </a:spcAft>
                        <a:buClr>
                          <a:srgbClr val="041A56"/>
                        </a:buClr>
                        <a:buSzTx/>
                        <a:buFont typeface="Wingdings" panose="05000000000000000000" pitchFamily="2" charset="2"/>
                        <a:buChar char="l"/>
                        <a:tabLst/>
                      </a:pPr>
                      <a:r>
                        <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Vascular pattern</a:t>
                      </a: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800" b="0" i="0" u="none" strike="noStrike" cap="none" normalizeH="0" baseline="0">
                          <a:ln>
                            <a:noFill/>
                          </a:ln>
                          <a:solidFill>
                            <a:schemeClr val="bg1"/>
                          </a:solidFill>
                          <a:effectLst/>
                          <a:latin typeface="Arial" panose="020B0604020202020204" pitchFamily="34" charset="0"/>
                          <a:cs typeface="Arial" panose="020B0604020202020204" pitchFamily="34" charset="0"/>
                        </a:rPr>
                        <a:t>When?</a:t>
                      </a:r>
                      <a:endParaRPr kumimoji="0" lang="en-AU" sz="4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Every visit</a:t>
                      </a:r>
                      <a:endPar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a:t>
                      </a: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AU" sz="4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See Module 3: </a:t>
                      </a:r>
                      <a:r>
                        <a:rPr kumimoji="0" lang="en-AU" sz="48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Optic Disc and </a:t>
                      </a:r>
                      <a:br>
                        <a:rPr kumimoji="0" lang="en-AU" sz="4800" b="0" i="1"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AU" sz="48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RNFL Assessment</a:t>
                      </a:r>
                    </a:p>
                  </a:txBody>
                  <a:tcPr marT="45728" marB="4572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424756025"/>
                  </a:ext>
                </a:extLst>
              </a:tr>
            </a:tbl>
          </a:graphicData>
        </a:graphic>
      </p:graphicFrame>
    </p:spTree>
    <p:extLst>
      <p:ext uri="{BB962C8B-B14F-4D97-AF65-F5344CB8AC3E}">
        <p14:creationId xmlns:p14="http://schemas.microsoft.com/office/powerpoint/2010/main" val="243355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6600" dirty="0">
                <a:latin typeface="Arial" panose="020B0604020202020204" pitchFamily="34" charset="0"/>
                <a:cs typeface="Arial" panose="020B0604020202020204" pitchFamily="34" charset="0"/>
              </a:rPr>
              <a:t>Optic nerve head and retinal nerve </a:t>
            </a:r>
            <a:r>
              <a:rPr lang="en-US" altLang="zh-TW" sz="6600" dirty="0" err="1">
                <a:latin typeface="Arial" panose="020B0604020202020204" pitchFamily="34" charset="0"/>
                <a:cs typeface="Arial" panose="020B0604020202020204" pitchFamily="34" charset="0"/>
              </a:rPr>
              <a:t>fibre</a:t>
            </a:r>
            <a:r>
              <a:rPr lang="en-US" altLang="zh-TW" sz="6600" dirty="0">
                <a:latin typeface="Arial" panose="020B0604020202020204" pitchFamily="34" charset="0"/>
                <a:cs typeface="Arial" panose="020B0604020202020204" pitchFamily="34" charset="0"/>
              </a:rPr>
              <a:t> layer </a:t>
            </a:r>
            <a:r>
              <a:rPr lang="en-US" altLang="zh-TW" sz="4800" dirty="0">
                <a:latin typeface="Arial" panose="020B0604020202020204" pitchFamily="34" charset="0"/>
                <a:cs typeface="Arial" panose="020B0604020202020204" pitchFamily="34" charset="0"/>
              </a:rPr>
              <a:t>(cont.)</a:t>
            </a:r>
            <a:endParaRPr lang="zh-TW" altLang="en-US" sz="44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36</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pSp>
        <p:nvGrpSpPr>
          <p:cNvPr id="7" name="Group 21">
            <a:extLst>
              <a:ext uri="{FF2B5EF4-FFF2-40B4-BE49-F238E27FC236}">
                <a16:creationId xmlns:a16="http://schemas.microsoft.com/office/drawing/2014/main" id="{83C66538-22AC-0052-95D1-9266DB32E043}"/>
              </a:ext>
            </a:extLst>
          </p:cNvPr>
          <p:cNvGrpSpPr>
            <a:grpSpLocks/>
          </p:cNvGrpSpPr>
          <p:nvPr/>
        </p:nvGrpSpPr>
        <p:grpSpPr bwMode="auto">
          <a:xfrm>
            <a:off x="4530531" y="4320294"/>
            <a:ext cx="13823154" cy="7413402"/>
            <a:chOff x="153" y="1421"/>
            <a:chExt cx="5324" cy="2244"/>
          </a:xfrm>
        </p:grpSpPr>
        <p:sp>
          <p:nvSpPr>
            <p:cNvPr id="10" name="AutoShape 6">
              <a:extLst>
                <a:ext uri="{FF2B5EF4-FFF2-40B4-BE49-F238E27FC236}">
                  <a16:creationId xmlns:a16="http://schemas.microsoft.com/office/drawing/2014/main" id="{E006DE79-3534-939C-C497-40B534FD0C4B}"/>
                </a:ext>
              </a:extLst>
            </p:cNvPr>
            <p:cNvSpPr>
              <a:spLocks noChangeArrowheads="1"/>
            </p:cNvSpPr>
            <p:nvPr/>
          </p:nvSpPr>
          <p:spPr bwMode="auto">
            <a:xfrm>
              <a:off x="1664" y="1421"/>
              <a:ext cx="1536" cy="393"/>
            </a:xfrm>
            <a:prstGeom prst="roundRect">
              <a:avLst>
                <a:gd name="adj" fmla="val 16667"/>
              </a:avLst>
            </a:prstGeom>
            <a:solidFill>
              <a:srgbClr val="FFE091"/>
            </a:solidFill>
            <a:ln w="12700">
              <a:solidFill>
                <a:schemeClr val="hlink"/>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dirty="0">
                  <a:solidFill>
                    <a:schemeClr val="bg1"/>
                  </a:solidFill>
                  <a:latin typeface="Arial" panose="020B0604020202020204" pitchFamily="34" charset="0"/>
                </a:rPr>
                <a:t>Can you see disc?</a:t>
              </a:r>
              <a:endParaRPr lang="en-AU" altLang="en-US" sz="3600" b="1" dirty="0">
                <a:solidFill>
                  <a:schemeClr val="bg1"/>
                </a:solidFill>
                <a:latin typeface="Arial" panose="020B0604020202020204" pitchFamily="34" charset="0"/>
              </a:endParaRPr>
            </a:p>
          </p:txBody>
        </p:sp>
        <p:sp>
          <p:nvSpPr>
            <p:cNvPr id="11" name="AutoShape 9">
              <a:extLst>
                <a:ext uri="{FF2B5EF4-FFF2-40B4-BE49-F238E27FC236}">
                  <a16:creationId xmlns:a16="http://schemas.microsoft.com/office/drawing/2014/main" id="{668ED083-C20C-97FC-26D0-36574CC8254D}"/>
                </a:ext>
              </a:extLst>
            </p:cNvPr>
            <p:cNvSpPr>
              <a:spLocks noChangeArrowheads="1"/>
            </p:cNvSpPr>
            <p:nvPr/>
          </p:nvSpPr>
          <p:spPr bwMode="auto">
            <a:xfrm>
              <a:off x="153" y="2167"/>
              <a:ext cx="1842" cy="423"/>
            </a:xfrm>
            <a:prstGeom prst="roundRect">
              <a:avLst>
                <a:gd name="adj" fmla="val 16667"/>
              </a:avLst>
            </a:prstGeom>
            <a:solidFill>
              <a:srgbClr val="FFE091"/>
            </a:solidFill>
            <a:ln w="12700">
              <a:solidFill>
                <a:schemeClr val="hlink"/>
              </a:solidFill>
              <a:round/>
              <a:headEnd/>
              <a:tailEnd/>
            </a:ln>
          </p:spPr>
          <p:txBody>
            <a:bodyPr wrap="none" anchor="ct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4000" b="1" dirty="0">
                  <a:solidFill>
                    <a:schemeClr val="bg1"/>
                  </a:solidFill>
                  <a:latin typeface="Arial" panose="020B0604020202020204" pitchFamily="34" charset="0"/>
                </a:rPr>
                <a:t>No</a:t>
              </a:r>
            </a:p>
            <a:p>
              <a:pPr algn="ctr" eaLnBrk="1" hangingPunct="1"/>
              <a:r>
                <a:rPr lang="en-US" altLang="en-US" sz="3600" dirty="0">
                  <a:solidFill>
                    <a:schemeClr val="bg1"/>
                  </a:solidFill>
                  <a:latin typeface="Arial" panose="020B0604020202020204" pitchFamily="34" charset="0"/>
                </a:rPr>
                <a:t>Follow vessels to disc</a:t>
              </a:r>
              <a:endParaRPr lang="en-AU" altLang="en-US" sz="3600" dirty="0">
                <a:solidFill>
                  <a:schemeClr val="bg1"/>
                </a:solidFill>
                <a:latin typeface="Arial" panose="020B0604020202020204" pitchFamily="34" charset="0"/>
              </a:endParaRPr>
            </a:p>
          </p:txBody>
        </p:sp>
        <p:sp>
          <p:nvSpPr>
            <p:cNvPr id="12" name="AutoShape 10">
              <a:extLst>
                <a:ext uri="{FF2B5EF4-FFF2-40B4-BE49-F238E27FC236}">
                  <a16:creationId xmlns:a16="http://schemas.microsoft.com/office/drawing/2014/main" id="{AA49911B-E299-90F1-0C33-50E67F47BC14}"/>
                </a:ext>
              </a:extLst>
            </p:cNvPr>
            <p:cNvSpPr>
              <a:spLocks noChangeArrowheads="1"/>
            </p:cNvSpPr>
            <p:nvPr/>
          </p:nvSpPr>
          <p:spPr bwMode="auto">
            <a:xfrm>
              <a:off x="2528" y="2150"/>
              <a:ext cx="2949" cy="1515"/>
            </a:xfrm>
            <a:prstGeom prst="roundRect">
              <a:avLst>
                <a:gd name="adj" fmla="val 16667"/>
              </a:avLst>
            </a:prstGeom>
            <a:solidFill>
              <a:srgbClr val="FFE091"/>
            </a:solidFill>
            <a:ln w="12700">
              <a:solidFill>
                <a:schemeClr val="hlink"/>
              </a:solidFill>
              <a:round/>
              <a:headEnd/>
              <a:tailEnd/>
            </a:ln>
          </p:spPr>
          <p:txBody>
            <a:bodyPr anchor="ctr">
              <a:spAutoFit/>
            </a:bodyPr>
            <a:lstStyle/>
            <a:p>
              <a:pPr marL="193675" indent="-193675" algn="ctr">
                <a:defRPr/>
              </a:pPr>
              <a:r>
                <a:rPr lang="en-US" sz="3600" b="1" dirty="0">
                  <a:solidFill>
                    <a:schemeClr val="bg1"/>
                  </a:solidFill>
                  <a:latin typeface="Arial" charset="0"/>
                </a:rPr>
                <a:t>Yes</a:t>
              </a:r>
            </a:p>
            <a:p>
              <a:pPr marL="452438" indent="-184150">
                <a:buFontTx/>
                <a:buChar char="•"/>
                <a:defRPr/>
              </a:pPr>
              <a:r>
                <a:rPr lang="en-US" sz="3600" dirty="0">
                  <a:solidFill>
                    <a:schemeClr val="bg1"/>
                  </a:solidFill>
                  <a:latin typeface="Arial" charset="0"/>
                </a:rPr>
                <a:t>Identify scleral ring</a:t>
              </a:r>
            </a:p>
            <a:p>
              <a:pPr marL="452438" indent="-184150">
                <a:buFontTx/>
                <a:buChar char="•"/>
                <a:defRPr/>
              </a:pPr>
              <a:r>
                <a:rPr lang="en-US" sz="3600" dirty="0">
                  <a:solidFill>
                    <a:schemeClr val="bg1"/>
                  </a:solidFill>
                  <a:latin typeface="Arial" charset="0"/>
                </a:rPr>
                <a:t>Assess neuroretinal rim (ISNT rule)</a:t>
              </a:r>
            </a:p>
            <a:p>
              <a:pPr marL="452438" indent="-184150">
                <a:buFontTx/>
                <a:buChar char="•"/>
                <a:defRPr/>
              </a:pPr>
              <a:r>
                <a:rPr lang="en-US" sz="3600" dirty="0">
                  <a:solidFill>
                    <a:schemeClr val="bg1"/>
                  </a:solidFill>
                  <a:latin typeface="Arial" charset="0"/>
                </a:rPr>
                <a:t>Note disc haemorrhage(s) and </a:t>
              </a:r>
              <a:br>
                <a:rPr lang="en-US" sz="3600" dirty="0">
                  <a:solidFill>
                    <a:schemeClr val="bg1"/>
                  </a:solidFill>
                  <a:latin typeface="Arial" charset="0"/>
                </a:rPr>
              </a:br>
              <a:r>
                <a:rPr lang="en-US" sz="3600" dirty="0">
                  <a:solidFill>
                    <a:schemeClr val="bg1"/>
                  </a:solidFill>
                  <a:latin typeface="Arial" charset="0"/>
                </a:rPr>
                <a:t>RNFL defects (try green light)</a:t>
              </a:r>
            </a:p>
            <a:p>
              <a:pPr marL="452438" indent="-184150">
                <a:buFontTx/>
                <a:buChar char="•"/>
                <a:defRPr/>
              </a:pPr>
              <a:r>
                <a:rPr lang="en-US" sz="3600" dirty="0">
                  <a:solidFill>
                    <a:schemeClr val="bg1"/>
                  </a:solidFill>
                  <a:latin typeface="Arial" charset="0"/>
                </a:rPr>
                <a:t>Look for peripapillary atrophy</a:t>
              </a:r>
            </a:p>
            <a:p>
              <a:pPr marL="452438" indent="-184150">
                <a:buFontTx/>
                <a:buChar char="•"/>
                <a:defRPr/>
              </a:pPr>
              <a:r>
                <a:rPr lang="en-US" sz="3600" dirty="0">
                  <a:solidFill>
                    <a:schemeClr val="bg1"/>
                  </a:solidFill>
                  <a:latin typeface="Arial" charset="0"/>
                </a:rPr>
                <a:t>Record findings</a:t>
              </a:r>
              <a:endParaRPr lang="en-AU" sz="3600" dirty="0">
                <a:solidFill>
                  <a:schemeClr val="bg1"/>
                </a:solidFill>
                <a:latin typeface="Arial" charset="0"/>
              </a:endParaRPr>
            </a:p>
          </p:txBody>
        </p:sp>
        <p:cxnSp>
          <p:nvCxnSpPr>
            <p:cNvPr id="13" name="AutoShape 14">
              <a:extLst>
                <a:ext uri="{FF2B5EF4-FFF2-40B4-BE49-F238E27FC236}">
                  <a16:creationId xmlns:a16="http://schemas.microsoft.com/office/drawing/2014/main" id="{D782B745-FF1E-B79A-DD2D-CCD0426DBFFA}"/>
                </a:ext>
              </a:extLst>
            </p:cNvPr>
            <p:cNvCxnSpPr>
              <a:cxnSpLocks noChangeShapeType="1"/>
            </p:cNvCxnSpPr>
            <p:nvPr/>
          </p:nvCxnSpPr>
          <p:spPr bwMode="auto">
            <a:xfrm rot="5400000" flipH="1" flipV="1">
              <a:off x="2422" y="780"/>
              <a:ext cx="45" cy="2740"/>
            </a:xfrm>
            <a:prstGeom prst="bentConnector3">
              <a:avLst>
                <a:gd name="adj1" fmla="val 253769"/>
              </a:avLst>
            </a:prstGeom>
            <a:noFill/>
            <a:ln w="28575">
              <a:solidFill>
                <a:schemeClr val="bg1"/>
              </a:solidFill>
              <a:miter lim="800000"/>
              <a:headEnd type="triangle" w="med" len="med"/>
              <a:tailEnd type="triangle" w="med" len="med"/>
            </a:ln>
            <a:extLst>
              <a:ext uri="{909E8E84-426E-40DD-AFC4-6F175D3DCCD1}">
                <a14:hiddenFill xmlns:a14="http://schemas.microsoft.com/office/drawing/2010/main">
                  <a:noFill/>
                </a14:hiddenFill>
              </a:ext>
            </a:extLst>
          </p:spPr>
        </p:cxnSp>
      </p:grpSp>
      <p:cxnSp>
        <p:nvCxnSpPr>
          <p:cNvPr id="16" name="直線接點 15">
            <a:extLst>
              <a:ext uri="{FF2B5EF4-FFF2-40B4-BE49-F238E27FC236}">
                <a16:creationId xmlns:a16="http://schemas.microsoft.com/office/drawing/2014/main" id="{425904F8-E1F6-1C95-B071-72CFF56A010C}"/>
              </a:ext>
            </a:extLst>
          </p:cNvPr>
          <p:cNvCxnSpPr/>
          <p:nvPr/>
        </p:nvCxnSpPr>
        <p:spPr>
          <a:xfrm>
            <a:off x="10478860" y="5576009"/>
            <a:ext cx="0" cy="83792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122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Optic disc photography and imaging</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1543050"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Detect glaucomatous optic nerve progression using serial optic nerve head photographs</a:t>
            </a:r>
          </a:p>
          <a:p>
            <a:pPr marL="234315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Perform stereoscopic fundus photography for all patients at diagnosis</a:t>
            </a:r>
          </a:p>
          <a:p>
            <a:pPr marL="1543050"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HRT, OCT and </a:t>
            </a:r>
            <a:r>
              <a:rPr lang="en-US" altLang="en-US" sz="5400" dirty="0" err="1">
                <a:solidFill>
                  <a:schemeClr val="bg1"/>
                </a:solidFill>
                <a:latin typeface="Arial" panose="020B0604020202020204" pitchFamily="34" charset="0"/>
                <a:cs typeface="Arial" panose="020B0604020202020204" pitchFamily="34" charset="0"/>
              </a:rPr>
              <a:t>GDx</a:t>
            </a:r>
            <a:r>
              <a:rPr lang="en-US" altLang="en-US" sz="5400" dirty="0">
                <a:solidFill>
                  <a:schemeClr val="bg1"/>
                </a:solidFill>
                <a:latin typeface="Arial" panose="020B0604020202020204" pitchFamily="34" charset="0"/>
                <a:cs typeface="Arial" panose="020B0604020202020204" pitchFamily="34" charset="0"/>
              </a:rPr>
              <a:t>™ imaging each have ~80% sensitivity and specificity for glaucoma diagnosis</a:t>
            </a:r>
          </a:p>
          <a:p>
            <a:pPr marL="1543050"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Disadvantages:</a:t>
            </a:r>
          </a:p>
          <a:p>
            <a:pPr marL="234315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Optic disc photography and imaging are expensive</a:t>
            </a:r>
          </a:p>
          <a:p>
            <a:pPr marL="234315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cs typeface="Arial" panose="020B0604020202020204" pitchFamily="34" charset="0"/>
              </a:rPr>
              <a:t>WGA consensus: limited evidence to validate new imaging </a:t>
            </a:r>
          </a:p>
          <a:p>
            <a:pPr marL="2343150" lvl="1" indent="0">
              <a:buClr>
                <a:schemeClr val="bg1"/>
              </a:buClr>
              <a:buNone/>
            </a:pPr>
            <a:r>
              <a:rPr lang="en-US" altLang="en-US" sz="5400" dirty="0">
                <a:solidFill>
                  <a:schemeClr val="bg1"/>
                </a:solidFill>
                <a:latin typeface="Arial" panose="020B0604020202020204" pitchFamily="34" charset="0"/>
                <a:cs typeface="Arial" panose="020B0604020202020204" pitchFamily="34" charset="0"/>
              </a:rPr>
              <a:t>     technologies for widespread clinical use</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37</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1426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Visual field examination</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38</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328550448"/>
              </p:ext>
            </p:extLst>
          </p:nvPr>
        </p:nvGraphicFramePr>
        <p:xfrm>
          <a:off x="3122469" y="3621061"/>
          <a:ext cx="18139061" cy="8167068"/>
        </p:xfrm>
        <a:graphic>
          <a:graphicData uri="http://schemas.openxmlformats.org/drawingml/2006/table">
            <a:tbl>
              <a:tblPr/>
              <a:tblGrid>
                <a:gridCol w="3461211">
                  <a:extLst>
                    <a:ext uri="{9D8B030D-6E8A-4147-A177-3AD203B41FA5}">
                      <a16:colId xmlns:a16="http://schemas.microsoft.com/office/drawing/2014/main" val="20000"/>
                    </a:ext>
                  </a:extLst>
                </a:gridCol>
                <a:gridCol w="14677850">
                  <a:extLst>
                    <a:ext uri="{9D8B030D-6E8A-4147-A177-3AD203B41FA5}">
                      <a16:colId xmlns:a16="http://schemas.microsoft.com/office/drawing/2014/main" val="20001"/>
                    </a:ext>
                  </a:extLst>
                </a:gridCol>
              </a:tblGrid>
              <a:tr h="2374893">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Why?</a:t>
                      </a:r>
                      <a:endPar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Defines state of optic nerve function</a:t>
                      </a:r>
                    </a:p>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Defines visual impairment</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88961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What?</a:t>
                      </a:r>
                      <a:endPar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Automated perimetry (using machines with an appropriate normative database)</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5400" b="0" i="0" u="none" strike="noStrike" cap="none" normalizeH="0" baseline="0">
                          <a:ln>
                            <a:noFill/>
                          </a:ln>
                          <a:solidFill>
                            <a:schemeClr val="bg1"/>
                          </a:solidFill>
                          <a:effectLst/>
                          <a:latin typeface="Arial" panose="020B0604020202020204" pitchFamily="34" charset="0"/>
                          <a:cs typeface="Arial" panose="020B0604020202020204" pitchFamily="34" charset="0"/>
                        </a:rPr>
                        <a:t>When?</a:t>
                      </a:r>
                      <a:endParaRPr kumimoji="0" lang="en-AU" sz="54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When glaucoma is suspected on examination</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8603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sz="54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How?</a:t>
                      </a:r>
                    </a:p>
                  </a:txBody>
                  <a:tcPr marT="45718" marB="45718"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Users must understand the correct procedure for performing visual field testing and be familiar with the perimeter manual</a:t>
                      </a:r>
                    </a:p>
                    <a:p>
                      <a:pPr marL="342900" marR="0" lvl="0" indent="-3429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See Module 4: </a:t>
                      </a:r>
                      <a:r>
                        <a:rPr kumimoji="0" lang="en-US" sz="4000" b="0" i="1" u="none" strike="noStrike" cap="none" normalizeH="0" baseline="0" dirty="0">
                          <a:ln>
                            <a:noFill/>
                          </a:ln>
                          <a:solidFill>
                            <a:schemeClr val="bg1"/>
                          </a:solidFill>
                          <a:effectLst/>
                          <a:latin typeface="Arial" panose="020B0604020202020204" pitchFamily="34" charset="0"/>
                          <a:cs typeface="Arial" panose="020B0604020202020204" pitchFamily="34" charset="0"/>
                        </a:rPr>
                        <a:t>Automated Perimetry</a:t>
                      </a:r>
                      <a:endParaRPr kumimoji="0" lang="en-AU" sz="4000" b="0" i="1"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26" marB="45726"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424756025"/>
                  </a:ext>
                </a:extLst>
              </a:tr>
            </a:tbl>
          </a:graphicData>
        </a:graphic>
      </p:graphicFrame>
    </p:spTree>
    <p:extLst>
      <p:ext uri="{BB962C8B-B14F-4D97-AF65-F5344CB8AC3E}">
        <p14:creationId xmlns:p14="http://schemas.microsoft.com/office/powerpoint/2010/main" val="1075993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Visual field examination </a:t>
            </a:r>
            <a:r>
              <a:rPr lang="en-US" altLang="zh-TW" sz="6600" dirty="0">
                <a:latin typeface="Arial" panose="020B0604020202020204" pitchFamily="34" charset="0"/>
                <a:cs typeface="Arial" panose="020B0604020202020204" pitchFamily="34" charset="0"/>
              </a:rPr>
              <a:t>(cont.)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Wingdings" panose="05000000000000000000" pitchFamily="2" charset="2"/>
              <a:buChar char="l"/>
            </a:pPr>
            <a:endParaRPr lang="en-US" altLang="zh-TW" sz="4800" dirty="0">
              <a:solidFill>
                <a:schemeClr val="bg1"/>
              </a:solidFill>
              <a:latin typeface="Times New Roman" panose="02020603050405020304" pitchFamily="18" charset="0"/>
            </a:endParaRPr>
          </a:p>
          <a:p>
            <a:pPr lvl="2">
              <a:buClr>
                <a:schemeClr val="bg1"/>
              </a:buClr>
              <a:buFont typeface="Wingdings" panose="05000000000000000000" pitchFamily="2" charset="2"/>
              <a:buChar char="l"/>
            </a:pPr>
            <a:r>
              <a:rPr lang="en-US" altLang="zh-TW" sz="4800" dirty="0">
                <a:solidFill>
                  <a:schemeClr val="bg1"/>
                </a:solidFill>
                <a:latin typeface="Arial" panose="020B0604020202020204" pitchFamily="34" charset="0"/>
                <a:cs typeface="Arial" panose="020B0604020202020204" pitchFamily="34" charset="0"/>
              </a:rPr>
              <a:t>Choose the most appropriate investigation</a:t>
            </a:r>
          </a:p>
          <a:p>
            <a:pPr lvl="3">
              <a:buClr>
                <a:schemeClr val="bg1"/>
              </a:buClr>
              <a:buFont typeface="Wingdings" panose="05000000000000000000" pitchFamily="2" charset="2"/>
              <a:buChar char="l"/>
            </a:pPr>
            <a:r>
              <a:rPr lang="en-US" altLang="zh-TW" sz="4400" dirty="0">
                <a:solidFill>
                  <a:schemeClr val="bg1"/>
                </a:solidFill>
                <a:latin typeface="Arial" panose="020B0604020202020204" pitchFamily="34" charset="0"/>
                <a:cs typeface="Arial" panose="020B0604020202020204" pitchFamily="34" charset="0"/>
              </a:rPr>
              <a:t>Test pattern</a:t>
            </a:r>
          </a:p>
          <a:p>
            <a:pPr marL="0" indent="0">
              <a:buClr>
                <a:schemeClr val="bg1"/>
              </a:buClr>
              <a:buNone/>
            </a:pPr>
            <a:endParaRPr lang="en-US" altLang="zh-TW" dirty="0">
              <a:solidFill>
                <a:schemeClr val="bg1"/>
              </a:solidFill>
              <a:latin typeface="Arial" panose="020B0604020202020204" pitchFamily="34" charset="0"/>
              <a:cs typeface="Arial" panose="020B0604020202020204" pitchFamily="34" charset="0"/>
            </a:endParaRPr>
          </a:p>
          <a:p>
            <a:pPr marL="0" indent="0">
              <a:buClr>
                <a:schemeClr val="bg1"/>
              </a:buClr>
              <a:buNone/>
            </a:pPr>
            <a:endParaRPr lang="en-US" altLang="zh-TW" dirty="0">
              <a:solidFill>
                <a:schemeClr val="bg1"/>
              </a:solidFill>
              <a:latin typeface="Arial" panose="020B0604020202020204" pitchFamily="34" charset="0"/>
              <a:cs typeface="Arial" panose="020B0604020202020204" pitchFamily="34" charset="0"/>
            </a:endParaRPr>
          </a:p>
          <a:p>
            <a:pPr marL="0" indent="0">
              <a:buClr>
                <a:schemeClr val="bg1"/>
              </a:buClr>
              <a:buNone/>
            </a:pPr>
            <a:endParaRPr lang="en-US" altLang="zh-TW" dirty="0">
              <a:solidFill>
                <a:schemeClr val="bg1"/>
              </a:solidFill>
              <a:latin typeface="Arial" panose="020B0604020202020204" pitchFamily="34" charset="0"/>
              <a:cs typeface="Arial" panose="020B0604020202020204" pitchFamily="34" charset="0"/>
            </a:endParaRPr>
          </a:p>
          <a:p>
            <a:pPr marL="0" indent="0">
              <a:buClr>
                <a:schemeClr val="bg1"/>
              </a:buClr>
              <a:buNone/>
            </a:pPr>
            <a:endParaRPr lang="en-US" altLang="zh-TW" dirty="0">
              <a:solidFill>
                <a:schemeClr val="bg1"/>
              </a:solidFill>
              <a:latin typeface="Arial" panose="020B0604020202020204" pitchFamily="34" charset="0"/>
              <a:cs typeface="Arial" panose="020B0604020202020204" pitchFamily="34" charset="0"/>
            </a:endParaRPr>
          </a:p>
          <a:p>
            <a:pPr lvl="2">
              <a:buClr>
                <a:schemeClr val="bg1"/>
              </a:buClr>
              <a:buFont typeface="Wingdings" panose="05000000000000000000" pitchFamily="2" charset="2"/>
              <a:buChar char="l"/>
            </a:pPr>
            <a:r>
              <a:rPr lang="en-US" altLang="zh-TW" sz="4800" dirty="0">
                <a:solidFill>
                  <a:schemeClr val="bg1"/>
                </a:solidFill>
                <a:latin typeface="Arial" panose="020B0604020202020204" pitchFamily="34" charset="0"/>
                <a:cs typeface="Arial" panose="020B0604020202020204" pitchFamily="34" charset="0"/>
              </a:rPr>
              <a:t>Test strategy</a:t>
            </a:r>
          </a:p>
          <a:p>
            <a:pPr lvl="3">
              <a:buClr>
                <a:schemeClr val="bg1"/>
              </a:buClr>
              <a:buFont typeface="Wingdings" panose="05000000000000000000" pitchFamily="2" charset="2"/>
              <a:buChar char="l"/>
            </a:pPr>
            <a:r>
              <a:rPr lang="en-US" altLang="zh-TW" sz="4400" dirty="0">
                <a:solidFill>
                  <a:schemeClr val="bg1"/>
                </a:solidFill>
                <a:latin typeface="Arial" panose="020B0604020202020204" pitchFamily="34" charset="0"/>
                <a:cs typeface="Arial" panose="020B0604020202020204" pitchFamily="34" charset="0"/>
              </a:rPr>
              <a:t>SITA (Humphrey® Field Analyzer)* – most patients and suspects</a:t>
            </a:r>
          </a:p>
          <a:p>
            <a:pPr marL="0" indent="0">
              <a:buClr>
                <a:schemeClr val="bg1"/>
              </a:buClr>
              <a:buNone/>
            </a:pPr>
            <a:r>
              <a:rPr lang="en-US" altLang="zh-TW" dirty="0">
                <a:solidFill>
                  <a:schemeClr val="bg1"/>
                </a:solidFill>
                <a:latin typeface="Arial" panose="020B0604020202020204" pitchFamily="34" charset="0"/>
                <a:cs typeface="Arial" panose="020B0604020202020204" pitchFamily="34" charset="0"/>
              </a:rPr>
              <a:t>			* Or equivalent non-Humphrey® test pattern/strategy</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39</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aphicFrame>
        <p:nvGraphicFramePr>
          <p:cNvPr id="8" name="Group 1151">
            <a:extLst>
              <a:ext uri="{FF2B5EF4-FFF2-40B4-BE49-F238E27FC236}">
                <a16:creationId xmlns:a16="http://schemas.microsoft.com/office/drawing/2014/main" id="{F7524D09-D169-C335-35CC-85F6176E5530}"/>
              </a:ext>
            </a:extLst>
          </p:cNvPr>
          <p:cNvGraphicFramePr>
            <a:graphicFrameLocks noGrp="1"/>
          </p:cNvGraphicFramePr>
          <p:nvPr>
            <p:extLst>
              <p:ext uri="{D42A27DB-BD31-4B8C-83A1-F6EECF244321}">
                <p14:modId xmlns:p14="http://schemas.microsoft.com/office/powerpoint/2010/main" val="1100375491"/>
              </p:ext>
            </p:extLst>
          </p:nvPr>
        </p:nvGraphicFramePr>
        <p:xfrm>
          <a:off x="2634789" y="5609574"/>
          <a:ext cx="13987697" cy="3473466"/>
        </p:xfrm>
        <a:graphic>
          <a:graphicData uri="http://schemas.openxmlformats.org/drawingml/2006/table">
            <a:tbl>
              <a:tblPr/>
              <a:tblGrid>
                <a:gridCol w="3409118">
                  <a:extLst>
                    <a:ext uri="{9D8B030D-6E8A-4147-A177-3AD203B41FA5}">
                      <a16:colId xmlns:a16="http://schemas.microsoft.com/office/drawing/2014/main" val="20000"/>
                    </a:ext>
                  </a:extLst>
                </a:gridCol>
                <a:gridCol w="10578579">
                  <a:extLst>
                    <a:ext uri="{9D8B030D-6E8A-4147-A177-3AD203B41FA5}">
                      <a16:colId xmlns:a16="http://schemas.microsoft.com/office/drawing/2014/main" val="20001"/>
                    </a:ext>
                  </a:extLst>
                </a:gridCol>
              </a:tblGrid>
              <a:tr h="1934366">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24–2 </a:t>
                      </a:r>
                      <a:b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b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(or 30–2)*</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768350" marR="0" lvl="0" indent="-5715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Patients with early/moderate damage</a:t>
                      </a:r>
                    </a:p>
                    <a:p>
                      <a:pPr marL="768350" marR="0" lvl="0" indent="-5715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Glaucoma suspects</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39100">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10–2*</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tc>
                  <a:txBody>
                    <a:bodyPr/>
                    <a:lstStyle/>
                    <a:p>
                      <a:pPr marL="768350" marR="0" lvl="0" indent="-5715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Patients with advanced damage</a:t>
                      </a:r>
                    </a:p>
                    <a:p>
                      <a:pPr marL="768350" marR="0" lvl="0" indent="-571500" algn="l" defTabSz="914400" rtl="0" eaLnBrk="1" fontAlgn="base" latinLnBrk="0" hangingPunct="1">
                        <a:lnSpc>
                          <a:spcPct val="100000"/>
                        </a:lnSpc>
                        <a:spcBef>
                          <a:spcPct val="20000"/>
                        </a:spcBef>
                        <a:spcAft>
                          <a:spcPct val="0"/>
                        </a:spcAft>
                        <a:buClr>
                          <a:srgbClr val="041A56"/>
                        </a:buClr>
                        <a:buSzTx/>
                        <a:buFont typeface="Wingdings" panose="05000000000000000000" pitchFamily="2" charset="2"/>
                        <a:buChar char="l"/>
                        <a:tabLst/>
                      </a:pP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Patients with </a:t>
                      </a:r>
                      <a:r>
                        <a:rPr kumimoji="0" lang="en-US"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paracentral</a:t>
                      </a:r>
                      <a:r>
                        <a:rPr kumimoji="0" lang="en-US" sz="4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n-US" sz="40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scotomas</a:t>
                      </a:r>
                      <a:endParaRPr kumimoji="0" lang="en-AU" sz="40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70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Phases of initial assessment</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indent="741600">
              <a:buClr>
                <a:schemeClr val="bg1"/>
              </a:buClr>
              <a:buFont typeface="Century Gothic" panose="020B0502020202020204" pitchFamily="34" charset="0"/>
              <a:buChar char="►"/>
            </a:pPr>
            <a:endParaRPr lang="en-US" altLang="zh-TW" sz="6000" dirty="0">
              <a:solidFill>
                <a:schemeClr val="bg1"/>
              </a:solidFill>
              <a:latin typeface="Arial" panose="020B0604020202020204" pitchFamily="34" charset="0"/>
            </a:endParaRPr>
          </a:p>
          <a:p>
            <a:pPr marL="1544400" indent="741600" eaLnBrk="1" hangingPunct="1">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History</a:t>
            </a:r>
          </a:p>
          <a:p>
            <a:pPr marL="234360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rPr>
              <a:t>Chief visual complaint</a:t>
            </a:r>
          </a:p>
          <a:p>
            <a:pPr marL="234360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rPr>
              <a:t>Ophthalmic history</a:t>
            </a:r>
          </a:p>
          <a:p>
            <a:pPr marL="234360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rPr>
              <a:t>Medical history</a:t>
            </a:r>
          </a:p>
          <a:p>
            <a:pPr marL="234360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rPr>
              <a:t>Socioeconomic factors</a:t>
            </a:r>
          </a:p>
          <a:p>
            <a:pPr marL="2343600" lvl="1" indent="741600">
              <a:buClr>
                <a:schemeClr val="bg1"/>
              </a:buClr>
              <a:buFont typeface="Century Gothic" panose="020B0502020202020204" pitchFamily="34" charset="0"/>
              <a:buChar char="►"/>
            </a:pPr>
            <a:r>
              <a:rPr lang="en-US" altLang="en-US" sz="5400" dirty="0">
                <a:solidFill>
                  <a:schemeClr val="bg1"/>
                </a:solidFill>
                <a:latin typeface="Arial" panose="020B0604020202020204" pitchFamily="34" charset="0"/>
              </a:rPr>
              <a:t>Family history</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1787502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Key points</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Autofit/>
          </a:bodyPr>
          <a:lstStyle/>
          <a:p>
            <a:pPr marL="1543050" indent="741600">
              <a:buClr>
                <a:schemeClr val="bg1"/>
              </a:buClr>
              <a:buFont typeface="Century Gothic" panose="020B0502020202020204" pitchFamily="34" charset="0"/>
              <a:buChar char="►"/>
            </a:pPr>
            <a:endParaRPr lang="en-US" altLang="en-US" sz="4800" dirty="0">
              <a:solidFill>
                <a:schemeClr val="bg1"/>
              </a:solidFill>
              <a:latin typeface="Arial" panose="020B0604020202020204" pitchFamily="34" charset="0"/>
              <a:cs typeface="Arial" panose="020B0604020202020204" pitchFamily="34" charset="0"/>
            </a:endParaRP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A comprehensive eye examination is essential</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Pay attention in the patient’s history to:</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risk factors for glaucoma</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associated systemic disease that may impact the choice of medication</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A diagnosis of glaucoma is based on:</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structural changes (optic disc) </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functional  changes (visual field)</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clinical profile</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Stereoscopic examination of the optic nerve head and RNFL is important</a:t>
            </a: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40</a:t>
            </a:fld>
            <a:endParaRPr lang="zh-TW" altLang="en-US"/>
          </a:p>
        </p:txBody>
      </p:sp>
    </p:spTree>
    <p:extLst>
      <p:ext uri="{BB962C8B-B14F-4D97-AF65-F5344CB8AC3E}">
        <p14:creationId xmlns:p14="http://schemas.microsoft.com/office/powerpoint/2010/main" val="3855826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8800" dirty="0">
                <a:latin typeface="Arial" panose="020B0604020202020204" pitchFamily="34" charset="0"/>
                <a:cs typeface="Arial" panose="020B0604020202020204" pitchFamily="34" charset="0"/>
              </a:rPr>
              <a:t>Areas of Glaucoma Damage</a:t>
            </a:r>
            <a:endParaRPr lang="zh-TW" altLang="en-US" sz="60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600" y="2808515"/>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41</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pic>
        <p:nvPicPr>
          <p:cNvPr id="14" name="圖片 13">
            <a:extLst>
              <a:ext uri="{FF2B5EF4-FFF2-40B4-BE49-F238E27FC236}">
                <a16:creationId xmlns:a16="http://schemas.microsoft.com/office/drawing/2014/main" id="{661EBF00-20BE-B4D6-A45E-DF4C5B2A8F96}"/>
              </a:ext>
            </a:extLst>
          </p:cNvPr>
          <p:cNvPicPr>
            <a:picLocks noChangeAspect="1"/>
          </p:cNvPicPr>
          <p:nvPr/>
        </p:nvPicPr>
        <p:blipFill>
          <a:blip r:embed="rId4"/>
          <a:stretch>
            <a:fillRect/>
          </a:stretch>
        </p:blipFill>
        <p:spPr>
          <a:xfrm>
            <a:off x="4113420" y="3706496"/>
            <a:ext cx="13167052" cy="8340764"/>
          </a:xfrm>
          <a:prstGeom prst="rect">
            <a:avLst/>
          </a:prstGeom>
        </p:spPr>
      </p:pic>
    </p:spTree>
    <p:extLst>
      <p:ext uri="{BB962C8B-B14F-4D97-AF65-F5344CB8AC3E}">
        <p14:creationId xmlns:p14="http://schemas.microsoft.com/office/powerpoint/2010/main" val="322734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7200" dirty="0">
                <a:latin typeface="Arial" panose="020B0604020202020204" pitchFamily="34" charset="0"/>
                <a:cs typeface="Arial" panose="020B0604020202020204" pitchFamily="34" charset="0"/>
              </a:rPr>
              <a:t>OCT Printout and Parameters of Optic Nerve </a:t>
            </a:r>
            <a:endParaRPr lang="zh-TW" altLang="en-US" sz="48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600" y="2808515"/>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42</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grpSp>
        <p:nvGrpSpPr>
          <p:cNvPr id="5" name="群組 4">
            <a:extLst>
              <a:ext uri="{FF2B5EF4-FFF2-40B4-BE49-F238E27FC236}">
                <a16:creationId xmlns:a16="http://schemas.microsoft.com/office/drawing/2014/main" id="{843B7D6A-8928-C168-7A6F-2ABA070E5846}"/>
              </a:ext>
            </a:extLst>
          </p:cNvPr>
          <p:cNvGrpSpPr/>
          <p:nvPr/>
        </p:nvGrpSpPr>
        <p:grpSpPr>
          <a:xfrm>
            <a:off x="688811" y="3234295"/>
            <a:ext cx="23006378" cy="10114878"/>
            <a:chOff x="688811" y="3234295"/>
            <a:chExt cx="23006378" cy="10114878"/>
          </a:xfrm>
        </p:grpSpPr>
        <p:pic>
          <p:nvPicPr>
            <p:cNvPr id="7" name="圖片 6">
              <a:extLst>
                <a:ext uri="{FF2B5EF4-FFF2-40B4-BE49-F238E27FC236}">
                  <a16:creationId xmlns:a16="http://schemas.microsoft.com/office/drawing/2014/main" id="{809CF87E-8571-5A4B-81BB-D60BFC8B1FEC}"/>
                </a:ext>
              </a:extLst>
            </p:cNvPr>
            <p:cNvPicPr>
              <a:picLocks noChangeAspect="1"/>
            </p:cNvPicPr>
            <p:nvPr/>
          </p:nvPicPr>
          <p:blipFill>
            <a:blip r:embed="rId4"/>
            <a:stretch>
              <a:fillRect/>
            </a:stretch>
          </p:blipFill>
          <p:spPr>
            <a:xfrm>
              <a:off x="688811" y="3234295"/>
              <a:ext cx="12599231" cy="10055924"/>
            </a:xfrm>
            <a:prstGeom prst="rect">
              <a:avLst/>
            </a:prstGeom>
          </p:spPr>
        </p:pic>
        <p:sp>
          <p:nvSpPr>
            <p:cNvPr id="8" name="文字方塊 7">
              <a:extLst>
                <a:ext uri="{FF2B5EF4-FFF2-40B4-BE49-F238E27FC236}">
                  <a16:creationId xmlns:a16="http://schemas.microsoft.com/office/drawing/2014/main" id="{05C22F11-8CBF-6308-711F-623819D62BC2}"/>
                </a:ext>
              </a:extLst>
            </p:cNvPr>
            <p:cNvSpPr txBox="1"/>
            <p:nvPr/>
          </p:nvSpPr>
          <p:spPr>
            <a:xfrm>
              <a:off x="13740350" y="10998925"/>
              <a:ext cx="9718936" cy="646331"/>
            </a:xfrm>
            <a:prstGeom prst="rect">
              <a:avLst/>
            </a:prstGeom>
            <a:noFill/>
          </p:spPr>
          <p:txBody>
            <a:bodyPr wrap="square">
              <a:spAutoFit/>
            </a:bodyPr>
            <a:lstStyle/>
            <a:p>
              <a:r>
                <a:rPr lang="en-US" altLang="zh-TW" sz="3600" b="0" i="0" u="none" strike="noStrike" baseline="0" dirty="0">
                  <a:solidFill>
                    <a:schemeClr val="bg1"/>
                  </a:solidFill>
                  <a:latin typeface="Arial" panose="020B0604020202020204" pitchFamily="34" charset="0"/>
                  <a:cs typeface="Arial" panose="020B0604020202020204" pitchFamily="34" charset="0"/>
                </a:rPr>
                <a:t>Mean RNFL thickness in each quadrant</a:t>
              </a:r>
              <a:endParaRPr lang="zh-TW" altLang="en-US" sz="3600" dirty="0">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9491DC17-B587-9004-4B37-F2CDE215F162}"/>
                </a:ext>
              </a:extLst>
            </p:cNvPr>
            <p:cNvSpPr txBox="1"/>
            <p:nvPr/>
          </p:nvSpPr>
          <p:spPr>
            <a:xfrm>
              <a:off x="13740350" y="8242317"/>
              <a:ext cx="9338171" cy="646331"/>
            </a:xfrm>
            <a:prstGeom prst="rect">
              <a:avLst/>
            </a:prstGeom>
            <a:noFill/>
          </p:spPr>
          <p:txBody>
            <a:bodyPr wrap="square">
              <a:spAutoFit/>
            </a:bodyPr>
            <a:lstStyle/>
            <a:p>
              <a:r>
                <a:rPr lang="en-US" altLang="zh-TW" sz="3600" b="0" i="0" u="none" strike="noStrike" baseline="0" dirty="0">
                  <a:solidFill>
                    <a:schemeClr val="bg1"/>
                  </a:solidFill>
                  <a:latin typeface="Arial" panose="020B0604020202020204" pitchFamily="34" charset="0"/>
                  <a:cs typeface="Arial" panose="020B0604020202020204" pitchFamily="34" charset="0"/>
                </a:rPr>
                <a:t>Map of RNFL deviation from normal values</a:t>
              </a:r>
              <a:endParaRPr lang="zh-TW" altLang="en-US" sz="3600" dirty="0">
                <a:solidFill>
                  <a:schemeClr val="bg1"/>
                </a:solidFill>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F59F834C-E337-D785-DD29-DCA5984A33D8}"/>
                </a:ext>
              </a:extLst>
            </p:cNvPr>
            <p:cNvSpPr txBox="1"/>
            <p:nvPr/>
          </p:nvSpPr>
          <p:spPr>
            <a:xfrm>
              <a:off x="13740350" y="9606452"/>
              <a:ext cx="9338171" cy="1200329"/>
            </a:xfrm>
            <a:prstGeom prst="rect">
              <a:avLst/>
            </a:prstGeom>
            <a:noFill/>
          </p:spPr>
          <p:txBody>
            <a:bodyPr wrap="square">
              <a:spAutoFit/>
            </a:bodyPr>
            <a:lstStyle/>
            <a:p>
              <a:r>
                <a:rPr lang="en-US" altLang="zh-TW" sz="3600" b="0" i="0" u="none" strike="noStrike" baseline="0" dirty="0">
                  <a:solidFill>
                    <a:schemeClr val="bg1"/>
                  </a:solidFill>
                  <a:latin typeface="Arial" panose="020B0604020202020204" pitchFamily="34" charset="0"/>
                  <a:cs typeface="Arial" panose="020B0604020202020204" pitchFamily="34" charset="0"/>
                </a:rPr>
                <a:t>RNFL TSINIT graph of measurements in the area </a:t>
              </a:r>
              <a:r>
                <a:rPr lang="en-US" altLang="zh-TW" sz="3600" b="0" i="0" u="none" strike="noStrike" baseline="0" dirty="0" err="1">
                  <a:solidFill>
                    <a:schemeClr val="bg1"/>
                  </a:solidFill>
                  <a:latin typeface="Arial" panose="020B0604020202020204" pitchFamily="34" charset="0"/>
                  <a:cs typeface="Arial" panose="020B0604020202020204" pitchFamily="34" charset="0"/>
                </a:rPr>
                <a:t>analysed</a:t>
              </a:r>
              <a:endParaRPr lang="zh-TW" altLang="en-US" sz="3600" dirty="0">
                <a:solidFill>
                  <a:schemeClr val="bg1"/>
                </a:solidFill>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3B6465B7-98F3-CA79-7C5C-E48804A04DD0}"/>
                </a:ext>
              </a:extLst>
            </p:cNvPr>
            <p:cNvSpPr txBox="1"/>
            <p:nvPr/>
          </p:nvSpPr>
          <p:spPr>
            <a:xfrm>
              <a:off x="13740350" y="12148844"/>
              <a:ext cx="7610549" cy="1200329"/>
            </a:xfrm>
            <a:prstGeom prst="rect">
              <a:avLst/>
            </a:prstGeom>
            <a:noFill/>
          </p:spPr>
          <p:txBody>
            <a:bodyPr wrap="square">
              <a:spAutoFit/>
            </a:bodyPr>
            <a:lstStyle/>
            <a:p>
              <a:r>
                <a:rPr lang="en-US" altLang="zh-TW" sz="3600" b="0" i="0" u="none" strike="noStrike" baseline="0" dirty="0">
                  <a:solidFill>
                    <a:schemeClr val="bg1"/>
                  </a:solidFill>
                  <a:latin typeface="Arial" panose="020B0604020202020204" pitchFamily="34" charset="0"/>
                  <a:cs typeface="Arial" panose="020B0604020202020204" pitchFamily="34" charset="0"/>
                </a:rPr>
                <a:t>Mean RNFL thickness in each </a:t>
              </a:r>
              <a:r>
                <a:rPr lang="en-US" altLang="zh-TW" sz="3600" dirty="0">
                  <a:solidFill>
                    <a:schemeClr val="bg1"/>
                  </a:solidFill>
                  <a:latin typeface="Arial" panose="020B0604020202020204" pitchFamily="34" charset="0"/>
                  <a:cs typeface="Arial" panose="020B0604020202020204" pitchFamily="34" charset="0"/>
                </a:rPr>
                <a:t>clock hours</a:t>
              </a:r>
              <a:endParaRPr lang="zh-TW" altLang="en-US" sz="3600" dirty="0">
                <a:solidFill>
                  <a:schemeClr val="bg1"/>
                </a:solidFill>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D0ACF7C6-D31C-35F2-4F55-13284CAC5545}"/>
                </a:ext>
              </a:extLst>
            </p:cNvPr>
            <p:cNvSpPr txBox="1"/>
            <p:nvPr/>
          </p:nvSpPr>
          <p:spPr>
            <a:xfrm>
              <a:off x="13740350" y="4178970"/>
              <a:ext cx="9780095" cy="1200329"/>
            </a:xfrm>
            <a:prstGeom prst="rect">
              <a:avLst/>
            </a:prstGeom>
            <a:noFill/>
          </p:spPr>
          <p:txBody>
            <a:bodyPr wrap="square">
              <a:spAutoFit/>
            </a:bodyPr>
            <a:lstStyle/>
            <a:p>
              <a:r>
                <a:rPr lang="en-US" altLang="zh-TW" sz="3600" b="0" i="0" dirty="0">
                  <a:solidFill>
                    <a:schemeClr val="bg1"/>
                  </a:solidFill>
                  <a:effectLst/>
                  <a:latin typeface="Arial" panose="020B0604020202020204" pitchFamily="34" charset="0"/>
                  <a:cs typeface="Arial" panose="020B0604020202020204" pitchFamily="34" charset="0"/>
                </a:rPr>
                <a:t>The quality of the scan image is important in peripapillary structure analysis using OCT.</a:t>
              </a:r>
              <a:endParaRPr lang="zh-TW" altLang="en-US" sz="3600" dirty="0">
                <a:solidFill>
                  <a:schemeClr val="bg1"/>
                </a:solidFill>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8D756458-5288-C434-B010-41B659CDB0DB}"/>
                </a:ext>
              </a:extLst>
            </p:cNvPr>
            <p:cNvSpPr txBox="1"/>
            <p:nvPr/>
          </p:nvSpPr>
          <p:spPr>
            <a:xfrm>
              <a:off x="13701671" y="6314082"/>
              <a:ext cx="9993518" cy="1200329"/>
            </a:xfrm>
            <a:prstGeom prst="rect">
              <a:avLst/>
            </a:prstGeom>
            <a:noFill/>
          </p:spPr>
          <p:txBody>
            <a:bodyPr wrap="square">
              <a:spAutoFit/>
            </a:bodyPr>
            <a:lstStyle/>
            <a:p>
              <a:r>
                <a:rPr lang="en-US" altLang="zh-TW" sz="3600" b="0" i="0" u="none" strike="noStrike" baseline="0" dirty="0">
                  <a:solidFill>
                    <a:schemeClr val="bg1"/>
                  </a:solidFill>
                  <a:latin typeface="Arial" panose="020B0604020202020204" pitchFamily="34" charset="0"/>
                  <a:cs typeface="Arial" panose="020B0604020202020204" pitchFamily="34" charset="0"/>
                </a:rPr>
                <a:t>Topographic map of retinal nerve fiber layer (RNFL) thickness</a:t>
              </a:r>
              <a:endParaRPr lang="zh-TW" altLang="en-US" sz="36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4418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8000" dirty="0">
                <a:latin typeface="Arial" panose="020B0604020202020204" pitchFamily="34" charset="0"/>
                <a:cs typeface="Arial" panose="020B0604020202020204" pitchFamily="34" charset="0"/>
              </a:rPr>
              <a:t>SD-OCT Macular Analysis</a:t>
            </a:r>
            <a:endParaRPr lang="zh-TW" altLang="en-US" sz="54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600" y="2808515"/>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43</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pic>
        <p:nvPicPr>
          <p:cNvPr id="14" name="圖片 13">
            <a:extLst>
              <a:ext uri="{FF2B5EF4-FFF2-40B4-BE49-F238E27FC236}">
                <a16:creationId xmlns:a16="http://schemas.microsoft.com/office/drawing/2014/main" id="{C002D5FA-50FC-6FCE-8953-04F133B55619}"/>
              </a:ext>
            </a:extLst>
          </p:cNvPr>
          <p:cNvPicPr>
            <a:picLocks noChangeAspect="1"/>
          </p:cNvPicPr>
          <p:nvPr/>
        </p:nvPicPr>
        <p:blipFill>
          <a:blip r:embed="rId4"/>
          <a:stretch>
            <a:fillRect/>
          </a:stretch>
        </p:blipFill>
        <p:spPr>
          <a:xfrm>
            <a:off x="4588261" y="4070864"/>
            <a:ext cx="15207479" cy="9280768"/>
          </a:xfrm>
          <a:prstGeom prst="rect">
            <a:avLst/>
          </a:prstGeom>
        </p:spPr>
      </p:pic>
      <p:sp>
        <p:nvSpPr>
          <p:cNvPr id="15" name="文字方塊 14">
            <a:extLst>
              <a:ext uri="{FF2B5EF4-FFF2-40B4-BE49-F238E27FC236}">
                <a16:creationId xmlns:a16="http://schemas.microsoft.com/office/drawing/2014/main" id="{8ED33747-3EC9-7497-8967-6BE34DE3D878}"/>
              </a:ext>
            </a:extLst>
          </p:cNvPr>
          <p:cNvSpPr txBox="1"/>
          <p:nvPr/>
        </p:nvSpPr>
        <p:spPr>
          <a:xfrm>
            <a:off x="4588261" y="3057683"/>
            <a:ext cx="11992859" cy="830997"/>
          </a:xfrm>
          <a:prstGeom prst="rect">
            <a:avLst/>
          </a:prstGeom>
          <a:noFill/>
        </p:spPr>
        <p:txBody>
          <a:bodyPr wrap="square">
            <a:spAutoFit/>
          </a:bodyPr>
          <a:lstStyle/>
          <a:p>
            <a:pPr algn="ctr"/>
            <a:r>
              <a:rPr lang="fr-FR" altLang="zh-TW" sz="4800" b="0" i="0" u="none" strike="noStrike" baseline="0" dirty="0">
                <a:solidFill>
                  <a:schemeClr val="bg1"/>
                </a:solidFill>
                <a:latin typeface="Times New Roman" panose="02020603050405020304" pitchFamily="18" charset="0"/>
              </a:rPr>
              <a:t>OCT’s Ganglion Cell </a:t>
            </a:r>
            <a:r>
              <a:rPr lang="fr-FR" altLang="zh-TW" sz="4800" dirty="0">
                <a:solidFill>
                  <a:schemeClr val="bg1"/>
                </a:solidFill>
                <a:latin typeface="Times New Roman" panose="02020603050405020304" pitchFamily="18" charset="0"/>
              </a:rPr>
              <a:t>A</a:t>
            </a:r>
            <a:r>
              <a:rPr lang="fr-FR" altLang="zh-TW" sz="4800" b="0" i="0" u="none" strike="noStrike" baseline="0" dirty="0">
                <a:solidFill>
                  <a:schemeClr val="bg1"/>
                </a:solidFill>
                <a:latin typeface="Times New Roman" panose="02020603050405020304" pitchFamily="18" charset="0"/>
              </a:rPr>
              <a:t>nalysis</a:t>
            </a:r>
            <a:endParaRPr lang="zh-TW" altLang="en-US" sz="48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2544436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sz="8000" dirty="0">
                <a:latin typeface="Arial" panose="020B0604020202020204" pitchFamily="34" charset="0"/>
                <a:cs typeface="Arial" panose="020B0604020202020204" pitchFamily="34" charset="0"/>
              </a:rPr>
              <a:t>SD-OCT Macular Analysis</a:t>
            </a:r>
            <a:endParaRPr lang="zh-TW" altLang="en-US" sz="54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600" y="2808515"/>
            <a:ext cx="24382800" cy="10907485"/>
          </a:xfrm>
          <a:solidFill>
            <a:schemeClr val="tx1"/>
          </a:solidFill>
        </p:spPr>
        <p:txBody>
          <a:bodyPr>
            <a:normAutofit/>
          </a:bodyPr>
          <a:lstStyle/>
          <a:p>
            <a:pPr marL="0" indent="0">
              <a:buClr>
                <a:schemeClr val="bg1"/>
              </a:buClr>
              <a:buNone/>
            </a:pPr>
            <a:endParaRPr lang="en-US" altLang="zh-TW" dirty="0">
              <a:solidFill>
                <a:schemeClr val="bg1"/>
              </a:solidFill>
              <a:latin typeface="Times New Roman" panose="02020603050405020304" pitchFamily="18" charset="0"/>
            </a:endParaRPr>
          </a:p>
          <a:p>
            <a:pPr marL="0" indent="0">
              <a:buClr>
                <a:schemeClr val="bg1"/>
              </a:buClr>
              <a:buNone/>
            </a:pPr>
            <a:endParaRPr lang="en-US" altLang="zh-TW" dirty="0">
              <a:solidFill>
                <a:schemeClr val="bg1"/>
              </a:solidFill>
              <a:latin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44</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
        <p:nvSpPr>
          <p:cNvPr id="15" name="文字方塊 14">
            <a:extLst>
              <a:ext uri="{FF2B5EF4-FFF2-40B4-BE49-F238E27FC236}">
                <a16:creationId xmlns:a16="http://schemas.microsoft.com/office/drawing/2014/main" id="{8ED33747-3EC9-7497-8967-6BE34DE3D878}"/>
              </a:ext>
            </a:extLst>
          </p:cNvPr>
          <p:cNvSpPr txBox="1"/>
          <p:nvPr/>
        </p:nvSpPr>
        <p:spPr>
          <a:xfrm>
            <a:off x="1800337" y="3097385"/>
            <a:ext cx="20581142" cy="1446550"/>
          </a:xfrm>
          <a:prstGeom prst="rect">
            <a:avLst/>
          </a:prstGeom>
          <a:noFill/>
        </p:spPr>
        <p:txBody>
          <a:bodyPr wrap="square">
            <a:spAutoFit/>
          </a:bodyPr>
          <a:lstStyle/>
          <a:p>
            <a:pPr marL="571500" indent="-571500">
              <a:buFont typeface="Wingdings" panose="05000000000000000000" pitchFamily="2" charset="2"/>
              <a:buChar char="l"/>
            </a:pPr>
            <a:r>
              <a:rPr lang="en-US" altLang="zh-TW" sz="4400" b="0" i="0" u="none" strike="noStrike" baseline="0" dirty="0">
                <a:solidFill>
                  <a:schemeClr val="bg1"/>
                </a:solidFill>
                <a:latin typeface="Arial" panose="020B0604020202020204" pitchFamily="34" charset="0"/>
                <a:cs typeface="Arial" panose="020B0604020202020204" pitchFamily="34" charset="0"/>
              </a:rPr>
              <a:t>A combined structure and function data contribute to a better understanding of these relationship and may help in the future to improve glaucoma diagnosis.</a:t>
            </a:r>
          </a:p>
        </p:txBody>
      </p:sp>
      <p:pic>
        <p:nvPicPr>
          <p:cNvPr id="8" name="圖片 7">
            <a:extLst>
              <a:ext uri="{FF2B5EF4-FFF2-40B4-BE49-F238E27FC236}">
                <a16:creationId xmlns:a16="http://schemas.microsoft.com/office/drawing/2014/main" id="{0962DB24-14EE-47D8-24F4-986D70353850}"/>
              </a:ext>
            </a:extLst>
          </p:cNvPr>
          <p:cNvPicPr>
            <a:picLocks noChangeAspect="1"/>
          </p:cNvPicPr>
          <p:nvPr/>
        </p:nvPicPr>
        <p:blipFill rotWithShape="1">
          <a:blip r:embed="rId4"/>
          <a:srcRect l="7900" t="21000" r="12241" b="4200"/>
          <a:stretch/>
        </p:blipFill>
        <p:spPr>
          <a:xfrm>
            <a:off x="4583660" y="5509913"/>
            <a:ext cx="14460501" cy="7618745"/>
          </a:xfrm>
          <a:prstGeom prst="rect">
            <a:avLst/>
          </a:prstGeom>
        </p:spPr>
      </p:pic>
    </p:spTree>
    <p:extLst>
      <p:ext uri="{BB962C8B-B14F-4D97-AF65-F5344CB8AC3E}">
        <p14:creationId xmlns:p14="http://schemas.microsoft.com/office/powerpoint/2010/main" val="4114366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cs typeface="Arial" panose="020B0604020202020204" pitchFamily="34" charset="0"/>
              </a:rPr>
              <a:t>OCT in Glaucoma Management</a:t>
            </a:r>
            <a:endParaRPr lang="zh-TW" altLang="en-US" sz="6600" dirty="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The diagnosis of glaucoma and detection of glaucoma progression are based on structural and functional changes that occur in a characteristic pattern.</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Evaluation of glaucomatous structural changes:</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More objective </a:t>
            </a:r>
          </a:p>
          <a:p>
            <a:pPr marL="2343150" lvl="1"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Quantifiable and reproducible measurements </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For the diagnosis of early glaucoma, both macular and optic disc scans should be used.</a:t>
            </a:r>
          </a:p>
          <a:p>
            <a:pPr marL="1543050" indent="741600">
              <a:buClr>
                <a:schemeClr val="bg1"/>
              </a:buClr>
              <a:buFont typeface="Century Gothic" panose="020B0502020202020204" pitchFamily="34" charset="0"/>
              <a:buChar char="►"/>
            </a:pPr>
            <a:r>
              <a:rPr lang="en-US" altLang="en-US" sz="4800" dirty="0">
                <a:solidFill>
                  <a:schemeClr val="bg1"/>
                </a:solidFill>
                <a:latin typeface="Arial" panose="020B0604020202020204" pitchFamily="34" charset="0"/>
                <a:cs typeface="Arial" panose="020B0604020202020204" pitchFamily="34" charset="0"/>
              </a:rPr>
              <a:t>Understanding the limitations of imaging technologies coupled with evaluation of serial OCT analyses and structure–function correlation is important to avoid missing real glaucoma requiring treatment.</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t>45</a:t>
            </a:fld>
            <a:endParaRPr lang="zh-TW" altLang="en-US"/>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2316220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311B36-5D02-160A-CA51-29ECC16FABA2}"/>
              </a:ext>
            </a:extLst>
          </p:cNvPr>
          <p:cNvSpPr>
            <a:spLocks noGrp="1"/>
          </p:cNvSpPr>
          <p:nvPr>
            <p:ph type="ctrTitle"/>
          </p:nvPr>
        </p:nvSpPr>
        <p:spPr/>
        <p:txBody>
          <a:bodyPr/>
          <a:lstStyle/>
          <a:p>
            <a:r>
              <a:rPr lang="en-US" altLang="zh-TW" b="1" dirty="0">
                <a:latin typeface="Arial" panose="020B0604020202020204" pitchFamily="34" charset="0"/>
                <a:cs typeface="Arial" panose="020B0604020202020204" pitchFamily="34" charset="0"/>
              </a:rPr>
              <a:t>Thank you!</a:t>
            </a:r>
            <a:endParaRPr lang="zh-TW" altLang="en-US" b="1" dirty="0">
              <a:latin typeface="Arial" panose="020B0604020202020204" pitchFamily="34" charset="0"/>
              <a:cs typeface="Arial" panose="020B0604020202020204" pitchFamily="34" charset="0"/>
            </a:endParaRPr>
          </a:p>
        </p:txBody>
      </p:sp>
      <p:sp>
        <p:nvSpPr>
          <p:cNvPr id="3" name="副標題 2">
            <a:extLst>
              <a:ext uri="{FF2B5EF4-FFF2-40B4-BE49-F238E27FC236}">
                <a16:creationId xmlns:a16="http://schemas.microsoft.com/office/drawing/2014/main" id="{9155B681-BAF7-8A0F-3D3F-FE91D94BC868}"/>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413208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Phases of initial assessment </a:t>
            </a:r>
            <a:r>
              <a:rPr lang="en-US" altLang="zh-TW" sz="6600" dirty="0">
                <a:latin typeface="Arial" panose="020B0604020202020204" pitchFamily="34" charset="0"/>
              </a:rPr>
              <a:t>(cont.)</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indent="741600">
              <a:buClr>
                <a:schemeClr val="bg1"/>
              </a:buClr>
              <a:buFont typeface="Century Gothic" panose="020B0502020202020204" pitchFamily="34" charset="0"/>
              <a:buChar char="►"/>
            </a:pPr>
            <a:endParaRPr lang="en-US" altLang="zh-TW" sz="6000" dirty="0">
              <a:solidFill>
                <a:schemeClr val="bg1"/>
              </a:solidFill>
              <a:latin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Examination/investigations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Appropriate equipment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Sufficient training in examination techniques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Accurate and reliable recording of findings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5</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322765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History: key points</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A full medical history is essential</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In most cases, glaucoma is asymptomatic until advanced</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Evaluate risk factors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Including family history</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Assess medical and social factors that will affect treatment decisions</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Consider the patient’s age</a:t>
            </a:r>
            <a:endParaRPr lang="en-US" altLang="en-US" sz="5600" dirty="0">
              <a:solidFill>
                <a:schemeClr val="bg1"/>
              </a:solidFill>
              <a:latin typeface="Arial" panose="020B0604020202020204" pitchFamily="34" charset="0"/>
            </a:endParaRP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6</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422899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Glaucoma risk factors</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Key risk factors for developing open-angle glaucoma</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Higher IOP</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Increasing age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Ethnicity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Family history (especially first-degree relatives)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Myopia</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The presence of multiple risk factors increases the glaucoma risk</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7</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504966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Ophthalmic history</a:t>
            </a:r>
            <a:endParaRPr lang="zh-TW" altLang="en-US"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Visual symptoms of acute IOP elevation or glaucoma </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Intermittent/episodic blurring, discomfort and frontal headache</a:t>
            </a:r>
          </a:p>
          <a:p>
            <a:pPr marL="2343150" lvl="1" indent="741600">
              <a:buClr>
                <a:schemeClr val="bg1"/>
              </a:buClr>
              <a:buFont typeface="Century Gothic" panose="020B0502020202020204" pitchFamily="34" charset="0"/>
              <a:buChar char="►"/>
            </a:pPr>
            <a:r>
              <a:rPr lang="en-US" altLang="en-US" sz="5600" dirty="0" err="1">
                <a:solidFill>
                  <a:schemeClr val="bg1"/>
                </a:solidFill>
                <a:latin typeface="Arial" panose="020B0604020202020204" pitchFamily="34" charset="0"/>
              </a:rPr>
              <a:t>Coloured</a:t>
            </a:r>
            <a:r>
              <a:rPr lang="en-US" altLang="en-US" sz="5600" dirty="0">
                <a:solidFill>
                  <a:schemeClr val="bg1"/>
                </a:solidFill>
                <a:latin typeface="Arial" panose="020B0604020202020204" pitchFamily="34" charset="0"/>
              </a:rPr>
              <a:t> rings around lights/glare </a:t>
            </a:r>
          </a:p>
          <a:p>
            <a:pPr marL="3143250" lvl="2" indent="741600">
              <a:buClr>
                <a:schemeClr val="bg1"/>
              </a:buClr>
              <a:buFont typeface="Century Gothic" panose="020B0502020202020204" pitchFamily="34" charset="0"/>
              <a:buChar char="►"/>
            </a:pPr>
            <a:r>
              <a:rPr lang="en-US" altLang="en-US" sz="5200" dirty="0">
                <a:solidFill>
                  <a:schemeClr val="bg1"/>
                </a:solidFill>
                <a:latin typeface="Arial" panose="020B0604020202020204" pitchFamily="34" charset="0"/>
              </a:rPr>
              <a:t>Needs to be differentiated from migraine</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Poor light/dark adaptation</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Difficulty in tracking fast-moving objects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8</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135013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1F135-FB2F-53DD-F94B-8AD26413EDF2}"/>
              </a:ext>
            </a:extLst>
          </p:cNvPr>
          <p:cNvSpPr>
            <a:spLocks noGrp="1"/>
          </p:cNvSpPr>
          <p:nvPr>
            <p:ph type="title"/>
          </p:nvPr>
        </p:nvSpPr>
        <p:spPr/>
        <p:txBody>
          <a:bodyPr/>
          <a:lstStyle/>
          <a:p>
            <a:r>
              <a:rPr lang="en-US" altLang="zh-TW" dirty="0">
                <a:latin typeface="Arial" panose="020B0604020202020204" pitchFamily="34" charset="0"/>
              </a:rPr>
              <a:t>Ophthalmic history </a:t>
            </a:r>
            <a:r>
              <a:rPr lang="en-US" altLang="zh-TW" sz="6600" dirty="0">
                <a:latin typeface="Arial" panose="020B0604020202020204" pitchFamily="34" charset="0"/>
              </a:rPr>
              <a:t>(cont.)</a:t>
            </a:r>
            <a:endParaRPr lang="zh-TW" altLang="en-US" sz="6600" dirty="0">
              <a:latin typeface="Arial" panose="020B0604020202020204" pitchFamily="34" charset="0"/>
            </a:endParaRPr>
          </a:p>
        </p:txBody>
      </p:sp>
      <p:sp>
        <p:nvSpPr>
          <p:cNvPr id="3" name="內容版面配置區 2">
            <a:extLst>
              <a:ext uri="{FF2B5EF4-FFF2-40B4-BE49-F238E27FC236}">
                <a16:creationId xmlns:a16="http://schemas.microsoft.com/office/drawing/2014/main" id="{E0991C05-A627-9840-AFF5-2101F4A14E0E}"/>
              </a:ext>
            </a:extLst>
          </p:cNvPr>
          <p:cNvSpPr>
            <a:spLocks noGrp="1"/>
          </p:cNvSpPr>
          <p:nvPr>
            <p:ph idx="1"/>
          </p:nvPr>
        </p:nvSpPr>
        <p:spPr>
          <a:xfrm>
            <a:off x="1200" y="2808514"/>
            <a:ext cx="24382800" cy="10907485"/>
          </a:xfrm>
          <a:solidFill>
            <a:schemeClr val="tx1"/>
          </a:solidFill>
        </p:spPr>
        <p:txBody>
          <a:bodyPr>
            <a:normAutofit/>
          </a:bodyPr>
          <a:lstStyle/>
          <a:p>
            <a:pPr>
              <a:buClr>
                <a:schemeClr val="bg1"/>
              </a:buClr>
              <a:buFont typeface="Century Gothic" panose="020B0502020202020204" pitchFamily="34" charset="0"/>
              <a:buChar char="►"/>
            </a:pPr>
            <a:endParaRPr lang="en-US" altLang="zh-TW" dirty="0">
              <a:solidFill>
                <a:schemeClr val="bg1"/>
              </a:solidFill>
              <a:latin typeface="Arial" panose="020B0604020202020204" pitchFamily="34" charset="0"/>
            </a:endParaRP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Trauma, eye surgery or laser treatment</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Angle recession, lens dislocation, </a:t>
            </a:r>
            <a:br>
              <a:rPr lang="en-US" altLang="en-US" sz="5600" dirty="0">
                <a:solidFill>
                  <a:schemeClr val="bg1"/>
                </a:solidFill>
                <a:latin typeface="Arial" panose="020B0604020202020204" pitchFamily="34" charset="0"/>
              </a:rPr>
            </a:br>
            <a:r>
              <a:rPr lang="en-US" altLang="en-US" sz="5600" dirty="0">
                <a:solidFill>
                  <a:schemeClr val="bg1"/>
                </a:solidFill>
                <a:latin typeface="Arial" panose="020B0604020202020204" pitchFamily="34" charset="0"/>
              </a:rPr>
              <a:t>choroidal or retinal damage, ocular surgery, LASIK, spectacle use</a:t>
            </a:r>
          </a:p>
          <a:p>
            <a:pPr marL="1543050" indent="741600">
              <a:buClr>
                <a:schemeClr val="bg1"/>
              </a:buClr>
              <a:buFont typeface="Century Gothic" panose="020B0502020202020204" pitchFamily="34" charset="0"/>
              <a:buChar char="►"/>
            </a:pPr>
            <a:r>
              <a:rPr lang="en-US" altLang="en-US" sz="6000" dirty="0">
                <a:solidFill>
                  <a:schemeClr val="bg1"/>
                </a:solidFill>
                <a:latin typeface="Arial" panose="020B0604020202020204" pitchFamily="34" charset="0"/>
              </a:rPr>
              <a:t>Medication history</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Especially glaucoma medications, steroids</a:t>
            </a:r>
          </a:p>
          <a:p>
            <a:pPr marL="2343150" lvl="1" indent="741600">
              <a:buClr>
                <a:schemeClr val="bg1"/>
              </a:buClr>
              <a:buFont typeface="Century Gothic" panose="020B0502020202020204" pitchFamily="34" charset="0"/>
              <a:buChar char="►"/>
            </a:pPr>
            <a:r>
              <a:rPr lang="en-US" altLang="en-US" sz="5600" dirty="0">
                <a:solidFill>
                  <a:schemeClr val="bg1"/>
                </a:solidFill>
                <a:latin typeface="Arial" panose="020B0604020202020204" pitchFamily="34" charset="0"/>
              </a:rPr>
              <a:t>Allergies or adverse reactions</a:t>
            </a:r>
          </a:p>
        </p:txBody>
      </p:sp>
      <p:sp>
        <p:nvSpPr>
          <p:cNvPr id="4" name="投影片編號版面配置區 3">
            <a:extLst>
              <a:ext uri="{FF2B5EF4-FFF2-40B4-BE49-F238E27FC236}">
                <a16:creationId xmlns:a16="http://schemas.microsoft.com/office/drawing/2014/main" id="{5E0C6A7B-2580-B056-28CC-378614CF43BB}"/>
              </a:ext>
            </a:extLst>
          </p:cNvPr>
          <p:cNvSpPr>
            <a:spLocks noGrp="1"/>
          </p:cNvSpPr>
          <p:nvPr>
            <p:ph type="sldNum" sz="quarter" idx="12"/>
          </p:nvPr>
        </p:nvSpPr>
        <p:spPr/>
        <p:txBody>
          <a:bodyPr/>
          <a:lstStyle/>
          <a:p>
            <a:fld id="{695E8E6A-0C6A-47C5-B73A-F08AE31F0E27}" type="slidenum">
              <a:rPr lang="zh-TW" altLang="en-US" smtClean="0">
                <a:latin typeface="Arial" panose="020B0604020202020204" pitchFamily="34" charset="0"/>
              </a:rPr>
              <a:t>9</a:t>
            </a:fld>
            <a:endParaRPr lang="zh-TW" altLang="en-US">
              <a:latin typeface="Arial" panose="020B0604020202020204" pitchFamily="34" charset="0"/>
            </a:endParaRPr>
          </a:p>
        </p:txBody>
      </p:sp>
      <p:pic>
        <p:nvPicPr>
          <p:cNvPr id="6" name="Picture 10" descr="Picture 10">
            <a:extLst>
              <a:ext uri="{FF2B5EF4-FFF2-40B4-BE49-F238E27FC236}">
                <a16:creationId xmlns:a16="http://schemas.microsoft.com/office/drawing/2014/main" id="{C8D9E52E-5A08-06AC-2170-43948478EE50}"/>
              </a:ext>
            </a:extLst>
          </p:cNvPr>
          <p:cNvPicPr>
            <a:picLocks noChangeAspect="1"/>
          </p:cNvPicPr>
          <p:nvPr/>
        </p:nvPicPr>
        <p:blipFill>
          <a:blip r:embed="rId3"/>
          <a:stretch>
            <a:fillRect/>
          </a:stretch>
        </p:blipFill>
        <p:spPr>
          <a:xfrm>
            <a:off x="21893347" y="11606348"/>
            <a:ext cx="2183508" cy="1838432"/>
          </a:xfrm>
          <a:prstGeom prst="rect">
            <a:avLst/>
          </a:prstGeom>
          <a:ln w="12700">
            <a:miter lim="400000"/>
          </a:ln>
        </p:spPr>
      </p:pic>
    </p:spTree>
    <p:extLst>
      <p:ext uri="{BB962C8B-B14F-4D97-AF65-F5344CB8AC3E}">
        <p14:creationId xmlns:p14="http://schemas.microsoft.com/office/powerpoint/2010/main" val="20731485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離子">
  <a:themeElements>
    <a:clrScheme name="離子">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離子">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離子">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2454780F992A4C8096E6D2C94D0B4A" ma:contentTypeVersion="18" ma:contentTypeDescription="Create a new document." ma:contentTypeScope="" ma:versionID="989fc20eba6a047b3c1f99df6ff577bb">
  <xsd:schema xmlns:xsd="http://www.w3.org/2001/XMLSchema" xmlns:xs="http://www.w3.org/2001/XMLSchema" xmlns:p="http://schemas.microsoft.com/office/2006/metadata/properties" xmlns:ns2="4b8de850-2ddb-4a38-b1a8-cad8555fb9fe" xmlns:ns3="f29c146f-ca64-45cf-b82c-af0b7bc1ff21" targetNamespace="http://schemas.microsoft.com/office/2006/metadata/properties" ma:root="true" ma:fieldsID="c155fd4fed8d6496902cf09cead0cbab" ns2:_="" ns3:_="">
    <xsd:import namespace="4b8de850-2ddb-4a38-b1a8-cad8555fb9fe"/>
    <xsd:import namespace="f29c146f-ca64-45cf-b82c-af0b7bc1ff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de850-2ddb-4a38-b1a8-cad8555fb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9c146f-ca64-45cf-b82c-af0b7bc1ff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0d3c84-0159-4866-b544-a27e180b865b}" ma:internalName="TaxCatchAll" ma:showField="CatchAllData" ma:web="f29c146f-ca64-45cf-b82c-af0b7bc1f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29c146f-ca64-45cf-b82c-af0b7bc1ff21" xsi:nil="true"/>
    <lcf76f155ced4ddcb4097134ff3c332f xmlns="4b8de850-2ddb-4a38-b1a8-cad8555fb9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51414FB-639D-41C3-B4A1-9311A293FE87}"/>
</file>

<file path=customXml/itemProps2.xml><?xml version="1.0" encoding="utf-8"?>
<ds:datastoreItem xmlns:ds="http://schemas.openxmlformats.org/officeDocument/2006/customXml" ds:itemID="{2ADB80EA-2F39-4C15-9B51-BD5EA5160C34}"/>
</file>

<file path=customXml/itemProps3.xml><?xml version="1.0" encoding="utf-8"?>
<ds:datastoreItem xmlns:ds="http://schemas.openxmlformats.org/officeDocument/2006/customXml" ds:itemID="{F02D73FE-0333-4EEF-927B-141064F79477}"/>
</file>

<file path=docProps/app.xml><?xml version="1.0" encoding="utf-8"?>
<Properties xmlns="http://schemas.openxmlformats.org/officeDocument/2006/extended-properties" xmlns:vt="http://schemas.openxmlformats.org/officeDocument/2006/docPropsVTypes">
  <Template>Ion</Template>
  <TotalTime>254</TotalTime>
  <Words>6014</Words>
  <Application>Microsoft Office PowerPoint</Application>
  <PresentationFormat>自訂</PresentationFormat>
  <Paragraphs>607</Paragraphs>
  <Slides>46</Slides>
  <Notes>45</Notes>
  <HiddenSlides>0</HiddenSlides>
  <MMClips>1</MMClips>
  <ScaleCrop>false</ScaleCrop>
  <HeadingPairs>
    <vt:vector size="8" baseType="variant">
      <vt:variant>
        <vt:lpstr>使用字型</vt:lpstr>
      </vt:variant>
      <vt:variant>
        <vt:i4>6</vt:i4>
      </vt:variant>
      <vt:variant>
        <vt:lpstr>佈景主題</vt:lpstr>
      </vt:variant>
      <vt:variant>
        <vt:i4>1</vt:i4>
      </vt:variant>
      <vt:variant>
        <vt:lpstr>內嵌 OLE 伺服程式</vt:lpstr>
      </vt:variant>
      <vt:variant>
        <vt:i4>1</vt:i4>
      </vt:variant>
      <vt:variant>
        <vt:lpstr>投影片標題</vt:lpstr>
      </vt:variant>
      <vt:variant>
        <vt:i4>46</vt:i4>
      </vt:variant>
    </vt:vector>
  </HeadingPairs>
  <TitlesOfParts>
    <vt:vector size="54" baseType="lpstr">
      <vt:lpstr>Arial</vt:lpstr>
      <vt:lpstr>Calibri</vt:lpstr>
      <vt:lpstr>Century Gothic</vt:lpstr>
      <vt:lpstr>Times New Roman</vt:lpstr>
      <vt:lpstr>Wingdings</vt:lpstr>
      <vt:lpstr>Wingdings 3</vt:lpstr>
      <vt:lpstr>離子</vt:lpstr>
      <vt:lpstr>Picture</vt:lpstr>
      <vt:lpstr>GLAUCOMA ASSESSMENT</vt:lpstr>
      <vt:lpstr>Glaucoma assessment</vt:lpstr>
      <vt:lpstr>Initial assessment</vt:lpstr>
      <vt:lpstr>Phases of initial assessment</vt:lpstr>
      <vt:lpstr>Phases of initial assessment (cont.)</vt:lpstr>
      <vt:lpstr>History: key points</vt:lpstr>
      <vt:lpstr>Glaucoma risk factors</vt:lpstr>
      <vt:lpstr>Ophthalmic history</vt:lpstr>
      <vt:lpstr>Ophthalmic history (cont.)</vt:lpstr>
      <vt:lpstr>Medical history – diagnosis</vt:lpstr>
      <vt:lpstr>Medical history – treatment</vt:lpstr>
      <vt:lpstr>Medical history – haemodynamic crises</vt:lpstr>
      <vt:lpstr>Medical history</vt:lpstr>
      <vt:lpstr>Medical history (cont.)</vt:lpstr>
      <vt:lpstr>Further considerations</vt:lpstr>
      <vt:lpstr>Further considerations (cont.)</vt:lpstr>
      <vt:lpstr>Examination and investigations</vt:lpstr>
      <vt:lpstr>When the patient cannot get to a slit lamp</vt:lpstr>
      <vt:lpstr>Full eye examination</vt:lpstr>
      <vt:lpstr>Goldman applanation tonometer (GAT)</vt:lpstr>
      <vt:lpstr>Tonometry</vt:lpstr>
      <vt:lpstr>Tonometry (cont.)</vt:lpstr>
      <vt:lpstr>Factors affecting IOP measurement</vt:lpstr>
      <vt:lpstr>Measurement errors with GAT</vt:lpstr>
      <vt:lpstr>Tonometry – calibration</vt:lpstr>
      <vt:lpstr>Examining the anterior segment</vt:lpstr>
      <vt:lpstr>Examining the anterior segment (cont.)</vt:lpstr>
      <vt:lpstr>Van Herick test</vt:lpstr>
      <vt:lpstr>Van Herick test (cont.)</vt:lpstr>
      <vt:lpstr>Van Herick video</vt:lpstr>
      <vt:lpstr>Simplified van Herick test</vt:lpstr>
      <vt:lpstr>Van Herick grading</vt:lpstr>
      <vt:lpstr>Van Herick test and gonioscopy</vt:lpstr>
      <vt:lpstr>Gonioscopy</vt:lpstr>
      <vt:lpstr>Optic nerve head and retinal nerve fibre layer</vt:lpstr>
      <vt:lpstr>Optic nerve head and retinal nerve fibre layer (cont.)</vt:lpstr>
      <vt:lpstr>Optic disc photography and imaging</vt:lpstr>
      <vt:lpstr>Visual field examination</vt:lpstr>
      <vt:lpstr>Visual field examination (cont.)</vt:lpstr>
      <vt:lpstr>Key points</vt:lpstr>
      <vt:lpstr>Areas of Glaucoma Damage</vt:lpstr>
      <vt:lpstr>OCT Printout and Parameters of Optic Nerve </vt:lpstr>
      <vt:lpstr>SD-OCT Macular Analysis</vt:lpstr>
      <vt:lpstr>SD-OCT Macular Analysis</vt:lpstr>
      <vt:lpstr>OCT in Glaucoma Management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GLAUCOMA ASSESSMENT</dc:title>
  <dc:creator>Chih Ping Tsao</dc:creator>
  <cp:lastModifiedBy>林孟潔</cp:lastModifiedBy>
  <cp:revision>12</cp:revision>
  <dcterms:created xsi:type="dcterms:W3CDTF">2022-06-18T11:44:14Z</dcterms:created>
  <dcterms:modified xsi:type="dcterms:W3CDTF">2022-06-20T12:16:41Z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0x0101001C2454780F992A4C8096E6D2C94D0B4A</vt:lpwstr>
  </property>
</Properties>
</file>